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3846" r:id="rId6"/>
    <p:sldId id="3851" r:id="rId7"/>
    <p:sldId id="3860" r:id="rId8"/>
    <p:sldId id="265" r:id="rId9"/>
    <p:sldId id="3852" r:id="rId10"/>
    <p:sldId id="3853" r:id="rId11"/>
    <p:sldId id="3854" r:id="rId12"/>
    <p:sldId id="3855" r:id="rId13"/>
    <p:sldId id="3856" r:id="rId14"/>
    <p:sldId id="3857" r:id="rId15"/>
    <p:sldId id="3858" r:id="rId16"/>
    <p:sldId id="3859" r:id="rId17"/>
    <p:sldId id="384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280B9F-A34E-4FD3-BAE8-D11B24702FA4}" v="23" dt="2025-06-03T10:12:58.552"/>
  </p1510:revLst>
</p1510:revInfo>
</file>

<file path=ppt/tableStyles.xml><?xml version="1.0" encoding="utf-8"?>
<a:tblStyleLst xmlns:a="http://schemas.openxmlformats.org/drawingml/2006/main" def="{72833802-FEF1-4C79-8D5D-14CF1EAF98D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3971" autoAdjust="0"/>
  </p:normalViewPr>
  <p:slideViewPr>
    <p:cSldViewPr snapToGrid="0">
      <p:cViewPr varScale="1">
        <p:scale>
          <a:sx n="82" d="100"/>
          <a:sy n="82" d="100"/>
        </p:scale>
        <p:origin x="1710" y="78"/>
      </p:cViewPr>
      <p:guideLst/>
    </p:cSldViewPr>
  </p:slideViewPr>
  <p:outlineViewPr>
    <p:cViewPr>
      <p:scale>
        <a:sx n="33" d="100"/>
        <a:sy n="33" d="100"/>
      </p:scale>
      <p:origin x="0" y="-374"/>
    </p:cViewPr>
  </p:outlineViewPr>
  <p:notesTextViewPr>
    <p:cViewPr>
      <p:scale>
        <a:sx n="1" d="1"/>
        <a:sy n="1" d="1"/>
      </p:scale>
      <p:origin x="0" y="0"/>
    </p:cViewPr>
  </p:notesTextViewPr>
  <p:sorterViewPr>
    <p:cViewPr>
      <p:scale>
        <a:sx n="100" d="100"/>
        <a:sy n="100" d="100"/>
      </p:scale>
      <p:origin x="0" y="-1757"/>
    </p:cViewPr>
  </p:sorterViewPr>
  <p:notesViewPr>
    <p:cSldViewPr snapToGrid="0">
      <p:cViewPr>
        <p:scale>
          <a:sx n="1" d="2"/>
          <a:sy n="1" d="2"/>
        </p:scale>
        <p:origin x="3480" y="55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ra Craescu (2111926)" userId="61303a1e-7190-491c-a29c-6c1be79cf6f7" providerId="ADAL" clId="{68280B9F-A34E-4FD3-BAE8-D11B24702FA4}"/>
    <pc:docChg chg="custSel modSld">
      <pc:chgData name="Alexandra Craescu (2111926)" userId="61303a1e-7190-491c-a29c-6c1be79cf6f7" providerId="ADAL" clId="{68280B9F-A34E-4FD3-BAE8-D11B24702FA4}" dt="2025-06-03T10:13:04.783" v="91" actId="20577"/>
      <pc:docMkLst>
        <pc:docMk/>
      </pc:docMkLst>
      <pc:sldChg chg="addSp modSp mod">
        <pc:chgData name="Alexandra Craescu (2111926)" userId="61303a1e-7190-491c-a29c-6c1be79cf6f7" providerId="ADAL" clId="{68280B9F-A34E-4FD3-BAE8-D11B24702FA4}" dt="2025-06-03T09:48:58.849" v="10" actId="1076"/>
        <pc:sldMkLst>
          <pc:docMk/>
          <pc:sldMk cId="517426050" sldId="256"/>
        </pc:sldMkLst>
        <pc:spChg chg="add mod">
          <ac:chgData name="Alexandra Craescu (2111926)" userId="61303a1e-7190-491c-a29c-6c1be79cf6f7" providerId="ADAL" clId="{68280B9F-A34E-4FD3-BAE8-D11B24702FA4}" dt="2025-06-03T09:48:58.849" v="10" actId="1076"/>
          <ac:spMkLst>
            <pc:docMk/>
            <pc:sldMk cId="517426050" sldId="256"/>
            <ac:spMk id="3" creationId="{DC164AA4-B9FD-7FFC-BE97-7CFB8BC22EE1}"/>
          </ac:spMkLst>
        </pc:spChg>
        <pc:spChg chg="mod">
          <ac:chgData name="Alexandra Craescu (2111926)" userId="61303a1e-7190-491c-a29c-6c1be79cf6f7" providerId="ADAL" clId="{68280B9F-A34E-4FD3-BAE8-D11B24702FA4}" dt="2025-06-03T09:48:24.185" v="4" actId="1076"/>
          <ac:spMkLst>
            <pc:docMk/>
            <pc:sldMk cId="517426050" sldId="256"/>
            <ac:spMk id="4" creationId="{10047101-8D42-6100-9CEA-AEC0FAEAB606}"/>
          </ac:spMkLst>
        </pc:spChg>
      </pc:sldChg>
      <pc:sldChg chg="modSp mod">
        <pc:chgData name="Alexandra Craescu (2111926)" userId="61303a1e-7190-491c-a29c-6c1be79cf6f7" providerId="ADAL" clId="{68280B9F-A34E-4FD3-BAE8-D11B24702FA4}" dt="2025-06-03T10:07:16.150" v="80" actId="20577"/>
        <pc:sldMkLst>
          <pc:docMk/>
          <pc:sldMk cId="729609147" sldId="265"/>
        </pc:sldMkLst>
        <pc:spChg chg="mod">
          <ac:chgData name="Alexandra Craescu (2111926)" userId="61303a1e-7190-491c-a29c-6c1be79cf6f7" providerId="ADAL" clId="{68280B9F-A34E-4FD3-BAE8-D11B24702FA4}" dt="2025-06-03T10:07:16.150" v="80" actId="20577"/>
          <ac:spMkLst>
            <pc:docMk/>
            <pc:sldMk cId="729609147" sldId="265"/>
            <ac:spMk id="4" creationId="{83302BFD-960F-CBB3-E984-CDC12813A10C}"/>
          </ac:spMkLst>
        </pc:spChg>
      </pc:sldChg>
      <pc:sldChg chg="modSp mod">
        <pc:chgData name="Alexandra Craescu (2111926)" userId="61303a1e-7190-491c-a29c-6c1be79cf6f7" providerId="ADAL" clId="{68280B9F-A34E-4FD3-BAE8-D11B24702FA4}" dt="2025-06-03T09:50:01.006" v="47" actId="1076"/>
        <pc:sldMkLst>
          <pc:docMk/>
          <pc:sldMk cId="1562484837" sldId="3847"/>
        </pc:sldMkLst>
        <pc:spChg chg="mod">
          <ac:chgData name="Alexandra Craescu (2111926)" userId="61303a1e-7190-491c-a29c-6c1be79cf6f7" providerId="ADAL" clId="{68280B9F-A34E-4FD3-BAE8-D11B24702FA4}" dt="2025-06-03T09:50:01.006" v="47" actId="1076"/>
          <ac:spMkLst>
            <pc:docMk/>
            <pc:sldMk cId="1562484837" sldId="3847"/>
            <ac:spMk id="2" creationId="{28BAC361-0D7A-DC05-86B5-6DD77D322F5B}"/>
          </ac:spMkLst>
        </pc:spChg>
      </pc:sldChg>
      <pc:sldChg chg="modSp mod modNotesTx">
        <pc:chgData name="Alexandra Craescu (2111926)" userId="61303a1e-7190-491c-a29c-6c1be79cf6f7" providerId="ADAL" clId="{68280B9F-A34E-4FD3-BAE8-D11B24702FA4}" dt="2025-06-03T10:13:04.783" v="91" actId="20577"/>
        <pc:sldMkLst>
          <pc:docMk/>
          <pc:sldMk cId="1127649784" sldId="3851"/>
        </pc:sldMkLst>
        <pc:spChg chg="mod">
          <ac:chgData name="Alexandra Craescu (2111926)" userId="61303a1e-7190-491c-a29c-6c1be79cf6f7" providerId="ADAL" clId="{68280B9F-A34E-4FD3-BAE8-D11B24702FA4}" dt="2025-06-03T10:13:04.783" v="91" actId="20577"/>
          <ac:spMkLst>
            <pc:docMk/>
            <pc:sldMk cId="1127649784" sldId="3851"/>
            <ac:spMk id="3" creationId="{68A5FD2B-E3E5-1C2B-0151-21F216B14A33}"/>
          </ac:spMkLst>
        </pc:spChg>
      </pc:sldChg>
      <pc:sldChg chg="modSp mod">
        <pc:chgData name="Alexandra Craescu (2111926)" userId="61303a1e-7190-491c-a29c-6c1be79cf6f7" providerId="ADAL" clId="{68280B9F-A34E-4FD3-BAE8-D11B24702FA4}" dt="2025-06-03T10:04:57.655" v="74"/>
        <pc:sldMkLst>
          <pc:docMk/>
          <pc:sldMk cId="3944251215" sldId="3852"/>
        </pc:sldMkLst>
        <pc:spChg chg="mod">
          <ac:chgData name="Alexandra Craescu (2111926)" userId="61303a1e-7190-491c-a29c-6c1be79cf6f7" providerId="ADAL" clId="{68280B9F-A34E-4FD3-BAE8-D11B24702FA4}" dt="2025-06-03T10:04:57.655" v="74"/>
          <ac:spMkLst>
            <pc:docMk/>
            <pc:sldMk cId="3944251215" sldId="3852"/>
            <ac:spMk id="4" creationId="{2794FE27-5B89-890D-7C2B-1F17AE76E1C6}"/>
          </ac:spMkLst>
        </pc:spChg>
      </pc:sldChg>
      <pc:sldChg chg="modSp mod">
        <pc:chgData name="Alexandra Craescu (2111926)" userId="61303a1e-7190-491c-a29c-6c1be79cf6f7" providerId="ADAL" clId="{68280B9F-A34E-4FD3-BAE8-D11B24702FA4}" dt="2025-06-03T10:02:46.919" v="70" actId="27636"/>
        <pc:sldMkLst>
          <pc:docMk/>
          <pc:sldMk cId="980398054" sldId="3853"/>
        </pc:sldMkLst>
        <pc:spChg chg="mod">
          <ac:chgData name="Alexandra Craescu (2111926)" userId="61303a1e-7190-491c-a29c-6c1be79cf6f7" providerId="ADAL" clId="{68280B9F-A34E-4FD3-BAE8-D11B24702FA4}" dt="2025-06-03T10:02:46.919" v="70" actId="27636"/>
          <ac:spMkLst>
            <pc:docMk/>
            <pc:sldMk cId="980398054" sldId="3853"/>
            <ac:spMk id="4" creationId="{7FDE51F3-0D09-2BC2-4FC8-5C7A174EED40}"/>
          </ac:spMkLst>
        </pc:spChg>
      </pc:sldChg>
      <pc:sldChg chg="modSp mod">
        <pc:chgData name="Alexandra Craescu (2111926)" userId="61303a1e-7190-491c-a29c-6c1be79cf6f7" providerId="ADAL" clId="{68280B9F-A34E-4FD3-BAE8-D11B24702FA4}" dt="2025-06-03T10:01:47.425" v="68" actId="27636"/>
        <pc:sldMkLst>
          <pc:docMk/>
          <pc:sldMk cId="261795385" sldId="3854"/>
        </pc:sldMkLst>
        <pc:spChg chg="mod">
          <ac:chgData name="Alexandra Craescu (2111926)" userId="61303a1e-7190-491c-a29c-6c1be79cf6f7" providerId="ADAL" clId="{68280B9F-A34E-4FD3-BAE8-D11B24702FA4}" dt="2025-06-03T10:01:47.425" v="68" actId="27636"/>
          <ac:spMkLst>
            <pc:docMk/>
            <pc:sldMk cId="261795385" sldId="3854"/>
            <ac:spMk id="4" creationId="{0C6BB7D6-B444-18A8-6E60-E6CAB842A9BC}"/>
          </ac:spMkLst>
        </pc:spChg>
      </pc:sldChg>
      <pc:sldChg chg="modSp mod">
        <pc:chgData name="Alexandra Craescu (2111926)" userId="61303a1e-7190-491c-a29c-6c1be79cf6f7" providerId="ADAL" clId="{68280B9F-A34E-4FD3-BAE8-D11B24702FA4}" dt="2025-06-03T10:00:16.947" v="63" actId="20577"/>
        <pc:sldMkLst>
          <pc:docMk/>
          <pc:sldMk cId="3715275377" sldId="3855"/>
        </pc:sldMkLst>
        <pc:spChg chg="mod">
          <ac:chgData name="Alexandra Craescu (2111926)" userId="61303a1e-7190-491c-a29c-6c1be79cf6f7" providerId="ADAL" clId="{68280B9F-A34E-4FD3-BAE8-D11B24702FA4}" dt="2025-06-03T10:00:16.947" v="63" actId="20577"/>
          <ac:spMkLst>
            <pc:docMk/>
            <pc:sldMk cId="3715275377" sldId="3855"/>
            <ac:spMk id="4" creationId="{131CB8C4-485B-AC47-5A4A-A8CBC0C18EBF}"/>
          </ac:spMkLst>
        </pc:spChg>
      </pc:sldChg>
      <pc:sldChg chg="modSp mod">
        <pc:chgData name="Alexandra Craescu (2111926)" userId="61303a1e-7190-491c-a29c-6c1be79cf6f7" providerId="ADAL" clId="{68280B9F-A34E-4FD3-BAE8-D11B24702FA4}" dt="2025-06-03T09:57:58.895" v="59" actId="20577"/>
        <pc:sldMkLst>
          <pc:docMk/>
          <pc:sldMk cId="4137894090" sldId="3856"/>
        </pc:sldMkLst>
        <pc:spChg chg="mod">
          <ac:chgData name="Alexandra Craescu (2111926)" userId="61303a1e-7190-491c-a29c-6c1be79cf6f7" providerId="ADAL" clId="{68280B9F-A34E-4FD3-BAE8-D11B24702FA4}" dt="2025-06-03T09:57:58.895" v="59" actId="20577"/>
          <ac:spMkLst>
            <pc:docMk/>
            <pc:sldMk cId="4137894090" sldId="3856"/>
            <ac:spMk id="4" creationId="{23CBE66E-C08A-0008-5CBC-85B0206DD6FF}"/>
          </ac:spMkLst>
        </pc:spChg>
      </pc:sldChg>
      <pc:sldChg chg="modSp mod">
        <pc:chgData name="Alexandra Craescu (2111926)" userId="61303a1e-7190-491c-a29c-6c1be79cf6f7" providerId="ADAL" clId="{68280B9F-A34E-4FD3-BAE8-D11B24702FA4}" dt="2025-06-03T09:55:46.437" v="57"/>
        <pc:sldMkLst>
          <pc:docMk/>
          <pc:sldMk cId="2584681934" sldId="3857"/>
        </pc:sldMkLst>
        <pc:spChg chg="mod">
          <ac:chgData name="Alexandra Craescu (2111926)" userId="61303a1e-7190-491c-a29c-6c1be79cf6f7" providerId="ADAL" clId="{68280B9F-A34E-4FD3-BAE8-D11B24702FA4}" dt="2025-06-03T09:55:46.437" v="57"/>
          <ac:spMkLst>
            <pc:docMk/>
            <pc:sldMk cId="2584681934" sldId="3857"/>
            <ac:spMk id="4" creationId="{9547F05C-4145-8D6C-892C-4539D8ED24EA}"/>
          </ac:spMkLst>
        </pc:spChg>
      </pc:sldChg>
      <pc:sldChg chg="modSp mod">
        <pc:chgData name="Alexandra Craescu (2111926)" userId="61303a1e-7190-491c-a29c-6c1be79cf6f7" providerId="ADAL" clId="{68280B9F-A34E-4FD3-BAE8-D11B24702FA4}" dt="2025-06-03T09:51:25.853" v="53" actId="20577"/>
        <pc:sldMkLst>
          <pc:docMk/>
          <pc:sldMk cId="2058527172" sldId="3858"/>
        </pc:sldMkLst>
        <pc:spChg chg="mod">
          <ac:chgData name="Alexandra Craescu (2111926)" userId="61303a1e-7190-491c-a29c-6c1be79cf6f7" providerId="ADAL" clId="{68280B9F-A34E-4FD3-BAE8-D11B24702FA4}" dt="2025-06-03T09:51:25.853" v="53" actId="20577"/>
          <ac:spMkLst>
            <pc:docMk/>
            <pc:sldMk cId="2058527172" sldId="3858"/>
            <ac:spMk id="4" creationId="{5F975496-9B09-DF76-500C-74C643102999}"/>
          </ac:spMkLst>
        </pc:spChg>
      </pc:sldChg>
      <pc:sldChg chg="modSp mod">
        <pc:chgData name="Alexandra Craescu (2111926)" userId="61303a1e-7190-491c-a29c-6c1be79cf6f7" providerId="ADAL" clId="{68280B9F-A34E-4FD3-BAE8-D11B24702FA4}" dt="2025-06-03T10:10:06.230" v="85" actId="20577"/>
        <pc:sldMkLst>
          <pc:docMk/>
          <pc:sldMk cId="767877311" sldId="3860"/>
        </pc:sldMkLst>
        <pc:spChg chg="mod">
          <ac:chgData name="Alexandra Craescu (2111926)" userId="61303a1e-7190-491c-a29c-6c1be79cf6f7" providerId="ADAL" clId="{68280B9F-A34E-4FD3-BAE8-D11B24702FA4}" dt="2025-06-03T10:10:06.230" v="85" actId="20577"/>
          <ac:spMkLst>
            <pc:docMk/>
            <pc:sldMk cId="767877311" sldId="3860"/>
            <ac:spMk id="3" creationId="{13D34135-C09A-76CC-9750-1E05306C82A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76AB79-C677-3DB7-78CF-9305D58614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13AB137-CEA6-0244-F12B-1ECC21172D0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C994AA-C437-4EF4-8BEF-0B832D7FA420}" type="datetimeFigureOut">
              <a:rPr lang="en-US" smtClean="0"/>
              <a:t>03-Jun-25</a:t>
            </a:fld>
            <a:endParaRPr lang="en-US" dirty="0"/>
          </a:p>
        </p:txBody>
      </p:sp>
      <p:sp>
        <p:nvSpPr>
          <p:cNvPr id="4" name="Footer Placeholder 3">
            <a:extLst>
              <a:ext uri="{FF2B5EF4-FFF2-40B4-BE49-F238E27FC236}">
                <a16:creationId xmlns:a16="http://schemas.microsoft.com/office/drawing/2014/main" id="{0868EC96-C6CC-F2AF-D90F-143F4D20A07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94F8EC8D-EF88-0275-F75C-A78992443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F757874-EF65-4B61-B062-40C932C81294}" type="slidenum">
              <a:rPr lang="en-US" smtClean="0"/>
              <a:t>‹#›</a:t>
            </a:fld>
            <a:endParaRPr lang="en-US" dirty="0"/>
          </a:p>
        </p:txBody>
      </p:sp>
    </p:spTree>
    <p:extLst>
      <p:ext uri="{BB962C8B-B14F-4D97-AF65-F5344CB8AC3E}">
        <p14:creationId xmlns:p14="http://schemas.microsoft.com/office/powerpoint/2010/main" val="34720278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20CE03-6C3A-EB4D-A9B1-7EFD38B58412}" type="datetimeFigureOut">
              <a:rPr lang="en-US" smtClean="0"/>
              <a:t>03-Jun-25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57D50D-BAA9-464B-B391-243138E078D8}" type="slidenum">
              <a:rPr lang="en-US" smtClean="0"/>
              <a:t>‹#›</a:t>
            </a:fld>
            <a:endParaRPr lang="en-US" dirty="0"/>
          </a:p>
        </p:txBody>
      </p:sp>
    </p:spTree>
    <p:extLst>
      <p:ext uri="{BB962C8B-B14F-4D97-AF65-F5344CB8AC3E}">
        <p14:creationId xmlns:p14="http://schemas.microsoft.com/office/powerpoint/2010/main" val="49092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57D50D-BAA9-464B-B391-243138E078D8}" type="slidenum">
              <a:rPr lang="en-US" smtClean="0"/>
              <a:t>1</a:t>
            </a:fld>
            <a:endParaRPr lang="en-US" dirty="0"/>
          </a:p>
        </p:txBody>
      </p:sp>
    </p:spTree>
    <p:extLst>
      <p:ext uri="{BB962C8B-B14F-4D97-AF65-F5344CB8AC3E}">
        <p14:creationId xmlns:p14="http://schemas.microsoft.com/office/powerpoint/2010/main" val="2388229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Because of AI, the hospitality business benefits from improved operations and more personalised service. Being valued at $4.5 trillion globally, the hospitality industry needs solutions that can be scaled, are reliable, and are not expensive. Because of AI, hotel operations are improved by dealing with mundane duties, making them less error-prone, and ensuring services are up to standard. Digital and contactless methods of doing business have become necessary after the pandemic to ensure safety, good operations, and to win customer trust. AI is able to read and analyse information in real time, helping hotels adapt to guests' wants and limit their spending. It looks at the ways in which AI is influencing the operations of the hospitality industry. Through AI, hospitality businesses become more flexible, tough, and competitive in the world market.</a:t>
            </a:r>
          </a:p>
          <a:p>
            <a:endParaRPr lang="en-US" dirty="0"/>
          </a:p>
        </p:txBody>
      </p:sp>
      <p:sp>
        <p:nvSpPr>
          <p:cNvPr id="4" name="Slide Number Placeholder 3"/>
          <p:cNvSpPr>
            <a:spLocks noGrp="1"/>
          </p:cNvSpPr>
          <p:nvPr>
            <p:ph type="sldNum" sz="quarter" idx="5"/>
          </p:nvPr>
        </p:nvSpPr>
        <p:spPr/>
        <p:txBody>
          <a:bodyPr/>
          <a:lstStyle/>
          <a:p>
            <a:fld id="{D40C6A29-4676-420C-BBE3-ACC2B80F64D4}" type="slidenum">
              <a:rPr lang="en-US" smtClean="0"/>
              <a:t>2</a:t>
            </a:fld>
            <a:endParaRPr lang="en-US" dirty="0"/>
          </a:p>
        </p:txBody>
      </p:sp>
    </p:spTree>
    <p:extLst>
      <p:ext uri="{BB962C8B-B14F-4D97-AF65-F5344CB8AC3E}">
        <p14:creationId xmlns:p14="http://schemas.microsoft.com/office/powerpoint/2010/main" val="2439709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Begin by recognising why AI is important because of the theory behind its use. The TAM explains that people judge AI to be useful and adopt it when they believe it is easy to use (Davis, 2019). On the other hand, the RBV framework indicates that AI is necessary for a hospitality business to remain ahead and competitive by adapting old processes (Alvarez and Thomas, 2022). It means that AI is important for innovative ways of interacting with guests, responding to changes in the industry, and being competitive (</a:t>
            </a:r>
            <a:r>
              <a:rPr lang="en-US" sz="1200" kern="1200" dirty="0" err="1">
                <a:solidFill>
                  <a:schemeClr val="tx1"/>
                </a:solidFill>
                <a:effectLst/>
                <a:latin typeface="+mn-lt"/>
                <a:ea typeface="+mn-ea"/>
                <a:cs typeface="+mn-cs"/>
              </a:rPr>
              <a:t>Gretzel</a:t>
            </a:r>
            <a:r>
              <a:rPr lang="en-US" sz="1200" kern="1200" dirty="0">
                <a:solidFill>
                  <a:schemeClr val="tx1"/>
                </a:solidFill>
                <a:effectLst/>
                <a:latin typeface="+mn-lt"/>
                <a:ea typeface="+mn-ea"/>
                <a:cs typeface="+mn-cs"/>
              </a:rPr>
              <a:t> et al., 2020). All of these frameworks are in line with political, economic, social, and technological aspects that shape growth (PEST). Due to political regulations, cost pressures, consumer habits changing, and fast technological changes, AI is being implemented in the industry. You can use this framework to check the effects of AI on daily operations, the satisfaction of guests, and the durability of the business, keeping up with new market demands.</a:t>
            </a:r>
            <a:endParaRPr lang="en-US" dirty="0"/>
          </a:p>
        </p:txBody>
      </p:sp>
      <p:sp>
        <p:nvSpPr>
          <p:cNvPr id="4" name="Slide Number Placeholder 3"/>
          <p:cNvSpPr>
            <a:spLocks noGrp="1"/>
          </p:cNvSpPr>
          <p:nvPr>
            <p:ph type="sldNum" sz="quarter" idx="5"/>
          </p:nvPr>
        </p:nvSpPr>
        <p:spPr/>
        <p:txBody>
          <a:bodyPr/>
          <a:lstStyle/>
          <a:p>
            <a:fld id="{8B57D50D-BAA9-464B-B391-243138E078D8}" type="slidenum">
              <a:rPr lang="en-US" smtClean="0"/>
              <a:t>3</a:t>
            </a:fld>
            <a:endParaRPr lang="en-US" dirty="0"/>
          </a:p>
        </p:txBody>
      </p:sp>
    </p:spTree>
    <p:extLst>
      <p:ext uri="{BB962C8B-B14F-4D97-AF65-F5344CB8AC3E}">
        <p14:creationId xmlns:p14="http://schemas.microsoft.com/office/powerpoint/2010/main" val="922949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4B6A1-DE67-8057-9992-8A5E31E681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05862-7212-7177-DBE3-12A03520DD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366498-6987-B8EE-E154-8FBFFD6B4C3E}"/>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Chatbots respond to simple questions around the clock and handle basic language barriers, giving customer care relief. Predictive data analysis helps with resource planning, forecasting both demand and occupancy. With AI, facial recognition makes checking in safe and efficient, and robots are now in charge of repeating routine tasks at hotels. AI systems are now put to use across different parts of the hospitality sector. With chatbots in place, there is 24/7 support in several languages for guests, and the team can focus on more important tasks (Tuomi et al., 2021). Predictive analytics makes it easier to plan by predicting changes in demand and the number of guests. Face recognition systems simplify cheque-ins and ensure they are safe and secure, while robots provide the same service for cleaning and concierge workers, providing regularity and cutting costs (</a:t>
            </a:r>
            <a:r>
              <a:rPr lang="en-US" sz="1200" kern="1200" dirty="0" err="1">
                <a:solidFill>
                  <a:schemeClr val="tx1"/>
                </a:solidFill>
                <a:effectLst/>
                <a:latin typeface="+mn-lt"/>
                <a:ea typeface="+mn-ea"/>
                <a:cs typeface="+mn-cs"/>
              </a:rPr>
              <a:t>Tussyadiah</a:t>
            </a:r>
            <a:r>
              <a:rPr lang="en-US" sz="1200" kern="1200" dirty="0">
                <a:solidFill>
                  <a:schemeClr val="tx1"/>
                </a:solidFill>
                <a:effectLst/>
                <a:latin typeface="+mn-lt"/>
                <a:ea typeface="+mn-ea"/>
                <a:cs typeface="+mn-cs"/>
              </a:rPr>
              <a:t>, 2020). Voice assistants allow guests to control different aspects of their rooms without speaking English or other languages. They streamline operations and save costs by automating different fields of service. They help deal with staff shortages and wage inflation without sacrificing the high quality of service. As a result, such technologies introduce a data-driven way of hotel operations, where guest needs and performance are constantly reviewed and updated with automation and AI.</a:t>
            </a:r>
            <a:endParaRPr lang="en-US" dirty="0"/>
          </a:p>
        </p:txBody>
      </p:sp>
      <p:sp>
        <p:nvSpPr>
          <p:cNvPr id="4" name="Slide Number Placeholder 3">
            <a:extLst>
              <a:ext uri="{FF2B5EF4-FFF2-40B4-BE49-F238E27FC236}">
                <a16:creationId xmlns:a16="http://schemas.microsoft.com/office/drawing/2014/main" id="{C1A768B2-C9D5-A87E-E723-9C723C33EE39}"/>
              </a:ext>
            </a:extLst>
          </p:cNvPr>
          <p:cNvSpPr>
            <a:spLocks noGrp="1"/>
          </p:cNvSpPr>
          <p:nvPr>
            <p:ph type="sldNum" sz="quarter" idx="5"/>
          </p:nvPr>
        </p:nvSpPr>
        <p:spPr/>
        <p:txBody>
          <a:bodyPr/>
          <a:lstStyle/>
          <a:p>
            <a:fld id="{8B57D50D-BAA9-464B-B391-243138E078D8}" type="slidenum">
              <a:rPr lang="en-US" smtClean="0"/>
              <a:t>4</a:t>
            </a:fld>
            <a:endParaRPr lang="en-US" dirty="0"/>
          </a:p>
        </p:txBody>
      </p:sp>
    </p:spTree>
    <p:extLst>
      <p:ext uri="{BB962C8B-B14F-4D97-AF65-F5344CB8AC3E}">
        <p14:creationId xmlns:p14="http://schemas.microsoft.com/office/powerpoint/2010/main" val="3412092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AI is mainly useful in the hospitality industry for making things more efficient and less costly. Through AI, hotels are able to automate housekeeping, answer customer inquiries, and manage reservations, making them less dependent on manual support and allowing for better service (Ivanov &amp; Webster, 2019). Energy management platforms help hotels improve their energy efficiency and slash utility charges. Smart scheduling powered by AI makes sure there is not too much or too little staff on duty, boosting efficiency and cutting down on unnecessary costs in payroll. AI also enables hotels to check their progress in real-time and take action when needed. AI helps ensure customer service consistency and better decision-making by every team. Introducing AI for cost-reduction purposes is possible across all systems in a hotel. Because the industry is dealing with margin pressure, inflation, and recovering from the pandemic, these efficiencies matter a lot. When hotels use AI for cost savings, they create operations that adapt well to any changes and shortages in the market.</a:t>
            </a:r>
            <a:endParaRPr lang="en-US" dirty="0"/>
          </a:p>
        </p:txBody>
      </p:sp>
      <p:sp>
        <p:nvSpPr>
          <p:cNvPr id="4" name="Slide Number Placeholder 3"/>
          <p:cNvSpPr>
            <a:spLocks noGrp="1"/>
          </p:cNvSpPr>
          <p:nvPr>
            <p:ph type="sldNum" sz="quarter" idx="5"/>
          </p:nvPr>
        </p:nvSpPr>
        <p:spPr/>
        <p:txBody>
          <a:bodyPr/>
          <a:lstStyle/>
          <a:p>
            <a:fld id="{8B57D50D-BAA9-464B-B391-243138E078D8}" type="slidenum">
              <a:rPr lang="en-US" smtClean="0"/>
              <a:t>5</a:t>
            </a:fld>
            <a:endParaRPr lang="en-US" dirty="0"/>
          </a:p>
        </p:txBody>
      </p:sp>
    </p:spTree>
    <p:extLst>
      <p:ext uri="{BB962C8B-B14F-4D97-AF65-F5344CB8AC3E}">
        <p14:creationId xmlns:p14="http://schemas.microsoft.com/office/powerpoint/2010/main" val="17211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6F29D-E28A-0573-BD2F-4467592CFF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302CB-025D-5C15-2610-DEC7EBB50A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319917-1D1F-F2EA-F311-603CB07AC811}"/>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AI makes sure the guest experience is improved by giving them faster and more customised assistance. Chatbots and virtual assistants make it easier and faster for guests to get the services they need in their language (Li et al., 2019). Through AI, offerings are customised to guests’ likes and dislikes as seen in their booking history. Facial and biometric recognition allows hotels to provide quick and safe services, making things more convenient for guests. This use of AI is especially needed in global chains since it offers consistency as well as reduced opportunities for mistakes (</a:t>
            </a:r>
            <a:r>
              <a:rPr lang="en-US" sz="1200" kern="1200" dirty="0" err="1">
                <a:solidFill>
                  <a:schemeClr val="tx1"/>
                </a:solidFill>
                <a:effectLst/>
                <a:latin typeface="+mn-lt"/>
                <a:ea typeface="+mn-ea"/>
                <a:cs typeface="+mn-cs"/>
              </a:rPr>
              <a:t>Tussyadiah</a:t>
            </a:r>
            <a:r>
              <a:rPr lang="en-US" sz="1200" kern="1200" dirty="0">
                <a:solidFill>
                  <a:schemeClr val="tx1"/>
                </a:solidFill>
                <a:effectLst/>
                <a:latin typeface="+mn-lt"/>
                <a:ea typeface="+mn-ea"/>
                <a:cs typeface="+mn-cs"/>
              </a:rPr>
              <a:t>, 2020). AI ensures that guests are assessed before any needs arise and solutions are presented. Because of AI’s personalised services, guests remain satisfied, trust the company, and come back repeatedly. This means that AI helps to make operations run smoothly without losing focus on satisfaction. It makes it possible for hotel staff to strengthen caring and personalised service, while machines take care of the tasks that do not require much interaction.</a:t>
            </a:r>
            <a:endParaRPr lang="en-US" dirty="0"/>
          </a:p>
        </p:txBody>
      </p:sp>
      <p:sp>
        <p:nvSpPr>
          <p:cNvPr id="4" name="Slide Number Placeholder 3">
            <a:extLst>
              <a:ext uri="{FF2B5EF4-FFF2-40B4-BE49-F238E27FC236}">
                <a16:creationId xmlns:a16="http://schemas.microsoft.com/office/drawing/2014/main" id="{54ABE3E9-61AA-0652-8A76-C8F4532E1FE6}"/>
              </a:ext>
            </a:extLst>
          </p:cNvPr>
          <p:cNvSpPr>
            <a:spLocks noGrp="1"/>
          </p:cNvSpPr>
          <p:nvPr>
            <p:ph type="sldNum" sz="quarter" idx="5"/>
          </p:nvPr>
        </p:nvSpPr>
        <p:spPr/>
        <p:txBody>
          <a:bodyPr/>
          <a:lstStyle/>
          <a:p>
            <a:fld id="{8B57D50D-BAA9-464B-B391-243138E078D8}" type="slidenum">
              <a:rPr lang="en-US" smtClean="0"/>
              <a:t>6</a:t>
            </a:fld>
            <a:endParaRPr lang="en-US" dirty="0"/>
          </a:p>
        </p:txBody>
      </p:sp>
    </p:spTree>
    <p:extLst>
      <p:ext uri="{BB962C8B-B14F-4D97-AF65-F5344CB8AC3E}">
        <p14:creationId xmlns:p14="http://schemas.microsoft.com/office/powerpoint/2010/main" val="23958418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E797C-17E1-C41A-4813-41FEB7E613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A3936-802C-2314-CC3D-09C8E92060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F6ADB1-0E8A-40FB-24CA-DF0BD626E7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AI is being adopted because of political and economic factors. Because of GDPR, AI systems used for storing biometric and behavioural data have to meet strict privacy and ethical standards (Zeng et al., 2020). Market conditions and political regulations can decide the pace of adopting digital transformation. As wages increase and there are not enough workers, hotels look to AI to save on labour while still maintaining their service quality. Inflation encourages hotels to use AI that expands their services without matching costs. Under these conditions, AI must be used as a necessary and not just an optional part of the system. Government policies or grants aimed at digital transformation boost the use of AI in hotels. Both social and economic aspects help decide where and under what conditions AI is best used in hotels.</a:t>
            </a:r>
          </a:p>
          <a:p>
            <a:endParaRPr lang="en-US" dirty="0"/>
          </a:p>
        </p:txBody>
      </p:sp>
      <p:sp>
        <p:nvSpPr>
          <p:cNvPr id="4" name="Slide Number Placeholder 3">
            <a:extLst>
              <a:ext uri="{FF2B5EF4-FFF2-40B4-BE49-F238E27FC236}">
                <a16:creationId xmlns:a16="http://schemas.microsoft.com/office/drawing/2014/main" id="{3577DCCC-2950-3A29-4D02-F10CC6082A75}"/>
              </a:ext>
            </a:extLst>
          </p:cNvPr>
          <p:cNvSpPr>
            <a:spLocks noGrp="1"/>
          </p:cNvSpPr>
          <p:nvPr>
            <p:ph type="sldNum" sz="quarter" idx="5"/>
          </p:nvPr>
        </p:nvSpPr>
        <p:spPr/>
        <p:txBody>
          <a:bodyPr/>
          <a:lstStyle/>
          <a:p>
            <a:fld id="{8B57D50D-BAA9-464B-B391-243138E078D8}" type="slidenum">
              <a:rPr lang="en-US" smtClean="0"/>
              <a:t>7</a:t>
            </a:fld>
            <a:endParaRPr lang="en-US" dirty="0"/>
          </a:p>
        </p:txBody>
      </p:sp>
    </p:spTree>
    <p:extLst>
      <p:ext uri="{BB962C8B-B14F-4D97-AF65-F5344CB8AC3E}">
        <p14:creationId xmlns:p14="http://schemas.microsoft.com/office/powerpoint/2010/main" val="30034268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F52AB-F6E7-0F68-0CC8-592864CFB8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F715D8-4C10-80ED-0CCB-58AF795FB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23EE70-090A-041D-9F5C-F7EE5D847F5F}"/>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Such developments increase the use and acceptance of AI (both from guests and employees). More and more post-pandemic guests prefer services that use technology, like mobile cheque-in and rooms controlled by voice commands (</a:t>
            </a:r>
            <a:r>
              <a:rPr lang="en-US" sz="1200" kern="1200" dirty="0" err="1">
                <a:solidFill>
                  <a:schemeClr val="tx1"/>
                </a:solidFill>
                <a:effectLst/>
                <a:latin typeface="+mn-lt"/>
                <a:ea typeface="+mn-ea"/>
                <a:cs typeface="+mn-cs"/>
              </a:rPr>
              <a:t>Gretzel</a:t>
            </a:r>
            <a:r>
              <a:rPr lang="en-US" sz="1200" kern="1200" dirty="0">
                <a:solidFill>
                  <a:schemeClr val="tx1"/>
                </a:solidFill>
                <a:effectLst/>
                <a:latin typeface="+mn-lt"/>
                <a:ea typeface="+mn-ea"/>
                <a:cs typeface="+mn-cs"/>
              </a:rPr>
              <a:t> et al., 2020). Growing digital knowledge with all age groups boosts acceptance of AI, and this is especially noticeable in Gen Z and millennials who want and expect service tools on their travel trips. Technologically speaking, new achievements in machine learning, cloud computing, and IoT make it easier for AI to be used reliably, quickly, and on a large scale. Because of these developments, the cost of adding AI is lower, and it can be used in multiple areas of a hotel. Still, as more people realise these issues, there is more scrutiny on AI, and it must show transparency and fairness in its design. It is important to focus on ethics as well as new developments. Responsible use of AI benefits a hotel by providing top service while building trust among the guests. Satisfying society’s expectations about AI and implementing it properly are both required for AI to succeed.</a:t>
            </a:r>
            <a:endParaRPr lang="en-US" dirty="0"/>
          </a:p>
        </p:txBody>
      </p:sp>
      <p:sp>
        <p:nvSpPr>
          <p:cNvPr id="4" name="Slide Number Placeholder 3">
            <a:extLst>
              <a:ext uri="{FF2B5EF4-FFF2-40B4-BE49-F238E27FC236}">
                <a16:creationId xmlns:a16="http://schemas.microsoft.com/office/drawing/2014/main" id="{9C9E6F25-1091-4064-2919-84C89B3CFBB3}"/>
              </a:ext>
            </a:extLst>
          </p:cNvPr>
          <p:cNvSpPr>
            <a:spLocks noGrp="1"/>
          </p:cNvSpPr>
          <p:nvPr>
            <p:ph type="sldNum" sz="quarter" idx="5"/>
          </p:nvPr>
        </p:nvSpPr>
        <p:spPr/>
        <p:txBody>
          <a:bodyPr/>
          <a:lstStyle/>
          <a:p>
            <a:fld id="{8B57D50D-BAA9-464B-B391-243138E078D8}" type="slidenum">
              <a:rPr lang="en-US" smtClean="0"/>
              <a:t>8</a:t>
            </a:fld>
            <a:endParaRPr lang="en-US" dirty="0"/>
          </a:p>
        </p:txBody>
      </p:sp>
    </p:spTree>
    <p:extLst>
      <p:ext uri="{BB962C8B-B14F-4D97-AF65-F5344CB8AC3E}">
        <p14:creationId xmlns:p14="http://schemas.microsoft.com/office/powerpoint/2010/main" val="4162261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6B7E3-4A98-8FBD-82BB-C315754B19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62A6D-6923-7F98-12A4-29D10848F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2A43BF-A88D-A03B-E97C-E18EC651901C}"/>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Hotels now take steps to capitalise on AI, including using AI in booking and support, maintenance tasks, room controls, and revenue management. Industry practices involve using chatbots for support and booking and cleaners for maintenance, along with using AI to control rooms for </a:t>
            </a:r>
            <a:r>
              <a:rPr lang="en-US" sz="1200" kern="1200" dirty="0" err="1">
                <a:solidFill>
                  <a:schemeClr val="tx1"/>
                </a:solidFill>
                <a:effectLst/>
                <a:latin typeface="+mn-lt"/>
                <a:ea typeface="+mn-ea"/>
                <a:cs typeface="+mn-cs"/>
              </a:rPr>
              <a:t>personalisation</a:t>
            </a:r>
            <a:r>
              <a:rPr lang="en-US" sz="1200" kern="1200" dirty="0">
                <a:solidFill>
                  <a:schemeClr val="tx1"/>
                </a:solidFill>
                <a:effectLst/>
                <a:latin typeface="+mn-lt"/>
                <a:ea typeface="+mn-ea"/>
                <a:cs typeface="+mn-cs"/>
              </a:rPr>
              <a:t> (Li et al., 2019). With help from machine learning-powered pricing, hotels can now use live demand data and competition to maximise revenue. By using AI, departments in a company are able to work together more effectively and reduce their service separation (Kuo et al., 2019). Efforts are underway to equip employees with the skills needed for AI-based employment, for example, operating AI programmes or being a digital concierge. By adopting AI, the hospitality industry is changing to use both human comfort and modern technology. Yet, having AI depend on a company’s preparation, financial means, and the way it welcomes innovation. Though AI isn’t perfect, it is significant for dealing with the challenges in hospitality nowadays. Thus, AI allows hospitality to quickly react to change, remain strong, and provide personalised service for guests in a competitive market.</a:t>
            </a:r>
            <a:endParaRPr lang="en-US" dirty="0"/>
          </a:p>
        </p:txBody>
      </p:sp>
      <p:sp>
        <p:nvSpPr>
          <p:cNvPr id="4" name="Slide Number Placeholder 3">
            <a:extLst>
              <a:ext uri="{FF2B5EF4-FFF2-40B4-BE49-F238E27FC236}">
                <a16:creationId xmlns:a16="http://schemas.microsoft.com/office/drawing/2014/main" id="{9AC5DB3A-AA19-2863-2E0A-A9B6F629A241}"/>
              </a:ext>
            </a:extLst>
          </p:cNvPr>
          <p:cNvSpPr>
            <a:spLocks noGrp="1"/>
          </p:cNvSpPr>
          <p:nvPr>
            <p:ph type="sldNum" sz="quarter" idx="5"/>
          </p:nvPr>
        </p:nvSpPr>
        <p:spPr/>
        <p:txBody>
          <a:bodyPr/>
          <a:lstStyle/>
          <a:p>
            <a:fld id="{8B57D50D-BAA9-464B-B391-243138E078D8}" type="slidenum">
              <a:rPr lang="en-US" smtClean="0"/>
              <a:t>9</a:t>
            </a:fld>
            <a:endParaRPr lang="en-US" dirty="0"/>
          </a:p>
        </p:txBody>
      </p:sp>
    </p:spTree>
    <p:extLst>
      <p:ext uri="{BB962C8B-B14F-4D97-AF65-F5344CB8AC3E}">
        <p14:creationId xmlns:p14="http://schemas.microsoft.com/office/powerpoint/2010/main" val="1694674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CC707-8375-2FB7-AB27-5430A9F57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3EAA3E-CFC4-A5CF-01F5-AF07F6678B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BC218A-8489-D4F7-3905-8A207D18F67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AI is a great asset, yet it also has pros and cons in its usage. In addition, AI automates typical tasks, allowing team members to focus on what guests value most, giving better service, and making things run more smoothly. AI automates common tasks, enabling employees to focus on more important jobs, and streamlines the whole way things are done in hotels. But some concerns are a high price, especially for smaller organisations, and cutting down on human communication is crucial to hospitality's emotional value (</a:t>
            </a:r>
            <a:r>
              <a:rPr lang="en-US" sz="1200" kern="1200" dirty="0" err="1">
                <a:solidFill>
                  <a:schemeClr val="tx1"/>
                </a:solidFill>
                <a:effectLst/>
                <a:latin typeface="+mn-lt"/>
                <a:ea typeface="+mn-ea"/>
                <a:cs typeface="+mn-cs"/>
              </a:rPr>
              <a:t>Tussyadiah</a:t>
            </a:r>
            <a:r>
              <a:rPr lang="en-US" sz="1200" kern="1200" dirty="0">
                <a:solidFill>
                  <a:schemeClr val="tx1"/>
                </a:solidFill>
                <a:effectLst/>
                <a:latin typeface="+mn-lt"/>
                <a:ea typeface="+mn-ea"/>
                <a:cs typeface="+mn-cs"/>
              </a:rPr>
              <a:t>, 2020). Another issue is that there are ethical problems related to privacy, job losses, and bias in AI. How well a company prepares its workforce for technological progress can be important for performance levels. Consequently, to succeed with AI, companies must make sure it is used for support, instead of removing human staff. In addition, firms must ensure AI does not replace human service, as this is important for hospitality. Also, organisations must make sure their AI systems are managed responsibly. Looking carefully at these issues, companies are able to make responsible and successful strategies for AI in their industry.</a:t>
            </a:r>
          </a:p>
          <a:p>
            <a:endParaRPr lang="en-US" dirty="0"/>
          </a:p>
        </p:txBody>
      </p:sp>
      <p:sp>
        <p:nvSpPr>
          <p:cNvPr id="4" name="Slide Number Placeholder 3">
            <a:extLst>
              <a:ext uri="{FF2B5EF4-FFF2-40B4-BE49-F238E27FC236}">
                <a16:creationId xmlns:a16="http://schemas.microsoft.com/office/drawing/2014/main" id="{057D7D84-FD04-0CE0-E3E0-93B5D23A2765}"/>
              </a:ext>
            </a:extLst>
          </p:cNvPr>
          <p:cNvSpPr>
            <a:spLocks noGrp="1"/>
          </p:cNvSpPr>
          <p:nvPr>
            <p:ph type="sldNum" sz="quarter" idx="5"/>
          </p:nvPr>
        </p:nvSpPr>
        <p:spPr/>
        <p:txBody>
          <a:bodyPr/>
          <a:lstStyle/>
          <a:p>
            <a:fld id="{8B57D50D-BAA9-464B-B391-243138E078D8}" type="slidenum">
              <a:rPr lang="en-US" smtClean="0"/>
              <a:t>10</a:t>
            </a:fld>
            <a:endParaRPr lang="en-US" dirty="0"/>
          </a:p>
        </p:txBody>
      </p:sp>
    </p:spTree>
    <p:extLst>
      <p:ext uri="{BB962C8B-B14F-4D97-AF65-F5344CB8AC3E}">
        <p14:creationId xmlns:p14="http://schemas.microsoft.com/office/powerpoint/2010/main" val="34306144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0C19C-4918-B56C-5E52-0408DF1198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D9DC2-D857-D474-4896-1527CF24D1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0C06F9-E1B7-562A-02F8-44A48C9A954B}"/>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All in all, AI changes hospitality operations and how services are delivered. AI is used to handle mundane duties, raise hospitality standards, and offer real-time personalised services to make the experience better for guests (Kuo et al., 2019). AI also helps solve staffing issues and inflation concerns, and leads to scaled operations and quality. We should not forget that human-centred design is important to ensure AI does not replace hospitality’s empathy and attention to people. It is important that strong governance addresses ethical questions such as data privacy or the risk of job loss for workers. AI cannot simply substitute human service; Because of this, AI is crucial for growth, flexibility, and surviving challenges in a tough market (</a:t>
            </a:r>
            <a:r>
              <a:rPr lang="en-US" sz="1200" kern="1200" dirty="0" err="1">
                <a:solidFill>
                  <a:schemeClr val="tx1"/>
                </a:solidFill>
                <a:effectLst/>
                <a:latin typeface="+mn-lt"/>
                <a:ea typeface="+mn-ea"/>
                <a:cs typeface="+mn-cs"/>
              </a:rPr>
              <a:t>Gretzel</a:t>
            </a:r>
            <a:r>
              <a:rPr lang="en-US" sz="1200" kern="1200" dirty="0">
                <a:solidFill>
                  <a:schemeClr val="tx1"/>
                </a:solidFill>
                <a:effectLst/>
                <a:latin typeface="+mn-lt"/>
                <a:ea typeface="+mn-ea"/>
                <a:cs typeface="+mn-cs"/>
              </a:rPr>
              <a:t> et al., 2020). AI can only benefit hotels if it supports rather than replaces human staff and helps maintain a good service level. Lean towards AI to achieve a competitive edge and to serve today’s </a:t>
            </a:r>
            <a:r>
              <a:rPr lang="en-US" sz="1200" kern="1200" dirty="0" err="1">
                <a:solidFill>
                  <a:schemeClr val="tx1"/>
                </a:solidFill>
                <a:effectLst/>
                <a:latin typeface="+mn-lt"/>
                <a:ea typeface="+mn-ea"/>
                <a:cs typeface="+mn-cs"/>
              </a:rPr>
              <a:t>travellers</a:t>
            </a:r>
            <a:r>
              <a:rPr lang="en-US" sz="1200" kern="1200" dirty="0">
                <a:solidFill>
                  <a:schemeClr val="tx1"/>
                </a:solidFill>
                <a:effectLst/>
                <a:latin typeface="+mn-lt"/>
                <a:ea typeface="+mn-ea"/>
                <a:cs typeface="+mn-cs"/>
              </a:rPr>
              <a:t>, who expect a lot of technology and convenience.</a:t>
            </a:r>
            <a:endParaRPr lang="en-US" dirty="0"/>
          </a:p>
        </p:txBody>
      </p:sp>
      <p:sp>
        <p:nvSpPr>
          <p:cNvPr id="4" name="Slide Number Placeholder 3">
            <a:extLst>
              <a:ext uri="{FF2B5EF4-FFF2-40B4-BE49-F238E27FC236}">
                <a16:creationId xmlns:a16="http://schemas.microsoft.com/office/drawing/2014/main" id="{5586F8AE-AAE5-2823-143F-83BDD7808036}"/>
              </a:ext>
            </a:extLst>
          </p:cNvPr>
          <p:cNvSpPr>
            <a:spLocks noGrp="1"/>
          </p:cNvSpPr>
          <p:nvPr>
            <p:ph type="sldNum" sz="quarter" idx="5"/>
          </p:nvPr>
        </p:nvSpPr>
        <p:spPr/>
        <p:txBody>
          <a:bodyPr/>
          <a:lstStyle/>
          <a:p>
            <a:fld id="{8B57D50D-BAA9-464B-B391-243138E078D8}" type="slidenum">
              <a:rPr lang="en-US" smtClean="0"/>
              <a:t>11</a:t>
            </a:fld>
            <a:endParaRPr lang="en-US" dirty="0"/>
          </a:p>
        </p:txBody>
      </p:sp>
    </p:spTree>
    <p:extLst>
      <p:ext uri="{BB962C8B-B14F-4D97-AF65-F5344CB8AC3E}">
        <p14:creationId xmlns:p14="http://schemas.microsoft.com/office/powerpoint/2010/main" val="4220636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0E3A57-DADA-DD77-E298-A70DF87E53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E1AFB4-45B6-10D1-C42D-C4634B1BC7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17D21-BF2F-71D7-912F-FC903B87AA5E}"/>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Make sure AI enhancements are paired with human service in hotels for a better guest experience (</a:t>
            </a:r>
            <a:r>
              <a:rPr lang="en-US" sz="1200" kern="1200" dirty="0" err="1">
                <a:solidFill>
                  <a:schemeClr val="tx1"/>
                </a:solidFill>
                <a:effectLst/>
                <a:latin typeface="+mn-lt"/>
                <a:ea typeface="+mn-ea"/>
                <a:cs typeface="+mn-cs"/>
              </a:rPr>
              <a:t>Tussyadiah</a:t>
            </a:r>
            <a:r>
              <a:rPr lang="en-US" sz="1200" kern="1200" dirty="0">
                <a:solidFill>
                  <a:schemeClr val="tx1"/>
                </a:solidFill>
                <a:effectLst/>
                <a:latin typeface="+mn-lt"/>
                <a:ea typeface="+mn-ea"/>
                <a:cs typeface="+mn-cs"/>
              </a:rPr>
              <a:t>, 2020). Focusing on data safety by conforming to the GDPR and cybersecurity rules encourages guests to trust the organisation and ensures their confidence is not misused (Zeng et al., 2020). Ensuring everyone is trained on AI is necessary, as working with AI will be much simpler for employees and will ensure good results. Organisations are advised to choose AI systems that can grow in steps and cost less to implement at first. Partnering with universities and other tech organisations helps to innovate and ensure that AI is used properly. As a result, AI is adopted heartily and fairly by everyone. This way, hospitality organisations can enhance their performance, please guests, and compete in the current market. Focusing on responsible, user-centred AI programmes can support the organisations’ long-term development and the satisfaction of both clients and the workforce.</a:t>
            </a:r>
            <a:endParaRPr lang="en-US" dirty="0"/>
          </a:p>
        </p:txBody>
      </p:sp>
      <p:sp>
        <p:nvSpPr>
          <p:cNvPr id="4" name="Slide Number Placeholder 3">
            <a:extLst>
              <a:ext uri="{FF2B5EF4-FFF2-40B4-BE49-F238E27FC236}">
                <a16:creationId xmlns:a16="http://schemas.microsoft.com/office/drawing/2014/main" id="{38467100-EC4C-51BF-6D13-0A5744166D88}"/>
              </a:ext>
            </a:extLst>
          </p:cNvPr>
          <p:cNvSpPr>
            <a:spLocks noGrp="1"/>
          </p:cNvSpPr>
          <p:nvPr>
            <p:ph type="sldNum" sz="quarter" idx="5"/>
          </p:nvPr>
        </p:nvSpPr>
        <p:spPr/>
        <p:txBody>
          <a:bodyPr/>
          <a:lstStyle/>
          <a:p>
            <a:fld id="{8B57D50D-BAA9-464B-B391-243138E078D8}" type="slidenum">
              <a:rPr lang="en-US" smtClean="0"/>
              <a:t>12</a:t>
            </a:fld>
            <a:endParaRPr lang="en-US" dirty="0"/>
          </a:p>
        </p:txBody>
      </p:sp>
    </p:spTree>
    <p:extLst>
      <p:ext uri="{BB962C8B-B14F-4D97-AF65-F5344CB8AC3E}">
        <p14:creationId xmlns:p14="http://schemas.microsoft.com/office/powerpoint/2010/main" val="3306822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13B1B-E4A6-FE59-EAB3-54E100A613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916C0-8CB7-E1E6-6AA7-8F59DC1553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7B8490-BB32-36DE-EE99-7448D05361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6885BC-2DDF-2837-6BA3-2D148739F795}"/>
              </a:ext>
            </a:extLst>
          </p:cNvPr>
          <p:cNvSpPr>
            <a:spLocks noGrp="1"/>
          </p:cNvSpPr>
          <p:nvPr>
            <p:ph type="sldNum" sz="quarter" idx="5"/>
          </p:nvPr>
        </p:nvSpPr>
        <p:spPr/>
        <p:txBody>
          <a:bodyPr/>
          <a:lstStyle/>
          <a:p>
            <a:fld id="{8B57D50D-BAA9-464B-B391-243138E078D8}" type="slidenum">
              <a:rPr lang="en-US" smtClean="0"/>
              <a:t>13</a:t>
            </a:fld>
            <a:endParaRPr lang="en-US" dirty="0"/>
          </a:p>
        </p:txBody>
      </p:sp>
    </p:spTree>
    <p:extLst>
      <p:ext uri="{BB962C8B-B14F-4D97-AF65-F5344CB8AC3E}">
        <p14:creationId xmlns:p14="http://schemas.microsoft.com/office/powerpoint/2010/main" val="14124677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B57D50D-BAA9-464B-B391-243138E078D8}" type="slidenum">
              <a:rPr lang="en-US" smtClean="0"/>
              <a:t>14</a:t>
            </a:fld>
            <a:endParaRPr lang="en-US" dirty="0"/>
          </a:p>
        </p:txBody>
      </p:sp>
    </p:spTree>
    <p:extLst>
      <p:ext uri="{BB962C8B-B14F-4D97-AF65-F5344CB8AC3E}">
        <p14:creationId xmlns:p14="http://schemas.microsoft.com/office/powerpoint/2010/main" val="4151229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9429764-E305-A48D-5244-9BCD20902244}"/>
              </a:ext>
              <a:ext uri="{C183D7F6-B498-43B3-948B-1728B52AA6E4}">
                <adec:decorative xmlns:adec="http://schemas.microsoft.com/office/drawing/2017/decorative" val="1"/>
              </a:ext>
            </a:extLst>
          </p:cNvPr>
          <p:cNvGrpSpPr/>
          <p:nvPr userDrawn="1"/>
        </p:nvGrpSpPr>
        <p:grpSpPr>
          <a:xfrm>
            <a:off x="0" y="0"/>
            <a:ext cx="12192000" cy="8286859"/>
            <a:chOff x="0" y="1"/>
            <a:chExt cx="12192000" cy="8286859"/>
          </a:xfrm>
        </p:grpSpPr>
        <p:sp>
          <p:nvSpPr>
            <p:cNvPr id="7" name="Freeform 13">
              <a:extLst>
                <a:ext uri="{FF2B5EF4-FFF2-40B4-BE49-F238E27FC236}">
                  <a16:creationId xmlns:a16="http://schemas.microsoft.com/office/drawing/2014/main" id="{45F65CE3-2411-E8E5-B72E-F5CBEC4DDC55}"/>
                </a:ext>
              </a:extLst>
            </p:cNvPr>
            <p:cNvSpPr/>
            <p:nvPr userDrawn="1"/>
          </p:nvSpPr>
          <p:spPr>
            <a:xfrm>
              <a:off x="4000500" y="1087403"/>
              <a:ext cx="8191500" cy="5770597"/>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8" name="Straight Connector 7">
              <a:extLst>
                <a:ext uri="{FF2B5EF4-FFF2-40B4-BE49-F238E27FC236}">
                  <a16:creationId xmlns:a16="http://schemas.microsoft.com/office/drawing/2014/main" id="{3B6B51B3-AA6C-9C5E-7032-5AEA05D45908}"/>
                </a:ext>
              </a:extLst>
            </p:cNvPr>
            <p:cNvCxnSpPr>
              <a:cxnSpLocks/>
            </p:cNvCxnSpPr>
            <p:nvPr userDrawn="1"/>
          </p:nvCxnSpPr>
          <p:spPr>
            <a:xfrm>
              <a:off x="406241" y="18393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9" name="Freeform: Shape 13">
              <a:extLst>
                <a:ext uri="{FF2B5EF4-FFF2-40B4-BE49-F238E27FC236}">
                  <a16:creationId xmlns:a16="http://schemas.microsoft.com/office/drawing/2014/main" id="{4F28561D-5B3C-F08A-F7B5-48E6B74EAEBD}"/>
                </a:ext>
              </a:extLst>
            </p:cNvPr>
            <p:cNvSpPr/>
            <p:nvPr userDrawn="1"/>
          </p:nvSpPr>
          <p:spPr>
            <a:xfrm>
              <a:off x="5292348" y="1"/>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reeform: Shape 15">
              <a:extLst>
                <a:ext uri="{FF2B5EF4-FFF2-40B4-BE49-F238E27FC236}">
                  <a16:creationId xmlns:a16="http://schemas.microsoft.com/office/drawing/2014/main" id="{7BD7FF70-44B7-E753-26CD-E228B56C2517}"/>
                </a:ext>
              </a:extLst>
            </p:cNvPr>
            <p:cNvSpPr/>
            <p:nvPr userDrawn="1"/>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DF9EE857-93B9-ACF6-2AB4-2A29C4B94776}"/>
                </a:ext>
              </a:extLst>
            </p:cNvPr>
            <p:cNvSpPr/>
            <p:nvPr userDrawn="1"/>
          </p:nvSpPr>
          <p:spPr>
            <a:xfrm>
              <a:off x="1569044" y="514898"/>
              <a:ext cx="2393351" cy="232842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Freeform: Shape 19">
              <a:extLst>
                <a:ext uri="{FF2B5EF4-FFF2-40B4-BE49-F238E27FC236}">
                  <a16:creationId xmlns:a16="http://schemas.microsoft.com/office/drawing/2014/main" id="{75030D84-5EEB-A095-3D43-0ED22BDB8406}"/>
                </a:ext>
              </a:extLst>
            </p:cNvPr>
            <p:cNvSpPr/>
            <p:nvPr userDrawn="1"/>
          </p:nvSpPr>
          <p:spPr>
            <a:xfrm flipH="1">
              <a:off x="0" y="2949740"/>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26E6DE3E-6851-19AD-2E60-22F006238173}"/>
                </a:ext>
              </a:extLst>
            </p:cNvPr>
            <p:cNvSpPr/>
            <p:nvPr userDrawn="1"/>
          </p:nvSpPr>
          <p:spPr>
            <a:xfrm rot="16200000">
              <a:off x="1539683" y="4203427"/>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6" name="Title 1">
            <a:extLst>
              <a:ext uri="{FF2B5EF4-FFF2-40B4-BE49-F238E27FC236}">
                <a16:creationId xmlns:a16="http://schemas.microsoft.com/office/drawing/2014/main" id="{2E8C189B-2E00-67DA-E342-3440F5EBB4CE}"/>
              </a:ext>
            </a:extLst>
          </p:cNvPr>
          <p:cNvSpPr>
            <a:spLocks noGrp="1"/>
          </p:cNvSpPr>
          <p:nvPr>
            <p:ph type="ctrTitle" hasCustomPrompt="1"/>
          </p:nvPr>
        </p:nvSpPr>
        <p:spPr>
          <a:xfrm>
            <a:off x="5184474" y="2949739"/>
            <a:ext cx="6261291" cy="2396686"/>
          </a:xfrm>
        </p:spPr>
        <p:txBody>
          <a:bodyPr anchor="b" anchorCtr="0">
            <a:noAutofit/>
          </a:bodyPr>
          <a:lstStyle>
            <a:lvl1pPr algn="r">
              <a:defRPr sz="4400">
                <a:solidFill>
                  <a:schemeClr val="bg1"/>
                </a:solidFill>
              </a:defRPr>
            </a:lvl1pPr>
          </a:lstStyle>
          <a:p>
            <a:r>
              <a:rPr lang="en-US" dirty="0"/>
              <a:t>Click to add title</a:t>
            </a:r>
          </a:p>
        </p:txBody>
      </p:sp>
    </p:spTree>
    <p:extLst>
      <p:ext uri="{BB962C8B-B14F-4D97-AF65-F5344CB8AC3E}">
        <p14:creationId xmlns:p14="http://schemas.microsoft.com/office/powerpoint/2010/main" val="342467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E96D25F-53A2-6217-84B4-7EB874F0B372}"/>
              </a:ext>
              <a:ext uri="{C183D7F6-B498-43B3-948B-1728B52AA6E4}">
                <adec:decorative xmlns:adec="http://schemas.microsoft.com/office/drawing/2017/decorative" val="1"/>
              </a:ext>
            </a:extLst>
          </p:cNvPr>
          <p:cNvGrpSpPr/>
          <p:nvPr userDrawn="1"/>
        </p:nvGrpSpPr>
        <p:grpSpPr>
          <a:xfrm>
            <a:off x="489189" y="941148"/>
            <a:ext cx="11182430" cy="4797821"/>
            <a:chOff x="489189" y="941148"/>
            <a:chExt cx="11182430" cy="4797821"/>
          </a:xfrm>
        </p:grpSpPr>
        <p:sp>
          <p:nvSpPr>
            <p:cNvPr id="8" name="Oval 7">
              <a:extLst>
                <a:ext uri="{FF2B5EF4-FFF2-40B4-BE49-F238E27FC236}">
                  <a16:creationId xmlns:a16="http://schemas.microsoft.com/office/drawing/2014/main" id="{A50FA62D-C8AE-52B8-1712-6116756D1A83}"/>
                </a:ext>
              </a:extLst>
            </p:cNvPr>
            <p:cNvSpPr/>
            <p:nvPr userDrawn="1"/>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Arc 8">
              <a:extLst>
                <a:ext uri="{FF2B5EF4-FFF2-40B4-BE49-F238E27FC236}">
                  <a16:creationId xmlns:a16="http://schemas.microsoft.com/office/drawing/2014/main" id="{1D2D6A01-57CF-3C0B-968C-E5A8FD352320}"/>
                </a:ext>
              </a:extLst>
            </p:cNvPr>
            <p:cNvSpPr/>
            <p:nvPr userDrawn="1"/>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410BEFAA-C349-7DB1-1827-0FA48A430AD8}"/>
                </a:ext>
              </a:extLst>
            </p:cNvPr>
            <p:cNvSpPr/>
            <p:nvPr userDrawn="1"/>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609957" y="1119031"/>
            <a:ext cx="4384736" cy="4619938"/>
          </a:xfrm>
        </p:spPr>
        <p:txBody>
          <a:bodyPr>
            <a:noAutofit/>
          </a:bodyPr>
          <a:lstStyle>
            <a:lvl1pPr algn="ctr">
              <a:defRPr>
                <a:solidFill>
                  <a:schemeClr val="bg1"/>
                </a:solidFill>
              </a:defRPr>
            </a:lvl1pPr>
          </a:lstStyle>
          <a:p>
            <a:r>
              <a:rPr lang="en-US" dirty="0"/>
              <a:t>Click to add title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5801708" y="554942"/>
            <a:ext cx="5552091" cy="5768220"/>
          </a:xfrm>
        </p:spPr>
        <p:txBody>
          <a:bodyPr anchor="ctr" anchorCtr="0">
            <a:normAutofit/>
          </a:bodyPr>
          <a:lstStyle>
            <a:lvl1pPr marL="0" indent="0">
              <a:spcBef>
                <a:spcPts val="1000"/>
              </a:spcBef>
              <a:spcAft>
                <a:spcPts val="800"/>
              </a:spcAft>
              <a:buNone/>
              <a:defRPr sz="2400"/>
            </a:lvl1pPr>
            <a:lvl2pPr marL="800100" indent="-342900">
              <a:spcBef>
                <a:spcPts val="1000"/>
              </a:spcBef>
              <a:spcAft>
                <a:spcPts val="800"/>
              </a:spcAft>
              <a:buClr>
                <a:schemeClr val="accent2"/>
              </a:buClr>
              <a:buFont typeface="Arial" panose="020B0604020202020204" pitchFamily="34" charset="0"/>
              <a:buChar char="•"/>
              <a:defRPr sz="2000"/>
            </a:lvl2pPr>
            <a:lvl3pPr marL="1200150" indent="-285750">
              <a:spcBef>
                <a:spcPts val="1000"/>
              </a:spcBef>
              <a:spcAft>
                <a:spcPts val="800"/>
              </a:spcAft>
              <a:buClr>
                <a:schemeClr val="accent2"/>
              </a:buClr>
              <a:buFont typeface="Arial" panose="020B0604020202020204" pitchFamily="34" charset="0"/>
              <a:buChar char="•"/>
              <a:defRPr sz="1800"/>
            </a:lvl3pPr>
            <a:lvl4pPr marL="1657350" indent="-285750">
              <a:spcBef>
                <a:spcPts val="1000"/>
              </a:spcBef>
              <a:spcAft>
                <a:spcPts val="800"/>
              </a:spcAft>
              <a:buClr>
                <a:schemeClr val="accent2"/>
              </a:buClr>
              <a:buFont typeface="Arial" panose="020B0604020202020204" pitchFamily="34" charset="0"/>
              <a:buChar char="•"/>
              <a:defRPr sz="1600"/>
            </a:lvl4pPr>
            <a:lvl5pPr marL="2114550" indent="-285750">
              <a:spcBef>
                <a:spcPts val="1000"/>
              </a:spcBef>
              <a:spcAft>
                <a:spcPts val="800"/>
              </a:spcAft>
              <a:buClr>
                <a:schemeClr val="accent2"/>
              </a:buClr>
              <a:buFont typeface="Arial" panose="020B0604020202020204" pitchFamily="34" charset="0"/>
              <a:buChar char="•"/>
              <a:defRPr sz="16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14388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Picture">
    <p:bg>
      <p:bgPr>
        <a:solidFill>
          <a:schemeClr val="bg1"/>
        </a:solidFill>
        <a:effectLst/>
      </p:bgPr>
    </p:bg>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EF93C3C-09E9-6CD0-EF4B-6DE09539EE7A}"/>
              </a:ext>
            </a:extLst>
          </p:cNvPr>
          <p:cNvSpPr>
            <a:spLocks noGrp="1"/>
          </p:cNvSpPr>
          <p:nvPr>
            <p:ph type="pic" sz="quarter" idx="10" hasCustomPrompt="1"/>
          </p:nvPr>
        </p:nvSpPr>
        <p:spPr>
          <a:xfrm>
            <a:off x="0" y="0"/>
            <a:ext cx="12192000" cy="6858000"/>
          </a:xfrm>
          <a:custGeom>
            <a:avLst/>
            <a:gdLst>
              <a:gd name="connsiteX0" fmla="*/ 9011782 w 12192000"/>
              <a:gd name="connsiteY0" fmla="*/ 4817511 h 6858000"/>
              <a:gd name="connsiteX1" fmla="*/ 8937059 w 12192000"/>
              <a:gd name="connsiteY1" fmla="*/ 4972626 h 6858000"/>
              <a:gd name="connsiteX2" fmla="*/ 8588084 w 12192000"/>
              <a:gd name="connsiteY2" fmla="*/ 5489438 h 6858000"/>
              <a:gd name="connsiteX3" fmla="*/ 8565206 w 12192000"/>
              <a:gd name="connsiteY3" fmla="*/ 5514611 h 6858000"/>
              <a:gd name="connsiteX4" fmla="*/ 8569944 w 12192000"/>
              <a:gd name="connsiteY4" fmla="*/ 5520198 h 6858000"/>
              <a:gd name="connsiteX5" fmla="*/ 8878607 w 12192000"/>
              <a:gd name="connsiteY5" fmla="*/ 5644582 h 6858000"/>
              <a:gd name="connsiteX6" fmla="*/ 9315123 w 12192000"/>
              <a:gd name="connsiteY6" fmla="*/ 5219907 h 6858000"/>
              <a:gd name="connsiteX7" fmla="*/ 9048519 w 12192000"/>
              <a:gd name="connsiteY7" fmla="*/ 4828605 h 6858000"/>
              <a:gd name="connsiteX8" fmla="*/ 6096000 w 12192000"/>
              <a:gd name="connsiteY8" fmla="*/ 200625 h 6858000"/>
              <a:gd name="connsiteX9" fmla="*/ 2867625 w 12192000"/>
              <a:gd name="connsiteY9" fmla="*/ 3429000 h 6858000"/>
              <a:gd name="connsiteX10" fmla="*/ 6096000 w 12192000"/>
              <a:gd name="connsiteY10" fmla="*/ 6657375 h 6858000"/>
              <a:gd name="connsiteX11" fmla="*/ 9324375 w 12192000"/>
              <a:gd name="connsiteY11" fmla="*/ 3429000 h 6858000"/>
              <a:gd name="connsiteX12" fmla="*/ 6096000 w 12192000"/>
              <a:gd name="connsiteY12" fmla="*/ 200625 h 6858000"/>
              <a:gd name="connsiteX13" fmla="*/ 0 w 12192000"/>
              <a:gd name="connsiteY13" fmla="*/ 0 h 6858000"/>
              <a:gd name="connsiteX14" fmla="*/ 12192000 w 12192000"/>
              <a:gd name="connsiteY14" fmla="*/ 0 h 6858000"/>
              <a:gd name="connsiteX15" fmla="*/ 12192000 w 12192000"/>
              <a:gd name="connsiteY15" fmla="*/ 6858000 h 6858000"/>
              <a:gd name="connsiteX16" fmla="*/ 0 w 12192000"/>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2000" h="6858000">
                <a:moveTo>
                  <a:pt x="9011782" y="4817511"/>
                </a:moveTo>
                <a:lnTo>
                  <a:pt x="8937059" y="4972626"/>
                </a:lnTo>
                <a:cubicBezTo>
                  <a:pt x="8837255" y="5156349"/>
                  <a:pt x="8720206" y="5329344"/>
                  <a:pt x="8588084" y="5489438"/>
                </a:cubicBezTo>
                <a:lnTo>
                  <a:pt x="8565206" y="5514611"/>
                </a:lnTo>
                <a:lnTo>
                  <a:pt x="8569944" y="5520198"/>
                </a:lnTo>
                <a:cubicBezTo>
                  <a:pt x="8648938" y="5597049"/>
                  <a:pt x="8758066" y="5644582"/>
                  <a:pt x="8878607" y="5644582"/>
                </a:cubicBezTo>
                <a:cubicBezTo>
                  <a:pt x="9119688" y="5644582"/>
                  <a:pt x="9315123" y="5454449"/>
                  <a:pt x="9315123" y="5219907"/>
                </a:cubicBezTo>
                <a:cubicBezTo>
                  <a:pt x="9315123" y="5044001"/>
                  <a:pt x="9205191" y="4893074"/>
                  <a:pt x="9048519" y="4828605"/>
                </a:cubicBezTo>
                <a:close/>
                <a:moveTo>
                  <a:pt x="6096000" y="200625"/>
                </a:moveTo>
                <a:cubicBezTo>
                  <a:pt x="4313018" y="200625"/>
                  <a:pt x="2867625" y="1646018"/>
                  <a:pt x="2867625" y="3429000"/>
                </a:cubicBezTo>
                <a:cubicBezTo>
                  <a:pt x="2867625" y="5211982"/>
                  <a:pt x="4313018" y="6657375"/>
                  <a:pt x="6096000" y="6657375"/>
                </a:cubicBezTo>
                <a:cubicBezTo>
                  <a:pt x="7878982" y="6657375"/>
                  <a:pt x="9324375" y="5211982"/>
                  <a:pt x="9324375" y="3429000"/>
                </a:cubicBezTo>
                <a:cubicBezTo>
                  <a:pt x="9324375" y="1646018"/>
                  <a:pt x="7878982" y="200625"/>
                  <a:pt x="6096000" y="200625"/>
                </a:cubicBezTo>
                <a:close/>
                <a:moveTo>
                  <a:pt x="0" y="0"/>
                </a:moveTo>
                <a:lnTo>
                  <a:pt x="12192000" y="0"/>
                </a:lnTo>
                <a:lnTo>
                  <a:pt x="12192000" y="6858000"/>
                </a:lnTo>
                <a:lnTo>
                  <a:pt x="0" y="6858000"/>
                </a:lnTo>
                <a:close/>
              </a:path>
            </a:pathLst>
          </a:custGeom>
          <a:solidFill>
            <a:schemeClr val="tx1"/>
          </a:solidFill>
        </p:spPr>
        <p:txBody>
          <a:bodyPr wrap="square">
            <a:noAutofit/>
          </a:bodyPr>
          <a:lstStyle>
            <a:lvl1pPr marL="0" indent="0" algn="l">
              <a:buNone/>
              <a:defRPr sz="2000">
                <a:solidFill>
                  <a:schemeClr val="bg1"/>
                </a:solidFill>
              </a:defRPr>
            </a:lvl1pPr>
          </a:lstStyle>
          <a:p>
            <a:r>
              <a:rPr lang="en-US" dirty="0"/>
              <a:t>Click icon to insert picture</a:t>
            </a:r>
          </a:p>
        </p:txBody>
      </p:sp>
      <p:sp>
        <p:nvSpPr>
          <p:cNvPr id="3" name="Arc 2">
            <a:extLst>
              <a:ext uri="{FF2B5EF4-FFF2-40B4-BE49-F238E27FC236}">
                <a16:creationId xmlns:a16="http://schemas.microsoft.com/office/drawing/2014/main" id="{D5C3C4BD-DFDB-76B4-17CA-7DA4D1729FA1}"/>
              </a:ext>
              <a:ext uri="{C183D7F6-B498-43B3-948B-1728B52AA6E4}">
                <adec:decorative xmlns:adec="http://schemas.microsoft.com/office/drawing/2017/decorative" val="1"/>
              </a:ext>
            </a:extLst>
          </p:cNvPr>
          <p:cNvSpPr/>
          <p:nvPr userDrawn="1"/>
        </p:nvSpPr>
        <p:spPr>
          <a:xfrm rot="9366740" flipV="1">
            <a:off x="2557952" y="-89828"/>
            <a:ext cx="7173200" cy="7173200"/>
          </a:xfrm>
          <a:prstGeom prst="arc">
            <a:avLst>
              <a:gd name="adj1" fmla="val 16200000"/>
              <a:gd name="adj2" fmla="val 20401595"/>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itle 11">
            <a:extLst>
              <a:ext uri="{FF2B5EF4-FFF2-40B4-BE49-F238E27FC236}">
                <a16:creationId xmlns:a16="http://schemas.microsoft.com/office/drawing/2014/main" id="{2B04B61C-6467-D51D-0AF4-5C7D05F36CB5}"/>
              </a:ext>
            </a:extLst>
          </p:cNvPr>
          <p:cNvSpPr>
            <a:spLocks noGrp="1"/>
          </p:cNvSpPr>
          <p:nvPr>
            <p:ph type="title" hasCustomPrompt="1"/>
          </p:nvPr>
        </p:nvSpPr>
        <p:spPr>
          <a:xfrm>
            <a:off x="2868168" y="923544"/>
            <a:ext cx="6455664" cy="5010912"/>
          </a:xfrm>
          <a:prstGeom prst="rect">
            <a:avLst/>
          </a:prstGeom>
          <a:noFill/>
        </p:spPr>
        <p:txBody>
          <a:bodyPr lIns="0" rIns="0">
            <a:normAutofit/>
          </a:bodyPr>
          <a:lstStyle>
            <a:lvl1pPr algn="ctr">
              <a:defRPr sz="6000"/>
            </a:lvl1pPr>
          </a:lstStyle>
          <a:p>
            <a:r>
              <a:rPr lang="en-US" dirty="0"/>
              <a:t>Click to add title</a:t>
            </a:r>
          </a:p>
        </p:txBody>
      </p:sp>
      <p:sp>
        <p:nvSpPr>
          <p:cNvPr id="4" name="Freeform: Shape 3">
            <a:extLst>
              <a:ext uri="{FF2B5EF4-FFF2-40B4-BE49-F238E27FC236}">
                <a16:creationId xmlns:a16="http://schemas.microsoft.com/office/drawing/2014/main" id="{47A19F4B-D154-3EB2-F86A-9A63283A3EA6}"/>
              </a:ext>
              <a:ext uri="{C183D7F6-B498-43B3-948B-1728B52AA6E4}">
                <adec:decorative xmlns:adec="http://schemas.microsoft.com/office/drawing/2017/decorative" val="1"/>
              </a:ext>
            </a:extLst>
          </p:cNvPr>
          <p:cNvSpPr>
            <a:spLocks/>
          </p:cNvSpPr>
          <p:nvPr userDrawn="1"/>
        </p:nvSpPr>
        <p:spPr>
          <a:xfrm>
            <a:off x="8565206" y="4817511"/>
            <a:ext cx="749917" cy="827071"/>
          </a:xfrm>
          <a:custGeom>
            <a:avLst/>
            <a:gdLst>
              <a:gd name="connsiteX0" fmla="*/ 446576 w 749917"/>
              <a:gd name="connsiteY0" fmla="*/ 0 h 827071"/>
              <a:gd name="connsiteX1" fmla="*/ 483313 w 749917"/>
              <a:gd name="connsiteY1" fmla="*/ 11094 h 827071"/>
              <a:gd name="connsiteX2" fmla="*/ 749917 w 749917"/>
              <a:gd name="connsiteY2" fmla="*/ 402396 h 827071"/>
              <a:gd name="connsiteX3" fmla="*/ 313401 w 749917"/>
              <a:gd name="connsiteY3" fmla="*/ 827071 h 827071"/>
              <a:gd name="connsiteX4" fmla="*/ 4738 w 749917"/>
              <a:gd name="connsiteY4" fmla="*/ 702687 h 827071"/>
              <a:gd name="connsiteX5" fmla="*/ 0 w 749917"/>
              <a:gd name="connsiteY5" fmla="*/ 697100 h 827071"/>
              <a:gd name="connsiteX6" fmla="*/ 22878 w 749917"/>
              <a:gd name="connsiteY6" fmla="*/ 671927 h 827071"/>
              <a:gd name="connsiteX7" fmla="*/ 371853 w 749917"/>
              <a:gd name="connsiteY7" fmla="*/ 155115 h 827071"/>
              <a:gd name="connsiteX8" fmla="*/ 446576 w 749917"/>
              <a:gd name="connsiteY8" fmla="*/ 0 h 827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9917" h="827071">
                <a:moveTo>
                  <a:pt x="446576" y="0"/>
                </a:moveTo>
                <a:lnTo>
                  <a:pt x="483313" y="11094"/>
                </a:lnTo>
                <a:cubicBezTo>
                  <a:pt x="639985" y="75563"/>
                  <a:pt x="749917" y="226490"/>
                  <a:pt x="749917" y="402396"/>
                </a:cubicBezTo>
                <a:cubicBezTo>
                  <a:pt x="749917" y="636938"/>
                  <a:pt x="554482" y="827071"/>
                  <a:pt x="313401" y="827071"/>
                </a:cubicBezTo>
                <a:cubicBezTo>
                  <a:pt x="192860" y="827071"/>
                  <a:pt x="83732" y="779538"/>
                  <a:pt x="4738" y="702687"/>
                </a:cubicBezTo>
                <a:lnTo>
                  <a:pt x="0" y="697100"/>
                </a:lnTo>
                <a:lnTo>
                  <a:pt x="22878" y="671927"/>
                </a:lnTo>
                <a:cubicBezTo>
                  <a:pt x="155000" y="511833"/>
                  <a:pt x="272049" y="338838"/>
                  <a:pt x="371853" y="155115"/>
                </a:cubicBezTo>
                <a:lnTo>
                  <a:pt x="44657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8420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ummar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CB8A6E1-44B2-54E1-6460-1C9B27EE75FD}"/>
              </a:ext>
              <a:ext uri="{C183D7F6-B498-43B3-948B-1728B52AA6E4}">
                <adec:decorative xmlns:adec="http://schemas.microsoft.com/office/drawing/2017/decorative" val="1"/>
              </a:ext>
            </a:extLst>
          </p:cNvPr>
          <p:cNvGrpSpPr/>
          <p:nvPr userDrawn="1"/>
        </p:nvGrpSpPr>
        <p:grpSpPr>
          <a:xfrm>
            <a:off x="0" y="0"/>
            <a:ext cx="5698912" cy="6858001"/>
            <a:chOff x="0" y="-1"/>
            <a:chExt cx="5698912" cy="6858001"/>
          </a:xfrm>
        </p:grpSpPr>
        <p:sp>
          <p:nvSpPr>
            <p:cNvPr id="12" name="Freeform: Shape 11">
              <a:extLst>
                <a:ext uri="{FF2B5EF4-FFF2-40B4-BE49-F238E27FC236}">
                  <a16:creationId xmlns:a16="http://schemas.microsoft.com/office/drawing/2014/main" id="{D22D7888-22FA-4AA1-9BA4-CC61D6643D47}"/>
                </a:ext>
              </a:extLst>
            </p:cNvPr>
            <p:cNvSpPr/>
            <p:nvPr userDrawn="1"/>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EBB6E464-8999-4773-A1F2-E6CAA990E572}"/>
                </a:ext>
              </a:extLst>
            </p:cNvPr>
            <p:cNvSpPr/>
            <p:nvPr userDrawn="1"/>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1EA14BE8-FDD0-4434-9C3E-BFF78C22D9E3}"/>
                </a:ext>
              </a:extLst>
            </p:cNvPr>
            <p:cNvSpPr/>
            <p:nvPr userDrawn="1"/>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E494E364-7EA8-4D92-915D-75D1A3A67C07}"/>
                </a:ext>
              </a:extLst>
            </p:cNvPr>
            <p:cNvSpPr/>
            <p:nvPr userDrawn="1"/>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 name="Title 1">
            <a:extLst>
              <a:ext uri="{FF2B5EF4-FFF2-40B4-BE49-F238E27FC236}">
                <a16:creationId xmlns:a16="http://schemas.microsoft.com/office/drawing/2014/main" id="{4F9EBE3B-A856-C23C-4698-B764DF4BC70D}"/>
              </a:ext>
            </a:extLst>
          </p:cNvPr>
          <p:cNvSpPr>
            <a:spLocks noGrp="1"/>
          </p:cNvSpPr>
          <p:nvPr>
            <p:ph type="title" hasCustomPrompt="1"/>
          </p:nvPr>
        </p:nvSpPr>
        <p:spPr>
          <a:xfrm>
            <a:off x="6222118" y="262762"/>
            <a:ext cx="5507421" cy="3649718"/>
          </a:xfrm>
        </p:spPr>
        <p:txBody>
          <a:bodyPr anchor="b">
            <a:normAutofit/>
          </a:bodyPr>
          <a:lstStyle>
            <a:lvl1pPr>
              <a:defRPr sz="6000"/>
            </a:lvl1pPr>
          </a:lstStyle>
          <a:p>
            <a:r>
              <a:rPr lang="en-US" dirty="0"/>
              <a:t>Click to add title</a:t>
            </a:r>
          </a:p>
        </p:txBody>
      </p:sp>
      <p:sp>
        <p:nvSpPr>
          <p:cNvPr id="8" name="Picture Placeholder 7">
            <a:extLst>
              <a:ext uri="{FF2B5EF4-FFF2-40B4-BE49-F238E27FC236}">
                <a16:creationId xmlns:a16="http://schemas.microsoft.com/office/drawing/2014/main" id="{74C9CB37-5251-201C-ACE3-FD69A00C772E}"/>
              </a:ext>
            </a:extLst>
          </p:cNvPr>
          <p:cNvSpPr>
            <a:spLocks noGrp="1"/>
          </p:cNvSpPr>
          <p:nvPr>
            <p:ph type="pic" sz="quarter" idx="14"/>
          </p:nvPr>
        </p:nvSpPr>
        <p:spPr>
          <a:xfrm>
            <a:off x="707393" y="847600"/>
            <a:ext cx="4619625" cy="4617720"/>
          </a:xfrm>
          <a:prstGeom prst="ellipse">
            <a:avLst/>
          </a:prstGeom>
          <a:noFill/>
        </p:spPr>
        <p:txBody>
          <a:bodyPr tIns="548640">
            <a:normAutofit/>
          </a:bodyPr>
          <a:lstStyle>
            <a:lvl1pPr marL="0" indent="0" algn="ctr">
              <a:buNone/>
              <a:defRPr sz="2000"/>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EBF08299-9068-827D-783B-BFF5B95E9574}"/>
              </a:ext>
            </a:extLst>
          </p:cNvPr>
          <p:cNvSpPr>
            <a:spLocks noGrp="1"/>
          </p:cNvSpPr>
          <p:nvPr>
            <p:ph idx="1" hasCustomPrompt="1"/>
          </p:nvPr>
        </p:nvSpPr>
        <p:spPr>
          <a:xfrm>
            <a:off x="6222118" y="4058263"/>
            <a:ext cx="5507421" cy="2141482"/>
          </a:xfrm>
        </p:spPr>
        <p:txBody>
          <a:bodyPr>
            <a:normAutofit/>
          </a:bodyPr>
          <a:lstStyle>
            <a:lvl1pPr marL="0" indent="0">
              <a:lnSpc>
                <a:spcPct val="90000"/>
              </a:lnSpc>
              <a:buFont typeface="Arial" panose="020B0604020202020204" pitchFamily="34" charset="0"/>
              <a:buNone/>
              <a:defRPr sz="2400"/>
            </a:lvl1pPr>
            <a:lvl2pPr marL="228600">
              <a:lnSpc>
                <a:spcPct val="90000"/>
              </a:lnSpc>
              <a:buClr>
                <a:schemeClr val="accent2"/>
              </a:buClr>
              <a:defRPr sz="2000"/>
            </a:lvl2pPr>
            <a:lvl3pPr marL="457200">
              <a:lnSpc>
                <a:spcPct val="90000"/>
              </a:lnSpc>
              <a:buClr>
                <a:schemeClr val="accent2"/>
              </a:buClr>
              <a:defRPr sz="1800"/>
            </a:lvl3pPr>
            <a:lvl4pPr marL="685800">
              <a:lnSpc>
                <a:spcPct val="90000"/>
              </a:lnSpc>
              <a:buClr>
                <a:schemeClr val="accent2"/>
              </a:buClr>
              <a:defRPr sz="1600"/>
            </a:lvl4pPr>
            <a:lvl5pPr>
              <a:lnSpc>
                <a:spcPct val="110000"/>
              </a:lnSpc>
              <a:defRPr/>
            </a:lvl5pPr>
          </a:lstStyle>
          <a:p>
            <a:pPr lvl="0"/>
            <a:r>
              <a:rPr lang="en-US" dirty="0"/>
              <a:t>Click to add content</a:t>
            </a:r>
          </a:p>
          <a:p>
            <a:pPr lvl="1"/>
            <a:r>
              <a:rPr lang="en-US" dirty="0"/>
              <a:t>Second level</a:t>
            </a:r>
          </a:p>
          <a:p>
            <a:pPr lvl="2"/>
            <a:r>
              <a:rPr lang="en-US" dirty="0"/>
              <a:t>Third level</a:t>
            </a:r>
          </a:p>
          <a:p>
            <a:pPr lvl="3"/>
            <a:r>
              <a:rPr lang="en-US" dirty="0"/>
              <a:t>Fourth level</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a:xfrm>
            <a:off x="1682496" y="6356350"/>
            <a:ext cx="1545336" cy="365125"/>
          </a:xfrm>
        </p:spPr>
        <p:txBody>
          <a:bodyPr/>
          <a:lstStyle>
            <a:lvl1pPr>
              <a:defRPr>
                <a:latin typeface="+mn-lt"/>
              </a:defRPr>
            </a:lvl1pPr>
          </a:lstStyle>
          <a:p>
            <a:pPr>
              <a:defRPr/>
            </a:pPr>
            <a:r>
              <a:rPr lang="en-US" dirty="0">
                <a:solidFill>
                  <a:prstClr val="black">
                    <a:tint val="75000"/>
                  </a:prstClr>
                </a:solidFill>
              </a:rPr>
              <a:t>9/3/20XX</a:t>
            </a:r>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a:xfrm>
            <a:off x="6099048" y="6356350"/>
            <a:ext cx="4114800" cy="365125"/>
          </a:xfrm>
        </p:spPr>
        <p:txBody>
          <a:bodyPr/>
          <a:lstStyle>
            <a:lvl1pPr algn="l">
              <a:defRPr>
                <a:latin typeface="+mn-lt"/>
              </a:defRPr>
            </a:lvl1pPr>
          </a:lstStyle>
          <a:p>
            <a:pPr algn="l">
              <a:defRPr/>
            </a:pPr>
            <a:r>
              <a:rPr lang="en-US" dirty="0">
                <a:solidFill>
                  <a:prstClr val="black">
                    <a:tint val="75000"/>
                  </a:prstClr>
                </a:solidFill>
              </a:rPr>
              <a:t>Pitch deck</a:t>
            </a:r>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a:xfrm>
            <a:off x="10506456" y="6356350"/>
            <a:ext cx="850392" cy="365125"/>
          </a:xfrm>
        </p:spPr>
        <p:txBody>
          <a:bodyPr/>
          <a:lstStyle>
            <a:lvl1pPr>
              <a:defRPr>
                <a:latin typeface="+mn-lt"/>
              </a:defRPr>
            </a:lvl1pPr>
          </a:lstStyle>
          <a:p>
            <a:pPr>
              <a:defRPr/>
            </a:pPr>
            <a:fld id="{D76B855D-E9CC-4FF8-AD85-6CDC7B89A0DE}"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17468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a:xfrm>
            <a:off x="838200" y="304803"/>
            <a:ext cx="10515600" cy="1472974"/>
          </a:xfrm>
        </p:spPr>
        <p:txBody>
          <a:bodyPr anchor="ctr" anchorCtr="0">
            <a:noAutofit/>
          </a:bodyPr>
          <a:lstStyle/>
          <a:p>
            <a:r>
              <a:rPr lang="en-US" dirty="0"/>
              <a:t>Click to add title</a:t>
            </a:r>
          </a:p>
        </p:txBody>
      </p:sp>
      <p:sp>
        <p:nvSpPr>
          <p:cNvPr id="13" name="Content Placeholder 12">
            <a:extLst>
              <a:ext uri="{FF2B5EF4-FFF2-40B4-BE49-F238E27FC236}">
                <a16:creationId xmlns:a16="http://schemas.microsoft.com/office/drawing/2014/main" id="{E3FB7D8D-37C3-E089-EC02-FB49A13CBE1D}"/>
              </a:ext>
            </a:extLst>
          </p:cNvPr>
          <p:cNvSpPr>
            <a:spLocks noGrp="1"/>
          </p:cNvSpPr>
          <p:nvPr>
            <p:ph sz="quarter" idx="13" hasCustomPrompt="1"/>
          </p:nvPr>
        </p:nvSpPr>
        <p:spPr>
          <a:xfrm>
            <a:off x="838200" y="1838099"/>
            <a:ext cx="8012113" cy="4284889"/>
          </a:xfrm>
        </p:spPr>
        <p:txBody>
          <a:bodyPr>
            <a:normAutofit/>
          </a:bodyPr>
          <a:lstStyle>
            <a:lvl1pPr>
              <a:lnSpc>
                <a:spcPct val="90000"/>
              </a:lnSpc>
              <a:spcBef>
                <a:spcPts val="1000"/>
              </a:spcBef>
              <a:spcAft>
                <a:spcPts val="800"/>
              </a:spcAft>
              <a:buClr>
                <a:schemeClr val="accent2"/>
              </a:buClr>
              <a:defRPr sz="1800"/>
            </a:lvl1pPr>
            <a:lvl2pPr>
              <a:lnSpc>
                <a:spcPct val="90000"/>
              </a:lnSpc>
              <a:spcBef>
                <a:spcPts val="1000"/>
              </a:spcBef>
              <a:spcAft>
                <a:spcPts val="800"/>
              </a:spcAft>
              <a:buClr>
                <a:schemeClr val="accent2"/>
              </a:buClr>
              <a:defRPr sz="1600"/>
            </a:lvl2pPr>
            <a:lvl3pPr>
              <a:lnSpc>
                <a:spcPct val="90000"/>
              </a:lnSpc>
              <a:spcBef>
                <a:spcPts val="1000"/>
              </a:spcBef>
              <a:spcAft>
                <a:spcPts val="800"/>
              </a:spcAft>
              <a:buClr>
                <a:schemeClr val="accent2"/>
              </a:buClr>
              <a:defRPr sz="1400"/>
            </a:lvl3pPr>
            <a:lvl4pPr>
              <a:lnSpc>
                <a:spcPct val="90000"/>
              </a:lnSpc>
              <a:spcBef>
                <a:spcPts val="1000"/>
              </a:spcBef>
              <a:spcAft>
                <a:spcPts val="800"/>
              </a:spcAft>
              <a:buClr>
                <a:schemeClr val="accent2"/>
              </a:buClr>
              <a:defRPr sz="1200"/>
            </a:lvl4pPr>
            <a:lvl5pPr>
              <a:lnSpc>
                <a:spcPct val="90000"/>
              </a:lnSpc>
              <a:spcBef>
                <a:spcPts val="1000"/>
              </a:spcBef>
              <a:spcAft>
                <a:spcPts val="800"/>
              </a:spcAft>
              <a:buClr>
                <a:schemeClr val="accent2"/>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
        <p:nvSpPr>
          <p:cNvPr id="7" name="Freeform: Shape 14">
            <a:extLst>
              <a:ext uri="{FF2B5EF4-FFF2-40B4-BE49-F238E27FC236}">
                <a16:creationId xmlns:a16="http://schemas.microsoft.com/office/drawing/2014/main" id="{438B6FA2-AF11-618E-2B1A-38BF083DF340}"/>
              </a:ext>
              <a:ext uri="{C183D7F6-B498-43B3-948B-1728B52AA6E4}">
                <adec:decorative xmlns:adec="http://schemas.microsoft.com/office/drawing/2017/decorative" val="1"/>
              </a:ext>
            </a:extLst>
          </p:cNvPr>
          <p:cNvSpPr/>
          <p:nvPr userDrawn="1"/>
        </p:nvSpPr>
        <p:spPr>
          <a:xfrm rot="16200000">
            <a:off x="-381048" y="5144407"/>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reeform: Shape 13">
            <a:extLst>
              <a:ext uri="{FF2B5EF4-FFF2-40B4-BE49-F238E27FC236}">
                <a16:creationId xmlns:a16="http://schemas.microsoft.com/office/drawing/2014/main" id="{A269A8D8-A4AE-CEFF-E928-7DB1CFB3E401}"/>
              </a:ext>
              <a:ext uri="{C183D7F6-B498-43B3-948B-1728B52AA6E4}">
                <adec:decorative xmlns:adec="http://schemas.microsoft.com/office/drawing/2017/decorative" val="1"/>
              </a:ext>
            </a:extLst>
          </p:cNvPr>
          <p:cNvSpPr/>
          <p:nvPr userDrawn="1"/>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Freeform: Shape 19">
            <a:extLst>
              <a:ext uri="{FF2B5EF4-FFF2-40B4-BE49-F238E27FC236}">
                <a16:creationId xmlns:a16="http://schemas.microsoft.com/office/drawing/2014/main" id="{15418837-E689-97BE-9FAD-FEDBD599EBAD}"/>
              </a:ext>
              <a:ext uri="{C183D7F6-B498-43B3-948B-1728B52AA6E4}">
                <adec:decorative xmlns:adec="http://schemas.microsoft.com/office/drawing/2017/decorative" val="1"/>
              </a:ext>
            </a:extLst>
          </p:cNvPr>
          <p:cNvSpPr/>
          <p:nvPr userDrawn="1"/>
        </p:nvSpPr>
        <p:spPr>
          <a:xfrm rot="10800000" flipH="1">
            <a:off x="11109434" y="3527042"/>
            <a:ext cx="1082566" cy="1616525"/>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5"/>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7894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DF76A42-387B-8D66-1214-D40462070066}"/>
              </a:ext>
              <a:ext uri="{C183D7F6-B498-43B3-948B-1728B52AA6E4}">
                <adec:decorative xmlns:adec="http://schemas.microsoft.com/office/drawing/2017/decorative" val="1"/>
              </a:ext>
            </a:extLst>
          </p:cNvPr>
          <p:cNvSpPr/>
          <p:nvPr userDrawn="1"/>
        </p:nvSpPr>
        <p:spPr>
          <a:xfrm>
            <a:off x="7940621" y="704193"/>
            <a:ext cx="2296455" cy="229645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D2ACE818-46EF-547E-9315-A849483036BF}"/>
              </a:ext>
              <a:ext uri="{C183D7F6-B498-43B3-948B-1728B52AA6E4}">
                <adec:decorative xmlns:adec="http://schemas.microsoft.com/office/drawing/2017/decorative" val="1"/>
              </a:ext>
            </a:extLst>
          </p:cNvPr>
          <p:cNvGrpSpPr/>
          <p:nvPr userDrawn="1"/>
        </p:nvGrpSpPr>
        <p:grpSpPr>
          <a:xfrm>
            <a:off x="577652" y="0"/>
            <a:ext cx="8798419" cy="6816262"/>
            <a:chOff x="577652" y="-28502"/>
            <a:chExt cx="8798419" cy="6816262"/>
          </a:xfrm>
        </p:grpSpPr>
        <p:sp>
          <p:nvSpPr>
            <p:cNvPr id="9" name="Oval 8">
              <a:extLst>
                <a:ext uri="{FF2B5EF4-FFF2-40B4-BE49-F238E27FC236}">
                  <a16:creationId xmlns:a16="http://schemas.microsoft.com/office/drawing/2014/main" id="{E9644D21-8793-9A96-F305-5D20EE342B26}"/>
                </a:ext>
              </a:extLst>
            </p:cNvPr>
            <p:cNvSpPr/>
            <p:nvPr userDrawn="1"/>
          </p:nvSpPr>
          <p:spPr>
            <a:xfrm>
              <a:off x="2815929" y="148929"/>
              <a:ext cx="6560142" cy="656014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DF8D7AEF-C845-09F0-F31C-20B32BBA1EBA}"/>
                </a:ext>
              </a:extLst>
            </p:cNvPr>
            <p:cNvSpPr/>
            <p:nvPr userDrawn="1"/>
          </p:nvSpPr>
          <p:spPr>
            <a:xfrm rot="9222429" flipV="1">
              <a:off x="2494119" y="-28502"/>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5F9D44CB-887B-C74D-3E96-5607E84DAEFF}"/>
                </a:ext>
              </a:extLst>
            </p:cNvPr>
            <p:cNvSpPr/>
            <p:nvPr userDrawn="1"/>
          </p:nvSpPr>
          <p:spPr>
            <a:xfrm>
              <a:off x="577652" y="1085116"/>
              <a:ext cx="759403" cy="73880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9">
            <a:extLst>
              <a:ext uri="{FF2B5EF4-FFF2-40B4-BE49-F238E27FC236}">
                <a16:creationId xmlns:a16="http://schemas.microsoft.com/office/drawing/2014/main" id="{87D193F4-2337-0048-1BE7-C9A8154191F9}"/>
              </a:ext>
              <a:ext uri="{C183D7F6-B498-43B3-948B-1728B52AA6E4}">
                <adec:decorative xmlns:adec="http://schemas.microsoft.com/office/drawing/2017/decorative" val="1"/>
              </a:ext>
            </a:extLst>
          </p:cNvPr>
          <p:cNvSpPr/>
          <p:nvPr userDrawn="1"/>
        </p:nvSpPr>
        <p:spPr>
          <a:xfrm rot="16200000" flipH="1">
            <a:off x="936118" y="5508455"/>
            <a:ext cx="1082566" cy="1616525"/>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5" name="Straight Connector 14">
            <a:extLst>
              <a:ext uri="{FF2B5EF4-FFF2-40B4-BE49-F238E27FC236}">
                <a16:creationId xmlns:a16="http://schemas.microsoft.com/office/drawing/2014/main" id="{45EE4510-BCBA-C39A-BEF1-A391A3304F88}"/>
              </a:ext>
              <a:ext uri="{C183D7F6-B498-43B3-948B-1728B52AA6E4}">
                <adec:decorative xmlns:adec="http://schemas.microsoft.com/office/drawing/2017/decorative" val="1"/>
              </a:ext>
            </a:extLst>
          </p:cNvPr>
          <p:cNvCxnSpPr>
            <a:cxnSpLocks/>
          </p:cNvCxnSpPr>
          <p:nvPr userDrawn="1"/>
        </p:nvCxnSpPr>
        <p:spPr>
          <a:xfrm>
            <a:off x="11494655" y="5270490"/>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2772C41-A024-2F33-1F04-21E003FA7291}"/>
              </a:ext>
            </a:extLst>
          </p:cNvPr>
          <p:cNvSpPr>
            <a:spLocks noGrp="1"/>
          </p:cNvSpPr>
          <p:nvPr>
            <p:ph type="ctrTitle"/>
          </p:nvPr>
        </p:nvSpPr>
        <p:spPr>
          <a:xfrm>
            <a:off x="2815929" y="1349825"/>
            <a:ext cx="6560142" cy="3063149"/>
          </a:xfrm>
        </p:spPr>
        <p:txBody>
          <a:bodyPr anchor="ctr">
            <a:noAutofit/>
          </a:bodyPr>
          <a:lstStyle>
            <a:lvl1pPr algn="ctr">
              <a:defRPr sz="60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473BC2DF-9C2A-052C-AD2C-0A8ABAA50374}"/>
              </a:ext>
            </a:extLst>
          </p:cNvPr>
          <p:cNvSpPr>
            <a:spLocks noGrp="1"/>
          </p:cNvSpPr>
          <p:nvPr>
            <p:ph type="subTitle" idx="1" hasCustomPrompt="1"/>
          </p:nvPr>
        </p:nvSpPr>
        <p:spPr>
          <a:xfrm>
            <a:off x="2815929" y="4412973"/>
            <a:ext cx="6560142" cy="1935571"/>
          </a:xfrm>
        </p:spPr>
        <p:txBody>
          <a:bodyPr>
            <a:noAutofit/>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4" name="Date Placeholder 3">
            <a:extLst>
              <a:ext uri="{FF2B5EF4-FFF2-40B4-BE49-F238E27FC236}">
                <a16:creationId xmlns:a16="http://schemas.microsoft.com/office/drawing/2014/main" id="{C0070940-5919-2C95-2278-32E50BF14DD1}"/>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5" name="Footer Placeholder 4">
            <a:extLst>
              <a:ext uri="{FF2B5EF4-FFF2-40B4-BE49-F238E27FC236}">
                <a16:creationId xmlns:a16="http://schemas.microsoft.com/office/drawing/2014/main" id="{1957D599-49CF-19FE-6D86-C5EDB765F41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931DF1-1C8D-86B9-BFDD-098FFC00FDC2}"/>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563727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p:txBody>
          <a:bodyPr anchor="ctr" anchorCtr="0">
            <a:noAutofit/>
          </a:bodyPr>
          <a:lstStyle>
            <a:lvl1pPr>
              <a:defRPr/>
            </a:lvl1pPr>
          </a:lstStyle>
          <a:p>
            <a:r>
              <a:rPr lang="en-US" dirty="0"/>
              <a:t>Click to add title</a:t>
            </a:r>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hasCustomPrompt="1"/>
          </p:nvPr>
        </p:nvSpPr>
        <p:spPr>
          <a:xfrm>
            <a:off x="838200" y="1825625"/>
            <a:ext cx="4915163" cy="4297680"/>
          </a:xfrm>
        </p:spPr>
        <p:txBody>
          <a:bodyPr>
            <a:normAutofit/>
          </a:bodyPr>
          <a:lstStyle>
            <a:lvl1pPr marL="0" indent="0">
              <a:spcBef>
                <a:spcPts val="1000"/>
              </a:spcBef>
              <a:spcAft>
                <a:spcPts val="800"/>
              </a:spcAft>
              <a:buNone/>
              <a:defRPr sz="2000"/>
            </a:lvl1pPr>
            <a:lvl2pPr marL="228600" indent="-228600">
              <a:spcBef>
                <a:spcPts val="1000"/>
              </a:spcBef>
              <a:spcAft>
                <a:spcPts val="800"/>
              </a:spcAft>
              <a:buClr>
                <a:schemeClr val="accent2"/>
              </a:buClr>
              <a:buFont typeface="Arial" panose="020B0604020202020204" pitchFamily="34" charset="0"/>
              <a:buChar char="•"/>
              <a:defRPr sz="2000"/>
            </a:lvl2pPr>
            <a:lvl3pPr marL="594360" indent="-228600">
              <a:spcBef>
                <a:spcPts val="1000"/>
              </a:spcBef>
              <a:spcAft>
                <a:spcPts val="800"/>
              </a:spcAft>
              <a:buClr>
                <a:schemeClr val="accent2"/>
              </a:buClr>
              <a:buFont typeface="Arial" panose="020B0604020202020204" pitchFamily="34" charset="0"/>
              <a:buChar char="•"/>
              <a:defRPr sz="2000"/>
            </a:lvl3pPr>
            <a:lvl4pPr marL="868680" indent="-228600">
              <a:spcBef>
                <a:spcPts val="1000"/>
              </a:spcBef>
              <a:spcAft>
                <a:spcPts val="800"/>
              </a:spcAft>
              <a:buClr>
                <a:schemeClr val="accent2"/>
              </a:buClr>
              <a:buFont typeface="Arial" panose="020B0604020202020204" pitchFamily="34" charset="0"/>
              <a:buChar char="•"/>
              <a:defRPr sz="2000"/>
            </a:lvl4pPr>
            <a:lvl5pPr marL="1143000" indent="-228600">
              <a:spcBef>
                <a:spcPts val="1000"/>
              </a:spcBef>
              <a:spcAft>
                <a:spcPts val="800"/>
              </a:spcAft>
              <a:buClr>
                <a:schemeClr val="accent2"/>
              </a:buClr>
              <a:buFont typeface="Arial" panose="020B0604020202020204" pitchFamily="34" charset="0"/>
              <a:buChar char="•"/>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a:extLst>
              <a:ext uri="{FF2B5EF4-FFF2-40B4-BE49-F238E27FC236}">
                <a16:creationId xmlns:a16="http://schemas.microsoft.com/office/drawing/2014/main" id="{5FB01ADF-164A-96FB-0129-C2A0F0ED0A85}"/>
              </a:ext>
            </a:extLst>
          </p:cNvPr>
          <p:cNvSpPr>
            <a:spLocks noGrp="1"/>
          </p:cNvSpPr>
          <p:nvPr>
            <p:ph sz="half" idx="15" hasCustomPrompt="1"/>
          </p:nvPr>
        </p:nvSpPr>
        <p:spPr>
          <a:xfrm>
            <a:off x="6147896" y="1816916"/>
            <a:ext cx="5212080" cy="4297680"/>
          </a:xfrm>
        </p:spPr>
        <p:txBody>
          <a:bodyPr>
            <a:normAutofit/>
          </a:bodyPr>
          <a:lstStyle>
            <a:lvl1pPr marL="0" indent="0">
              <a:spcBef>
                <a:spcPts val="1000"/>
              </a:spcBef>
              <a:spcAft>
                <a:spcPts val="800"/>
              </a:spcAft>
              <a:buNone/>
              <a:defRPr sz="2000"/>
            </a:lvl1pPr>
            <a:lvl2pPr marL="228600" indent="-228600">
              <a:spcBef>
                <a:spcPts val="1000"/>
              </a:spcBef>
              <a:spcAft>
                <a:spcPts val="800"/>
              </a:spcAft>
              <a:buClr>
                <a:schemeClr val="accent2"/>
              </a:buClr>
              <a:buFont typeface="Arial" panose="020B0604020202020204" pitchFamily="34" charset="0"/>
              <a:buChar char="•"/>
              <a:defRPr sz="2000"/>
            </a:lvl2pPr>
            <a:lvl3pPr marL="594360" indent="-228600">
              <a:spcBef>
                <a:spcPts val="1000"/>
              </a:spcBef>
              <a:spcAft>
                <a:spcPts val="800"/>
              </a:spcAft>
              <a:buClr>
                <a:schemeClr val="accent2"/>
              </a:buClr>
              <a:buFont typeface="Arial" panose="020B0604020202020204" pitchFamily="34" charset="0"/>
              <a:buChar char="•"/>
              <a:defRPr sz="2000"/>
            </a:lvl3pPr>
            <a:lvl4pPr marL="868680" indent="-228600">
              <a:spcBef>
                <a:spcPts val="1000"/>
              </a:spcBef>
              <a:spcAft>
                <a:spcPts val="800"/>
              </a:spcAft>
              <a:buClr>
                <a:schemeClr val="accent2"/>
              </a:buClr>
              <a:buFont typeface="Arial" panose="020B0604020202020204" pitchFamily="34" charset="0"/>
              <a:buChar char="•"/>
              <a:defRPr sz="2000"/>
            </a:lvl4pPr>
            <a:lvl5pPr marL="1143000" indent="-228600">
              <a:spcBef>
                <a:spcPts val="1000"/>
              </a:spcBef>
              <a:spcAft>
                <a:spcPts val="800"/>
              </a:spcAft>
              <a:buClr>
                <a:schemeClr val="accent2"/>
              </a:buClr>
              <a:buFont typeface="Arial" panose="020B0604020202020204" pitchFamily="34" charset="0"/>
              <a:buChar char="•"/>
              <a:defRPr sz="20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1" name="Group 10">
            <a:extLst>
              <a:ext uri="{FF2B5EF4-FFF2-40B4-BE49-F238E27FC236}">
                <a16:creationId xmlns:a16="http://schemas.microsoft.com/office/drawing/2014/main" id="{C263F0DD-A38B-64B8-7412-087B487E6D47}"/>
              </a:ext>
              <a:ext uri="{C183D7F6-B498-43B3-948B-1728B52AA6E4}">
                <adec:decorative xmlns:adec="http://schemas.microsoft.com/office/drawing/2017/decorative" val="1"/>
              </a:ext>
            </a:extLst>
          </p:cNvPr>
          <p:cNvGrpSpPr/>
          <p:nvPr userDrawn="1"/>
        </p:nvGrpSpPr>
        <p:grpSpPr>
          <a:xfrm>
            <a:off x="123536" y="2"/>
            <a:ext cx="12068464" cy="6857998"/>
            <a:chOff x="123536" y="2"/>
            <a:chExt cx="12068464" cy="6857998"/>
          </a:xfrm>
        </p:grpSpPr>
        <p:sp>
          <p:nvSpPr>
            <p:cNvPr id="12" name="Freeform: Shape 9">
              <a:extLst>
                <a:ext uri="{FF2B5EF4-FFF2-40B4-BE49-F238E27FC236}">
                  <a16:creationId xmlns:a16="http://schemas.microsoft.com/office/drawing/2014/main" id="{44CE2FB7-A856-E3C3-9798-73AAFB7901B8}"/>
                </a:ext>
              </a:extLst>
            </p:cNvPr>
            <p:cNvSpPr/>
            <p:nvPr userDrawn="1"/>
          </p:nvSpPr>
          <p:spPr>
            <a:xfrm>
              <a:off x="56713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Freeform: Shape 10">
              <a:extLst>
                <a:ext uri="{FF2B5EF4-FFF2-40B4-BE49-F238E27FC236}">
                  <a16:creationId xmlns:a16="http://schemas.microsoft.com/office/drawing/2014/main" id="{47ED62E5-894A-A8F9-A6DC-4A5C147CDE78}"/>
                </a:ext>
              </a:extLst>
            </p:cNvPr>
            <p:cNvSpPr/>
            <p:nvPr userDrawn="1"/>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Shape 11">
              <a:extLst>
                <a:ext uri="{FF2B5EF4-FFF2-40B4-BE49-F238E27FC236}">
                  <a16:creationId xmlns:a16="http://schemas.microsoft.com/office/drawing/2014/main" id="{5C181CD4-C69B-2826-AF23-060D677248A9}"/>
                </a:ext>
              </a:extLst>
            </p:cNvPr>
            <p:cNvSpPr/>
            <p:nvPr userDrawn="1"/>
          </p:nvSpPr>
          <p:spPr>
            <a:xfrm rot="5400000">
              <a:off x="11328915" y="3872201"/>
              <a:ext cx="1214656" cy="511514"/>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50529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p:txBody>
          <a:bodyPr anchor="ctr" anchorCtr="0">
            <a:noAutofit/>
          </a:bodyPr>
          <a:lstStyle/>
          <a:p>
            <a:r>
              <a:rPr lang="en-US" dirty="0"/>
              <a:t>Click to add title</a:t>
            </a:r>
          </a:p>
        </p:txBody>
      </p:sp>
      <p:sp>
        <p:nvSpPr>
          <p:cNvPr id="11" name="Content Placeholder 2">
            <a:extLst>
              <a:ext uri="{FF2B5EF4-FFF2-40B4-BE49-F238E27FC236}">
                <a16:creationId xmlns:a16="http://schemas.microsoft.com/office/drawing/2014/main" id="{60538251-2B75-FA20-0F29-FB58583E6125}"/>
              </a:ext>
            </a:extLst>
          </p:cNvPr>
          <p:cNvSpPr>
            <a:spLocks noGrp="1"/>
          </p:cNvSpPr>
          <p:nvPr>
            <p:ph sz="half" idx="1" hasCustomPrompt="1"/>
          </p:nvPr>
        </p:nvSpPr>
        <p:spPr>
          <a:xfrm>
            <a:off x="838201" y="1825625"/>
            <a:ext cx="3108958" cy="4297680"/>
          </a:xfrm>
        </p:spPr>
        <p:txBody>
          <a:bodyPr>
            <a:normAutofit/>
          </a:bodyPr>
          <a:lstStyle>
            <a:lvl1pPr marL="228600" indent="-228600">
              <a:spcBef>
                <a:spcPts val="1000"/>
              </a:spcBef>
              <a:spcAft>
                <a:spcPts val="800"/>
              </a:spcAft>
              <a:buClr>
                <a:schemeClr val="accent2"/>
              </a:buClr>
              <a:buFont typeface="Arial" panose="020B0604020202020204" pitchFamily="34" charset="0"/>
              <a:buChar char="•"/>
              <a:defRPr sz="1800"/>
            </a:lvl1pPr>
            <a:lvl2pPr marL="285750" indent="-285750">
              <a:spcBef>
                <a:spcPts val="1000"/>
              </a:spcBef>
              <a:spcAft>
                <a:spcPts val="800"/>
              </a:spcAft>
              <a:buClr>
                <a:schemeClr val="accent2"/>
              </a:buClr>
              <a:buFont typeface="Arial" panose="020B0604020202020204" pitchFamily="34" charset="0"/>
              <a:buChar char="•"/>
              <a:defRPr sz="1800"/>
            </a:lvl2pPr>
            <a:lvl3pPr marL="651510" indent="-285750">
              <a:spcBef>
                <a:spcPts val="1000"/>
              </a:spcBef>
              <a:spcAft>
                <a:spcPts val="800"/>
              </a:spcAft>
              <a:buClr>
                <a:schemeClr val="accent2"/>
              </a:buClr>
              <a:buFont typeface="Arial" panose="020B0604020202020204" pitchFamily="34" charset="0"/>
              <a:buChar char="•"/>
              <a:defRPr sz="1800"/>
            </a:lvl3pPr>
            <a:lvl4pPr marL="925830" indent="-285750">
              <a:spcBef>
                <a:spcPts val="1000"/>
              </a:spcBef>
              <a:spcAft>
                <a:spcPts val="800"/>
              </a:spcAft>
              <a:buClr>
                <a:schemeClr val="accent2"/>
              </a:buClr>
              <a:buFont typeface="Arial" panose="020B0604020202020204" pitchFamily="34" charset="0"/>
              <a:buChar char="•"/>
              <a:defRPr sz="1800"/>
            </a:lvl4pPr>
            <a:lvl5pPr marL="1200150" indent="-285750">
              <a:spcBef>
                <a:spcPts val="1000"/>
              </a:spcBef>
              <a:spcAft>
                <a:spcPts val="800"/>
              </a:spcAft>
              <a:buClr>
                <a:schemeClr val="accent2"/>
              </a:buClr>
              <a:buFont typeface="Arial" panose="020B0604020202020204" pitchFamily="34" charset="0"/>
              <a:buChar char="•"/>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2">
            <a:extLst>
              <a:ext uri="{FF2B5EF4-FFF2-40B4-BE49-F238E27FC236}">
                <a16:creationId xmlns:a16="http://schemas.microsoft.com/office/drawing/2014/main" id="{A06C49DD-8C29-93EA-04F4-22F84080DF5C}"/>
              </a:ext>
            </a:extLst>
          </p:cNvPr>
          <p:cNvSpPr>
            <a:spLocks noGrp="1"/>
          </p:cNvSpPr>
          <p:nvPr>
            <p:ph sz="half" idx="15" hasCustomPrompt="1"/>
          </p:nvPr>
        </p:nvSpPr>
        <p:spPr>
          <a:xfrm>
            <a:off x="4661820" y="1816916"/>
            <a:ext cx="6698156" cy="4297680"/>
          </a:xfrm>
        </p:spPr>
        <p:txBody>
          <a:bodyPr>
            <a:normAutofit/>
          </a:bodyPr>
          <a:lstStyle>
            <a:lvl1pPr marL="0" indent="0">
              <a:spcBef>
                <a:spcPts val="1000"/>
              </a:spcBef>
              <a:spcAft>
                <a:spcPts val="800"/>
              </a:spcAft>
              <a:buNone/>
              <a:defRPr sz="1800"/>
            </a:lvl1pPr>
            <a:lvl2pPr marL="228600" indent="-228600">
              <a:spcBef>
                <a:spcPts val="1000"/>
              </a:spcBef>
              <a:spcAft>
                <a:spcPts val="800"/>
              </a:spcAft>
              <a:buClr>
                <a:schemeClr val="accent2"/>
              </a:buClr>
              <a:buFont typeface="Arial" panose="020B0604020202020204" pitchFamily="34" charset="0"/>
              <a:buChar char="•"/>
              <a:defRPr sz="1800"/>
            </a:lvl2pPr>
            <a:lvl3pPr marL="594360" indent="-228600">
              <a:spcBef>
                <a:spcPts val="1000"/>
              </a:spcBef>
              <a:spcAft>
                <a:spcPts val="800"/>
              </a:spcAft>
              <a:buClr>
                <a:schemeClr val="accent2"/>
              </a:buClr>
              <a:buFont typeface="Arial" panose="020B0604020202020204" pitchFamily="34" charset="0"/>
              <a:buChar char="•"/>
              <a:defRPr sz="1800"/>
            </a:lvl3pPr>
            <a:lvl4pPr marL="868680" indent="-228600">
              <a:spcBef>
                <a:spcPts val="1000"/>
              </a:spcBef>
              <a:spcAft>
                <a:spcPts val="800"/>
              </a:spcAft>
              <a:buClr>
                <a:schemeClr val="accent2"/>
              </a:buClr>
              <a:buFont typeface="Arial" panose="020B0604020202020204" pitchFamily="34" charset="0"/>
              <a:buChar char="•"/>
              <a:defRPr sz="1800"/>
            </a:lvl4pPr>
            <a:lvl5pPr marL="1143000" indent="-228600">
              <a:spcBef>
                <a:spcPts val="1000"/>
              </a:spcBef>
              <a:spcAft>
                <a:spcPts val="800"/>
              </a:spcAft>
              <a:buClr>
                <a:schemeClr val="accent2"/>
              </a:buClr>
              <a:buFont typeface="Arial" panose="020B0604020202020204" pitchFamily="34" charset="0"/>
              <a:buChar char="•"/>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dirty="0"/>
          </a:p>
        </p:txBody>
      </p:sp>
      <p:sp>
        <p:nvSpPr>
          <p:cNvPr id="8" name="Freeform: Shape 11">
            <a:extLst>
              <a:ext uri="{FF2B5EF4-FFF2-40B4-BE49-F238E27FC236}">
                <a16:creationId xmlns:a16="http://schemas.microsoft.com/office/drawing/2014/main" id="{1E75594D-82D2-74F6-56EC-46FCD28CBE68}"/>
              </a:ext>
              <a:ext uri="{C183D7F6-B498-43B3-948B-1728B52AA6E4}">
                <adec:decorative xmlns:adec="http://schemas.microsoft.com/office/drawing/2017/decorative" val="1"/>
              </a:ext>
            </a:extLst>
          </p:cNvPr>
          <p:cNvSpPr/>
          <p:nvPr userDrawn="1"/>
        </p:nvSpPr>
        <p:spPr>
          <a:xfrm>
            <a:off x="9994966" y="0"/>
            <a:ext cx="1214656" cy="511514"/>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Freeform: Shape 13">
            <a:extLst>
              <a:ext uri="{FF2B5EF4-FFF2-40B4-BE49-F238E27FC236}">
                <a16:creationId xmlns:a16="http://schemas.microsoft.com/office/drawing/2014/main" id="{FF4E0F5B-0892-2688-EFD3-284369DA50CD}"/>
              </a:ext>
              <a:ext uri="{C183D7F6-B498-43B3-948B-1728B52AA6E4}">
                <adec:decorative xmlns:adec="http://schemas.microsoft.com/office/drawing/2017/decorative" val="1"/>
              </a:ext>
            </a:extLst>
          </p:cNvPr>
          <p:cNvSpPr/>
          <p:nvPr userDrawn="1"/>
        </p:nvSpPr>
        <p:spPr>
          <a:xfrm rot="10800000">
            <a:off x="8097530" y="5590215"/>
            <a:ext cx="2279742" cy="1267785"/>
          </a:xfrm>
          <a:custGeom>
            <a:avLst/>
            <a:gdLst>
              <a:gd name="connsiteX0" fmla="*/ 0 w 2279742"/>
              <a:gd name="connsiteY0" fmla="*/ 0 h 1267785"/>
              <a:gd name="connsiteX1" fmla="*/ 138700 w 2279742"/>
              <a:gd name="connsiteY1" fmla="*/ 0 h 1267785"/>
              <a:gd name="connsiteX2" fmla="*/ 138700 w 2279742"/>
              <a:gd name="connsiteY2" fmla="*/ 1078193 h 1267785"/>
              <a:gd name="connsiteX3" fmla="*/ 2002733 w 2279742"/>
              <a:gd name="connsiteY3" fmla="*/ 0 h 1267785"/>
              <a:gd name="connsiteX4" fmla="*/ 2279742 w 2279742"/>
              <a:gd name="connsiteY4" fmla="*/ 0 h 1267785"/>
              <a:gd name="connsiteX5" fmla="*/ 104026 w 2279742"/>
              <a:gd name="connsiteY5" fmla="*/ 1258503 h 1267785"/>
              <a:gd name="connsiteX6" fmla="*/ 69351 w 2279742"/>
              <a:gd name="connsiteY6" fmla="*/ 1267785 h 1267785"/>
              <a:gd name="connsiteX7" fmla="*/ 0 w 2279742"/>
              <a:gd name="connsiteY7" fmla="*/ 1198436 h 126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9742" h="1267785">
                <a:moveTo>
                  <a:pt x="0" y="0"/>
                </a:moveTo>
                <a:lnTo>
                  <a:pt x="138700" y="0"/>
                </a:lnTo>
                <a:lnTo>
                  <a:pt x="138700" y="1078193"/>
                </a:lnTo>
                <a:lnTo>
                  <a:pt x="2002733" y="0"/>
                </a:lnTo>
                <a:lnTo>
                  <a:pt x="2279742" y="0"/>
                </a:lnTo>
                <a:lnTo>
                  <a:pt x="104026" y="1258503"/>
                </a:lnTo>
                <a:cubicBezTo>
                  <a:pt x="93484" y="1264595"/>
                  <a:pt x="81523" y="1267796"/>
                  <a:pt x="69351" y="1267785"/>
                </a:cubicBezTo>
                <a:cubicBezTo>
                  <a:pt x="31049" y="1267785"/>
                  <a:pt x="0" y="1236737"/>
                  <a:pt x="0" y="1198436"/>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0" name="Straight Connector 9">
            <a:extLst>
              <a:ext uri="{FF2B5EF4-FFF2-40B4-BE49-F238E27FC236}">
                <a16:creationId xmlns:a16="http://schemas.microsoft.com/office/drawing/2014/main" id="{71D8715A-3067-732D-C410-868C7CCCF750}"/>
              </a:ext>
              <a:ext uri="{C183D7F6-B498-43B3-948B-1728B52AA6E4}">
                <adec:decorative xmlns:adec="http://schemas.microsoft.com/office/drawing/2017/decorative" val="1"/>
              </a:ext>
            </a:extLst>
          </p:cNvPr>
          <p:cNvCxnSpPr>
            <a:cxnSpLocks/>
          </p:cNvCxnSpPr>
          <p:nvPr userDrawn="1"/>
        </p:nvCxnSpPr>
        <p:spPr>
          <a:xfrm rot="16200000">
            <a:off x="982378" y="5512123"/>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7852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and Pictur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807BCF9-2F5B-200E-2E6C-E177DB56ECB0}"/>
              </a:ext>
              <a:ext uri="{C183D7F6-B498-43B3-948B-1728B52AA6E4}">
                <adec:decorative xmlns:adec="http://schemas.microsoft.com/office/drawing/2017/decorative" val="1"/>
              </a:ext>
            </a:extLst>
          </p:cNvPr>
          <p:cNvGrpSpPr/>
          <p:nvPr userDrawn="1"/>
        </p:nvGrpSpPr>
        <p:grpSpPr>
          <a:xfrm>
            <a:off x="0" y="7458"/>
            <a:ext cx="7083733" cy="6182202"/>
            <a:chOff x="0" y="7460"/>
            <a:chExt cx="7083733" cy="6182202"/>
          </a:xfrm>
        </p:grpSpPr>
        <p:sp>
          <p:nvSpPr>
            <p:cNvPr id="9" name="Freeform: Shape 14">
              <a:extLst>
                <a:ext uri="{FF2B5EF4-FFF2-40B4-BE49-F238E27FC236}">
                  <a16:creationId xmlns:a16="http://schemas.microsoft.com/office/drawing/2014/main" id="{7A624B2B-50FD-9351-987F-2E5A5472CAB6}"/>
                </a:ext>
              </a:extLst>
            </p:cNvPr>
            <p:cNvSpPr/>
            <p:nvPr userDrawn="1"/>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reeform: Shape 13">
              <a:extLst>
                <a:ext uri="{FF2B5EF4-FFF2-40B4-BE49-F238E27FC236}">
                  <a16:creationId xmlns:a16="http://schemas.microsoft.com/office/drawing/2014/main" id="{51E534EE-E0F1-2BD9-9A82-7656B90A2D9D}"/>
                </a:ext>
              </a:extLst>
            </p:cNvPr>
            <p:cNvSpPr/>
            <p:nvPr userDrawn="1"/>
          </p:nvSpPr>
          <p:spPr>
            <a:xfrm>
              <a:off x="6234405" y="7460"/>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0C40C44A-93E6-6C58-5E88-AFDC594EC27A}"/>
              </a:ext>
            </a:extLst>
          </p:cNvPr>
          <p:cNvSpPr>
            <a:spLocks noGrp="1"/>
          </p:cNvSpPr>
          <p:nvPr>
            <p:ph type="title"/>
          </p:nvPr>
        </p:nvSpPr>
        <p:spPr>
          <a:xfrm>
            <a:off x="838200" y="198437"/>
            <a:ext cx="5257800" cy="2324046"/>
          </a:xfrm>
        </p:spPr>
        <p:txBody>
          <a:bodyPr anchor="b" anchorCtr="0">
            <a:noAutofit/>
          </a:bodyPr>
          <a:lstStyle>
            <a:lvl1pP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hasCustomPrompt="1"/>
          </p:nvPr>
        </p:nvSpPr>
        <p:spPr>
          <a:xfrm>
            <a:off x="838200" y="2657316"/>
            <a:ext cx="5257800" cy="3369858"/>
          </a:xfrm>
        </p:spPr>
        <p:txBody>
          <a:bodyPr>
            <a:normAutofit/>
          </a:bodyPr>
          <a:lstStyle>
            <a:lvl1pPr marL="0" indent="0">
              <a:spcBef>
                <a:spcPts val="1000"/>
              </a:spcBef>
              <a:spcAft>
                <a:spcPts val="800"/>
              </a:spcAft>
              <a:buNone/>
              <a:defRPr sz="1800"/>
            </a:lvl1pPr>
            <a:lvl2pPr marL="742950" indent="-285750">
              <a:spcBef>
                <a:spcPts val="1000"/>
              </a:spcBef>
              <a:spcAft>
                <a:spcPts val="800"/>
              </a:spcAft>
              <a:buClr>
                <a:schemeClr val="accent2"/>
              </a:buClr>
              <a:buFont typeface="Arial" panose="020B0604020202020204" pitchFamily="34" charset="0"/>
              <a:buChar char="•"/>
              <a:defRPr sz="1600"/>
            </a:lvl2pPr>
            <a:lvl3pPr marL="1200150" indent="-285750">
              <a:spcBef>
                <a:spcPts val="1000"/>
              </a:spcBef>
              <a:spcAft>
                <a:spcPts val="800"/>
              </a:spcAft>
              <a:buClr>
                <a:schemeClr val="accent2"/>
              </a:buClr>
              <a:buFont typeface="Arial" panose="020B0604020202020204" pitchFamily="34" charset="0"/>
              <a:buChar char="•"/>
              <a:defRPr sz="1400"/>
            </a:lvl3pPr>
            <a:lvl4pPr marL="1543050" indent="-171450">
              <a:spcBef>
                <a:spcPts val="1000"/>
              </a:spcBef>
              <a:spcAft>
                <a:spcPts val="800"/>
              </a:spcAft>
              <a:buClr>
                <a:schemeClr val="accent2"/>
              </a:buClr>
              <a:buFont typeface="Arial" panose="020B0604020202020204" pitchFamily="34" charset="0"/>
              <a:buChar char="•"/>
              <a:defRPr sz="1200"/>
            </a:lvl4pPr>
            <a:lvl5pPr marL="2000250" indent="-171450">
              <a:spcBef>
                <a:spcPts val="1000"/>
              </a:spcBef>
              <a:spcAft>
                <a:spcPts val="800"/>
              </a:spcAft>
              <a:buClr>
                <a:schemeClr val="accent2"/>
              </a:buClr>
              <a:buFont typeface="Arial" panose="020B0604020202020204" pitchFamily="34" charset="0"/>
              <a:buChar cha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7">
            <a:extLst>
              <a:ext uri="{FF2B5EF4-FFF2-40B4-BE49-F238E27FC236}">
                <a16:creationId xmlns:a16="http://schemas.microsoft.com/office/drawing/2014/main" id="{BC013AD6-0EF3-2B25-DDBD-2DF706123AEE}"/>
              </a:ext>
            </a:extLst>
          </p:cNvPr>
          <p:cNvSpPr>
            <a:spLocks noGrp="1"/>
          </p:cNvSpPr>
          <p:nvPr>
            <p:ph type="pic" sz="quarter" idx="13"/>
          </p:nvPr>
        </p:nvSpPr>
        <p:spPr>
          <a:xfrm>
            <a:off x="6413114" y="845068"/>
            <a:ext cx="5193792" cy="5193792"/>
          </a:xfrm>
          <a:prstGeom prst="ellipse">
            <a:avLst/>
          </a:prstGeom>
        </p:spPr>
        <p:txBody>
          <a:bodyPr/>
          <a:lstStyle>
            <a:lvl1pPr marL="0" indent="0" algn="ctr">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845438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and Table">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21BD3DB-6F51-C1AE-FF0E-D0BDCB55F30B}"/>
              </a:ext>
              <a:ext uri="{C183D7F6-B498-43B3-948B-1728B52AA6E4}">
                <adec:decorative xmlns:adec="http://schemas.microsoft.com/office/drawing/2017/decorative" val="1"/>
              </a:ext>
            </a:extLst>
          </p:cNvPr>
          <p:cNvGrpSpPr/>
          <p:nvPr userDrawn="1"/>
        </p:nvGrpSpPr>
        <p:grpSpPr>
          <a:xfrm>
            <a:off x="123536" y="2"/>
            <a:ext cx="11220225" cy="6857998"/>
            <a:chOff x="123536" y="2"/>
            <a:chExt cx="11220225" cy="6857998"/>
          </a:xfrm>
        </p:grpSpPr>
        <p:sp>
          <p:nvSpPr>
            <p:cNvPr id="12" name="Freeform: Shape 7">
              <a:extLst>
                <a:ext uri="{FF2B5EF4-FFF2-40B4-BE49-F238E27FC236}">
                  <a16:creationId xmlns:a16="http://schemas.microsoft.com/office/drawing/2014/main" id="{59903C17-0733-BE0C-7392-283FEC2E98B0}"/>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5"/>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Freeform: Shape 1">
              <a:extLst>
                <a:ext uri="{FF2B5EF4-FFF2-40B4-BE49-F238E27FC236}">
                  <a16:creationId xmlns:a16="http://schemas.microsoft.com/office/drawing/2014/main" id="{898A3450-9C87-13ED-79CC-F4F65D14FF72}"/>
                </a:ext>
              </a:extLst>
            </p:cNvPr>
            <p:cNvSpPr/>
            <p:nvPr userDrawn="1"/>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p:txBody>
          <a:bodyPr anchor="ctr" anchorCtr="0">
            <a:noAutofit/>
          </a:bodyPr>
          <a:lstStyle>
            <a:lvl1pPr>
              <a:defRPr/>
            </a:lvl1pPr>
          </a:lstStyle>
          <a:p>
            <a:r>
              <a:rPr lang="en-US" dirty="0"/>
              <a:t>Click to add title</a:t>
            </a:r>
          </a:p>
        </p:txBody>
      </p:sp>
      <p:sp>
        <p:nvSpPr>
          <p:cNvPr id="3" name="Content Placeholder 2">
            <a:extLst>
              <a:ext uri="{FF2B5EF4-FFF2-40B4-BE49-F238E27FC236}">
                <a16:creationId xmlns:a16="http://schemas.microsoft.com/office/drawing/2014/main" id="{0C813049-5F46-053E-6279-8183259649A6}"/>
              </a:ext>
            </a:extLst>
          </p:cNvPr>
          <p:cNvSpPr>
            <a:spLocks noGrp="1"/>
          </p:cNvSpPr>
          <p:nvPr>
            <p:ph sz="half" idx="1" hasCustomPrompt="1"/>
          </p:nvPr>
        </p:nvSpPr>
        <p:spPr>
          <a:xfrm>
            <a:off x="838200" y="1825625"/>
            <a:ext cx="2882462" cy="4297678"/>
          </a:xfrm>
        </p:spPr>
        <p:txBody>
          <a:bodyPr>
            <a:normAutofit/>
          </a:bodyPr>
          <a:lstStyle>
            <a:lvl1pPr marL="0" indent="0">
              <a:spcBef>
                <a:spcPts val="1000"/>
              </a:spcBef>
              <a:spcAft>
                <a:spcPts val="800"/>
              </a:spcAft>
              <a:buNone/>
              <a:defRPr sz="1800"/>
            </a:lvl1pPr>
            <a:lvl2pPr marL="742950" indent="-285750">
              <a:spcBef>
                <a:spcPts val="1000"/>
              </a:spcBef>
              <a:spcAft>
                <a:spcPts val="800"/>
              </a:spcAft>
              <a:buClr>
                <a:schemeClr val="accent2"/>
              </a:buClr>
              <a:buFont typeface="Arial" panose="020B0604020202020204" pitchFamily="34" charset="0"/>
              <a:buChar char="•"/>
              <a:defRPr sz="1600"/>
            </a:lvl2pPr>
            <a:lvl3pPr marL="1200150" indent="-285750">
              <a:spcBef>
                <a:spcPts val="1000"/>
              </a:spcBef>
              <a:spcAft>
                <a:spcPts val="800"/>
              </a:spcAft>
              <a:buClr>
                <a:schemeClr val="accent2"/>
              </a:buClr>
              <a:buFont typeface="Arial" panose="020B0604020202020204" pitchFamily="34" charset="0"/>
              <a:buChar char="•"/>
              <a:defRPr sz="1400"/>
            </a:lvl3pPr>
            <a:lvl4pPr marL="1543050" indent="-171450">
              <a:spcBef>
                <a:spcPts val="1000"/>
              </a:spcBef>
              <a:spcAft>
                <a:spcPts val="800"/>
              </a:spcAft>
              <a:buClr>
                <a:schemeClr val="accent2"/>
              </a:buClr>
              <a:buFont typeface="Arial" panose="020B0604020202020204" pitchFamily="34" charset="0"/>
              <a:buChar char="•"/>
              <a:defRPr sz="1200"/>
            </a:lvl4pPr>
            <a:lvl5pPr marL="2000250" indent="-171450">
              <a:spcBef>
                <a:spcPts val="1000"/>
              </a:spcBef>
              <a:spcAft>
                <a:spcPts val="800"/>
              </a:spcAft>
              <a:buClr>
                <a:schemeClr val="accent2"/>
              </a:buClr>
              <a:buFont typeface="Arial" panose="020B0604020202020204" pitchFamily="34" charset="0"/>
              <a:buChar cha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able Placeholder 7">
            <a:extLst>
              <a:ext uri="{FF2B5EF4-FFF2-40B4-BE49-F238E27FC236}">
                <a16:creationId xmlns:a16="http://schemas.microsoft.com/office/drawing/2014/main" id="{423FEB60-8FB5-7F10-EDD7-8AB4B3139EF6}"/>
              </a:ext>
            </a:extLst>
          </p:cNvPr>
          <p:cNvSpPr>
            <a:spLocks noGrp="1"/>
          </p:cNvSpPr>
          <p:nvPr>
            <p:ph type="tbl" sz="quarter" idx="13"/>
          </p:nvPr>
        </p:nvSpPr>
        <p:spPr>
          <a:xfrm>
            <a:off x="4038599" y="1825625"/>
            <a:ext cx="7315199" cy="4297680"/>
          </a:xfrm>
        </p:spPr>
        <p:txBody>
          <a:bodyPr>
            <a:normAutofit/>
          </a:bodyPr>
          <a:lstStyle>
            <a:lvl1pPr marL="0" indent="0">
              <a:buNone/>
              <a:defRPr sz="2400"/>
            </a:lvl1pPr>
          </a:lstStyle>
          <a:p>
            <a:r>
              <a:rPr lang="en-US"/>
              <a:t>Click icon to add table</a:t>
            </a:r>
            <a:endParaRPr lang="en-US" dirty="0"/>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80815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9FE4C84-13A1-72EA-6541-7C8FDDEA71C0}"/>
              </a:ext>
              <a:ext uri="{C183D7F6-B498-43B3-948B-1728B52AA6E4}">
                <adec:decorative xmlns:adec="http://schemas.microsoft.com/office/drawing/2017/decorative" val="1"/>
              </a:ext>
            </a:extLst>
          </p:cNvPr>
          <p:cNvSpPr/>
          <p:nvPr userDrawn="1"/>
        </p:nvSpPr>
        <p:spPr>
          <a:xfrm>
            <a:off x="361563" y="5800859"/>
            <a:ext cx="692016" cy="69201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30468883-4E51-D3BD-E1C6-601ED9B6EF0E}"/>
              </a:ext>
              <a:ext uri="{C183D7F6-B498-43B3-948B-1728B52AA6E4}">
                <adec:decorative xmlns:adec="http://schemas.microsoft.com/office/drawing/2017/decorative" val="1"/>
              </a:ext>
            </a:extLst>
          </p:cNvPr>
          <p:cNvSpPr/>
          <p:nvPr userDrawn="1"/>
        </p:nvSpPr>
        <p:spPr>
          <a:xfrm rot="21438747" flipV="1">
            <a:off x="7967025" y="2530995"/>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Freeform 9">
            <a:extLst>
              <a:ext uri="{FF2B5EF4-FFF2-40B4-BE49-F238E27FC236}">
                <a16:creationId xmlns:a16="http://schemas.microsoft.com/office/drawing/2014/main" id="{111AEF3F-9A86-45CE-4817-E3E6863DC09A}"/>
              </a:ext>
              <a:ext uri="{C183D7F6-B498-43B3-948B-1728B52AA6E4}">
                <adec:decorative xmlns:adec="http://schemas.microsoft.com/office/drawing/2017/decorative" val="1"/>
              </a:ext>
            </a:extLst>
          </p:cNvPr>
          <p:cNvSpPr/>
          <p:nvPr userDrawn="1"/>
        </p:nvSpPr>
        <p:spPr>
          <a:xfrm flipH="1">
            <a:off x="11764789" y="390570"/>
            <a:ext cx="437721" cy="797078"/>
          </a:xfrm>
          <a:custGeom>
            <a:avLst/>
            <a:gdLst>
              <a:gd name="connsiteX0" fmla="*/ 28069 w 437721"/>
              <a:gd name="connsiteY0" fmla="*/ 0 h 797078"/>
              <a:gd name="connsiteX1" fmla="*/ 437721 w 437721"/>
              <a:gd name="connsiteY1" fmla="*/ 398539 h 797078"/>
              <a:gd name="connsiteX2" fmla="*/ 28069 w 437721"/>
              <a:gd name="connsiteY2" fmla="*/ 797078 h 797078"/>
              <a:gd name="connsiteX3" fmla="*/ 0 w 437721"/>
              <a:gd name="connsiteY3" fmla="*/ 794325 h 797078"/>
              <a:gd name="connsiteX4" fmla="*/ 0 w 437721"/>
              <a:gd name="connsiteY4" fmla="*/ 2753 h 797078"/>
              <a:gd name="connsiteX5" fmla="*/ 28069 w 437721"/>
              <a:gd name="connsiteY5" fmla="*/ 0 h 797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721" h="797078">
                <a:moveTo>
                  <a:pt x="28069" y="0"/>
                </a:moveTo>
                <a:cubicBezTo>
                  <a:pt x="254314" y="0"/>
                  <a:pt x="437721" y="178432"/>
                  <a:pt x="437721" y="398539"/>
                </a:cubicBezTo>
                <a:cubicBezTo>
                  <a:pt x="437721" y="618646"/>
                  <a:pt x="254314" y="797078"/>
                  <a:pt x="28069" y="797078"/>
                </a:cubicBezTo>
                <a:lnTo>
                  <a:pt x="0" y="794325"/>
                </a:lnTo>
                <a:lnTo>
                  <a:pt x="0" y="2753"/>
                </a:lnTo>
                <a:lnTo>
                  <a:pt x="28069" y="0"/>
                </a:lnTo>
                <a:close/>
              </a:path>
            </a:pathLst>
          </a:cu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C40C44A-93E6-6C58-5E88-AFDC594EC27A}"/>
              </a:ext>
            </a:extLst>
          </p:cNvPr>
          <p:cNvSpPr>
            <a:spLocks noGrp="1"/>
          </p:cNvSpPr>
          <p:nvPr>
            <p:ph type="title" hasCustomPrompt="1"/>
          </p:nvPr>
        </p:nvSpPr>
        <p:spPr/>
        <p:txBody>
          <a:bodyPr anchor="ctr" anchorCtr="0">
            <a:noAutofit/>
          </a:bodyPr>
          <a:lstStyle>
            <a:lvl1pPr>
              <a:defRPr/>
            </a:lvl1pPr>
          </a:lstStyle>
          <a:p>
            <a:r>
              <a:rPr lang="en-US" dirty="0"/>
              <a:t>Click to add title</a:t>
            </a:r>
          </a:p>
        </p:txBody>
      </p:sp>
      <p:sp>
        <p:nvSpPr>
          <p:cNvPr id="9" name="Content Placeholder 2">
            <a:extLst>
              <a:ext uri="{FF2B5EF4-FFF2-40B4-BE49-F238E27FC236}">
                <a16:creationId xmlns:a16="http://schemas.microsoft.com/office/drawing/2014/main" id="{F5A792C8-BB21-CDAF-668C-C1EFF45540C6}"/>
              </a:ext>
            </a:extLst>
          </p:cNvPr>
          <p:cNvSpPr>
            <a:spLocks noGrp="1"/>
          </p:cNvSpPr>
          <p:nvPr>
            <p:ph sz="half" idx="13" hasCustomPrompt="1"/>
          </p:nvPr>
        </p:nvSpPr>
        <p:spPr>
          <a:xfrm>
            <a:off x="838200" y="1825625"/>
            <a:ext cx="6934200" cy="4297680"/>
          </a:xfrm>
          <a:noFill/>
        </p:spPr>
        <p:txBody>
          <a:bodyPr vert="horz" lIns="91440" tIns="45720" rIns="91440" bIns="45720" rtlCol="0" anchor="t">
            <a:normAutofit/>
          </a:bodyPr>
          <a:lstStyle>
            <a:lvl1pPr marL="0" indent="0">
              <a:spcBef>
                <a:spcPts val="1000"/>
              </a:spcBef>
              <a:spcAft>
                <a:spcPts val="800"/>
              </a:spcAft>
              <a:buNone/>
              <a:defRPr sz="1800"/>
            </a:lvl1pPr>
            <a:lvl2pPr>
              <a:spcBef>
                <a:spcPts val="500"/>
              </a:spcBef>
              <a:spcAft>
                <a:spcPts val="800"/>
              </a:spcAft>
              <a:buClr>
                <a:schemeClr val="accent2"/>
              </a:buClr>
              <a:defRPr sz="1800"/>
            </a:lvl2pPr>
            <a:lvl3pPr>
              <a:spcBef>
                <a:spcPts val="1000"/>
              </a:spcBef>
              <a:buClr>
                <a:schemeClr val="accent2"/>
              </a:buClr>
              <a:defRPr sz="1800"/>
            </a:lvl3pPr>
            <a:lvl4pPr>
              <a:spcBef>
                <a:spcPts val="1000"/>
              </a:spcBef>
              <a:buClr>
                <a:schemeClr val="accent2"/>
              </a:buClr>
              <a:defRPr sz="1800"/>
            </a:lvl4pPr>
            <a:lvl5pPr>
              <a:spcBef>
                <a:spcPts val="1000"/>
              </a:spcBef>
              <a:buClr>
                <a:schemeClr val="accent2"/>
              </a:buClr>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endParaRPr lang="en-US" sz="1800" dirty="0">
              <a:latin typeface="Avenir Next LT Pro" panose="020B0504020202020204" pitchFamily="34" charset="77"/>
            </a:endParaRPr>
          </a:p>
        </p:txBody>
      </p:sp>
      <p:sp>
        <p:nvSpPr>
          <p:cNvPr id="4" name="Content Placeholder 3">
            <a:extLst>
              <a:ext uri="{FF2B5EF4-FFF2-40B4-BE49-F238E27FC236}">
                <a16:creationId xmlns:a16="http://schemas.microsoft.com/office/drawing/2014/main" id="{72DFB03A-367B-9ADA-8071-E22871EC115F}"/>
              </a:ext>
            </a:extLst>
          </p:cNvPr>
          <p:cNvSpPr>
            <a:spLocks noGrp="1"/>
          </p:cNvSpPr>
          <p:nvPr>
            <p:ph sz="half" idx="2" hasCustomPrompt="1"/>
          </p:nvPr>
        </p:nvSpPr>
        <p:spPr>
          <a:xfrm>
            <a:off x="7903029" y="1825625"/>
            <a:ext cx="3450771" cy="4297680"/>
          </a:xfrm>
        </p:spPr>
        <p:txBody>
          <a:bodyPr>
            <a:normAutofit/>
          </a:bodyPr>
          <a:lstStyle>
            <a:lvl1pPr marL="0" indent="0">
              <a:spcBef>
                <a:spcPts val="1000"/>
              </a:spcBef>
              <a:spcAft>
                <a:spcPts val="800"/>
              </a:spcAft>
              <a:buNone/>
              <a:defRPr sz="1800"/>
            </a:lvl1pPr>
            <a:lvl2pPr marL="742950" indent="-285750">
              <a:spcBef>
                <a:spcPts val="1000"/>
              </a:spcBef>
              <a:spcAft>
                <a:spcPts val="800"/>
              </a:spcAft>
              <a:buClr>
                <a:schemeClr val="accent2"/>
              </a:buClr>
              <a:buFont typeface="Arial" panose="020B0604020202020204" pitchFamily="34" charset="0"/>
              <a:buChar char="•"/>
              <a:defRPr sz="1600"/>
            </a:lvl2pPr>
            <a:lvl3pPr marL="1200150" indent="-285750">
              <a:spcBef>
                <a:spcPts val="1000"/>
              </a:spcBef>
              <a:spcAft>
                <a:spcPts val="800"/>
              </a:spcAft>
              <a:buClr>
                <a:schemeClr val="accent2"/>
              </a:buClr>
              <a:buFont typeface="Arial" panose="020B0604020202020204" pitchFamily="34" charset="0"/>
              <a:buChar char="•"/>
              <a:defRPr sz="1400"/>
            </a:lvl3pPr>
            <a:lvl4pPr marL="1543050" indent="-171450">
              <a:spcBef>
                <a:spcPts val="1000"/>
              </a:spcBef>
              <a:spcAft>
                <a:spcPts val="800"/>
              </a:spcAft>
              <a:buClr>
                <a:schemeClr val="accent2"/>
              </a:buClr>
              <a:buFont typeface="Arial" panose="020B0604020202020204" pitchFamily="34" charset="0"/>
              <a:buChar char="•"/>
              <a:defRPr sz="1200"/>
            </a:lvl4pPr>
            <a:lvl5pPr marL="2000250" indent="-171450">
              <a:spcBef>
                <a:spcPts val="1000"/>
              </a:spcBef>
              <a:spcAft>
                <a:spcPts val="800"/>
              </a:spcAft>
              <a:buClr>
                <a:schemeClr val="accent2"/>
              </a:buClr>
              <a:buFont typeface="Arial" panose="020B0604020202020204" pitchFamily="34" charset="0"/>
              <a:buChar cha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6CFCEB5-4092-FD13-478E-51CD74FDB82E}"/>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6" name="Footer Placeholder 5">
            <a:extLst>
              <a:ext uri="{FF2B5EF4-FFF2-40B4-BE49-F238E27FC236}">
                <a16:creationId xmlns:a16="http://schemas.microsoft.com/office/drawing/2014/main" id="{5D077A4D-E7C0-912D-293F-D93F0CB5CA4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37703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7BD59-35CC-9BB3-8621-6FA3356F81AA}"/>
              </a:ext>
            </a:extLst>
          </p:cNvPr>
          <p:cNvSpPr>
            <a:spLocks noGrp="1"/>
          </p:cNvSpPr>
          <p:nvPr>
            <p:ph type="title" hasCustomPrompt="1"/>
          </p:nvPr>
        </p:nvSpPr>
        <p:spPr/>
        <p:txBody>
          <a:bodyPr anchor="ctr" anchorCtr="0">
            <a:noAutofit/>
          </a:bodyPr>
          <a:lstStyle/>
          <a:p>
            <a:r>
              <a:rPr lang="en-US" dirty="0"/>
              <a:t>Click to add title</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
        <p:nvSpPr>
          <p:cNvPr id="8" name="Table Placeholder 7">
            <a:extLst>
              <a:ext uri="{FF2B5EF4-FFF2-40B4-BE49-F238E27FC236}">
                <a16:creationId xmlns:a16="http://schemas.microsoft.com/office/drawing/2014/main" id="{0CEAFE70-86D3-8690-31CA-F9A1FBA494D0}"/>
              </a:ext>
            </a:extLst>
          </p:cNvPr>
          <p:cNvSpPr>
            <a:spLocks noGrp="1"/>
          </p:cNvSpPr>
          <p:nvPr>
            <p:ph type="tbl" sz="quarter" idx="13"/>
          </p:nvPr>
        </p:nvSpPr>
        <p:spPr>
          <a:xfrm>
            <a:off x="838199" y="1825625"/>
            <a:ext cx="10515600" cy="4297680"/>
          </a:xfrm>
        </p:spPr>
        <p:txBody>
          <a:bodyPr>
            <a:normAutofit/>
          </a:bodyPr>
          <a:lstStyle>
            <a:lvl1pPr>
              <a:defRPr sz="2400"/>
            </a:lvl1pPr>
          </a:lstStyle>
          <a:p>
            <a:r>
              <a:rPr lang="en-US"/>
              <a:t>Click icon to add table</a:t>
            </a:r>
            <a:endParaRPr lang="en-US" dirty="0"/>
          </a:p>
        </p:txBody>
      </p:sp>
    </p:spTree>
    <p:extLst>
      <p:ext uri="{BB962C8B-B14F-4D97-AF65-F5344CB8AC3E}">
        <p14:creationId xmlns:p14="http://schemas.microsoft.com/office/powerpoint/2010/main" val="2626099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B7232D-F1A6-B6C3-3BBF-E834CC7CDC8E}"/>
              </a:ext>
              <a:ext uri="{C183D7F6-B498-43B3-948B-1728B52AA6E4}">
                <adec:decorative xmlns:adec="http://schemas.microsoft.com/office/drawing/2017/decorative" val="1"/>
              </a:ext>
            </a:extLst>
          </p:cNvPr>
          <p:cNvGrpSpPr/>
          <p:nvPr userDrawn="1"/>
        </p:nvGrpSpPr>
        <p:grpSpPr>
          <a:xfrm>
            <a:off x="0" y="0"/>
            <a:ext cx="5930138" cy="6858001"/>
            <a:chOff x="0" y="-1"/>
            <a:chExt cx="5930138" cy="6858001"/>
          </a:xfrm>
        </p:grpSpPr>
        <p:sp>
          <p:nvSpPr>
            <p:cNvPr id="8" name="Oval 7">
              <a:extLst>
                <a:ext uri="{FF2B5EF4-FFF2-40B4-BE49-F238E27FC236}">
                  <a16:creationId xmlns:a16="http://schemas.microsoft.com/office/drawing/2014/main" id="{0D306340-6BFD-FE3D-535B-B59C1C44EDDA}"/>
                </a:ext>
              </a:extLst>
            </p:cNvPr>
            <p:cNvSpPr/>
            <p:nvPr userDrawn="1"/>
          </p:nvSpPr>
          <p:spPr>
            <a:xfrm>
              <a:off x="383877" y="778462"/>
              <a:ext cx="5315035" cy="53150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Freeform: Shape 11">
              <a:extLst>
                <a:ext uri="{FF2B5EF4-FFF2-40B4-BE49-F238E27FC236}">
                  <a16:creationId xmlns:a16="http://schemas.microsoft.com/office/drawing/2014/main" id="{338E6C4B-ABF3-8B7E-8DCF-A93F69C712B1}"/>
                </a:ext>
              </a:extLst>
            </p:cNvPr>
            <p:cNvSpPr/>
            <p:nvPr userDrawn="1"/>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Freeform: Shape 13">
              <a:extLst>
                <a:ext uri="{FF2B5EF4-FFF2-40B4-BE49-F238E27FC236}">
                  <a16:creationId xmlns:a16="http://schemas.microsoft.com/office/drawing/2014/main" id="{6F90F99F-B12A-E8F9-5A86-D76B201D6308}"/>
                </a:ext>
              </a:extLst>
            </p:cNvPr>
            <p:cNvSpPr/>
            <p:nvPr userDrawn="1"/>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reeform: Shape 15">
              <a:extLst>
                <a:ext uri="{FF2B5EF4-FFF2-40B4-BE49-F238E27FC236}">
                  <a16:creationId xmlns:a16="http://schemas.microsoft.com/office/drawing/2014/main" id="{BFA99EFE-81BC-95EA-FA61-B7199AD98A74}"/>
                </a:ext>
              </a:extLst>
            </p:cNvPr>
            <p:cNvSpPr/>
            <p:nvPr userDrawn="1"/>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7">
              <a:extLst>
                <a:ext uri="{FF2B5EF4-FFF2-40B4-BE49-F238E27FC236}">
                  <a16:creationId xmlns:a16="http://schemas.microsoft.com/office/drawing/2014/main" id="{DD9FC028-D877-28FE-C646-DBD85D932641}"/>
                </a:ext>
              </a:extLst>
            </p:cNvPr>
            <p:cNvSpPr/>
            <p:nvPr userDrawn="1"/>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Freeform: Shape 21">
              <a:extLst>
                <a:ext uri="{FF2B5EF4-FFF2-40B4-BE49-F238E27FC236}">
                  <a16:creationId xmlns:a16="http://schemas.microsoft.com/office/drawing/2014/main" id="{AA0AFFE9-F0C2-BDA0-BF87-9977706AB6A8}"/>
                </a:ext>
              </a:extLst>
            </p:cNvPr>
            <p:cNvSpPr/>
            <p:nvPr userDrawn="1"/>
          </p:nvSpPr>
          <p:spPr>
            <a:xfrm flipH="1">
              <a:off x="4364198"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383876" y="764502"/>
            <a:ext cx="5315035" cy="5328996"/>
          </a:xfrm>
        </p:spPr>
        <p:txBody>
          <a:bodyPr>
            <a:noAutofit/>
          </a:bodyPr>
          <a:lstStyle>
            <a:lvl1pPr algn="ctr">
              <a:defRPr sz="4400">
                <a:solidFill>
                  <a:schemeClr val="bg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hasCustomPrompt="1"/>
          </p:nvPr>
        </p:nvSpPr>
        <p:spPr>
          <a:xfrm>
            <a:off x="6605455" y="755171"/>
            <a:ext cx="4619937" cy="5315035"/>
          </a:xfrm>
        </p:spPr>
        <p:txBody>
          <a:bodyPr anchor="ctr" anchorCtr="0">
            <a:normAutofit/>
          </a:bodyPr>
          <a:lstStyle>
            <a:lvl1pPr marL="0" indent="0">
              <a:spcBef>
                <a:spcPts val="1000"/>
              </a:spcBef>
              <a:spcAft>
                <a:spcPts val="800"/>
              </a:spcAft>
              <a:buNone/>
              <a:defRPr sz="2400"/>
            </a:lvl1pPr>
            <a:lvl2pPr marL="800100" indent="-342900">
              <a:spcBef>
                <a:spcPts val="1000"/>
              </a:spcBef>
              <a:spcAft>
                <a:spcPts val="800"/>
              </a:spcAft>
              <a:buClr>
                <a:schemeClr val="accent2"/>
              </a:buClr>
              <a:buFont typeface="Arial" panose="020B0604020202020204" pitchFamily="34" charset="0"/>
              <a:buChar char="•"/>
              <a:defRPr sz="2000"/>
            </a:lvl2pPr>
            <a:lvl3pPr marL="1200150" indent="-285750">
              <a:spcBef>
                <a:spcPts val="1000"/>
              </a:spcBef>
              <a:spcAft>
                <a:spcPts val="800"/>
              </a:spcAft>
              <a:buClr>
                <a:schemeClr val="accent2"/>
              </a:buClr>
              <a:buFont typeface="Arial" panose="020B0604020202020204" pitchFamily="34" charset="0"/>
              <a:buChar char="•"/>
              <a:defRPr sz="1800"/>
            </a:lvl3pPr>
            <a:lvl4pPr marL="1657350" indent="-285750">
              <a:spcBef>
                <a:spcPts val="1000"/>
              </a:spcBef>
              <a:spcAft>
                <a:spcPts val="800"/>
              </a:spcAft>
              <a:buClr>
                <a:schemeClr val="accent2"/>
              </a:buClr>
              <a:buFont typeface="Arial" panose="020B0604020202020204" pitchFamily="34" charset="0"/>
              <a:buChar char="•"/>
              <a:defRPr sz="1600"/>
            </a:lvl4pPr>
            <a:lvl5pPr marL="2114550" indent="-285750">
              <a:spcBef>
                <a:spcPts val="1000"/>
              </a:spcBef>
              <a:spcAft>
                <a:spcPts val="800"/>
              </a:spcAft>
              <a:buClr>
                <a:schemeClr val="accent2"/>
              </a:buClr>
              <a:buFont typeface="Arial" panose="020B0604020202020204" pitchFamily="34" charset="0"/>
              <a:buChar char="•"/>
              <a:defRPr sz="16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fld id="{D6D8061D-18C3-4F4F-85EF-561633F58754}" type="datetimeFigureOut">
              <a:rPr lang="en-US" smtClean="0"/>
              <a:t>03-Jun-25</a:t>
            </a:fld>
            <a:endParaRPr lang="en-US" dirty="0"/>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162967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D97564-C310-6E8C-8689-CE18881B4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FAD99FA-26D9-873B-BE7F-26FEC5C2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19819E-0266-97DD-DFD1-BAAA06AE3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6D8061D-18C3-4F4F-85EF-561633F58754}" type="datetimeFigureOut">
              <a:rPr lang="en-US" smtClean="0"/>
              <a:t>03-Jun-25</a:t>
            </a:fld>
            <a:endParaRPr lang="en-US" dirty="0"/>
          </a:p>
        </p:txBody>
      </p:sp>
      <p:sp>
        <p:nvSpPr>
          <p:cNvPr id="5" name="Footer Placeholder 4">
            <a:extLst>
              <a:ext uri="{FF2B5EF4-FFF2-40B4-BE49-F238E27FC236}">
                <a16:creationId xmlns:a16="http://schemas.microsoft.com/office/drawing/2014/main" id="{2BFD19C9-01CE-9E2A-CDA5-C15940F055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A1801085-7B28-048D-E3D3-9C3614268D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BD12358-51D2-46B3-9BDE-DF29528B9454}" type="slidenum">
              <a:rPr lang="en-US" smtClean="0"/>
              <a:t>‹#›</a:t>
            </a:fld>
            <a:endParaRPr lang="en-US" dirty="0"/>
          </a:p>
        </p:txBody>
      </p:sp>
    </p:spTree>
    <p:extLst>
      <p:ext uri="{BB962C8B-B14F-4D97-AF65-F5344CB8AC3E}">
        <p14:creationId xmlns:p14="http://schemas.microsoft.com/office/powerpoint/2010/main" val="1965934658"/>
      </p:ext>
    </p:extLst>
  </p:cSld>
  <p:clrMap bg1="lt1" tx1="dk1" bg2="lt2" tx2="dk2" accent1="accent1" accent2="accent2" accent3="accent3" accent4="accent4" accent5="accent5" accent6="accent6" hlink="hlink" folHlink="folHlink"/>
  <p:sldLayoutIdLst>
    <p:sldLayoutId id="2147483654" r:id="rId1"/>
    <p:sldLayoutId id="2147483660" r:id="rId2"/>
    <p:sldLayoutId id="2147483658" r:id="rId3"/>
    <p:sldLayoutId id="2147483667" r:id="rId4"/>
    <p:sldLayoutId id="2147483650" r:id="rId5"/>
    <p:sldLayoutId id="2147483649" r:id="rId6"/>
    <p:sldLayoutId id="2147483662" r:id="rId7"/>
    <p:sldLayoutId id="2147483663" r:id="rId8"/>
    <p:sldLayoutId id="2147483652" r:id="rId9"/>
    <p:sldLayoutId id="2147483666" r:id="rId10"/>
    <p:sldLayoutId id="2147483664" r:id="rId11"/>
    <p:sldLayoutId id="2147483665"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047101-8D42-6100-9CEA-AEC0FAEAB606}"/>
              </a:ext>
            </a:extLst>
          </p:cNvPr>
          <p:cNvSpPr>
            <a:spLocks noGrp="1"/>
          </p:cNvSpPr>
          <p:nvPr>
            <p:ph type="ctrTitle"/>
          </p:nvPr>
        </p:nvSpPr>
        <p:spPr>
          <a:xfrm>
            <a:off x="5704094" y="914618"/>
            <a:ext cx="6400389" cy="2625286"/>
          </a:xfrm>
          <a:noFill/>
        </p:spPr>
        <p:txBody>
          <a:bodyPr anchor="b">
            <a:noAutofit/>
          </a:bodyPr>
          <a:lstStyle/>
          <a:p>
            <a:pPr algn="ctr"/>
            <a:r>
              <a:rPr lang="en-US" sz="3200" dirty="0"/>
              <a:t>Theme: “The Role of Artificial Intelligence in Transforming Operational Efficiency in Hospitality Industry”</a:t>
            </a:r>
          </a:p>
        </p:txBody>
      </p:sp>
      <p:sp>
        <p:nvSpPr>
          <p:cNvPr id="3" name="TextBox 2">
            <a:extLst>
              <a:ext uri="{FF2B5EF4-FFF2-40B4-BE49-F238E27FC236}">
                <a16:creationId xmlns:a16="http://schemas.microsoft.com/office/drawing/2014/main" id="{DC164AA4-B9FD-7FFC-BE97-7CFB8BC22EE1}"/>
              </a:ext>
            </a:extLst>
          </p:cNvPr>
          <p:cNvSpPr txBox="1"/>
          <p:nvPr/>
        </p:nvSpPr>
        <p:spPr>
          <a:xfrm>
            <a:off x="4343401" y="5171376"/>
            <a:ext cx="6097508" cy="1544012"/>
          </a:xfrm>
          <a:prstGeom prst="rect">
            <a:avLst/>
          </a:prstGeom>
          <a:noFill/>
        </p:spPr>
        <p:txBody>
          <a:bodyPr wrap="square">
            <a:spAutoFit/>
          </a:bodyPr>
          <a:lstStyle/>
          <a:p>
            <a:pPr marL="0" marR="0">
              <a:lnSpc>
                <a:spcPct val="150000"/>
              </a:lnSpc>
              <a:spcAft>
                <a:spcPts val="1000"/>
              </a:spcAft>
              <a:buNone/>
            </a:pPr>
            <a:r>
              <a:rPr lang="en-US" sz="1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Student Name: Alexandra Craescu</a:t>
            </a:r>
            <a:endParaRPr lang="en-US" sz="1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50000"/>
              </a:lnSpc>
              <a:spcAft>
                <a:spcPts val="1000"/>
              </a:spcAft>
              <a:buNone/>
            </a:pPr>
            <a:r>
              <a:rPr lang="en-US" sz="1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Student ID: 2111926</a:t>
            </a:r>
            <a:endParaRPr lang="en-US" sz="1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50000"/>
              </a:lnSpc>
              <a:spcAft>
                <a:spcPts val="1000"/>
              </a:spcAft>
            </a:pPr>
            <a:r>
              <a:rPr lang="en-US" sz="1800" b="1"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Tutor:Dr</a:t>
            </a:r>
            <a:r>
              <a:rPr lang="en-US" sz="1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 Ernest </a:t>
            </a:r>
            <a:r>
              <a:rPr lang="en-US" sz="1800" b="1"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Balutie</a:t>
            </a:r>
            <a:r>
              <a:rPr lang="en-US" sz="1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1800" b="1" dirty="0" err="1">
                <a:solidFill>
                  <a:schemeClr val="bg1"/>
                </a:solidFill>
                <a:effectLst/>
                <a:latin typeface="Arial" panose="020B0604020202020204" pitchFamily="34" charset="0"/>
                <a:ea typeface="Calibri" panose="020F0502020204030204" pitchFamily="34" charset="0"/>
                <a:cs typeface="Arial" panose="020B0604020202020204" pitchFamily="34" charset="0"/>
              </a:rPr>
              <a:t>Wavei</a:t>
            </a:r>
            <a:endParaRPr lang="en-US" sz="1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17426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513E45-4F5C-9394-1D42-7FB6C0170D83}"/>
              </a:ext>
            </a:extLst>
          </p:cNvPr>
          <p:cNvSpPr>
            <a:spLocks noGrp="1"/>
          </p:cNvSpPr>
          <p:nvPr>
            <p:ph type="title"/>
          </p:nvPr>
        </p:nvSpPr>
        <p:spPr>
          <a:xfrm>
            <a:off x="838200" y="365125"/>
            <a:ext cx="10515600" cy="1325563"/>
          </a:xfrm>
        </p:spPr>
        <p:txBody>
          <a:bodyPr anchor="ctr">
            <a:normAutofit/>
          </a:bodyPr>
          <a:lstStyle/>
          <a:p>
            <a:r>
              <a:rPr lang="en-US" dirty="0"/>
              <a:t>Introduction</a:t>
            </a:r>
          </a:p>
        </p:txBody>
      </p:sp>
      <p:pic>
        <p:nvPicPr>
          <p:cNvPr id="7" name="Picture Placeholder 6" descr="3D face graphic">
            <a:extLst>
              <a:ext uri="{FF2B5EF4-FFF2-40B4-BE49-F238E27FC236}">
                <a16:creationId xmlns:a16="http://schemas.microsoft.com/office/drawing/2014/main" id="{8235A792-C8A0-AFA2-6FA3-8E38A210F0B0}"/>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rcRect l="25469" r="3052" b="2"/>
          <a:stretch>
            <a:fillRect/>
          </a:stretch>
        </p:blipFill>
        <p:spPr>
          <a:xfrm>
            <a:off x="838200" y="1825625"/>
            <a:ext cx="4915163" cy="4297680"/>
          </a:xfrm>
          <a:noFill/>
        </p:spPr>
      </p:pic>
      <p:sp>
        <p:nvSpPr>
          <p:cNvPr id="5" name="Content Placeholder 4">
            <a:extLst>
              <a:ext uri="{FF2B5EF4-FFF2-40B4-BE49-F238E27FC236}">
                <a16:creationId xmlns:a16="http://schemas.microsoft.com/office/drawing/2014/main" id="{55C37F52-5C08-7C02-C9CA-E2AD930A95FB}"/>
              </a:ext>
            </a:extLst>
          </p:cNvPr>
          <p:cNvSpPr>
            <a:spLocks noGrp="1"/>
          </p:cNvSpPr>
          <p:nvPr>
            <p:ph sz="half" idx="15"/>
          </p:nvPr>
        </p:nvSpPr>
        <p:spPr>
          <a:xfrm>
            <a:off x="6147896" y="1816916"/>
            <a:ext cx="5212080" cy="4297680"/>
          </a:xfrm>
        </p:spPr>
        <p:txBody>
          <a:bodyPr>
            <a:normAutofit/>
          </a:bodyPr>
          <a:lstStyle/>
          <a:p>
            <a:pPr marL="457200" indent="-457200">
              <a:buFont typeface="+mj-lt"/>
              <a:buAutoNum type="arabicPeriod"/>
            </a:pPr>
            <a:r>
              <a:rPr lang="en-US" dirty="0"/>
              <a:t>AI enhances decision-making and automates repetitive tasks</a:t>
            </a:r>
          </a:p>
          <a:p>
            <a:pPr marL="457200" indent="-457200">
              <a:buFont typeface="+mj-lt"/>
              <a:buAutoNum type="arabicPeriod"/>
            </a:pPr>
            <a:r>
              <a:rPr lang="en-US" dirty="0"/>
              <a:t>Supports service speed, accuracy, and guest </a:t>
            </a:r>
            <a:r>
              <a:rPr lang="en-US" dirty="0" err="1"/>
              <a:t>personalisation</a:t>
            </a:r>
            <a:endParaRPr lang="en-US" dirty="0"/>
          </a:p>
          <a:p>
            <a:pPr marL="457200" indent="-457200">
              <a:buFont typeface="+mj-lt"/>
              <a:buAutoNum type="arabicPeriod"/>
            </a:pPr>
            <a:r>
              <a:rPr lang="en-US" dirty="0"/>
              <a:t>Addresses labour shortages and rising cost pressures</a:t>
            </a:r>
          </a:p>
          <a:p>
            <a:pPr marL="457200" indent="-457200">
              <a:buFont typeface="+mj-lt"/>
              <a:buAutoNum type="arabicPeriod"/>
            </a:pPr>
            <a:r>
              <a:rPr lang="en-US" dirty="0"/>
              <a:t>Hospitality sector valued at $4.5 trillion globally</a:t>
            </a:r>
          </a:p>
          <a:p>
            <a:pPr marL="457200" indent="-457200">
              <a:buFont typeface="+mj-lt"/>
              <a:buAutoNum type="arabicPeriod"/>
            </a:pPr>
            <a:r>
              <a:rPr lang="en-US" dirty="0"/>
              <a:t>Increasing demand for innovation and contactless service post-COVID</a:t>
            </a:r>
          </a:p>
        </p:txBody>
      </p:sp>
    </p:spTree>
    <p:extLst>
      <p:ext uri="{BB962C8B-B14F-4D97-AF65-F5344CB8AC3E}">
        <p14:creationId xmlns:p14="http://schemas.microsoft.com/office/powerpoint/2010/main" val="3293924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9874B-BCA9-8420-1595-EDD1865A099A}"/>
              </a:ext>
            </a:extLst>
          </p:cNvPr>
          <p:cNvSpPr>
            <a:spLocks noGrp="1"/>
          </p:cNvSpPr>
          <p:nvPr>
            <p:ph type="title"/>
          </p:nvPr>
        </p:nvSpPr>
        <p:spPr>
          <a:xfrm>
            <a:off x="383876" y="764502"/>
            <a:ext cx="5315035" cy="5328996"/>
          </a:xfrm>
        </p:spPr>
        <p:txBody>
          <a:bodyPr anchor="ctr">
            <a:normAutofit/>
          </a:bodyPr>
          <a:lstStyle/>
          <a:p>
            <a:r>
              <a:rPr lang="en-US" dirty="0"/>
              <a:t>Theoretical Foundations Supporting AI Adoption</a:t>
            </a:r>
          </a:p>
        </p:txBody>
      </p:sp>
      <p:sp>
        <p:nvSpPr>
          <p:cNvPr id="3" name="Content Placeholder 2">
            <a:extLst>
              <a:ext uri="{FF2B5EF4-FFF2-40B4-BE49-F238E27FC236}">
                <a16:creationId xmlns:a16="http://schemas.microsoft.com/office/drawing/2014/main" id="{68A5FD2B-E3E5-1C2B-0151-21F216B14A33}"/>
              </a:ext>
            </a:extLst>
          </p:cNvPr>
          <p:cNvSpPr>
            <a:spLocks noGrp="1"/>
          </p:cNvSpPr>
          <p:nvPr>
            <p:ph idx="1"/>
          </p:nvPr>
        </p:nvSpPr>
        <p:spPr>
          <a:xfrm>
            <a:off x="6605455" y="755171"/>
            <a:ext cx="5084318" cy="5315035"/>
          </a:xfrm>
        </p:spPr>
        <p:txBody>
          <a:bodyPr anchor="ctr">
            <a:normAutofit fontScale="92500"/>
          </a:bodyPr>
          <a:lstStyle/>
          <a:p>
            <a:pPr lvl="1"/>
            <a:r>
              <a:rPr lang="en-US" sz="2200" dirty="0"/>
              <a:t>Technology Acceptance Model (TAM) – predicts staff and </a:t>
            </a:r>
            <a:r>
              <a:rPr lang="en-US" sz="2200"/>
              <a:t>guest adoption</a:t>
            </a:r>
            <a:r>
              <a:rPr lang="en-US" sz="2400" kern="1200">
                <a:solidFill>
                  <a:schemeClr val="tx1"/>
                </a:solidFill>
                <a:effectLst/>
                <a:latin typeface="+mn-lt"/>
                <a:ea typeface="+mn-ea"/>
                <a:cs typeface="+mn-cs"/>
              </a:rPr>
              <a:t>(Davis, 2019)</a:t>
            </a:r>
            <a:endParaRPr lang="en-US" sz="2200" dirty="0"/>
          </a:p>
          <a:p>
            <a:pPr lvl="1"/>
            <a:r>
              <a:rPr lang="en-US" sz="2200" dirty="0"/>
              <a:t>Resource-Based View (RBV) – AI as a long-term competitive advantage</a:t>
            </a:r>
            <a:r>
              <a:rPr lang="en-US" sz="2400" kern="1200" dirty="0">
                <a:solidFill>
                  <a:schemeClr val="tx1"/>
                </a:solidFill>
                <a:effectLst/>
                <a:latin typeface="+mn-lt"/>
                <a:ea typeface="+mn-ea"/>
                <a:cs typeface="+mn-cs"/>
              </a:rPr>
              <a:t>(Alvarez and Thomas, 2022)</a:t>
            </a:r>
            <a:endParaRPr lang="en-US" sz="2200" dirty="0"/>
          </a:p>
          <a:p>
            <a:pPr lvl="1"/>
            <a:r>
              <a:rPr lang="en-US" sz="2200" dirty="0"/>
              <a:t>Smart Hospitality Concept – integrates AI with service design (</a:t>
            </a:r>
            <a:r>
              <a:rPr lang="en-US" sz="2200" dirty="0" err="1"/>
              <a:t>Gretzel</a:t>
            </a:r>
            <a:r>
              <a:rPr lang="en-US" sz="2200" dirty="0"/>
              <a:t> et al., 2020)</a:t>
            </a:r>
          </a:p>
          <a:p>
            <a:pPr lvl="1"/>
            <a:r>
              <a:rPr lang="en-US" sz="2200" dirty="0"/>
              <a:t>Aligns with PEST drivers: Political, Economic, Social, Technological</a:t>
            </a:r>
          </a:p>
          <a:p>
            <a:pPr lvl="1"/>
            <a:r>
              <a:rPr lang="en-US" sz="2200" dirty="0"/>
              <a:t>Supports adaptive service models and innovation strategies</a:t>
            </a:r>
          </a:p>
        </p:txBody>
      </p:sp>
    </p:spTree>
    <p:extLst>
      <p:ext uri="{BB962C8B-B14F-4D97-AF65-F5344CB8AC3E}">
        <p14:creationId xmlns:p14="http://schemas.microsoft.com/office/powerpoint/2010/main" val="1127649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C6A83-803E-A789-3D6E-F8403B5F90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FC6819-CE35-30F8-817B-5D3869D0DA64}"/>
              </a:ext>
            </a:extLst>
          </p:cNvPr>
          <p:cNvSpPr>
            <a:spLocks noGrp="1"/>
          </p:cNvSpPr>
          <p:nvPr>
            <p:ph type="title"/>
          </p:nvPr>
        </p:nvSpPr>
        <p:spPr>
          <a:xfrm>
            <a:off x="383876" y="764502"/>
            <a:ext cx="5315035" cy="5328996"/>
          </a:xfrm>
        </p:spPr>
        <p:txBody>
          <a:bodyPr anchor="ctr">
            <a:normAutofit/>
          </a:bodyPr>
          <a:lstStyle/>
          <a:p>
            <a:r>
              <a:rPr lang="en-US" dirty="0"/>
              <a:t>AI Technologies in Use</a:t>
            </a:r>
          </a:p>
        </p:txBody>
      </p:sp>
      <p:sp>
        <p:nvSpPr>
          <p:cNvPr id="3" name="Content Placeholder 2">
            <a:extLst>
              <a:ext uri="{FF2B5EF4-FFF2-40B4-BE49-F238E27FC236}">
                <a16:creationId xmlns:a16="http://schemas.microsoft.com/office/drawing/2014/main" id="{13D34135-C09A-76CC-9750-1E05306C82AF}"/>
              </a:ext>
            </a:extLst>
          </p:cNvPr>
          <p:cNvSpPr>
            <a:spLocks noGrp="1"/>
          </p:cNvSpPr>
          <p:nvPr>
            <p:ph idx="1"/>
          </p:nvPr>
        </p:nvSpPr>
        <p:spPr>
          <a:xfrm>
            <a:off x="6605455" y="755171"/>
            <a:ext cx="4619937" cy="5315035"/>
          </a:xfrm>
        </p:spPr>
        <p:txBody>
          <a:bodyPr anchor="ctr">
            <a:normAutofit lnSpcReduction="10000"/>
          </a:bodyPr>
          <a:lstStyle/>
          <a:p>
            <a:pPr lvl="1"/>
            <a:r>
              <a:rPr lang="en-US" sz="2200" dirty="0"/>
              <a:t>Chatbots for automated customer service and FAQs</a:t>
            </a:r>
            <a:r>
              <a:rPr lang="en-US" sz="2400" kern="1200" dirty="0">
                <a:solidFill>
                  <a:schemeClr val="tx1"/>
                </a:solidFill>
                <a:effectLst/>
                <a:latin typeface="+mn-lt"/>
                <a:ea typeface="+mn-ea"/>
                <a:cs typeface="+mn-cs"/>
              </a:rPr>
              <a:t>(Tuomi et al., 2021)</a:t>
            </a:r>
            <a:endParaRPr lang="en-US" sz="2200" dirty="0"/>
          </a:p>
          <a:p>
            <a:pPr lvl="1"/>
            <a:r>
              <a:rPr lang="en-US" sz="2200" dirty="0"/>
              <a:t>Predictive analytics for demand forecasting and resource planning</a:t>
            </a:r>
          </a:p>
          <a:p>
            <a:pPr lvl="1"/>
            <a:r>
              <a:rPr lang="en-US" sz="2200" dirty="0"/>
              <a:t>Facial and biometric recognition for secure, fast check-in</a:t>
            </a:r>
          </a:p>
          <a:p>
            <a:pPr lvl="1"/>
            <a:r>
              <a:rPr lang="en-US" sz="2200" dirty="0"/>
              <a:t>Robotics for housekeeping and concierge tasks</a:t>
            </a:r>
            <a:r>
              <a:rPr lang="en-US" sz="2400" kern="1200" dirty="0">
                <a:solidFill>
                  <a:schemeClr val="tx1"/>
                </a:solidFill>
                <a:effectLst/>
                <a:latin typeface="+mn-lt"/>
                <a:ea typeface="+mn-ea"/>
                <a:cs typeface="+mn-cs"/>
              </a:rPr>
              <a:t>(</a:t>
            </a:r>
            <a:r>
              <a:rPr lang="en-US" sz="2400" kern="1200" dirty="0" err="1">
                <a:solidFill>
                  <a:schemeClr val="tx1"/>
                </a:solidFill>
                <a:effectLst/>
                <a:latin typeface="+mn-lt"/>
                <a:ea typeface="+mn-ea"/>
                <a:cs typeface="+mn-cs"/>
              </a:rPr>
              <a:t>Tussyadiah</a:t>
            </a:r>
            <a:r>
              <a:rPr lang="en-US" sz="2400" kern="1200" dirty="0">
                <a:solidFill>
                  <a:schemeClr val="tx1"/>
                </a:solidFill>
                <a:effectLst/>
                <a:latin typeface="+mn-lt"/>
                <a:ea typeface="+mn-ea"/>
                <a:cs typeface="+mn-cs"/>
              </a:rPr>
              <a:t>, 2020)</a:t>
            </a:r>
            <a:endParaRPr lang="en-US" sz="2200" dirty="0"/>
          </a:p>
          <a:p>
            <a:pPr lvl="1"/>
            <a:r>
              <a:rPr lang="en-US" sz="2200" dirty="0"/>
              <a:t>Voice assistants for room control and multilingual support</a:t>
            </a:r>
          </a:p>
        </p:txBody>
      </p:sp>
    </p:spTree>
    <p:extLst>
      <p:ext uri="{BB962C8B-B14F-4D97-AF65-F5344CB8AC3E}">
        <p14:creationId xmlns:p14="http://schemas.microsoft.com/office/powerpoint/2010/main" val="767877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C27C8-165C-5513-DB4B-9D840097C545}"/>
              </a:ext>
            </a:extLst>
          </p:cNvPr>
          <p:cNvSpPr>
            <a:spLocks noGrp="1"/>
          </p:cNvSpPr>
          <p:nvPr>
            <p:ph type="title"/>
          </p:nvPr>
        </p:nvSpPr>
        <p:spPr>
          <a:xfrm>
            <a:off x="383876" y="764502"/>
            <a:ext cx="5315035" cy="5328996"/>
          </a:xfrm>
        </p:spPr>
        <p:txBody>
          <a:bodyPr anchor="ctr">
            <a:normAutofit/>
          </a:bodyPr>
          <a:lstStyle/>
          <a:p>
            <a:r>
              <a:rPr lang="en-US" dirty="0"/>
              <a:t>Efficiency Gains and Cost Reduction</a:t>
            </a:r>
          </a:p>
        </p:txBody>
      </p:sp>
      <p:sp>
        <p:nvSpPr>
          <p:cNvPr id="4" name="Content Placeholder 3">
            <a:extLst>
              <a:ext uri="{FF2B5EF4-FFF2-40B4-BE49-F238E27FC236}">
                <a16:creationId xmlns:a16="http://schemas.microsoft.com/office/drawing/2014/main" id="{83302BFD-960F-CBB3-E984-CDC12813A10C}"/>
              </a:ext>
            </a:extLst>
          </p:cNvPr>
          <p:cNvSpPr>
            <a:spLocks noGrp="1"/>
          </p:cNvSpPr>
          <p:nvPr>
            <p:ph idx="1"/>
          </p:nvPr>
        </p:nvSpPr>
        <p:spPr>
          <a:xfrm>
            <a:off x="6605455" y="755171"/>
            <a:ext cx="4619937" cy="5315035"/>
          </a:xfrm>
        </p:spPr>
        <p:txBody>
          <a:bodyPr anchor="ctr">
            <a:normAutofit fontScale="92500"/>
          </a:bodyPr>
          <a:lstStyle/>
          <a:p>
            <a:pPr lvl="1"/>
            <a:r>
              <a:rPr lang="en-US" sz="2200" dirty="0"/>
              <a:t>Automates manual tasks to reduce </a:t>
            </a:r>
            <a:r>
              <a:rPr lang="en-US" sz="2200" dirty="0" err="1"/>
              <a:t>labour</a:t>
            </a:r>
            <a:r>
              <a:rPr lang="en-US" sz="2200" dirty="0"/>
              <a:t> dependency</a:t>
            </a:r>
            <a:r>
              <a:rPr lang="en-US" sz="2400" kern="1200" dirty="0">
                <a:solidFill>
                  <a:schemeClr val="tx1"/>
                </a:solidFill>
                <a:effectLst/>
                <a:latin typeface="+mn-lt"/>
                <a:ea typeface="+mn-ea"/>
                <a:cs typeface="+mn-cs"/>
              </a:rPr>
              <a:t>(Ivanov &amp; Webster, 2019)</a:t>
            </a:r>
            <a:endParaRPr lang="en-US" sz="2200" dirty="0"/>
          </a:p>
          <a:p>
            <a:pPr lvl="1"/>
            <a:r>
              <a:rPr lang="en-US" sz="2200" dirty="0"/>
              <a:t>Enhances inventory and energy management efficiency</a:t>
            </a:r>
          </a:p>
          <a:p>
            <a:pPr lvl="1"/>
            <a:r>
              <a:rPr lang="en-US" sz="2200" dirty="0"/>
              <a:t>Improves staff scheduling accuracy and reduces downtime</a:t>
            </a:r>
          </a:p>
          <a:p>
            <a:pPr lvl="1"/>
            <a:r>
              <a:rPr lang="en-US" sz="2200" dirty="0"/>
              <a:t>Cuts operational costs through intelligent system monitoring</a:t>
            </a:r>
          </a:p>
          <a:p>
            <a:pPr lvl="1"/>
            <a:r>
              <a:rPr lang="en-US" sz="2200" dirty="0"/>
              <a:t>Provides real-time performance tracking and alerts</a:t>
            </a:r>
          </a:p>
        </p:txBody>
      </p:sp>
    </p:spTree>
    <p:extLst>
      <p:ext uri="{BB962C8B-B14F-4D97-AF65-F5344CB8AC3E}">
        <p14:creationId xmlns:p14="http://schemas.microsoft.com/office/powerpoint/2010/main" val="7296091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3A8DC-2428-A2AA-66C2-D756B64084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956CC6-19B1-0F0A-A86D-DC14A858399A}"/>
              </a:ext>
            </a:extLst>
          </p:cNvPr>
          <p:cNvSpPr>
            <a:spLocks noGrp="1"/>
          </p:cNvSpPr>
          <p:nvPr>
            <p:ph type="title"/>
          </p:nvPr>
        </p:nvSpPr>
        <p:spPr>
          <a:xfrm>
            <a:off x="383876" y="764502"/>
            <a:ext cx="5315035" cy="5328996"/>
          </a:xfrm>
        </p:spPr>
        <p:txBody>
          <a:bodyPr anchor="ctr">
            <a:normAutofit/>
          </a:bodyPr>
          <a:lstStyle/>
          <a:p>
            <a:r>
              <a:rPr lang="en-US" dirty="0"/>
              <a:t>Guest Experience Enhancement</a:t>
            </a:r>
          </a:p>
        </p:txBody>
      </p:sp>
      <p:sp>
        <p:nvSpPr>
          <p:cNvPr id="4" name="Content Placeholder 3">
            <a:extLst>
              <a:ext uri="{FF2B5EF4-FFF2-40B4-BE49-F238E27FC236}">
                <a16:creationId xmlns:a16="http://schemas.microsoft.com/office/drawing/2014/main" id="{2794FE27-5B89-890D-7C2B-1F17AE76E1C6}"/>
              </a:ext>
            </a:extLst>
          </p:cNvPr>
          <p:cNvSpPr>
            <a:spLocks noGrp="1"/>
          </p:cNvSpPr>
          <p:nvPr>
            <p:ph idx="1"/>
          </p:nvPr>
        </p:nvSpPr>
        <p:spPr>
          <a:xfrm>
            <a:off x="6605455" y="755171"/>
            <a:ext cx="4619937" cy="5315035"/>
          </a:xfrm>
        </p:spPr>
        <p:txBody>
          <a:bodyPr anchor="ctr">
            <a:normAutofit/>
          </a:bodyPr>
          <a:lstStyle/>
          <a:p>
            <a:pPr lvl="1"/>
            <a:r>
              <a:rPr lang="en-US" sz="2200" dirty="0"/>
              <a:t>AI enables 24/7 customer support in multiple languages</a:t>
            </a:r>
            <a:r>
              <a:rPr lang="en-US" sz="2400" kern="1200" dirty="0">
                <a:solidFill>
                  <a:schemeClr val="tx1"/>
                </a:solidFill>
                <a:effectLst/>
                <a:latin typeface="+mn-lt"/>
                <a:ea typeface="+mn-ea"/>
                <a:cs typeface="+mn-cs"/>
              </a:rPr>
              <a:t>(Li et al., 2019)</a:t>
            </a:r>
            <a:endParaRPr lang="en-US" sz="2200" dirty="0"/>
          </a:p>
          <a:p>
            <a:pPr lvl="1"/>
            <a:r>
              <a:rPr lang="en-US" sz="2200" dirty="0"/>
              <a:t>Personalised service based on customer data analysis</a:t>
            </a:r>
          </a:p>
          <a:p>
            <a:pPr lvl="1"/>
            <a:r>
              <a:rPr lang="en-US" sz="2200" dirty="0"/>
              <a:t>Reduces human error and improves satisfaction consistency</a:t>
            </a:r>
            <a:r>
              <a:rPr lang="en-US" sz="2400" kern="1200" dirty="0">
                <a:solidFill>
                  <a:schemeClr val="tx1"/>
                </a:solidFill>
                <a:effectLst/>
                <a:latin typeface="+mn-lt"/>
                <a:ea typeface="+mn-ea"/>
                <a:cs typeface="+mn-cs"/>
              </a:rPr>
              <a:t>(</a:t>
            </a:r>
            <a:r>
              <a:rPr lang="en-US" sz="2400" kern="1200" dirty="0" err="1">
                <a:solidFill>
                  <a:schemeClr val="tx1"/>
                </a:solidFill>
                <a:effectLst/>
                <a:latin typeface="+mn-lt"/>
                <a:ea typeface="+mn-ea"/>
                <a:cs typeface="+mn-cs"/>
              </a:rPr>
              <a:t>Tussyadiah</a:t>
            </a:r>
            <a:r>
              <a:rPr lang="en-US" sz="2400" kern="1200" dirty="0">
                <a:solidFill>
                  <a:schemeClr val="tx1"/>
                </a:solidFill>
                <a:effectLst/>
                <a:latin typeface="+mn-lt"/>
                <a:ea typeface="+mn-ea"/>
                <a:cs typeface="+mn-cs"/>
              </a:rPr>
              <a:t>, 2020)</a:t>
            </a:r>
            <a:endParaRPr lang="en-US" sz="2200" dirty="0"/>
          </a:p>
          <a:p>
            <a:pPr lvl="1"/>
            <a:r>
              <a:rPr lang="en-US" sz="2200" dirty="0"/>
              <a:t>Fast, contactless interactions increase comfort and safety</a:t>
            </a:r>
          </a:p>
          <a:p>
            <a:pPr lvl="1"/>
            <a:r>
              <a:rPr lang="en-US" sz="2200" dirty="0"/>
              <a:t>Builds long-term guest loyalty through tailored experiences</a:t>
            </a:r>
          </a:p>
        </p:txBody>
      </p:sp>
    </p:spTree>
    <p:extLst>
      <p:ext uri="{BB962C8B-B14F-4D97-AF65-F5344CB8AC3E}">
        <p14:creationId xmlns:p14="http://schemas.microsoft.com/office/powerpoint/2010/main" val="3944251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29839-588E-0D26-39AF-3A1D7DC9F6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B1C887-E328-1941-CAA3-FC373C47E9D1}"/>
              </a:ext>
            </a:extLst>
          </p:cNvPr>
          <p:cNvSpPr>
            <a:spLocks noGrp="1"/>
          </p:cNvSpPr>
          <p:nvPr>
            <p:ph type="title"/>
          </p:nvPr>
        </p:nvSpPr>
        <p:spPr>
          <a:xfrm>
            <a:off x="6222118" y="262762"/>
            <a:ext cx="5507421" cy="2566499"/>
          </a:xfrm>
        </p:spPr>
        <p:txBody>
          <a:bodyPr anchor="b">
            <a:normAutofit/>
          </a:bodyPr>
          <a:lstStyle/>
          <a:p>
            <a:r>
              <a:rPr lang="en-US" dirty="0"/>
              <a:t>Influencing Macro Factors – P &amp; E of PEST</a:t>
            </a:r>
          </a:p>
        </p:txBody>
      </p:sp>
      <p:pic>
        <p:nvPicPr>
          <p:cNvPr id="5" name="Picture Placeholder 4" descr="A digital balance scale using circles">
            <a:extLst>
              <a:ext uri="{FF2B5EF4-FFF2-40B4-BE49-F238E27FC236}">
                <a16:creationId xmlns:a16="http://schemas.microsoft.com/office/drawing/2014/main" id="{A209A8AC-3D09-901F-72E9-553EA570B752}"/>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9758" r="19758"/>
          <a:stretch>
            <a:fillRect/>
          </a:stretch>
        </p:blipFill>
        <p:spPr>
          <a:xfrm>
            <a:off x="708025" y="847725"/>
            <a:ext cx="4619625" cy="4618038"/>
          </a:xfrm>
        </p:spPr>
      </p:pic>
      <p:sp>
        <p:nvSpPr>
          <p:cNvPr id="4" name="Content Placeholder 3">
            <a:extLst>
              <a:ext uri="{FF2B5EF4-FFF2-40B4-BE49-F238E27FC236}">
                <a16:creationId xmlns:a16="http://schemas.microsoft.com/office/drawing/2014/main" id="{7FDE51F3-0D09-2BC2-4FC8-5C7A174EED40}"/>
              </a:ext>
            </a:extLst>
          </p:cNvPr>
          <p:cNvSpPr>
            <a:spLocks noGrp="1"/>
          </p:cNvSpPr>
          <p:nvPr>
            <p:ph idx="1"/>
          </p:nvPr>
        </p:nvSpPr>
        <p:spPr>
          <a:xfrm>
            <a:off x="6222118" y="3022895"/>
            <a:ext cx="5507421" cy="3443247"/>
          </a:xfrm>
        </p:spPr>
        <p:txBody>
          <a:bodyPr>
            <a:normAutofit lnSpcReduction="10000"/>
          </a:bodyPr>
          <a:lstStyle/>
          <a:p>
            <a:pPr lvl="1"/>
            <a:r>
              <a:rPr lang="en-US" sz="2200" dirty="0"/>
              <a:t>Data protection laws impact AI system design and usage</a:t>
            </a:r>
          </a:p>
          <a:p>
            <a:pPr lvl="1"/>
            <a:r>
              <a:rPr lang="en-US" sz="2200" dirty="0"/>
              <a:t>GDPR compliance is essential for biometric and </a:t>
            </a:r>
            <a:r>
              <a:rPr lang="en-US" sz="2200" dirty="0" err="1"/>
              <a:t>behavioural</a:t>
            </a:r>
            <a:r>
              <a:rPr lang="en-US" sz="2200" dirty="0"/>
              <a:t> data</a:t>
            </a:r>
            <a:r>
              <a:rPr lang="en-US" sz="2400" kern="1200" dirty="0">
                <a:solidFill>
                  <a:schemeClr val="tx1"/>
                </a:solidFill>
                <a:effectLst/>
                <a:latin typeface="+mn-lt"/>
                <a:ea typeface="+mn-ea"/>
                <a:cs typeface="+mn-cs"/>
              </a:rPr>
              <a:t>(Zeng et al., 2020)</a:t>
            </a:r>
            <a:endParaRPr lang="en-US" sz="2200" dirty="0"/>
          </a:p>
          <a:p>
            <a:pPr lvl="1"/>
            <a:r>
              <a:rPr lang="en-US" sz="2200" dirty="0"/>
              <a:t>Labour shortages push hotels toward automation investments</a:t>
            </a:r>
          </a:p>
          <a:p>
            <a:pPr lvl="1"/>
            <a:r>
              <a:rPr lang="en-US" sz="2200" dirty="0"/>
              <a:t>Inflation increases pressure for cost-efficient solutions</a:t>
            </a:r>
          </a:p>
          <a:p>
            <a:pPr lvl="1"/>
            <a:r>
              <a:rPr lang="en-US" sz="2200" dirty="0"/>
              <a:t>AI offers scalable efficiency without proportional labour increases</a:t>
            </a:r>
          </a:p>
        </p:txBody>
      </p:sp>
    </p:spTree>
    <p:extLst>
      <p:ext uri="{BB962C8B-B14F-4D97-AF65-F5344CB8AC3E}">
        <p14:creationId xmlns:p14="http://schemas.microsoft.com/office/powerpoint/2010/main" val="980398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85FF2-F7EC-93BD-2031-33912FC918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93C7CD-F400-60DE-F3DA-DEF53886366A}"/>
              </a:ext>
            </a:extLst>
          </p:cNvPr>
          <p:cNvSpPr>
            <a:spLocks noGrp="1"/>
          </p:cNvSpPr>
          <p:nvPr>
            <p:ph type="title"/>
          </p:nvPr>
        </p:nvSpPr>
        <p:spPr>
          <a:xfrm>
            <a:off x="838200" y="198437"/>
            <a:ext cx="5257800" cy="2324046"/>
          </a:xfrm>
        </p:spPr>
        <p:txBody>
          <a:bodyPr anchor="b">
            <a:normAutofit/>
          </a:bodyPr>
          <a:lstStyle/>
          <a:p>
            <a:r>
              <a:rPr lang="en-US" dirty="0"/>
              <a:t>Influencing Macro Factors – S &amp; T of PEST</a:t>
            </a:r>
          </a:p>
        </p:txBody>
      </p:sp>
      <p:sp>
        <p:nvSpPr>
          <p:cNvPr id="4" name="Content Placeholder 3">
            <a:extLst>
              <a:ext uri="{FF2B5EF4-FFF2-40B4-BE49-F238E27FC236}">
                <a16:creationId xmlns:a16="http://schemas.microsoft.com/office/drawing/2014/main" id="{0C6BB7D6-B444-18A8-6E60-E6CAB842A9BC}"/>
              </a:ext>
            </a:extLst>
          </p:cNvPr>
          <p:cNvSpPr>
            <a:spLocks noGrp="1"/>
          </p:cNvSpPr>
          <p:nvPr>
            <p:ph sz="half" idx="1"/>
          </p:nvPr>
        </p:nvSpPr>
        <p:spPr>
          <a:xfrm>
            <a:off x="838200" y="2657316"/>
            <a:ext cx="5257800" cy="3369858"/>
          </a:xfrm>
        </p:spPr>
        <p:txBody>
          <a:bodyPr>
            <a:normAutofit lnSpcReduction="10000"/>
          </a:bodyPr>
          <a:lstStyle/>
          <a:p>
            <a:pPr lvl="1"/>
            <a:r>
              <a:rPr lang="en-US" sz="1700" dirty="0"/>
              <a:t>Guests prefer tech-enabled, low-contact experiences post-COVID</a:t>
            </a:r>
            <a:r>
              <a:rPr lang="en-US" sz="1800" kern="1200" dirty="0">
                <a:solidFill>
                  <a:schemeClr val="tx1"/>
                </a:solidFill>
                <a:effectLst/>
                <a:latin typeface="+mn-lt"/>
                <a:ea typeface="+mn-ea"/>
                <a:cs typeface="+mn-cs"/>
              </a:rPr>
              <a:t>(</a:t>
            </a:r>
            <a:r>
              <a:rPr lang="en-US" sz="1800" kern="1200" dirty="0" err="1">
                <a:solidFill>
                  <a:schemeClr val="tx1"/>
                </a:solidFill>
                <a:effectLst/>
                <a:latin typeface="+mn-lt"/>
                <a:ea typeface="+mn-ea"/>
                <a:cs typeface="+mn-cs"/>
              </a:rPr>
              <a:t>Gretzel</a:t>
            </a:r>
            <a:r>
              <a:rPr lang="en-US" sz="1800" kern="1200" dirty="0">
                <a:solidFill>
                  <a:schemeClr val="tx1"/>
                </a:solidFill>
                <a:effectLst/>
                <a:latin typeface="+mn-lt"/>
                <a:ea typeface="+mn-ea"/>
                <a:cs typeface="+mn-cs"/>
              </a:rPr>
              <a:t> et al., 2020). </a:t>
            </a:r>
            <a:endParaRPr lang="en-US" sz="1700" dirty="0"/>
          </a:p>
          <a:p>
            <a:pPr lvl="1"/>
            <a:r>
              <a:rPr lang="en-US" sz="1700" dirty="0"/>
              <a:t>Increased digital literacy encourages AI interaction adoption</a:t>
            </a:r>
          </a:p>
          <a:p>
            <a:pPr lvl="1"/>
            <a:r>
              <a:rPr lang="en-US" sz="1700" dirty="0"/>
              <a:t>Smart technologies enable data-driven service </a:t>
            </a:r>
            <a:r>
              <a:rPr lang="en-US" sz="1700" dirty="0" err="1"/>
              <a:t>personalisation</a:t>
            </a:r>
            <a:endParaRPr lang="en-US" sz="1700" dirty="0"/>
          </a:p>
          <a:p>
            <a:pPr lvl="1"/>
            <a:r>
              <a:rPr lang="en-US" sz="1700" dirty="0"/>
              <a:t>Tech advancements improve AI reliability and integration speed</a:t>
            </a:r>
          </a:p>
          <a:p>
            <a:pPr lvl="1"/>
            <a:r>
              <a:rPr lang="en-US" sz="1700" dirty="0"/>
              <a:t>Ethical concerns arise around data use and AI biases</a:t>
            </a:r>
          </a:p>
        </p:txBody>
      </p:sp>
      <p:pic>
        <p:nvPicPr>
          <p:cNvPr id="5" name="Picture Placeholder 4" descr="Blue abstract design with square in middle and lines">
            <a:extLst>
              <a:ext uri="{FF2B5EF4-FFF2-40B4-BE49-F238E27FC236}">
                <a16:creationId xmlns:a16="http://schemas.microsoft.com/office/drawing/2014/main" id="{413E10B1-8A72-5799-2BA9-1EF1AD8930CD}"/>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7870" r="17870"/>
          <a:stretch>
            <a:fillRect/>
          </a:stretch>
        </p:blipFill>
        <p:spPr>
          <a:xfrm>
            <a:off x="6413500" y="844550"/>
            <a:ext cx="5192713" cy="5194300"/>
          </a:xfrm>
        </p:spPr>
      </p:pic>
    </p:spTree>
    <p:extLst>
      <p:ext uri="{BB962C8B-B14F-4D97-AF65-F5344CB8AC3E}">
        <p14:creationId xmlns:p14="http://schemas.microsoft.com/office/powerpoint/2010/main" val="261795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84809-F451-AA36-5123-661375723A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C525B7-29D3-D6F3-F626-D7044879980A}"/>
              </a:ext>
            </a:extLst>
          </p:cNvPr>
          <p:cNvSpPr>
            <a:spLocks noGrp="1"/>
          </p:cNvSpPr>
          <p:nvPr>
            <p:ph type="title"/>
          </p:nvPr>
        </p:nvSpPr>
        <p:spPr>
          <a:xfrm>
            <a:off x="6222118" y="262762"/>
            <a:ext cx="5507421" cy="2254527"/>
          </a:xfrm>
        </p:spPr>
        <p:txBody>
          <a:bodyPr anchor="b">
            <a:normAutofit/>
          </a:bodyPr>
          <a:lstStyle/>
          <a:p>
            <a:r>
              <a:rPr lang="en-US" dirty="0"/>
              <a:t>Industry-Wide Responses</a:t>
            </a:r>
          </a:p>
        </p:txBody>
      </p:sp>
      <p:pic>
        <p:nvPicPr>
          <p:cNvPr id="5" name="Picture Placeholder 4" descr="Skyscrapers shown from view looking up">
            <a:extLst>
              <a:ext uri="{FF2B5EF4-FFF2-40B4-BE49-F238E27FC236}">
                <a16:creationId xmlns:a16="http://schemas.microsoft.com/office/drawing/2014/main" id="{75CD7C02-19F5-AE37-B4DE-A06A2D260B7D}"/>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6629" r="16629"/>
          <a:stretch>
            <a:fillRect/>
          </a:stretch>
        </p:blipFill>
        <p:spPr>
          <a:xfrm>
            <a:off x="708025" y="847725"/>
            <a:ext cx="4619625" cy="4618038"/>
          </a:xfrm>
        </p:spPr>
      </p:pic>
      <p:sp>
        <p:nvSpPr>
          <p:cNvPr id="4" name="Content Placeholder 3">
            <a:extLst>
              <a:ext uri="{FF2B5EF4-FFF2-40B4-BE49-F238E27FC236}">
                <a16:creationId xmlns:a16="http://schemas.microsoft.com/office/drawing/2014/main" id="{131CB8C4-485B-AC47-5A4A-A8CBC0C18EBF}"/>
              </a:ext>
            </a:extLst>
          </p:cNvPr>
          <p:cNvSpPr>
            <a:spLocks noGrp="1"/>
          </p:cNvSpPr>
          <p:nvPr>
            <p:ph idx="1"/>
          </p:nvPr>
        </p:nvSpPr>
        <p:spPr>
          <a:xfrm>
            <a:off x="6222118" y="2667896"/>
            <a:ext cx="5507421" cy="3531849"/>
          </a:xfrm>
        </p:spPr>
        <p:txBody>
          <a:bodyPr>
            <a:normAutofit/>
          </a:bodyPr>
          <a:lstStyle/>
          <a:p>
            <a:pPr lvl="1"/>
            <a:r>
              <a:rPr lang="en-US" sz="2200" dirty="0"/>
              <a:t>Hotels implement chatbots, smart rooms, and robotic staff</a:t>
            </a:r>
            <a:r>
              <a:rPr lang="en-US" sz="2400" kern="1200" dirty="0">
                <a:solidFill>
                  <a:schemeClr val="tx1"/>
                </a:solidFill>
                <a:effectLst/>
                <a:latin typeface="+mn-lt"/>
                <a:ea typeface="+mn-ea"/>
                <a:cs typeface="+mn-cs"/>
              </a:rPr>
              <a:t>(Li et al., 2019)</a:t>
            </a:r>
            <a:endParaRPr lang="en-US" sz="2200" dirty="0"/>
          </a:p>
          <a:p>
            <a:pPr lvl="1"/>
            <a:r>
              <a:rPr lang="en-US" sz="2200" dirty="0"/>
              <a:t>Dynamic pricing powered by real-time demand analytics</a:t>
            </a:r>
            <a:r>
              <a:rPr lang="en-US" sz="2400" kern="1200" dirty="0">
                <a:solidFill>
                  <a:schemeClr val="tx1"/>
                </a:solidFill>
                <a:effectLst/>
                <a:latin typeface="+mn-lt"/>
                <a:ea typeface="+mn-ea"/>
                <a:cs typeface="+mn-cs"/>
              </a:rPr>
              <a:t>(Kuo et al., 2019)</a:t>
            </a:r>
            <a:endParaRPr lang="en-US" sz="2200" dirty="0"/>
          </a:p>
          <a:p>
            <a:pPr lvl="1"/>
            <a:r>
              <a:rPr lang="en-US" sz="2200" dirty="0"/>
              <a:t>Cloud-based AI platforms streamline cross-departmental operations</a:t>
            </a:r>
          </a:p>
          <a:p>
            <a:pPr lvl="1"/>
            <a:r>
              <a:rPr lang="en-US" sz="2200" dirty="0"/>
              <a:t>Training programs launched to reskill employees for tech roles</a:t>
            </a:r>
          </a:p>
          <a:p>
            <a:pPr lvl="1"/>
            <a:r>
              <a:rPr lang="en-US" sz="2200" dirty="0"/>
              <a:t>Hybrid service models combine human empathy with AI efficiency</a:t>
            </a:r>
          </a:p>
        </p:txBody>
      </p:sp>
    </p:spTree>
    <p:extLst>
      <p:ext uri="{BB962C8B-B14F-4D97-AF65-F5344CB8AC3E}">
        <p14:creationId xmlns:p14="http://schemas.microsoft.com/office/powerpoint/2010/main" val="3715275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33894-6B7C-3FB9-1195-FFC5B725F1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643BC7-D8DB-0190-CD40-88C339B09446}"/>
              </a:ext>
            </a:extLst>
          </p:cNvPr>
          <p:cNvSpPr>
            <a:spLocks noGrp="1"/>
          </p:cNvSpPr>
          <p:nvPr>
            <p:ph type="title"/>
          </p:nvPr>
        </p:nvSpPr>
        <p:spPr>
          <a:xfrm>
            <a:off x="838200" y="198437"/>
            <a:ext cx="5257800" cy="2324046"/>
          </a:xfrm>
        </p:spPr>
        <p:txBody>
          <a:bodyPr anchor="b">
            <a:normAutofit/>
          </a:bodyPr>
          <a:lstStyle/>
          <a:p>
            <a:r>
              <a:rPr lang="en-US" dirty="0"/>
              <a:t>Critical Reflection on AI Impact</a:t>
            </a:r>
          </a:p>
        </p:txBody>
      </p:sp>
      <p:sp>
        <p:nvSpPr>
          <p:cNvPr id="4" name="Content Placeholder 3">
            <a:extLst>
              <a:ext uri="{FF2B5EF4-FFF2-40B4-BE49-F238E27FC236}">
                <a16:creationId xmlns:a16="http://schemas.microsoft.com/office/drawing/2014/main" id="{23CBE66E-C08A-0008-5CBC-85B0206DD6FF}"/>
              </a:ext>
            </a:extLst>
          </p:cNvPr>
          <p:cNvSpPr>
            <a:spLocks noGrp="1"/>
          </p:cNvSpPr>
          <p:nvPr>
            <p:ph sz="half" idx="1"/>
          </p:nvPr>
        </p:nvSpPr>
        <p:spPr>
          <a:xfrm>
            <a:off x="838200" y="2657316"/>
            <a:ext cx="5257800" cy="3369858"/>
          </a:xfrm>
        </p:spPr>
        <p:txBody>
          <a:bodyPr>
            <a:normAutofit/>
          </a:bodyPr>
          <a:lstStyle/>
          <a:p>
            <a:pPr lvl="1"/>
            <a:r>
              <a:rPr lang="en-US" sz="1700" dirty="0"/>
              <a:t>Strengths: speed, cost reduction, accuracy, data-driven service</a:t>
            </a:r>
          </a:p>
          <a:p>
            <a:pPr lvl="1"/>
            <a:r>
              <a:rPr lang="en-US" sz="1700" dirty="0"/>
              <a:t>Enhances consistency and meets modern guest expectations</a:t>
            </a:r>
            <a:r>
              <a:rPr lang="en-US" sz="1800" kern="1200" dirty="0">
                <a:solidFill>
                  <a:schemeClr val="tx1"/>
                </a:solidFill>
                <a:effectLst/>
                <a:latin typeface="+mn-lt"/>
                <a:ea typeface="+mn-ea"/>
                <a:cs typeface="+mn-cs"/>
              </a:rPr>
              <a:t>(</a:t>
            </a:r>
            <a:r>
              <a:rPr lang="en-US" sz="1800" kern="1200" dirty="0" err="1">
                <a:solidFill>
                  <a:schemeClr val="tx1"/>
                </a:solidFill>
                <a:effectLst/>
                <a:latin typeface="+mn-lt"/>
                <a:ea typeface="+mn-ea"/>
                <a:cs typeface="+mn-cs"/>
              </a:rPr>
              <a:t>Tussyadiah</a:t>
            </a:r>
            <a:r>
              <a:rPr lang="en-US" sz="1800" kern="1200" dirty="0">
                <a:solidFill>
                  <a:schemeClr val="tx1"/>
                </a:solidFill>
                <a:effectLst/>
                <a:latin typeface="+mn-lt"/>
                <a:ea typeface="+mn-ea"/>
                <a:cs typeface="+mn-cs"/>
              </a:rPr>
              <a:t>, 2020)</a:t>
            </a:r>
            <a:endParaRPr lang="en-US" sz="1700" dirty="0"/>
          </a:p>
          <a:p>
            <a:pPr lvl="1"/>
            <a:r>
              <a:rPr lang="en-US" sz="1700" dirty="0"/>
              <a:t>Limitations: job displacement concerns, high investment cost</a:t>
            </a:r>
          </a:p>
          <a:p>
            <a:pPr lvl="1"/>
            <a:r>
              <a:rPr lang="en-US" sz="1700" dirty="0"/>
              <a:t>Risk of over-automation reducing human warmth in service</a:t>
            </a:r>
          </a:p>
          <a:p>
            <a:pPr lvl="1"/>
            <a:r>
              <a:rPr lang="en-US" sz="1700" dirty="0"/>
              <a:t>Success depends on ethical deployment and staff readiness</a:t>
            </a:r>
          </a:p>
        </p:txBody>
      </p:sp>
      <p:pic>
        <p:nvPicPr>
          <p:cNvPr id="5" name="Picture Placeholder 4" descr="Person using tablet">
            <a:extLst>
              <a:ext uri="{FF2B5EF4-FFF2-40B4-BE49-F238E27FC236}">
                <a16:creationId xmlns:a16="http://schemas.microsoft.com/office/drawing/2014/main" id="{FBB1B196-0130-0ABD-6BA1-B03C55C6E90A}"/>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6660" r="16660"/>
          <a:stretch>
            <a:fillRect/>
          </a:stretch>
        </p:blipFill>
        <p:spPr>
          <a:xfrm>
            <a:off x="6413500" y="844550"/>
            <a:ext cx="5192713" cy="5194300"/>
          </a:xfrm>
        </p:spPr>
      </p:pic>
    </p:spTree>
    <p:extLst>
      <p:ext uri="{BB962C8B-B14F-4D97-AF65-F5344CB8AC3E}">
        <p14:creationId xmlns:p14="http://schemas.microsoft.com/office/powerpoint/2010/main" val="4137894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D2680-3936-B0B2-CF86-19173866DF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DA3332-1D8A-D5AF-2288-74CF6AB635E8}"/>
              </a:ext>
            </a:extLst>
          </p:cNvPr>
          <p:cNvSpPr>
            <a:spLocks noGrp="1"/>
          </p:cNvSpPr>
          <p:nvPr>
            <p:ph type="title"/>
          </p:nvPr>
        </p:nvSpPr>
        <p:spPr>
          <a:xfrm>
            <a:off x="838200" y="198437"/>
            <a:ext cx="5257800" cy="2324046"/>
          </a:xfrm>
        </p:spPr>
        <p:txBody>
          <a:bodyPr anchor="b">
            <a:normAutofit/>
          </a:bodyPr>
          <a:lstStyle/>
          <a:p>
            <a:r>
              <a:rPr lang="en-US" dirty="0"/>
              <a:t>Conclusion</a:t>
            </a:r>
          </a:p>
        </p:txBody>
      </p:sp>
      <p:sp>
        <p:nvSpPr>
          <p:cNvPr id="4" name="Content Placeholder 3">
            <a:extLst>
              <a:ext uri="{FF2B5EF4-FFF2-40B4-BE49-F238E27FC236}">
                <a16:creationId xmlns:a16="http://schemas.microsoft.com/office/drawing/2014/main" id="{9547F05C-4145-8D6C-892C-4539D8ED24EA}"/>
              </a:ext>
            </a:extLst>
          </p:cNvPr>
          <p:cNvSpPr>
            <a:spLocks noGrp="1"/>
          </p:cNvSpPr>
          <p:nvPr>
            <p:ph sz="half" idx="1"/>
          </p:nvPr>
        </p:nvSpPr>
        <p:spPr>
          <a:xfrm>
            <a:off x="838200" y="2657316"/>
            <a:ext cx="5257800" cy="3369858"/>
          </a:xfrm>
        </p:spPr>
        <p:txBody>
          <a:bodyPr>
            <a:normAutofit lnSpcReduction="10000"/>
          </a:bodyPr>
          <a:lstStyle/>
          <a:p>
            <a:pPr lvl="1"/>
            <a:r>
              <a:rPr lang="en-US" sz="1700" dirty="0"/>
              <a:t>AI transforms routine hospitality functions through automation</a:t>
            </a:r>
          </a:p>
          <a:p>
            <a:pPr lvl="1"/>
            <a:r>
              <a:rPr lang="en-US" sz="1700" dirty="0"/>
              <a:t>Enhances speed, accuracy, and </a:t>
            </a:r>
            <a:r>
              <a:rPr lang="en-US" sz="1700" dirty="0" err="1"/>
              <a:t>personalisation</a:t>
            </a:r>
            <a:r>
              <a:rPr lang="en-US" sz="1700" dirty="0"/>
              <a:t> in guest services</a:t>
            </a:r>
            <a:r>
              <a:rPr lang="en-US" sz="1800" kern="1200" dirty="0">
                <a:solidFill>
                  <a:schemeClr val="tx1"/>
                </a:solidFill>
                <a:effectLst/>
                <a:latin typeface="+mn-lt"/>
                <a:ea typeface="+mn-ea"/>
                <a:cs typeface="+mn-cs"/>
              </a:rPr>
              <a:t>(Kuo et al., 2019)</a:t>
            </a:r>
            <a:endParaRPr lang="en-US" sz="1700" dirty="0"/>
          </a:p>
          <a:p>
            <a:pPr lvl="1"/>
            <a:r>
              <a:rPr lang="en-US" sz="1700" dirty="0"/>
              <a:t>Addresses </a:t>
            </a:r>
            <a:r>
              <a:rPr lang="en-US" sz="1700" dirty="0" err="1"/>
              <a:t>labour</a:t>
            </a:r>
            <a:r>
              <a:rPr lang="en-US" sz="1700" dirty="0"/>
              <a:t> shortages and cost-efficiency imperatives</a:t>
            </a:r>
            <a:r>
              <a:rPr lang="en-US" sz="1800" kern="1200" dirty="0">
                <a:solidFill>
                  <a:schemeClr val="tx1"/>
                </a:solidFill>
                <a:effectLst/>
                <a:latin typeface="+mn-lt"/>
                <a:ea typeface="+mn-ea"/>
                <a:cs typeface="+mn-cs"/>
              </a:rPr>
              <a:t>(</a:t>
            </a:r>
            <a:r>
              <a:rPr lang="en-US" sz="1800" kern="1200" dirty="0" err="1">
                <a:solidFill>
                  <a:schemeClr val="tx1"/>
                </a:solidFill>
                <a:effectLst/>
                <a:latin typeface="+mn-lt"/>
                <a:ea typeface="+mn-ea"/>
                <a:cs typeface="+mn-cs"/>
              </a:rPr>
              <a:t>Gretzel</a:t>
            </a:r>
            <a:r>
              <a:rPr lang="en-US" sz="1800" kern="1200" dirty="0">
                <a:solidFill>
                  <a:schemeClr val="tx1"/>
                </a:solidFill>
                <a:effectLst/>
                <a:latin typeface="+mn-lt"/>
                <a:ea typeface="+mn-ea"/>
                <a:cs typeface="+mn-cs"/>
              </a:rPr>
              <a:t> et al., 2020)</a:t>
            </a:r>
            <a:endParaRPr lang="en-US" sz="1700" dirty="0"/>
          </a:p>
          <a:p>
            <a:pPr lvl="1"/>
            <a:r>
              <a:rPr lang="en-US" sz="1700" dirty="0"/>
              <a:t>Requires ethical deployment and human-AI service balance</a:t>
            </a:r>
          </a:p>
          <a:p>
            <a:pPr lvl="1"/>
            <a:r>
              <a:rPr lang="en-US" sz="1700" dirty="0"/>
              <a:t>A strategic necessity for long-term competitiveness and resilience</a:t>
            </a:r>
          </a:p>
        </p:txBody>
      </p:sp>
      <p:pic>
        <p:nvPicPr>
          <p:cNvPr id="10" name="Picture Placeholder 9" descr="White and black robot hands">
            <a:extLst>
              <a:ext uri="{FF2B5EF4-FFF2-40B4-BE49-F238E27FC236}">
                <a16:creationId xmlns:a16="http://schemas.microsoft.com/office/drawing/2014/main" id="{23972A29-1848-F6B4-A17D-AE44427BB0F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1885" r="21885"/>
          <a:stretch>
            <a:fillRect/>
          </a:stretch>
        </p:blipFill>
        <p:spPr/>
      </p:pic>
    </p:spTree>
    <p:extLst>
      <p:ext uri="{BB962C8B-B14F-4D97-AF65-F5344CB8AC3E}">
        <p14:creationId xmlns:p14="http://schemas.microsoft.com/office/powerpoint/2010/main" val="2584681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C9FDD-D29C-AD03-C63D-7E3BC65775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6B4BE7-9DF1-305C-B83C-88FB94EF2409}"/>
              </a:ext>
            </a:extLst>
          </p:cNvPr>
          <p:cNvSpPr>
            <a:spLocks noGrp="1"/>
          </p:cNvSpPr>
          <p:nvPr>
            <p:ph type="title"/>
          </p:nvPr>
        </p:nvSpPr>
        <p:spPr>
          <a:xfrm>
            <a:off x="383876" y="764502"/>
            <a:ext cx="5315035" cy="5328996"/>
          </a:xfrm>
        </p:spPr>
        <p:txBody>
          <a:bodyPr anchor="ctr">
            <a:normAutofit/>
          </a:bodyPr>
          <a:lstStyle/>
          <a:p>
            <a:r>
              <a:rPr lang="en-US" dirty="0"/>
              <a:t>Recommendations</a:t>
            </a:r>
          </a:p>
        </p:txBody>
      </p:sp>
      <p:sp>
        <p:nvSpPr>
          <p:cNvPr id="4" name="Content Placeholder 3">
            <a:extLst>
              <a:ext uri="{FF2B5EF4-FFF2-40B4-BE49-F238E27FC236}">
                <a16:creationId xmlns:a16="http://schemas.microsoft.com/office/drawing/2014/main" id="{5F975496-9B09-DF76-500C-74C643102999}"/>
              </a:ext>
            </a:extLst>
          </p:cNvPr>
          <p:cNvSpPr>
            <a:spLocks noGrp="1"/>
          </p:cNvSpPr>
          <p:nvPr>
            <p:ph idx="1"/>
          </p:nvPr>
        </p:nvSpPr>
        <p:spPr>
          <a:xfrm>
            <a:off x="6605455" y="755171"/>
            <a:ext cx="4619937" cy="5315035"/>
          </a:xfrm>
        </p:spPr>
        <p:txBody>
          <a:bodyPr anchor="ctr">
            <a:normAutofit fontScale="92500"/>
          </a:bodyPr>
          <a:lstStyle/>
          <a:p>
            <a:pPr lvl="1"/>
            <a:r>
              <a:rPr lang="en-US" sz="2200" dirty="0"/>
              <a:t>Adopt hybrid AI-human service delivery for balance and empathy</a:t>
            </a:r>
            <a:r>
              <a:rPr lang="en-US" sz="2400" kern="1200" dirty="0">
                <a:solidFill>
                  <a:schemeClr val="tx1"/>
                </a:solidFill>
                <a:effectLst/>
                <a:latin typeface="+mn-lt"/>
                <a:ea typeface="+mn-ea"/>
                <a:cs typeface="+mn-cs"/>
              </a:rPr>
              <a:t>(</a:t>
            </a:r>
            <a:r>
              <a:rPr lang="en-US" sz="2400" kern="1200" dirty="0" err="1">
                <a:solidFill>
                  <a:schemeClr val="tx1"/>
                </a:solidFill>
                <a:effectLst/>
                <a:latin typeface="+mn-lt"/>
                <a:ea typeface="+mn-ea"/>
                <a:cs typeface="+mn-cs"/>
              </a:rPr>
              <a:t>Tussyadiah</a:t>
            </a:r>
            <a:r>
              <a:rPr lang="en-US" sz="2400" kern="1200" dirty="0">
                <a:solidFill>
                  <a:schemeClr val="tx1"/>
                </a:solidFill>
                <a:effectLst/>
                <a:latin typeface="+mn-lt"/>
                <a:ea typeface="+mn-ea"/>
                <a:cs typeface="+mn-cs"/>
              </a:rPr>
              <a:t>, 2020)</a:t>
            </a:r>
            <a:endParaRPr lang="en-US" sz="2200" dirty="0"/>
          </a:p>
          <a:p>
            <a:pPr lvl="1"/>
            <a:r>
              <a:rPr lang="en-US" sz="2200" dirty="0"/>
              <a:t>Strengthen data privacy and cybersecurity measures (e.g., GDPR compliance)</a:t>
            </a:r>
            <a:r>
              <a:rPr lang="en-US" sz="2400" kern="1200" dirty="0">
                <a:solidFill>
                  <a:schemeClr val="tx1"/>
                </a:solidFill>
                <a:effectLst/>
                <a:latin typeface="+mn-lt"/>
                <a:ea typeface="+mn-ea"/>
                <a:cs typeface="+mn-cs"/>
              </a:rPr>
              <a:t> (Zeng et al., 2020)</a:t>
            </a:r>
            <a:endParaRPr lang="en-US" sz="2200" dirty="0"/>
          </a:p>
          <a:p>
            <a:pPr lvl="1"/>
            <a:r>
              <a:rPr lang="en-US" sz="2200" dirty="0"/>
              <a:t>Upskill staff to align with AI-enhanced service workflows</a:t>
            </a:r>
          </a:p>
          <a:p>
            <a:pPr lvl="1"/>
            <a:r>
              <a:rPr lang="en-US" sz="2200" dirty="0"/>
              <a:t>Invest in scalable AI infrastructure and modular platforms</a:t>
            </a:r>
          </a:p>
          <a:p>
            <a:pPr lvl="1"/>
            <a:r>
              <a:rPr lang="en-US" sz="2200" dirty="0"/>
              <a:t>Foster ongoing innovation through academic–industry partnerships</a:t>
            </a:r>
          </a:p>
        </p:txBody>
      </p:sp>
    </p:spTree>
    <p:extLst>
      <p:ext uri="{BB962C8B-B14F-4D97-AF65-F5344CB8AC3E}">
        <p14:creationId xmlns:p14="http://schemas.microsoft.com/office/powerpoint/2010/main" val="2058527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E9DF1-133E-0AA6-5DB5-695075C8CB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9BE3DB-7CE4-D176-8064-B2B78DD8B521}"/>
              </a:ext>
            </a:extLst>
          </p:cNvPr>
          <p:cNvSpPr>
            <a:spLocks noGrp="1"/>
          </p:cNvSpPr>
          <p:nvPr>
            <p:ph type="title"/>
          </p:nvPr>
        </p:nvSpPr>
        <p:spPr>
          <a:xfrm>
            <a:off x="838200" y="365125"/>
            <a:ext cx="10515600" cy="1325563"/>
          </a:xfrm>
          <a:noFill/>
        </p:spPr>
        <p:txBody>
          <a:bodyPr anchor="ctr"/>
          <a:lstStyle/>
          <a:p>
            <a:r>
              <a:rPr lang="en-US" dirty="0"/>
              <a:t>References </a:t>
            </a:r>
          </a:p>
        </p:txBody>
      </p:sp>
      <p:sp>
        <p:nvSpPr>
          <p:cNvPr id="4" name="Content Placeholder 3">
            <a:extLst>
              <a:ext uri="{FF2B5EF4-FFF2-40B4-BE49-F238E27FC236}">
                <a16:creationId xmlns:a16="http://schemas.microsoft.com/office/drawing/2014/main" id="{0A1AF32E-0C87-2FC7-BC34-49D9C2A50BB5}"/>
              </a:ext>
            </a:extLst>
          </p:cNvPr>
          <p:cNvSpPr>
            <a:spLocks noGrp="1"/>
          </p:cNvSpPr>
          <p:nvPr>
            <p:ph sz="half" idx="15"/>
          </p:nvPr>
        </p:nvSpPr>
        <p:spPr>
          <a:xfrm>
            <a:off x="653143" y="1816916"/>
            <a:ext cx="10706833" cy="4297680"/>
          </a:xfrm>
          <a:noFill/>
        </p:spPr>
        <p:txBody>
          <a:bodyPr>
            <a:normAutofit lnSpcReduction="10000"/>
          </a:bodyPr>
          <a:lstStyle/>
          <a:p>
            <a:pPr lvl="1" algn="just">
              <a:lnSpc>
                <a:spcPct val="100000"/>
              </a:lnSpc>
              <a:spcBef>
                <a:spcPts val="0"/>
              </a:spcBef>
              <a:spcAft>
                <a:spcPts val="300"/>
              </a:spcAft>
            </a:pPr>
            <a:r>
              <a:rPr lang="en-US" sz="1400" dirty="0"/>
              <a:t>Alvarez, L. and Thomas, J. (2022). Regulatory impacts on AI innovation in hospitality. Journal of Hospitality Policy, 17(2), 55-70.</a:t>
            </a:r>
          </a:p>
          <a:p>
            <a:pPr lvl="1" algn="just">
              <a:lnSpc>
                <a:spcPct val="100000"/>
              </a:lnSpc>
              <a:spcBef>
                <a:spcPts val="0"/>
              </a:spcBef>
              <a:spcAft>
                <a:spcPts val="300"/>
              </a:spcAft>
            </a:pPr>
            <a:r>
              <a:rPr lang="en-US" sz="1400" dirty="0"/>
              <a:t>Chen, H. and Zhang, M. (2024). Data privacy and AI adoption in hotel services. International Journal of Tourism and Hospitality Technology, 14(1), 89-105.</a:t>
            </a:r>
          </a:p>
          <a:p>
            <a:pPr lvl="1" algn="just">
              <a:lnSpc>
                <a:spcPct val="100000"/>
              </a:lnSpc>
              <a:spcBef>
                <a:spcPts val="0"/>
              </a:spcBef>
              <a:spcAft>
                <a:spcPts val="300"/>
              </a:spcAft>
            </a:pPr>
            <a:r>
              <a:rPr lang="en-US" sz="1400" dirty="0"/>
              <a:t>Davis, F. D. (2019). Perceived usefulness, perceived ease of use, and user acceptance of information technology. MIS Quarterly, 13(3), 319–340.</a:t>
            </a:r>
          </a:p>
          <a:p>
            <a:pPr lvl="1" algn="just">
              <a:lnSpc>
                <a:spcPct val="100000"/>
              </a:lnSpc>
              <a:spcBef>
                <a:spcPts val="0"/>
              </a:spcBef>
              <a:spcAft>
                <a:spcPts val="300"/>
              </a:spcAft>
            </a:pPr>
            <a:r>
              <a:rPr lang="en-US" sz="1400" dirty="0" err="1"/>
              <a:t>Gretzel</a:t>
            </a:r>
            <a:r>
              <a:rPr lang="en-US" sz="1400" dirty="0"/>
              <a:t>, U., Sigala, M., Xiang, Z. and Koo, C. (2020). Smart tourism: foundations and developments. Electronic Markets, 30(1), 7–18.</a:t>
            </a:r>
          </a:p>
          <a:p>
            <a:pPr lvl="1" algn="just">
              <a:lnSpc>
                <a:spcPct val="100000"/>
              </a:lnSpc>
              <a:spcBef>
                <a:spcPts val="0"/>
              </a:spcBef>
              <a:spcAft>
                <a:spcPts val="300"/>
              </a:spcAft>
            </a:pPr>
            <a:r>
              <a:rPr lang="en-US" sz="1400" dirty="0"/>
              <a:t>Ivanov, S. and Webster, C. (2019). Robots, Artificial Intelligence and Service Automation in Travel, Tourism and Hospitality. Emerald Publishing.</a:t>
            </a:r>
          </a:p>
          <a:p>
            <a:pPr lvl="1" algn="just">
              <a:lnSpc>
                <a:spcPct val="100000"/>
              </a:lnSpc>
              <a:spcBef>
                <a:spcPts val="0"/>
              </a:spcBef>
              <a:spcAft>
                <a:spcPts val="300"/>
              </a:spcAft>
            </a:pPr>
            <a:r>
              <a:rPr lang="en-US" sz="1400" dirty="0"/>
              <a:t>Kuo, Y.-F., Chen, L.-S. and Tseng, C.-Y. (2019). Investigating an innovative service with hospitality robots. International Journal of Hospitality Management, 82, 209–219.</a:t>
            </a:r>
          </a:p>
          <a:p>
            <a:pPr lvl="1" algn="just">
              <a:lnSpc>
                <a:spcPct val="100000"/>
              </a:lnSpc>
              <a:spcBef>
                <a:spcPts val="0"/>
              </a:spcBef>
              <a:spcAft>
                <a:spcPts val="300"/>
              </a:spcAft>
            </a:pPr>
            <a:r>
              <a:rPr lang="en-US" sz="1400" dirty="0"/>
              <a:t>Li, J., Bonn, M. A. and Ye, B. H. (2019). Hotel guest experiences with artificial intelligence. International Journal of Contemporary Hospitality Management, 31(10), 3948–3969.</a:t>
            </a:r>
          </a:p>
          <a:p>
            <a:pPr lvl="1" algn="just">
              <a:lnSpc>
                <a:spcPct val="100000"/>
              </a:lnSpc>
              <a:spcBef>
                <a:spcPts val="0"/>
              </a:spcBef>
              <a:spcAft>
                <a:spcPts val="300"/>
              </a:spcAft>
            </a:pPr>
            <a:r>
              <a:rPr lang="en-US" sz="1400" dirty="0"/>
              <a:t>Tuomi, A., </a:t>
            </a:r>
            <a:r>
              <a:rPr lang="en-US" sz="1400" dirty="0" err="1"/>
              <a:t>Tussyadiah</a:t>
            </a:r>
            <a:r>
              <a:rPr lang="en-US" sz="1400" dirty="0"/>
              <a:t>, I. and </a:t>
            </a:r>
            <a:r>
              <a:rPr lang="en-US" sz="1400" dirty="0" err="1"/>
              <a:t>Stienmetz</a:t>
            </a:r>
            <a:r>
              <a:rPr lang="en-US" sz="1400" dirty="0"/>
              <a:t>, J. L. (2021). Applications and implications of service robots in hospitality. Tourism Management, 86, 104386.</a:t>
            </a:r>
          </a:p>
          <a:p>
            <a:pPr lvl="1" algn="just">
              <a:lnSpc>
                <a:spcPct val="100000"/>
              </a:lnSpc>
              <a:spcBef>
                <a:spcPts val="0"/>
              </a:spcBef>
              <a:spcAft>
                <a:spcPts val="300"/>
              </a:spcAft>
            </a:pPr>
            <a:r>
              <a:rPr lang="en-US" sz="1400" dirty="0" err="1"/>
              <a:t>Tussyadiah</a:t>
            </a:r>
            <a:r>
              <a:rPr lang="en-US" sz="1400" dirty="0"/>
              <a:t>, I. (2020). A review of research into automation in tourism: Launching the annals of tourism research curated collection on artificial intelligence and robotics in tourism. Annals of Tourism Research, 81, 102883.</a:t>
            </a:r>
          </a:p>
          <a:p>
            <a:pPr lvl="1" algn="just">
              <a:lnSpc>
                <a:spcPct val="100000"/>
              </a:lnSpc>
              <a:spcBef>
                <a:spcPts val="0"/>
              </a:spcBef>
              <a:spcAft>
                <a:spcPts val="300"/>
              </a:spcAft>
            </a:pPr>
            <a:r>
              <a:rPr lang="en-US" sz="1400" dirty="0"/>
              <a:t>Zeng, D., Wu, J. and Xu, H. (2020). The impact of data protection regulations on AI development in hospitality. Journal of Hospitality and Tourism Technology, 11(2), 203–219.</a:t>
            </a:r>
          </a:p>
        </p:txBody>
      </p:sp>
    </p:spTree>
    <p:extLst>
      <p:ext uri="{BB962C8B-B14F-4D97-AF65-F5344CB8AC3E}">
        <p14:creationId xmlns:p14="http://schemas.microsoft.com/office/powerpoint/2010/main" val="3211381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AC361-0D7A-DC05-86B5-6DD77D322F5B}"/>
              </a:ext>
            </a:extLst>
          </p:cNvPr>
          <p:cNvSpPr>
            <a:spLocks noGrp="1"/>
          </p:cNvSpPr>
          <p:nvPr>
            <p:ph type="ctrTitle"/>
          </p:nvPr>
        </p:nvSpPr>
        <p:spPr>
          <a:xfrm>
            <a:off x="2815929" y="1764994"/>
            <a:ext cx="6560142" cy="3063149"/>
          </a:xfrm>
        </p:spPr>
        <p:txBody>
          <a:bodyPr anchor="ctr">
            <a:normAutofit fontScale="90000"/>
          </a:bodyPr>
          <a:lstStyle/>
          <a:p>
            <a:r>
              <a:rPr lang="en-US" sz="8000" dirty="0"/>
              <a:t>Thank you</a:t>
            </a:r>
            <a:br>
              <a:rPr lang="en-US" sz="8000" dirty="0"/>
            </a:br>
            <a:br>
              <a:rPr lang="en-US" sz="8000" dirty="0"/>
            </a:br>
            <a:r>
              <a:rPr lang="en-US" sz="8000" dirty="0"/>
              <a:t>Any Questions?</a:t>
            </a:r>
          </a:p>
        </p:txBody>
      </p:sp>
    </p:spTree>
    <p:extLst>
      <p:ext uri="{BB962C8B-B14F-4D97-AF65-F5344CB8AC3E}">
        <p14:creationId xmlns:p14="http://schemas.microsoft.com/office/powerpoint/2010/main" val="1562484837"/>
      </p:ext>
    </p:extLst>
  </p:cSld>
  <p:clrMapOvr>
    <a:masterClrMapping/>
  </p:clrMapOvr>
</p:sld>
</file>

<file path=ppt/theme/theme1.xml><?xml version="1.0" encoding="utf-8"?>
<a:theme xmlns:a="http://schemas.openxmlformats.org/drawingml/2006/main" name="Custom">
  <a:themeElements>
    <a:clrScheme name="TM78504181">
      <a:dk1>
        <a:srgbClr val="000000"/>
      </a:dk1>
      <a:lt1>
        <a:srgbClr val="FFFFFF"/>
      </a:lt1>
      <a:dk2>
        <a:srgbClr val="FFF8F4"/>
      </a:dk2>
      <a:lt2>
        <a:srgbClr val="E8E8E8"/>
      </a:lt2>
      <a:accent1>
        <a:srgbClr val="EE7660"/>
      </a:accent1>
      <a:accent2>
        <a:srgbClr val="4D90EF"/>
      </a:accent2>
      <a:accent3>
        <a:srgbClr val="5B5160"/>
      </a:accent3>
      <a:accent4>
        <a:srgbClr val="2BC2B4"/>
      </a:accent4>
      <a:accent5>
        <a:srgbClr val="C097F8"/>
      </a:accent5>
      <a:accent6>
        <a:srgbClr val="FF9413"/>
      </a:accent6>
      <a:hlink>
        <a:srgbClr val="467886"/>
      </a:hlink>
      <a:folHlink>
        <a:srgbClr val="96607D"/>
      </a:folHlink>
    </a:clrScheme>
    <a:fontScheme name="Custom 49">
      <a:majorFont>
        <a:latin typeface="Tw Cen MT"/>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M78504181_Win32_SL_V11" id="{D9600F65-346D-4C25-A611-673E5C44A142}" vid="{299F2556-E258-444F-A1E6-FA759CE228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30005B-6102-4F3C-A26F-485DF1BF971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4E60708A-6461-4D7F-883F-7E25D731D326}">
  <ds:schemaRefs>
    <ds:schemaRef ds:uri="http://schemas.microsoft.com/sharepoint/v3/contenttype/forms"/>
  </ds:schemaRefs>
</ds:datastoreItem>
</file>

<file path=customXml/itemProps3.xml><?xml version="1.0" encoding="utf-8"?>
<ds:datastoreItem xmlns:ds="http://schemas.openxmlformats.org/officeDocument/2006/customXml" ds:itemID="{2BC90B52-91C7-4BE9-8AE0-180FFFE110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{6021698A-482A-4BA0-9D84-9A4530114DA7}tf78504181_win32</Template>
  <TotalTime>91</TotalTime>
  <Words>3087</Words>
  <Application>Microsoft Office PowerPoint</Application>
  <PresentationFormat>Widescreen</PresentationFormat>
  <Paragraphs>107</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Arial</vt:lpstr>
      <vt:lpstr>Avenir Next LT Pro</vt:lpstr>
      <vt:lpstr>Avenir Next LT Pro Light</vt:lpstr>
      <vt:lpstr>Calibri</vt:lpstr>
      <vt:lpstr>Tw Cen MT</vt:lpstr>
      <vt:lpstr>Custom</vt:lpstr>
      <vt:lpstr>Theme: “The Role of Artificial Intelligence in Transforming Operational Efficiency in Hospitality Industry”</vt:lpstr>
      <vt:lpstr>Introduction</vt:lpstr>
      <vt:lpstr>Theoretical Foundations Supporting AI Adoption</vt:lpstr>
      <vt:lpstr>AI Technologies in Use</vt:lpstr>
      <vt:lpstr>Efficiency Gains and Cost Reduction</vt:lpstr>
      <vt:lpstr>Guest Experience Enhancement</vt:lpstr>
      <vt:lpstr>Influencing Macro Factors – P &amp; E of PEST</vt:lpstr>
      <vt:lpstr>Influencing Macro Factors – S &amp; T of PEST</vt:lpstr>
      <vt:lpstr>Industry-Wide Responses</vt:lpstr>
      <vt:lpstr>Critical Reflection on AI Impact</vt:lpstr>
      <vt:lpstr>Conclusion</vt:lpstr>
      <vt:lpstr>Recommendations</vt:lpstr>
      <vt:lpstr>References </vt:lpstr>
      <vt:lpstr>Thank you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Alexandra Craescu (2111926)</cp:lastModifiedBy>
  <cp:revision>1</cp:revision>
  <dcterms:created xsi:type="dcterms:W3CDTF">2025-05-15T15:00:02Z</dcterms:created>
  <dcterms:modified xsi:type="dcterms:W3CDTF">2025-06-03T10:13:07Z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