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6" r:id="rId1"/>
  </p:sldMasterIdLst>
  <p:sldIdLst>
    <p:sldId id="256" r:id="rId2"/>
    <p:sldId id="264" r:id="rId3"/>
    <p:sldId id="258" r:id="rId4"/>
    <p:sldId id="262" r:id="rId5"/>
    <p:sldId id="263" r:id="rId6"/>
    <p:sldId id="257" r:id="rId7"/>
    <p:sldId id="261"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0000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C08484-7595-49C5-96EB-CCF0F177C52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9F1CAC1-C497-44D9-9BE7-24739BFBEEB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1A84441-A635-4C74-9BF1-183593F3586B}"/>
              </a:ext>
            </a:extLst>
          </p:cNvPr>
          <p:cNvSpPr>
            <a:spLocks noGrp="1"/>
          </p:cNvSpPr>
          <p:nvPr>
            <p:ph type="dt" sz="half" idx="10"/>
          </p:nvPr>
        </p:nvSpPr>
        <p:spPr/>
        <p:txBody>
          <a:bodyPr/>
          <a:lstStyle/>
          <a:p>
            <a:fld id="{FFE3F125-3B13-4BA4-A46D-A0440F7A5DFA}" type="datetimeFigureOut">
              <a:rPr lang="en-GB" smtClean="0"/>
              <a:t>18/06/2021</a:t>
            </a:fld>
            <a:endParaRPr lang="en-GB"/>
          </a:p>
        </p:txBody>
      </p:sp>
      <p:sp>
        <p:nvSpPr>
          <p:cNvPr id="5" name="Footer Placeholder 4">
            <a:extLst>
              <a:ext uri="{FF2B5EF4-FFF2-40B4-BE49-F238E27FC236}">
                <a16:creationId xmlns:a16="http://schemas.microsoft.com/office/drawing/2014/main" id="{D7A8F96B-258D-44F2-8366-766F5AB9E63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393AA70-3818-408D-B3E1-C4B336DE454B}"/>
              </a:ext>
            </a:extLst>
          </p:cNvPr>
          <p:cNvSpPr>
            <a:spLocks noGrp="1"/>
          </p:cNvSpPr>
          <p:nvPr>
            <p:ph type="sldNum" sz="quarter" idx="12"/>
          </p:nvPr>
        </p:nvSpPr>
        <p:spPr/>
        <p:txBody>
          <a:bodyPr/>
          <a:lstStyle/>
          <a:p>
            <a:fld id="{48BC61E5-54EB-4DA4-8625-12F27953D7DD}" type="slidenum">
              <a:rPr lang="en-GB" smtClean="0"/>
              <a:t>‹#›</a:t>
            </a:fld>
            <a:endParaRPr lang="en-GB"/>
          </a:p>
        </p:txBody>
      </p:sp>
    </p:spTree>
    <p:extLst>
      <p:ext uri="{BB962C8B-B14F-4D97-AF65-F5344CB8AC3E}">
        <p14:creationId xmlns:p14="http://schemas.microsoft.com/office/powerpoint/2010/main" val="37908318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C9492A-8027-418F-9D39-24C5FABAE91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0D14444-B369-419C-A82C-06BF8204A88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B32DAEE-BCC5-4EFE-AF2D-5483688CEF41}"/>
              </a:ext>
            </a:extLst>
          </p:cNvPr>
          <p:cNvSpPr>
            <a:spLocks noGrp="1"/>
          </p:cNvSpPr>
          <p:nvPr>
            <p:ph type="dt" sz="half" idx="10"/>
          </p:nvPr>
        </p:nvSpPr>
        <p:spPr/>
        <p:txBody>
          <a:bodyPr/>
          <a:lstStyle/>
          <a:p>
            <a:fld id="{FFE3F125-3B13-4BA4-A46D-A0440F7A5DFA}" type="datetimeFigureOut">
              <a:rPr lang="en-GB" smtClean="0"/>
              <a:t>18/06/2021</a:t>
            </a:fld>
            <a:endParaRPr lang="en-GB"/>
          </a:p>
        </p:txBody>
      </p:sp>
      <p:sp>
        <p:nvSpPr>
          <p:cNvPr id="5" name="Footer Placeholder 4">
            <a:extLst>
              <a:ext uri="{FF2B5EF4-FFF2-40B4-BE49-F238E27FC236}">
                <a16:creationId xmlns:a16="http://schemas.microsoft.com/office/drawing/2014/main" id="{EBC8C54D-6803-450D-B6B3-F0486B5E5FD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56AACFC-751B-4B25-9B73-E817A878CBCA}"/>
              </a:ext>
            </a:extLst>
          </p:cNvPr>
          <p:cNvSpPr>
            <a:spLocks noGrp="1"/>
          </p:cNvSpPr>
          <p:nvPr>
            <p:ph type="sldNum" sz="quarter" idx="12"/>
          </p:nvPr>
        </p:nvSpPr>
        <p:spPr/>
        <p:txBody>
          <a:bodyPr/>
          <a:lstStyle/>
          <a:p>
            <a:fld id="{48BC61E5-54EB-4DA4-8625-12F27953D7DD}" type="slidenum">
              <a:rPr lang="en-GB" smtClean="0"/>
              <a:t>‹#›</a:t>
            </a:fld>
            <a:endParaRPr lang="en-GB"/>
          </a:p>
        </p:txBody>
      </p:sp>
    </p:spTree>
    <p:extLst>
      <p:ext uri="{BB962C8B-B14F-4D97-AF65-F5344CB8AC3E}">
        <p14:creationId xmlns:p14="http://schemas.microsoft.com/office/powerpoint/2010/main" val="23486310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C443E7-8896-4EE0-97D8-0D51AF88BAC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0ECC11D-5758-4056-A67B-04F38615293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02C66C5-3A9F-4EF3-941C-08A57F3ED9A4}"/>
              </a:ext>
            </a:extLst>
          </p:cNvPr>
          <p:cNvSpPr>
            <a:spLocks noGrp="1"/>
          </p:cNvSpPr>
          <p:nvPr>
            <p:ph type="dt" sz="half" idx="10"/>
          </p:nvPr>
        </p:nvSpPr>
        <p:spPr/>
        <p:txBody>
          <a:bodyPr/>
          <a:lstStyle/>
          <a:p>
            <a:fld id="{FFE3F125-3B13-4BA4-A46D-A0440F7A5DFA}" type="datetimeFigureOut">
              <a:rPr lang="en-GB" smtClean="0"/>
              <a:t>18/06/2021</a:t>
            </a:fld>
            <a:endParaRPr lang="en-GB"/>
          </a:p>
        </p:txBody>
      </p:sp>
      <p:sp>
        <p:nvSpPr>
          <p:cNvPr id="5" name="Footer Placeholder 4">
            <a:extLst>
              <a:ext uri="{FF2B5EF4-FFF2-40B4-BE49-F238E27FC236}">
                <a16:creationId xmlns:a16="http://schemas.microsoft.com/office/drawing/2014/main" id="{ADBA63C9-6761-4D49-9A7B-EEAB0C222C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3A10405-85E7-46CC-B81D-0596FAEF0839}"/>
              </a:ext>
            </a:extLst>
          </p:cNvPr>
          <p:cNvSpPr>
            <a:spLocks noGrp="1"/>
          </p:cNvSpPr>
          <p:nvPr>
            <p:ph type="sldNum" sz="quarter" idx="12"/>
          </p:nvPr>
        </p:nvSpPr>
        <p:spPr/>
        <p:txBody>
          <a:bodyPr/>
          <a:lstStyle/>
          <a:p>
            <a:fld id="{48BC61E5-54EB-4DA4-8625-12F27953D7DD}" type="slidenum">
              <a:rPr lang="en-GB" smtClean="0"/>
              <a:t>‹#›</a:t>
            </a:fld>
            <a:endParaRPr lang="en-GB"/>
          </a:p>
        </p:txBody>
      </p:sp>
    </p:spTree>
    <p:extLst>
      <p:ext uri="{BB962C8B-B14F-4D97-AF65-F5344CB8AC3E}">
        <p14:creationId xmlns:p14="http://schemas.microsoft.com/office/powerpoint/2010/main" val="9524455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650907-2468-4229-8C1F-2D6542A21EC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5BBB27F-887B-4C38-AB09-ACDF32099D5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B4F888A-3850-49B0-AC89-F45980874C5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78FE711-CB79-4B3D-9699-1F8DE372CA63}"/>
              </a:ext>
            </a:extLst>
          </p:cNvPr>
          <p:cNvSpPr>
            <a:spLocks noGrp="1"/>
          </p:cNvSpPr>
          <p:nvPr>
            <p:ph type="dt" sz="half" idx="10"/>
          </p:nvPr>
        </p:nvSpPr>
        <p:spPr/>
        <p:txBody>
          <a:bodyPr/>
          <a:lstStyle/>
          <a:p>
            <a:fld id="{FFE3F125-3B13-4BA4-A46D-A0440F7A5DFA}" type="datetimeFigureOut">
              <a:rPr lang="en-GB" smtClean="0"/>
              <a:t>18/06/2021</a:t>
            </a:fld>
            <a:endParaRPr lang="en-GB"/>
          </a:p>
        </p:txBody>
      </p:sp>
      <p:sp>
        <p:nvSpPr>
          <p:cNvPr id="6" name="Footer Placeholder 5">
            <a:extLst>
              <a:ext uri="{FF2B5EF4-FFF2-40B4-BE49-F238E27FC236}">
                <a16:creationId xmlns:a16="http://schemas.microsoft.com/office/drawing/2014/main" id="{E5396698-6E74-4D17-8AEC-6E0AEE57882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521AB6B-8B2B-4B23-89FF-70A6BABD78E6}"/>
              </a:ext>
            </a:extLst>
          </p:cNvPr>
          <p:cNvSpPr>
            <a:spLocks noGrp="1"/>
          </p:cNvSpPr>
          <p:nvPr>
            <p:ph type="sldNum" sz="quarter" idx="12"/>
          </p:nvPr>
        </p:nvSpPr>
        <p:spPr/>
        <p:txBody>
          <a:bodyPr/>
          <a:lstStyle/>
          <a:p>
            <a:fld id="{48BC61E5-54EB-4DA4-8625-12F27953D7DD}" type="slidenum">
              <a:rPr lang="en-GB" smtClean="0"/>
              <a:t>‹#›</a:t>
            </a:fld>
            <a:endParaRPr lang="en-GB"/>
          </a:p>
        </p:txBody>
      </p:sp>
    </p:spTree>
    <p:extLst>
      <p:ext uri="{BB962C8B-B14F-4D97-AF65-F5344CB8AC3E}">
        <p14:creationId xmlns:p14="http://schemas.microsoft.com/office/powerpoint/2010/main" val="40910034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2D6F9F-DAB9-4CB3-95E9-4A1D3F973AB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3878A5D-4555-4D51-A69D-779BC11942C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D0BAC3C-0177-4BA3-BCF8-BB670CA9E76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7C5EA1F-164E-4A03-9A14-521BCE7443F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91D4FC3-E472-4520-9311-175AEBA4572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F0A425A-AA0B-4BEB-8870-C188EFF48AC3}"/>
              </a:ext>
            </a:extLst>
          </p:cNvPr>
          <p:cNvSpPr>
            <a:spLocks noGrp="1"/>
          </p:cNvSpPr>
          <p:nvPr>
            <p:ph type="dt" sz="half" idx="10"/>
          </p:nvPr>
        </p:nvSpPr>
        <p:spPr/>
        <p:txBody>
          <a:bodyPr/>
          <a:lstStyle/>
          <a:p>
            <a:fld id="{FFE3F125-3B13-4BA4-A46D-A0440F7A5DFA}" type="datetimeFigureOut">
              <a:rPr lang="en-GB" smtClean="0"/>
              <a:t>18/06/2021</a:t>
            </a:fld>
            <a:endParaRPr lang="en-GB"/>
          </a:p>
        </p:txBody>
      </p:sp>
      <p:sp>
        <p:nvSpPr>
          <p:cNvPr id="8" name="Footer Placeholder 7">
            <a:extLst>
              <a:ext uri="{FF2B5EF4-FFF2-40B4-BE49-F238E27FC236}">
                <a16:creationId xmlns:a16="http://schemas.microsoft.com/office/drawing/2014/main" id="{F45BD226-B46D-4355-9A5A-5F0700CF939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8E42059-DF1B-418D-959C-0C08CF1D89D1}"/>
              </a:ext>
            </a:extLst>
          </p:cNvPr>
          <p:cNvSpPr>
            <a:spLocks noGrp="1"/>
          </p:cNvSpPr>
          <p:nvPr>
            <p:ph type="sldNum" sz="quarter" idx="12"/>
          </p:nvPr>
        </p:nvSpPr>
        <p:spPr/>
        <p:txBody>
          <a:bodyPr/>
          <a:lstStyle/>
          <a:p>
            <a:fld id="{48BC61E5-54EB-4DA4-8625-12F27953D7DD}" type="slidenum">
              <a:rPr lang="en-GB" smtClean="0"/>
              <a:t>‹#›</a:t>
            </a:fld>
            <a:endParaRPr lang="en-GB"/>
          </a:p>
        </p:txBody>
      </p:sp>
    </p:spTree>
    <p:extLst>
      <p:ext uri="{BB962C8B-B14F-4D97-AF65-F5344CB8AC3E}">
        <p14:creationId xmlns:p14="http://schemas.microsoft.com/office/powerpoint/2010/main" val="14011732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36FABF-4B53-4F56-80B2-8D196647F67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CD9FF96-701E-4CCC-92E2-A005D68D9FD0}"/>
              </a:ext>
            </a:extLst>
          </p:cNvPr>
          <p:cNvSpPr>
            <a:spLocks noGrp="1"/>
          </p:cNvSpPr>
          <p:nvPr>
            <p:ph type="dt" sz="half" idx="10"/>
          </p:nvPr>
        </p:nvSpPr>
        <p:spPr/>
        <p:txBody>
          <a:bodyPr/>
          <a:lstStyle/>
          <a:p>
            <a:fld id="{FFE3F125-3B13-4BA4-A46D-A0440F7A5DFA}" type="datetimeFigureOut">
              <a:rPr lang="en-GB" smtClean="0"/>
              <a:t>18/06/2021</a:t>
            </a:fld>
            <a:endParaRPr lang="en-GB"/>
          </a:p>
        </p:txBody>
      </p:sp>
      <p:sp>
        <p:nvSpPr>
          <p:cNvPr id="4" name="Footer Placeholder 3">
            <a:extLst>
              <a:ext uri="{FF2B5EF4-FFF2-40B4-BE49-F238E27FC236}">
                <a16:creationId xmlns:a16="http://schemas.microsoft.com/office/drawing/2014/main" id="{63F1E31C-D941-41C7-9C91-57D1D89CBC4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80658A2-979A-43A4-B3AF-EA63B5420A62}"/>
              </a:ext>
            </a:extLst>
          </p:cNvPr>
          <p:cNvSpPr>
            <a:spLocks noGrp="1"/>
          </p:cNvSpPr>
          <p:nvPr>
            <p:ph type="sldNum" sz="quarter" idx="12"/>
          </p:nvPr>
        </p:nvSpPr>
        <p:spPr/>
        <p:txBody>
          <a:bodyPr/>
          <a:lstStyle/>
          <a:p>
            <a:fld id="{48BC61E5-54EB-4DA4-8625-12F27953D7DD}" type="slidenum">
              <a:rPr lang="en-GB" smtClean="0"/>
              <a:t>‹#›</a:t>
            </a:fld>
            <a:endParaRPr lang="en-GB"/>
          </a:p>
        </p:txBody>
      </p:sp>
    </p:spTree>
    <p:extLst>
      <p:ext uri="{BB962C8B-B14F-4D97-AF65-F5344CB8AC3E}">
        <p14:creationId xmlns:p14="http://schemas.microsoft.com/office/powerpoint/2010/main" val="33885685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61EA166-7050-4223-8380-64A5D29428F0}"/>
              </a:ext>
            </a:extLst>
          </p:cNvPr>
          <p:cNvSpPr>
            <a:spLocks noGrp="1"/>
          </p:cNvSpPr>
          <p:nvPr>
            <p:ph type="dt" sz="half" idx="10"/>
          </p:nvPr>
        </p:nvSpPr>
        <p:spPr/>
        <p:txBody>
          <a:bodyPr/>
          <a:lstStyle/>
          <a:p>
            <a:fld id="{FFE3F125-3B13-4BA4-A46D-A0440F7A5DFA}" type="datetimeFigureOut">
              <a:rPr lang="en-GB" smtClean="0"/>
              <a:t>18/06/2021</a:t>
            </a:fld>
            <a:endParaRPr lang="en-GB"/>
          </a:p>
        </p:txBody>
      </p:sp>
      <p:sp>
        <p:nvSpPr>
          <p:cNvPr id="3" name="Footer Placeholder 2">
            <a:extLst>
              <a:ext uri="{FF2B5EF4-FFF2-40B4-BE49-F238E27FC236}">
                <a16:creationId xmlns:a16="http://schemas.microsoft.com/office/drawing/2014/main" id="{EC07E67F-09AC-4EE2-ADF6-9D8D43C4E6C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EEBCDF9-438C-4A02-8123-40CC568BA9AB}"/>
              </a:ext>
            </a:extLst>
          </p:cNvPr>
          <p:cNvSpPr>
            <a:spLocks noGrp="1"/>
          </p:cNvSpPr>
          <p:nvPr>
            <p:ph type="sldNum" sz="quarter" idx="12"/>
          </p:nvPr>
        </p:nvSpPr>
        <p:spPr/>
        <p:txBody>
          <a:bodyPr/>
          <a:lstStyle/>
          <a:p>
            <a:fld id="{48BC61E5-54EB-4DA4-8625-12F27953D7DD}" type="slidenum">
              <a:rPr lang="en-GB" smtClean="0"/>
              <a:t>‹#›</a:t>
            </a:fld>
            <a:endParaRPr lang="en-GB"/>
          </a:p>
        </p:txBody>
      </p:sp>
    </p:spTree>
    <p:extLst>
      <p:ext uri="{BB962C8B-B14F-4D97-AF65-F5344CB8AC3E}">
        <p14:creationId xmlns:p14="http://schemas.microsoft.com/office/powerpoint/2010/main" val="21159503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7D1041-6199-4941-9222-E525BE2851C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AFA6FFD-9128-41C6-81B7-7D129DF927F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9D0639F-3F93-414C-B7CD-B474C42BE11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C7759E8-ECB8-4D9F-A92F-A7A468DF187B}"/>
              </a:ext>
            </a:extLst>
          </p:cNvPr>
          <p:cNvSpPr>
            <a:spLocks noGrp="1"/>
          </p:cNvSpPr>
          <p:nvPr>
            <p:ph type="dt" sz="half" idx="10"/>
          </p:nvPr>
        </p:nvSpPr>
        <p:spPr/>
        <p:txBody>
          <a:bodyPr/>
          <a:lstStyle/>
          <a:p>
            <a:fld id="{FFE3F125-3B13-4BA4-A46D-A0440F7A5DFA}" type="datetimeFigureOut">
              <a:rPr lang="en-GB" smtClean="0"/>
              <a:t>18/06/2021</a:t>
            </a:fld>
            <a:endParaRPr lang="en-GB"/>
          </a:p>
        </p:txBody>
      </p:sp>
      <p:sp>
        <p:nvSpPr>
          <p:cNvPr id="6" name="Footer Placeholder 5">
            <a:extLst>
              <a:ext uri="{FF2B5EF4-FFF2-40B4-BE49-F238E27FC236}">
                <a16:creationId xmlns:a16="http://schemas.microsoft.com/office/drawing/2014/main" id="{C4ABE56A-EB96-451E-AD4C-C0E8DE0E784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A3552F0-A1AB-4142-983E-24A98C57F126}"/>
              </a:ext>
            </a:extLst>
          </p:cNvPr>
          <p:cNvSpPr>
            <a:spLocks noGrp="1"/>
          </p:cNvSpPr>
          <p:nvPr>
            <p:ph type="sldNum" sz="quarter" idx="12"/>
          </p:nvPr>
        </p:nvSpPr>
        <p:spPr/>
        <p:txBody>
          <a:bodyPr/>
          <a:lstStyle/>
          <a:p>
            <a:fld id="{48BC61E5-54EB-4DA4-8625-12F27953D7DD}" type="slidenum">
              <a:rPr lang="en-GB" smtClean="0"/>
              <a:t>‹#›</a:t>
            </a:fld>
            <a:endParaRPr lang="en-GB"/>
          </a:p>
        </p:txBody>
      </p:sp>
    </p:spTree>
    <p:extLst>
      <p:ext uri="{BB962C8B-B14F-4D97-AF65-F5344CB8AC3E}">
        <p14:creationId xmlns:p14="http://schemas.microsoft.com/office/powerpoint/2010/main" val="41978250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5BB1C5-B026-41E4-8AB6-2DB63DD4160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66BD012-3B98-4FBE-A854-32EA04E5FB6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CC0525D-FE4D-4D98-9413-1A280ECA993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88FBA91-B2B3-4793-B2AA-E4B0E0376EB5}"/>
              </a:ext>
            </a:extLst>
          </p:cNvPr>
          <p:cNvSpPr>
            <a:spLocks noGrp="1"/>
          </p:cNvSpPr>
          <p:nvPr>
            <p:ph type="dt" sz="half" idx="10"/>
          </p:nvPr>
        </p:nvSpPr>
        <p:spPr/>
        <p:txBody>
          <a:bodyPr/>
          <a:lstStyle/>
          <a:p>
            <a:fld id="{FFE3F125-3B13-4BA4-A46D-A0440F7A5DFA}" type="datetimeFigureOut">
              <a:rPr lang="en-GB" smtClean="0"/>
              <a:t>18/06/2021</a:t>
            </a:fld>
            <a:endParaRPr lang="en-GB"/>
          </a:p>
        </p:txBody>
      </p:sp>
      <p:sp>
        <p:nvSpPr>
          <p:cNvPr id="6" name="Footer Placeholder 5">
            <a:extLst>
              <a:ext uri="{FF2B5EF4-FFF2-40B4-BE49-F238E27FC236}">
                <a16:creationId xmlns:a16="http://schemas.microsoft.com/office/drawing/2014/main" id="{1A6BE4F6-D9DA-464E-B478-D5C68B40445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911193A-EAF9-447D-B384-19D7ADD26030}"/>
              </a:ext>
            </a:extLst>
          </p:cNvPr>
          <p:cNvSpPr>
            <a:spLocks noGrp="1"/>
          </p:cNvSpPr>
          <p:nvPr>
            <p:ph type="sldNum" sz="quarter" idx="12"/>
          </p:nvPr>
        </p:nvSpPr>
        <p:spPr/>
        <p:txBody>
          <a:bodyPr/>
          <a:lstStyle/>
          <a:p>
            <a:fld id="{48BC61E5-54EB-4DA4-8625-12F27953D7DD}" type="slidenum">
              <a:rPr lang="en-GB" smtClean="0"/>
              <a:t>‹#›</a:t>
            </a:fld>
            <a:endParaRPr lang="en-GB"/>
          </a:p>
        </p:txBody>
      </p:sp>
    </p:spTree>
    <p:extLst>
      <p:ext uri="{BB962C8B-B14F-4D97-AF65-F5344CB8AC3E}">
        <p14:creationId xmlns:p14="http://schemas.microsoft.com/office/powerpoint/2010/main" val="38936341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DD0051-BF87-4391-89BD-D6754286216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00A499B-566B-4BCF-A6D8-923942A44AA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3AD0CB9-CB32-46AB-AF36-C5CB6B207BF6}"/>
              </a:ext>
            </a:extLst>
          </p:cNvPr>
          <p:cNvSpPr>
            <a:spLocks noGrp="1"/>
          </p:cNvSpPr>
          <p:nvPr>
            <p:ph type="dt" sz="half" idx="10"/>
          </p:nvPr>
        </p:nvSpPr>
        <p:spPr/>
        <p:txBody>
          <a:bodyPr/>
          <a:lstStyle/>
          <a:p>
            <a:fld id="{FFE3F125-3B13-4BA4-A46D-A0440F7A5DFA}" type="datetimeFigureOut">
              <a:rPr lang="en-GB" smtClean="0"/>
              <a:t>18/06/2021</a:t>
            </a:fld>
            <a:endParaRPr lang="en-GB"/>
          </a:p>
        </p:txBody>
      </p:sp>
      <p:sp>
        <p:nvSpPr>
          <p:cNvPr id="5" name="Footer Placeholder 4">
            <a:extLst>
              <a:ext uri="{FF2B5EF4-FFF2-40B4-BE49-F238E27FC236}">
                <a16:creationId xmlns:a16="http://schemas.microsoft.com/office/drawing/2014/main" id="{FD7AE93A-FB3B-4C10-BD9F-A7AB9B05730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525D982-FAF9-4C0A-9E9A-886266F4BD98}"/>
              </a:ext>
            </a:extLst>
          </p:cNvPr>
          <p:cNvSpPr>
            <a:spLocks noGrp="1"/>
          </p:cNvSpPr>
          <p:nvPr>
            <p:ph type="sldNum" sz="quarter" idx="12"/>
          </p:nvPr>
        </p:nvSpPr>
        <p:spPr/>
        <p:txBody>
          <a:bodyPr/>
          <a:lstStyle/>
          <a:p>
            <a:fld id="{48BC61E5-54EB-4DA4-8625-12F27953D7DD}" type="slidenum">
              <a:rPr lang="en-GB" smtClean="0"/>
              <a:t>‹#›</a:t>
            </a:fld>
            <a:endParaRPr lang="en-GB"/>
          </a:p>
        </p:txBody>
      </p:sp>
    </p:spTree>
    <p:extLst>
      <p:ext uri="{BB962C8B-B14F-4D97-AF65-F5344CB8AC3E}">
        <p14:creationId xmlns:p14="http://schemas.microsoft.com/office/powerpoint/2010/main" val="20285288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58B2BE6-A66F-4F2F-946F-1986130F471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44F8906-8B7A-4A11-B571-9DFB4539209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2752A21-2D2D-4714-87BF-F6C953CAEA48}"/>
              </a:ext>
            </a:extLst>
          </p:cNvPr>
          <p:cNvSpPr>
            <a:spLocks noGrp="1"/>
          </p:cNvSpPr>
          <p:nvPr>
            <p:ph type="dt" sz="half" idx="10"/>
          </p:nvPr>
        </p:nvSpPr>
        <p:spPr/>
        <p:txBody>
          <a:bodyPr/>
          <a:lstStyle/>
          <a:p>
            <a:fld id="{FFE3F125-3B13-4BA4-A46D-A0440F7A5DFA}" type="datetimeFigureOut">
              <a:rPr lang="en-GB" smtClean="0"/>
              <a:t>18/06/2021</a:t>
            </a:fld>
            <a:endParaRPr lang="en-GB"/>
          </a:p>
        </p:txBody>
      </p:sp>
      <p:sp>
        <p:nvSpPr>
          <p:cNvPr id="5" name="Footer Placeholder 4">
            <a:extLst>
              <a:ext uri="{FF2B5EF4-FFF2-40B4-BE49-F238E27FC236}">
                <a16:creationId xmlns:a16="http://schemas.microsoft.com/office/drawing/2014/main" id="{66D70CF5-7964-4597-81A0-071A30AD14C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ED4C054-C1AC-4DFF-AAA5-DBAAAC87063D}"/>
              </a:ext>
            </a:extLst>
          </p:cNvPr>
          <p:cNvSpPr>
            <a:spLocks noGrp="1"/>
          </p:cNvSpPr>
          <p:nvPr>
            <p:ph type="sldNum" sz="quarter" idx="12"/>
          </p:nvPr>
        </p:nvSpPr>
        <p:spPr/>
        <p:txBody>
          <a:bodyPr/>
          <a:lstStyle/>
          <a:p>
            <a:fld id="{48BC61E5-54EB-4DA4-8625-12F27953D7DD}" type="slidenum">
              <a:rPr lang="en-GB" smtClean="0"/>
              <a:t>‹#›</a:t>
            </a:fld>
            <a:endParaRPr lang="en-GB"/>
          </a:p>
        </p:txBody>
      </p:sp>
    </p:spTree>
    <p:extLst>
      <p:ext uri="{BB962C8B-B14F-4D97-AF65-F5344CB8AC3E}">
        <p14:creationId xmlns:p14="http://schemas.microsoft.com/office/powerpoint/2010/main" val="31322719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364723D-9E06-4F01-B19E-EB012F772A6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67EA4F3-5454-4760-A564-5EA85F44FCB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2B16AB8-8F01-4547-9795-7BAE0CC4797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FE3F125-3B13-4BA4-A46D-A0440F7A5DFA}" type="datetimeFigureOut">
              <a:rPr lang="en-GB" smtClean="0"/>
              <a:t>18/06/2021</a:t>
            </a:fld>
            <a:endParaRPr lang="en-GB"/>
          </a:p>
        </p:txBody>
      </p:sp>
      <p:sp>
        <p:nvSpPr>
          <p:cNvPr id="5" name="Footer Placeholder 4">
            <a:extLst>
              <a:ext uri="{FF2B5EF4-FFF2-40B4-BE49-F238E27FC236}">
                <a16:creationId xmlns:a16="http://schemas.microsoft.com/office/drawing/2014/main" id="{A4058DE2-170C-41C4-AADA-29B362DE837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E49DB40-CF0A-4774-9189-EE3878EE561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BC61E5-54EB-4DA4-8625-12F27953D7DD}" type="slidenum">
              <a:rPr lang="en-GB" smtClean="0"/>
              <a:t>‹#›</a:t>
            </a:fld>
            <a:endParaRPr lang="en-GB"/>
          </a:p>
        </p:txBody>
      </p:sp>
    </p:spTree>
    <p:extLst>
      <p:ext uri="{BB962C8B-B14F-4D97-AF65-F5344CB8AC3E}">
        <p14:creationId xmlns:p14="http://schemas.microsoft.com/office/powerpoint/2010/main" val="3236044620"/>
      </p:ext>
    </p:extLst>
  </p:cSld>
  <p:clrMap bg1="lt1" tx1="dk1" bg2="lt2" tx2="dk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pic>
        <p:nvPicPr>
          <p:cNvPr id="22" name="Picture 21" descr="Diagram&#10;&#10;Description automatically generated">
            <a:extLst>
              <a:ext uri="{FF2B5EF4-FFF2-40B4-BE49-F238E27FC236}">
                <a16:creationId xmlns:a16="http://schemas.microsoft.com/office/drawing/2014/main" id="{09368B13-4739-44A9-BB6B-8A6B6C2784DE}"/>
              </a:ext>
            </a:extLst>
          </p:cNvPr>
          <p:cNvPicPr>
            <a:picLocks noChangeAspect="1"/>
          </p:cNvPicPr>
          <p:nvPr/>
        </p:nvPicPr>
        <p:blipFill rotWithShape="1">
          <a:blip r:embed="rId2">
            <a:extLst>
              <a:ext uri="{28A0092B-C50C-407E-A947-70E740481C1C}">
                <a14:useLocalDpi xmlns:a14="http://schemas.microsoft.com/office/drawing/2010/main" val="0"/>
              </a:ext>
            </a:extLst>
          </a:blip>
          <a:srcRect l="11637" t="12542" r="17822" b="8509"/>
          <a:stretch/>
        </p:blipFill>
        <p:spPr>
          <a:xfrm>
            <a:off x="4742341" y="5179361"/>
            <a:ext cx="2380343" cy="1367213"/>
          </a:xfrm>
          <a:prstGeom prst="rect">
            <a:avLst/>
          </a:prstGeom>
          <a:ln>
            <a:solidFill>
              <a:srgbClr val="C00000"/>
            </a:solidFill>
          </a:ln>
          <a:effectLst>
            <a:innerShdw blurRad="114300">
              <a:prstClr val="black"/>
            </a:innerShdw>
          </a:effectLst>
        </p:spPr>
      </p:pic>
      <p:sp>
        <p:nvSpPr>
          <p:cNvPr id="9" name="TextBox 8">
            <a:extLst>
              <a:ext uri="{FF2B5EF4-FFF2-40B4-BE49-F238E27FC236}">
                <a16:creationId xmlns:a16="http://schemas.microsoft.com/office/drawing/2014/main" id="{3C299532-DC37-43D5-90DE-B9790DA03E4B}"/>
              </a:ext>
            </a:extLst>
          </p:cNvPr>
          <p:cNvSpPr txBox="1"/>
          <p:nvPr/>
        </p:nvSpPr>
        <p:spPr>
          <a:xfrm>
            <a:off x="162197" y="4359976"/>
            <a:ext cx="1289076" cy="646331"/>
          </a:xfrm>
          <a:prstGeom prst="rect">
            <a:avLst/>
          </a:prstGeom>
          <a:noFill/>
          <a:ln>
            <a:solidFill>
              <a:srgbClr val="C00000"/>
            </a:solidFill>
          </a:ln>
          <a:effectLst>
            <a:outerShdw blurRad="50800" dist="38100" dir="13500000" algn="br" rotWithShape="0">
              <a:prstClr val="black">
                <a:alpha val="40000"/>
              </a:prstClr>
            </a:outerShdw>
          </a:effectLst>
        </p:spPr>
        <p:txBody>
          <a:bodyPr wrap="square" rtlCol="0">
            <a:spAutoFit/>
          </a:bodyPr>
          <a:lstStyle/>
          <a:p>
            <a:r>
              <a:rPr lang="lv-LV" sz="900" b="1" dirty="0">
                <a:latin typeface="Arial" panose="020B0604020202020204" pitchFamily="34" charset="0"/>
                <a:cs typeface="Arial" panose="020B0604020202020204" pitchFamily="34" charset="0"/>
              </a:rPr>
              <a:t>ERIKSON’S 8 STAGES OF PSYCHOSOCIAL DEVELOPMENT</a:t>
            </a:r>
            <a:endParaRPr lang="en-GB" sz="900" b="1" dirty="0">
              <a:latin typeface="Arial" panose="020B0604020202020204" pitchFamily="34" charset="0"/>
              <a:cs typeface="Arial" panose="020B0604020202020204" pitchFamily="34" charset="0"/>
            </a:endParaRPr>
          </a:p>
        </p:txBody>
      </p:sp>
      <p:pic>
        <p:nvPicPr>
          <p:cNvPr id="18" name="Picture 17" descr="A picture containing text, toy, doll&#10;&#10;Description automatically generated">
            <a:extLst>
              <a:ext uri="{FF2B5EF4-FFF2-40B4-BE49-F238E27FC236}">
                <a16:creationId xmlns:a16="http://schemas.microsoft.com/office/drawing/2014/main" id="{636918E7-75BE-4F4E-A7B1-E150E273664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61243" y="3688736"/>
            <a:ext cx="3118757" cy="1336030"/>
          </a:xfrm>
          <a:prstGeom prst="rect">
            <a:avLst/>
          </a:prstGeom>
          <a:ln>
            <a:solidFill>
              <a:srgbClr val="C00000"/>
            </a:solidFill>
          </a:ln>
          <a:effectLst>
            <a:innerShdw blurRad="114300">
              <a:prstClr val="black"/>
            </a:innerShdw>
          </a:effectLst>
        </p:spPr>
      </p:pic>
      <p:sp>
        <p:nvSpPr>
          <p:cNvPr id="4" name="TextBox 3">
            <a:extLst>
              <a:ext uri="{FF2B5EF4-FFF2-40B4-BE49-F238E27FC236}">
                <a16:creationId xmlns:a16="http://schemas.microsoft.com/office/drawing/2014/main" id="{3E20159C-1E81-4F3B-AFF4-D752EF74AC53}"/>
              </a:ext>
            </a:extLst>
          </p:cNvPr>
          <p:cNvSpPr txBox="1"/>
          <p:nvPr/>
        </p:nvSpPr>
        <p:spPr>
          <a:xfrm>
            <a:off x="8846298" y="5832490"/>
            <a:ext cx="3235112" cy="897618"/>
          </a:xfrm>
          <a:prstGeom prst="rect">
            <a:avLst/>
          </a:prstGeom>
          <a:ln>
            <a:solidFill>
              <a:srgbClr val="C00000"/>
            </a:solidFill>
          </a:ln>
          <a:effectLst>
            <a:innerShdw blurRad="114300">
              <a:prstClr val="black"/>
            </a:innerShdw>
          </a:effectLst>
        </p:spPr>
        <p:style>
          <a:lnRef idx="1">
            <a:schemeClr val="accent1"/>
          </a:lnRef>
          <a:fillRef idx="2">
            <a:schemeClr val="accent1"/>
          </a:fillRef>
          <a:effectRef idx="1">
            <a:schemeClr val="accent1"/>
          </a:effectRef>
          <a:fontRef idx="minor">
            <a:schemeClr val="dk1"/>
          </a:fontRef>
        </p:style>
        <p:txBody>
          <a:bodyPr wrap="square" rtlCol="0">
            <a:spAutoFit/>
          </a:bodyPr>
          <a:lstStyle/>
          <a:p>
            <a:pPr>
              <a:lnSpc>
                <a:spcPct val="150000"/>
              </a:lnSpc>
            </a:pPr>
            <a:r>
              <a:rPr lang="en-GB" sz="900" b="1" dirty="0">
                <a:solidFill>
                  <a:srgbClr val="000000"/>
                </a:solidFill>
                <a:effectLst/>
                <a:latin typeface="Arial" panose="020B0604020202020204" pitchFamily="34" charset="0"/>
                <a:ea typeface="Arial" panose="020B0604020202020204" pitchFamily="34" charset="0"/>
              </a:rPr>
              <a:t>Student Name: Madara Skudrite </a:t>
            </a:r>
          </a:p>
          <a:p>
            <a:pPr>
              <a:lnSpc>
                <a:spcPct val="150000"/>
              </a:lnSpc>
            </a:pPr>
            <a:r>
              <a:rPr lang="en-GB" sz="900" b="1" dirty="0">
                <a:solidFill>
                  <a:srgbClr val="000000"/>
                </a:solidFill>
                <a:effectLst/>
                <a:latin typeface="Arial" panose="020B0604020202020204" pitchFamily="34" charset="0"/>
                <a:ea typeface="Arial" panose="020B0604020202020204" pitchFamily="34" charset="0"/>
              </a:rPr>
              <a:t>Student ID: 2007671 </a:t>
            </a:r>
          </a:p>
          <a:p>
            <a:pPr>
              <a:lnSpc>
                <a:spcPct val="150000"/>
              </a:lnSpc>
            </a:pPr>
            <a:r>
              <a:rPr lang="en-GB" sz="900" b="1" dirty="0">
                <a:solidFill>
                  <a:srgbClr val="000000"/>
                </a:solidFill>
                <a:effectLst/>
                <a:latin typeface="Arial" panose="020B0604020202020204" pitchFamily="34" charset="0"/>
                <a:ea typeface="Arial" panose="020B0604020202020204" pitchFamily="34" charset="0"/>
              </a:rPr>
              <a:t>Module code: BMHP4003_BIRM </a:t>
            </a:r>
          </a:p>
          <a:p>
            <a:pPr>
              <a:lnSpc>
                <a:spcPct val="150000"/>
              </a:lnSpc>
            </a:pPr>
            <a:r>
              <a:rPr lang="en-GB" sz="900" b="1" dirty="0">
                <a:solidFill>
                  <a:srgbClr val="000000"/>
                </a:solidFill>
                <a:effectLst/>
                <a:latin typeface="Arial" panose="020B0604020202020204" pitchFamily="34" charset="0"/>
                <a:ea typeface="Arial" panose="020B0604020202020204" pitchFamily="34" charset="0"/>
              </a:rPr>
              <a:t>Assignment section: Component 1 – Academic poster</a:t>
            </a:r>
          </a:p>
        </p:txBody>
      </p:sp>
      <p:sp>
        <p:nvSpPr>
          <p:cNvPr id="7" name="TextBox 6">
            <a:extLst>
              <a:ext uri="{FF2B5EF4-FFF2-40B4-BE49-F238E27FC236}">
                <a16:creationId xmlns:a16="http://schemas.microsoft.com/office/drawing/2014/main" id="{13BD7498-9522-4D25-A849-98E630245AD1}"/>
              </a:ext>
            </a:extLst>
          </p:cNvPr>
          <p:cNvSpPr txBox="1"/>
          <p:nvPr/>
        </p:nvSpPr>
        <p:spPr>
          <a:xfrm>
            <a:off x="164386" y="1524945"/>
            <a:ext cx="1792017" cy="230832"/>
          </a:xfrm>
          <a:prstGeom prst="rect">
            <a:avLst/>
          </a:prstGeom>
          <a:noFill/>
          <a:ln>
            <a:solidFill>
              <a:srgbClr val="C00000"/>
            </a:solidFill>
          </a:ln>
          <a:effectLst>
            <a:outerShdw blurRad="50800" dist="38100" dir="10800000" algn="r" rotWithShape="0">
              <a:prstClr val="black">
                <a:alpha val="40000"/>
              </a:prstClr>
            </a:outerShdw>
          </a:effectLst>
        </p:spPr>
        <p:txBody>
          <a:bodyPr wrap="square" rtlCol="0">
            <a:spAutoFit/>
          </a:bodyPr>
          <a:lstStyle/>
          <a:p>
            <a:r>
              <a:rPr lang="lv-LV" sz="900" b="1" dirty="0">
                <a:latin typeface="Arial" panose="020B0604020202020204" pitchFamily="34" charset="0"/>
                <a:cs typeface="Arial" panose="020B0604020202020204" pitchFamily="34" charset="0"/>
              </a:rPr>
              <a:t>INTRODUCTION</a:t>
            </a:r>
            <a:endParaRPr lang="en-GB" sz="1000" b="1" dirty="0">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F2B7FFDA-2380-4ED1-8231-D2000DD68AE7}"/>
              </a:ext>
            </a:extLst>
          </p:cNvPr>
          <p:cNvSpPr txBox="1"/>
          <p:nvPr/>
        </p:nvSpPr>
        <p:spPr>
          <a:xfrm>
            <a:off x="8509941" y="112000"/>
            <a:ext cx="3031599" cy="230832"/>
          </a:xfrm>
          <a:prstGeom prst="rect">
            <a:avLst/>
          </a:prstGeom>
          <a:noFill/>
          <a:ln>
            <a:solidFill>
              <a:srgbClr val="C00000"/>
            </a:solidFill>
          </a:ln>
          <a:effectLst>
            <a:outerShdw blurRad="50800" dist="38100" dir="13500000" algn="br" rotWithShape="0">
              <a:prstClr val="black">
                <a:alpha val="40000"/>
              </a:prstClr>
            </a:outerShdw>
          </a:effectLst>
        </p:spPr>
        <p:txBody>
          <a:bodyPr wrap="none" rtlCol="0">
            <a:spAutoFit/>
          </a:bodyPr>
          <a:lstStyle/>
          <a:p>
            <a:r>
              <a:rPr lang="lv-LV" sz="900" b="1" dirty="0">
                <a:latin typeface="Arial" panose="020B0604020202020204" pitchFamily="34" charset="0"/>
                <a:cs typeface="Arial" panose="020B0604020202020204" pitchFamily="34" charset="0"/>
              </a:rPr>
              <a:t>STAFF SUPPORT FOR OLDER ADULTS IN STAGE 8</a:t>
            </a:r>
            <a:endParaRPr lang="en-GB" sz="900" b="1"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F649951F-EC22-4682-ABAE-68FA3923B617}"/>
              </a:ext>
            </a:extLst>
          </p:cNvPr>
          <p:cNvSpPr txBox="1"/>
          <p:nvPr/>
        </p:nvSpPr>
        <p:spPr>
          <a:xfrm>
            <a:off x="8846298" y="3987105"/>
            <a:ext cx="1179443" cy="230832"/>
          </a:xfrm>
          <a:prstGeom prst="rect">
            <a:avLst/>
          </a:prstGeom>
          <a:noFill/>
          <a:ln>
            <a:solidFill>
              <a:srgbClr val="C00000"/>
            </a:solidFill>
          </a:ln>
          <a:effectLst>
            <a:outerShdw blurRad="50800" dist="38100" dir="13500000" algn="br" rotWithShape="0">
              <a:prstClr val="black">
                <a:alpha val="40000"/>
              </a:prstClr>
            </a:outerShdw>
          </a:effectLst>
        </p:spPr>
        <p:txBody>
          <a:bodyPr wrap="square" rtlCol="0">
            <a:spAutoFit/>
          </a:bodyPr>
          <a:lstStyle/>
          <a:p>
            <a:r>
              <a:rPr lang="lv-LV" sz="900" b="1" dirty="0">
                <a:latin typeface="Arial" panose="020B0604020202020204" pitchFamily="34" charset="0"/>
                <a:cs typeface="Arial" panose="020B0604020202020204" pitchFamily="34" charset="0"/>
              </a:rPr>
              <a:t>CONCLUSION</a:t>
            </a:r>
            <a:endParaRPr lang="en-GB" sz="1000" b="1" dirty="0">
              <a:latin typeface="Arial" panose="020B0604020202020204" pitchFamily="34" charset="0"/>
              <a:cs typeface="Arial" panose="020B0604020202020204" pitchFamily="34" charset="0"/>
            </a:endParaRPr>
          </a:p>
        </p:txBody>
      </p:sp>
      <p:sp>
        <p:nvSpPr>
          <p:cNvPr id="12" name="TextBox 11">
            <a:extLst>
              <a:ext uri="{FF2B5EF4-FFF2-40B4-BE49-F238E27FC236}">
                <a16:creationId xmlns:a16="http://schemas.microsoft.com/office/drawing/2014/main" id="{AADE3782-F582-42F5-AA1B-25000196B868}"/>
              </a:ext>
            </a:extLst>
          </p:cNvPr>
          <p:cNvSpPr txBox="1"/>
          <p:nvPr/>
        </p:nvSpPr>
        <p:spPr>
          <a:xfrm>
            <a:off x="5823038" y="2285275"/>
            <a:ext cx="2279374" cy="369332"/>
          </a:xfrm>
          <a:prstGeom prst="rect">
            <a:avLst/>
          </a:prstGeom>
          <a:noFill/>
          <a:ln>
            <a:solidFill>
              <a:srgbClr val="C00000"/>
            </a:solidFill>
          </a:ln>
          <a:effectLst>
            <a:outerShdw blurRad="50800" dist="38100" dir="13500000" algn="br" rotWithShape="0">
              <a:prstClr val="black">
                <a:alpha val="40000"/>
              </a:prstClr>
            </a:outerShdw>
          </a:effectLst>
        </p:spPr>
        <p:txBody>
          <a:bodyPr wrap="square" rtlCol="0">
            <a:spAutoFit/>
          </a:bodyPr>
          <a:lstStyle/>
          <a:p>
            <a:r>
              <a:rPr lang="lv-LV" sz="900" b="1" dirty="0">
                <a:latin typeface="Arial" panose="020B0604020202020204" pitchFamily="34" charset="0"/>
                <a:cs typeface="Arial" panose="020B0604020202020204" pitchFamily="34" charset="0"/>
              </a:rPr>
              <a:t>VYGOTSKY’S THEORY OF SOCIAL CONSTRUCTIVISM</a:t>
            </a:r>
            <a:endParaRPr lang="en-GB" sz="900" b="1" dirty="0">
              <a:latin typeface="Arial" panose="020B0604020202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9E454E56-0EA5-448B-98B5-899762E19955}"/>
              </a:ext>
            </a:extLst>
          </p:cNvPr>
          <p:cNvSpPr txBox="1"/>
          <p:nvPr/>
        </p:nvSpPr>
        <p:spPr>
          <a:xfrm>
            <a:off x="4577334" y="126089"/>
            <a:ext cx="2385391" cy="369332"/>
          </a:xfrm>
          <a:prstGeom prst="rect">
            <a:avLst/>
          </a:prstGeom>
          <a:noFill/>
          <a:ln>
            <a:solidFill>
              <a:srgbClr val="C00000"/>
            </a:solidFill>
          </a:ln>
          <a:effectLst>
            <a:outerShdw blurRad="50800" dist="38100" dir="13500000" algn="br" rotWithShape="0">
              <a:prstClr val="black">
                <a:alpha val="40000"/>
              </a:prstClr>
            </a:outerShdw>
          </a:effectLst>
        </p:spPr>
        <p:txBody>
          <a:bodyPr wrap="square" rtlCol="0">
            <a:spAutoFit/>
          </a:bodyPr>
          <a:lstStyle/>
          <a:p>
            <a:r>
              <a:rPr lang="lv-LV" sz="900" b="1" dirty="0">
                <a:latin typeface="Arial" panose="020B0604020202020204" pitchFamily="34" charset="0"/>
                <a:cs typeface="Arial" panose="020B0604020202020204" pitchFamily="34" charset="0"/>
              </a:rPr>
              <a:t>ERIKSON’S THEORY OF PSYCHOSOCIAL DEVELOPMENT</a:t>
            </a:r>
            <a:endParaRPr lang="en-GB" sz="900" b="1" dirty="0">
              <a:latin typeface="Arial" panose="020B0604020202020204" pitchFamily="34" charset="0"/>
              <a:cs typeface="Arial" panose="020B0604020202020204" pitchFamily="34" charset="0"/>
            </a:endParaRPr>
          </a:p>
        </p:txBody>
      </p:sp>
      <p:sp>
        <p:nvSpPr>
          <p:cNvPr id="15" name="TextBox 14">
            <a:extLst>
              <a:ext uri="{FF2B5EF4-FFF2-40B4-BE49-F238E27FC236}">
                <a16:creationId xmlns:a16="http://schemas.microsoft.com/office/drawing/2014/main" id="{12C39198-6B8E-4F95-9FEA-F319F5074F43}"/>
              </a:ext>
            </a:extLst>
          </p:cNvPr>
          <p:cNvSpPr txBox="1"/>
          <p:nvPr/>
        </p:nvSpPr>
        <p:spPr>
          <a:xfrm>
            <a:off x="146832" y="324869"/>
            <a:ext cx="3930648" cy="1104245"/>
          </a:xfrm>
          <a:prstGeom prst="bevel">
            <a:avLst/>
          </a:prstGeom>
          <a:noFill/>
          <a:ln>
            <a:solidFill>
              <a:srgbClr val="800000"/>
            </a:solidFill>
          </a:ln>
          <a:effectLst>
            <a:glow rad="139700">
              <a:schemeClr val="accent4">
                <a:satMod val="175000"/>
                <a:alpha val="40000"/>
              </a:schemeClr>
            </a:glow>
            <a:innerShdw blurRad="63500" dist="50800" dir="8100000">
              <a:prstClr val="black">
                <a:alpha val="50000"/>
              </a:prstClr>
            </a:innerShdw>
          </a:effectLst>
          <a:scene3d>
            <a:camera prst="perspectiveFront"/>
            <a:lightRig rig="threePt" dir="t"/>
          </a:scene3d>
        </p:spPr>
        <p:txBody>
          <a:bodyPr wrap="square" rtlCol="0">
            <a:spAutoFit/>
          </a:bodyPr>
          <a:lstStyle/>
          <a:p>
            <a:pPr algn="ctr"/>
            <a:r>
              <a:rPr lang="en-GB" sz="1600" dirty="0">
                <a:ln w="0"/>
                <a:solidFill>
                  <a:srgbClr val="C00000"/>
                </a:solidFill>
                <a:effectLst>
                  <a:reflection blurRad="6350" stA="53000" endA="300" endPos="35500" dir="5400000" sy="-90000" algn="bl" rotWithShape="0"/>
                </a:effectLst>
                <a:latin typeface="Arial" panose="020B0604020202020204" pitchFamily="34" charset="0"/>
                <a:ea typeface="Arial" panose="020B0604020202020204" pitchFamily="34" charset="0"/>
                <a:cs typeface="Arial" panose="020B0604020202020204" pitchFamily="34" charset="0"/>
              </a:rPr>
              <a:t>UNDERSTANDING PSYCHOLOGICAL DEVELOPMENT ACROSS THE LIFESPAN</a:t>
            </a:r>
            <a:endParaRPr lang="en-GB" sz="1600" dirty="0">
              <a:ln w="0"/>
              <a:solidFill>
                <a:srgbClr val="C00000"/>
              </a:solidFill>
              <a:effectLst>
                <a:reflection blurRad="6350" stA="53000" endA="300" endPos="35500" dir="5400000" sy="-90000" algn="bl" rotWithShape="0"/>
              </a:effectLst>
              <a:latin typeface="Arial" panose="020B0604020202020204" pitchFamily="34" charset="0"/>
              <a:ea typeface="Arial" panose="020B0604020202020204" pitchFamily="34" charset="0"/>
              <a:cs typeface="Times New Roman" panose="02020603050405020304" pitchFamily="18" charset="0"/>
            </a:endParaRPr>
          </a:p>
        </p:txBody>
      </p:sp>
      <p:sp>
        <p:nvSpPr>
          <p:cNvPr id="16" name="TextBox 15">
            <a:extLst>
              <a:ext uri="{FF2B5EF4-FFF2-40B4-BE49-F238E27FC236}">
                <a16:creationId xmlns:a16="http://schemas.microsoft.com/office/drawing/2014/main" id="{105EEF03-DAA7-41C7-B5EC-9A25EB8B8F36}"/>
              </a:ext>
            </a:extLst>
          </p:cNvPr>
          <p:cNvSpPr txBox="1"/>
          <p:nvPr/>
        </p:nvSpPr>
        <p:spPr>
          <a:xfrm>
            <a:off x="4203713" y="490387"/>
            <a:ext cx="3930648" cy="1728615"/>
          </a:xfrm>
          <a:prstGeom prst="rect">
            <a:avLst/>
          </a:prstGeom>
          <a:ln/>
          <a:effectLst>
            <a:innerShdw blurRad="114300">
              <a:prstClr val="black"/>
            </a:innerShdw>
          </a:effectLst>
        </p:spPr>
        <p:style>
          <a:lnRef idx="1">
            <a:schemeClr val="accent1"/>
          </a:lnRef>
          <a:fillRef idx="2">
            <a:schemeClr val="accent1"/>
          </a:fillRef>
          <a:effectRef idx="1">
            <a:schemeClr val="accent1"/>
          </a:effectRef>
          <a:fontRef idx="minor">
            <a:schemeClr val="dk1"/>
          </a:fontRef>
        </p:style>
        <p:txBody>
          <a:bodyPr wrap="square" rtlCol="0">
            <a:spAutoFit/>
          </a:bodyPr>
          <a:lstStyle/>
          <a:p>
            <a:pPr>
              <a:lnSpc>
                <a:spcPct val="150000"/>
              </a:lnSpc>
            </a:pPr>
            <a:r>
              <a:rPr lang="lv-LV" sz="900" dirty="0">
                <a:latin typeface="Arial" panose="020B0604020202020204" pitchFamily="34" charset="0"/>
                <a:cs typeface="Arial" panose="020B0604020202020204" pitchFamily="34" charset="0"/>
              </a:rPr>
              <a:t>       Erikson’s theory is one of the most popular lifespan theory of development, it contains 8 stages.The basic things are taken from Freud’s </a:t>
            </a:r>
            <a:r>
              <a:rPr lang="en-GB" sz="900" dirty="0">
                <a:latin typeface="Arial" panose="020B0604020202020204" pitchFamily="34" charset="0"/>
                <a:cs typeface="Arial" panose="020B0604020202020204" pitchFamily="34" charset="0"/>
              </a:rPr>
              <a:t>psychoanalytic theory of development </a:t>
            </a:r>
            <a:r>
              <a:rPr lang="lv-LV" sz="900" dirty="0">
                <a:latin typeface="Arial" panose="020B0604020202020204" pitchFamily="34" charset="0"/>
                <a:cs typeface="Arial" panose="020B0604020202020204" pitchFamily="34" charset="0"/>
              </a:rPr>
              <a:t>(Syed and McLean, 2015). </a:t>
            </a:r>
          </a:p>
          <a:p>
            <a:pPr>
              <a:lnSpc>
                <a:spcPct val="150000"/>
              </a:lnSpc>
            </a:pPr>
            <a:r>
              <a:rPr lang="lv-LV" sz="900" dirty="0">
                <a:latin typeface="Arial" panose="020B0604020202020204" pitchFamily="34" charset="0"/>
                <a:cs typeface="Arial" panose="020B0604020202020204" pitchFamily="34" charset="0"/>
              </a:rPr>
              <a:t>       Similar to Vygotsky’s theory, Erikson states that we are developing our identity of society around us. As Erik Erikson was ego psychologist, he believed that there are many options to develop ourselves throughout all lifespan but the period of adolescence is the most important to build up the identity (Mcleod, 2013).</a:t>
            </a:r>
          </a:p>
        </p:txBody>
      </p:sp>
      <p:sp>
        <p:nvSpPr>
          <p:cNvPr id="20" name="TextBox 19">
            <a:extLst>
              <a:ext uri="{FF2B5EF4-FFF2-40B4-BE49-F238E27FC236}">
                <a16:creationId xmlns:a16="http://schemas.microsoft.com/office/drawing/2014/main" id="{4ACD9A81-E7D4-4622-B589-EBC46D85F2DE}"/>
              </a:ext>
            </a:extLst>
          </p:cNvPr>
          <p:cNvSpPr txBox="1"/>
          <p:nvPr/>
        </p:nvSpPr>
        <p:spPr>
          <a:xfrm>
            <a:off x="4727827" y="2668475"/>
            <a:ext cx="3587694" cy="2559611"/>
          </a:xfrm>
          <a:prstGeom prst="rect">
            <a:avLst/>
          </a:prstGeom>
          <a:ln/>
          <a:effectLst>
            <a:innerShdw blurRad="114300">
              <a:prstClr val="black"/>
            </a:innerShdw>
          </a:effectLst>
        </p:spPr>
        <p:style>
          <a:lnRef idx="1">
            <a:schemeClr val="accent1"/>
          </a:lnRef>
          <a:fillRef idx="2">
            <a:schemeClr val="accent1"/>
          </a:fillRef>
          <a:effectRef idx="1">
            <a:schemeClr val="accent1"/>
          </a:effectRef>
          <a:fontRef idx="minor">
            <a:schemeClr val="dk1"/>
          </a:fontRef>
        </p:style>
        <p:txBody>
          <a:bodyPr wrap="square" rtlCol="0">
            <a:spAutoFit/>
          </a:bodyPr>
          <a:lstStyle/>
          <a:p>
            <a:pPr>
              <a:lnSpc>
                <a:spcPct val="150000"/>
              </a:lnSpc>
            </a:pPr>
            <a:r>
              <a:rPr lang="lv-LV" sz="900" dirty="0">
                <a:latin typeface="Arial" panose="020B0604020202020204" pitchFamily="34" charset="0"/>
                <a:cs typeface="Arial" panose="020B0604020202020204" pitchFamily="34" charset="0"/>
              </a:rPr>
              <a:t>     Vygotsky states that our lifespan development is dependent on generations and culture and human mind is mediate (Turuk, 2008, p. 245-248). He explains that basing on Vygotsky’s theory children in early stage are only depending on adults, they are learning and copying behaviour and culture from people around, for example language. Mostly children are learning to speak in their parents language or from people around. </a:t>
            </a:r>
          </a:p>
          <a:p>
            <a:pPr>
              <a:lnSpc>
                <a:spcPct val="150000"/>
              </a:lnSpc>
            </a:pPr>
            <a:r>
              <a:rPr lang="lv-LV" sz="900" dirty="0">
                <a:latin typeface="Arial" panose="020B0604020202020204" pitchFamily="34" charset="0"/>
                <a:cs typeface="Arial" panose="020B0604020202020204" pitchFamily="34" charset="0"/>
              </a:rPr>
              <a:t>       Newman &amp; Latifi (2021, p. 1-5) explaines that Vygotsky’s theory is used mostly for educational purposes, for example teaching matematics, learning second language. His theory is offering certain approaches for childs development and learning processes.</a:t>
            </a:r>
          </a:p>
        </p:txBody>
      </p:sp>
      <p:sp>
        <p:nvSpPr>
          <p:cNvPr id="8" name="TextBox 7">
            <a:extLst>
              <a:ext uri="{FF2B5EF4-FFF2-40B4-BE49-F238E27FC236}">
                <a16:creationId xmlns:a16="http://schemas.microsoft.com/office/drawing/2014/main" id="{FBD1802C-EFAF-4332-BF53-CC045DFFE002}"/>
              </a:ext>
            </a:extLst>
          </p:cNvPr>
          <p:cNvSpPr txBox="1"/>
          <p:nvPr/>
        </p:nvSpPr>
        <p:spPr>
          <a:xfrm>
            <a:off x="146832" y="4993981"/>
            <a:ext cx="3286539" cy="1728615"/>
          </a:xfrm>
          <a:prstGeom prst="rect">
            <a:avLst/>
          </a:prstGeom>
          <a:ln/>
          <a:effectLst>
            <a:innerShdw blurRad="114300">
              <a:prstClr val="black"/>
            </a:innerShdw>
          </a:effectLst>
        </p:spPr>
        <p:style>
          <a:lnRef idx="1">
            <a:schemeClr val="accent1"/>
          </a:lnRef>
          <a:fillRef idx="2">
            <a:schemeClr val="accent1"/>
          </a:fillRef>
          <a:effectRef idx="1">
            <a:schemeClr val="accent1"/>
          </a:effectRef>
          <a:fontRef idx="minor">
            <a:schemeClr val="dk1"/>
          </a:fontRef>
        </p:style>
        <p:txBody>
          <a:bodyPr wrap="square" rtlCol="0">
            <a:spAutoFit/>
          </a:bodyPr>
          <a:lstStyle/>
          <a:p>
            <a:pPr>
              <a:lnSpc>
                <a:spcPct val="150000"/>
              </a:lnSpc>
            </a:pPr>
            <a:r>
              <a:rPr lang="lv-LV" sz="900" dirty="0">
                <a:solidFill>
                  <a:srgbClr val="000000"/>
                </a:solidFill>
                <a:effectLst/>
                <a:latin typeface="Arial" panose="020B0604020202020204" pitchFamily="34" charset="0"/>
                <a:ea typeface="Arial" panose="020B0604020202020204" pitchFamily="34" charset="0"/>
                <a:cs typeface="Arial" panose="020B0604020202020204" pitchFamily="34" charset="0"/>
              </a:rPr>
              <a:t>Infant  - Trust vs Mistrust</a:t>
            </a:r>
            <a:endParaRPr lang="en-GB" sz="900" dirty="0">
              <a:effectLst/>
              <a:latin typeface="Arial" panose="020B0604020202020204" pitchFamily="34" charset="0"/>
              <a:ea typeface="Arial" panose="020B0604020202020204" pitchFamily="34" charset="0"/>
              <a:cs typeface="Times New Roman" panose="02020603050405020304" pitchFamily="18" charset="0"/>
            </a:endParaRPr>
          </a:p>
          <a:p>
            <a:pPr>
              <a:lnSpc>
                <a:spcPct val="150000"/>
              </a:lnSpc>
            </a:pPr>
            <a:r>
              <a:rPr lang="lv-LV" sz="900" dirty="0">
                <a:solidFill>
                  <a:srgbClr val="000000"/>
                </a:solidFill>
                <a:effectLst/>
                <a:latin typeface="Arial" panose="020B0604020202020204" pitchFamily="34" charset="0"/>
                <a:ea typeface="Arial" panose="020B0604020202020204" pitchFamily="34" charset="0"/>
                <a:cs typeface="Arial" panose="020B0604020202020204" pitchFamily="34" charset="0"/>
              </a:rPr>
              <a:t>Toddler  - Autonomy vs Shame &amp; Doubt</a:t>
            </a:r>
            <a:endParaRPr lang="en-GB" sz="900" dirty="0">
              <a:effectLst/>
              <a:latin typeface="Arial" panose="020B0604020202020204" pitchFamily="34" charset="0"/>
              <a:ea typeface="Arial" panose="020B0604020202020204" pitchFamily="34" charset="0"/>
              <a:cs typeface="Times New Roman" panose="02020603050405020304" pitchFamily="18" charset="0"/>
            </a:endParaRPr>
          </a:p>
          <a:p>
            <a:pPr>
              <a:lnSpc>
                <a:spcPct val="150000"/>
              </a:lnSpc>
            </a:pPr>
            <a:r>
              <a:rPr lang="lv-LV" sz="900" dirty="0">
                <a:solidFill>
                  <a:srgbClr val="000000"/>
                </a:solidFill>
                <a:effectLst/>
                <a:latin typeface="Arial" panose="020B0604020202020204" pitchFamily="34" charset="0"/>
                <a:ea typeface="Arial" panose="020B0604020202020204" pitchFamily="34" charset="0"/>
                <a:cs typeface="Arial" panose="020B0604020202020204" pitchFamily="34" charset="0"/>
              </a:rPr>
              <a:t>Pre-Scholar  - Initiative vs Guilt</a:t>
            </a:r>
            <a:endParaRPr lang="en-GB" sz="900" dirty="0">
              <a:effectLst/>
              <a:latin typeface="Arial" panose="020B0604020202020204" pitchFamily="34" charset="0"/>
              <a:ea typeface="Arial" panose="020B0604020202020204" pitchFamily="34" charset="0"/>
              <a:cs typeface="Times New Roman" panose="02020603050405020304" pitchFamily="18" charset="0"/>
            </a:endParaRPr>
          </a:p>
          <a:p>
            <a:pPr>
              <a:lnSpc>
                <a:spcPct val="150000"/>
              </a:lnSpc>
            </a:pPr>
            <a:r>
              <a:rPr lang="lv-LV" sz="900" dirty="0">
                <a:solidFill>
                  <a:srgbClr val="000000"/>
                </a:solidFill>
                <a:effectLst/>
                <a:latin typeface="Arial" panose="020B0604020202020204" pitchFamily="34" charset="0"/>
                <a:ea typeface="Arial" panose="020B0604020202020204" pitchFamily="34" charset="0"/>
                <a:cs typeface="Arial" panose="020B0604020202020204" pitchFamily="34" charset="0"/>
              </a:rPr>
              <a:t>Grade-Scholar  - Industry vs Inferiority</a:t>
            </a:r>
            <a:endParaRPr lang="en-GB" sz="900" dirty="0">
              <a:effectLst/>
              <a:latin typeface="Arial" panose="020B0604020202020204" pitchFamily="34" charset="0"/>
              <a:ea typeface="Arial" panose="020B0604020202020204" pitchFamily="34" charset="0"/>
              <a:cs typeface="Times New Roman" panose="02020603050405020304" pitchFamily="18" charset="0"/>
            </a:endParaRPr>
          </a:p>
          <a:p>
            <a:pPr>
              <a:lnSpc>
                <a:spcPct val="150000"/>
              </a:lnSpc>
            </a:pPr>
            <a:r>
              <a:rPr lang="lv-LV" sz="900" dirty="0">
                <a:solidFill>
                  <a:srgbClr val="000000"/>
                </a:solidFill>
                <a:effectLst/>
                <a:latin typeface="Arial" panose="020B0604020202020204" pitchFamily="34" charset="0"/>
                <a:ea typeface="Arial" panose="020B0604020202020204" pitchFamily="34" charset="0"/>
                <a:cs typeface="Arial" panose="020B0604020202020204" pitchFamily="34" charset="0"/>
              </a:rPr>
              <a:t>Teenager  - Identity vs Role Confusion</a:t>
            </a:r>
            <a:endParaRPr lang="en-GB" sz="900" dirty="0">
              <a:effectLst/>
              <a:latin typeface="Arial" panose="020B0604020202020204" pitchFamily="34" charset="0"/>
              <a:ea typeface="Arial" panose="020B0604020202020204" pitchFamily="34" charset="0"/>
              <a:cs typeface="Times New Roman" panose="02020603050405020304" pitchFamily="18" charset="0"/>
            </a:endParaRPr>
          </a:p>
          <a:p>
            <a:pPr>
              <a:lnSpc>
                <a:spcPct val="150000"/>
              </a:lnSpc>
            </a:pPr>
            <a:r>
              <a:rPr lang="lv-LV" sz="900" dirty="0">
                <a:solidFill>
                  <a:srgbClr val="000000"/>
                </a:solidFill>
                <a:effectLst/>
                <a:latin typeface="Arial" panose="020B0604020202020204" pitchFamily="34" charset="0"/>
                <a:ea typeface="Arial" panose="020B0604020202020204" pitchFamily="34" charset="0"/>
                <a:cs typeface="Arial" panose="020B0604020202020204" pitchFamily="34" charset="0"/>
              </a:rPr>
              <a:t>Young Adult  -  Intimacy vs Isolation</a:t>
            </a:r>
            <a:endParaRPr lang="en-GB" sz="900" dirty="0">
              <a:effectLst/>
              <a:latin typeface="Arial" panose="020B0604020202020204" pitchFamily="34" charset="0"/>
              <a:ea typeface="Arial" panose="020B0604020202020204" pitchFamily="34" charset="0"/>
              <a:cs typeface="Times New Roman" panose="02020603050405020304" pitchFamily="18" charset="0"/>
            </a:endParaRPr>
          </a:p>
          <a:p>
            <a:pPr>
              <a:lnSpc>
                <a:spcPct val="150000"/>
              </a:lnSpc>
            </a:pPr>
            <a:r>
              <a:rPr lang="lv-LV" sz="900" dirty="0">
                <a:solidFill>
                  <a:srgbClr val="000000"/>
                </a:solidFill>
                <a:effectLst/>
                <a:latin typeface="Arial" panose="020B0604020202020204" pitchFamily="34" charset="0"/>
                <a:ea typeface="Arial" panose="020B0604020202020204" pitchFamily="34" charset="0"/>
                <a:cs typeface="Arial" panose="020B0604020202020204" pitchFamily="34" charset="0"/>
              </a:rPr>
              <a:t>Middle-Age Adult  - Generativity vs Stagnation</a:t>
            </a:r>
            <a:endParaRPr lang="en-GB" sz="900" dirty="0">
              <a:effectLst/>
              <a:latin typeface="Arial" panose="020B0604020202020204" pitchFamily="34" charset="0"/>
              <a:ea typeface="Arial" panose="020B0604020202020204" pitchFamily="34" charset="0"/>
              <a:cs typeface="Times New Roman" panose="02020603050405020304" pitchFamily="18" charset="0"/>
            </a:endParaRPr>
          </a:p>
          <a:p>
            <a:pPr>
              <a:lnSpc>
                <a:spcPct val="150000"/>
              </a:lnSpc>
            </a:pPr>
            <a:r>
              <a:rPr lang="lv-LV" sz="900" dirty="0">
                <a:solidFill>
                  <a:srgbClr val="000000"/>
                </a:solidFill>
                <a:effectLst/>
                <a:latin typeface="Arial" panose="020B0604020202020204" pitchFamily="34" charset="0"/>
                <a:ea typeface="Arial" panose="020B0604020202020204" pitchFamily="34" charset="0"/>
                <a:cs typeface="Arial" panose="020B0604020202020204" pitchFamily="34" charset="0"/>
              </a:rPr>
              <a:t>Older Adult  -  Integrity vs Despair </a:t>
            </a:r>
            <a:r>
              <a:rPr lang="lv-LV" sz="900" dirty="0">
                <a:solidFill>
                  <a:srgbClr val="000000"/>
                </a:solidFill>
                <a:latin typeface="Arial" panose="020B0604020202020204" pitchFamily="34" charset="0"/>
                <a:ea typeface="Arial" panose="020B0604020202020204" pitchFamily="34" charset="0"/>
                <a:cs typeface="Times New Roman" panose="02020603050405020304" pitchFamily="18" charset="0"/>
              </a:rPr>
              <a:t>(Mcleod,2013).</a:t>
            </a:r>
            <a:endParaRPr lang="lv-LV" sz="900" dirty="0">
              <a:solidFill>
                <a:srgbClr val="000000"/>
              </a:solidFill>
              <a:effectLst/>
              <a:latin typeface="Arial" panose="020B0604020202020204" pitchFamily="34" charset="0"/>
              <a:ea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DA00BE37-5710-4D07-8CC9-9EEF13591BE0}"/>
              </a:ext>
            </a:extLst>
          </p:cNvPr>
          <p:cNvSpPr txBox="1"/>
          <p:nvPr/>
        </p:nvSpPr>
        <p:spPr>
          <a:xfrm>
            <a:off x="162555" y="1735348"/>
            <a:ext cx="3914925" cy="1728615"/>
          </a:xfrm>
          <a:prstGeom prst="rect">
            <a:avLst/>
          </a:prstGeom>
          <a:ln/>
          <a:effectLst>
            <a:innerShdw blurRad="114300">
              <a:prstClr val="black"/>
            </a:innerShdw>
          </a:effectLst>
        </p:spPr>
        <p:style>
          <a:lnRef idx="1">
            <a:schemeClr val="accent1"/>
          </a:lnRef>
          <a:fillRef idx="2">
            <a:schemeClr val="accent1"/>
          </a:fillRef>
          <a:effectRef idx="1">
            <a:schemeClr val="accent1"/>
          </a:effectRef>
          <a:fontRef idx="minor">
            <a:schemeClr val="dk1"/>
          </a:fontRef>
        </p:style>
        <p:txBody>
          <a:bodyPr wrap="square" rtlCol="0">
            <a:spAutoFit/>
          </a:bodyPr>
          <a:lstStyle/>
          <a:p>
            <a:pPr>
              <a:lnSpc>
                <a:spcPct val="150000"/>
              </a:lnSpc>
            </a:pPr>
            <a:r>
              <a:rPr lang="lv-LV" sz="900" dirty="0">
                <a:solidFill>
                  <a:srgbClr val="000000"/>
                </a:solidFill>
                <a:effectLst/>
                <a:latin typeface="Arial" panose="020B0604020202020204" pitchFamily="34" charset="0"/>
                <a:ea typeface="Arial" panose="020B0604020202020204" pitchFamily="34" charset="0"/>
                <a:cs typeface="Arial" panose="020B0604020202020204" pitchFamily="34" charset="0"/>
              </a:rPr>
              <a:t>     By the time when we are borned until the older age, there are many years when we are experiencing and learning many new things but each of us see this life growth differently. Berk (2007, p. 5) says that one of the reasons to do researches on human development is scientific curiosity. There are created many theories about the human psychological development in he lifespan by many proffessionalists. </a:t>
            </a:r>
            <a:r>
              <a:rPr lang="lv-LV" sz="900" dirty="0">
                <a:solidFill>
                  <a:srgbClr val="000000"/>
                </a:solidFill>
                <a:latin typeface="Arial" panose="020B0604020202020204" pitchFamily="34" charset="0"/>
                <a:ea typeface="Arial" panose="020B0604020202020204" pitchFamily="34" charset="0"/>
                <a:cs typeface="Arial" panose="020B0604020202020204" pitchFamily="34" charset="0"/>
              </a:rPr>
              <a:t>In t</a:t>
            </a:r>
            <a:r>
              <a:rPr lang="lv-LV" sz="900" dirty="0">
                <a:solidFill>
                  <a:srgbClr val="000000"/>
                </a:solidFill>
                <a:effectLst/>
                <a:latin typeface="Arial" panose="020B0604020202020204" pitchFamily="34" charset="0"/>
                <a:ea typeface="Arial" panose="020B0604020202020204" pitchFamily="34" charset="0"/>
                <a:cs typeface="Arial" panose="020B0604020202020204" pitchFamily="34" charset="0"/>
              </a:rPr>
              <a:t>his poster there is explained and compared Erikson’s theory of psychosocial development and Vygotsky’s social construtivism theory. </a:t>
            </a:r>
            <a:endParaRPr lang="en-GB" sz="900" dirty="0">
              <a:effectLst/>
              <a:latin typeface="Arial" panose="020B0604020202020204" pitchFamily="34" charset="0"/>
              <a:ea typeface="Arial" panose="020B0604020202020204" pitchFamily="34" charset="0"/>
              <a:cs typeface="Times New Roman" panose="02020603050405020304" pitchFamily="18" charset="0"/>
            </a:endParaRPr>
          </a:p>
        </p:txBody>
      </p:sp>
      <p:sp>
        <p:nvSpPr>
          <p:cNvPr id="23" name="TextBox 22">
            <a:extLst>
              <a:ext uri="{FF2B5EF4-FFF2-40B4-BE49-F238E27FC236}">
                <a16:creationId xmlns:a16="http://schemas.microsoft.com/office/drawing/2014/main" id="{35E0FE79-795B-43E2-8C0A-3EAB21E9654F}"/>
              </a:ext>
            </a:extLst>
          </p:cNvPr>
          <p:cNvSpPr txBox="1"/>
          <p:nvPr/>
        </p:nvSpPr>
        <p:spPr>
          <a:xfrm>
            <a:off x="8431654" y="4219925"/>
            <a:ext cx="3566455" cy="1520866"/>
          </a:xfrm>
          <a:prstGeom prst="rect">
            <a:avLst/>
          </a:prstGeom>
          <a:effectLst>
            <a:innerShdw blurRad="114300">
              <a:prstClr val="black"/>
            </a:innerShdw>
          </a:effectLst>
        </p:spPr>
        <p:style>
          <a:lnRef idx="1">
            <a:schemeClr val="accent1"/>
          </a:lnRef>
          <a:fillRef idx="2">
            <a:schemeClr val="accent1"/>
          </a:fillRef>
          <a:effectRef idx="1">
            <a:schemeClr val="accent1"/>
          </a:effectRef>
          <a:fontRef idx="minor">
            <a:schemeClr val="dk1"/>
          </a:fontRef>
        </p:style>
        <p:txBody>
          <a:bodyPr wrap="square" rtlCol="0">
            <a:spAutoFit/>
          </a:bodyPr>
          <a:lstStyle/>
          <a:p>
            <a:pPr>
              <a:lnSpc>
                <a:spcPct val="150000"/>
              </a:lnSpc>
            </a:pPr>
            <a:r>
              <a:rPr lang="lv-LV" sz="900" dirty="0">
                <a:latin typeface="Arial" panose="020B0604020202020204" pitchFamily="34" charset="0"/>
                <a:cs typeface="Arial" panose="020B0604020202020204" pitchFamily="34" charset="0"/>
              </a:rPr>
              <a:t>      By summarising both theories, it is likely stated that our development is based on society around us and that we are growing by the stages in lifespan, but if Erikson’s theory is explaining that we are developing our identity all life throughout the stages, then Vygotsky’s theory states that mostly identity is created in our earlly years and it depends on the family culture, traditions and language around. </a:t>
            </a:r>
            <a:endParaRPr lang="en-GB" sz="9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8CB608DF-3D07-4039-B8AA-DCCD0637EBFB}"/>
              </a:ext>
            </a:extLst>
          </p:cNvPr>
          <p:cNvSpPr txBox="1"/>
          <p:nvPr/>
        </p:nvSpPr>
        <p:spPr>
          <a:xfrm>
            <a:off x="8378646" y="348264"/>
            <a:ext cx="3666522" cy="3598357"/>
          </a:xfrm>
          <a:prstGeom prst="rect">
            <a:avLst/>
          </a:prstGeom>
          <a:effectLst>
            <a:innerShdw blurRad="114300">
              <a:prstClr val="black"/>
            </a:innerShdw>
          </a:effectLst>
        </p:spPr>
        <p:style>
          <a:lnRef idx="1">
            <a:schemeClr val="accent1"/>
          </a:lnRef>
          <a:fillRef idx="2">
            <a:schemeClr val="accent1"/>
          </a:fillRef>
          <a:effectRef idx="1">
            <a:schemeClr val="accent1"/>
          </a:effectRef>
          <a:fontRef idx="minor">
            <a:schemeClr val="dk1"/>
          </a:fontRef>
        </p:style>
        <p:txBody>
          <a:bodyPr wrap="square" rtlCol="0">
            <a:spAutoFit/>
          </a:bodyPr>
          <a:lstStyle/>
          <a:p>
            <a:pPr algn="l">
              <a:lnSpc>
                <a:spcPct val="150000"/>
              </a:lnSpc>
            </a:pPr>
            <a:r>
              <a:rPr lang="lv-LV" sz="900" dirty="0">
                <a:latin typeface="Arial" panose="020B0604020202020204" pitchFamily="34" charset="0"/>
                <a:cs typeface="Arial" panose="020B0604020202020204" pitchFamily="34" charset="0"/>
              </a:rPr>
              <a:t>      Stage 8 </a:t>
            </a:r>
            <a:r>
              <a:rPr lang="lv-LV" sz="900" dirty="0">
                <a:solidFill>
                  <a:srgbClr val="000000"/>
                </a:solidFill>
                <a:latin typeface="Arial" panose="020B0604020202020204" pitchFamily="34" charset="0"/>
                <a:cs typeface="Arial" panose="020B0604020202020204" pitchFamily="34" charset="0"/>
              </a:rPr>
              <a:t>is explained as </a:t>
            </a:r>
            <a:r>
              <a:rPr lang="en-GB" sz="900" b="0" i="0" dirty="0">
                <a:solidFill>
                  <a:srgbClr val="000000"/>
                </a:solidFill>
                <a:effectLst/>
                <a:latin typeface="Arial" panose="020B0604020202020204" pitchFamily="34" charset="0"/>
                <a:cs typeface="Arial" panose="020B0604020202020204" pitchFamily="34" charset="0"/>
              </a:rPr>
              <a:t>Old Age period: Integrity vs. Despair</a:t>
            </a:r>
            <a:r>
              <a:rPr lang="lv-LV" sz="900" b="0" i="0" dirty="0">
                <a:solidFill>
                  <a:srgbClr val="000000"/>
                </a:solidFill>
                <a:effectLst/>
                <a:latin typeface="Arial" panose="020B0604020202020204" pitchFamily="34" charset="0"/>
                <a:cs typeface="Arial" panose="020B0604020202020204" pitchFamily="34" charset="0"/>
              </a:rPr>
              <a:t>. People in this stage has wisdom, maldevelopment. They know their life accomplishments, what they have been experienced all life long (Orenstein and Levis, 2020, p. 6). </a:t>
            </a:r>
          </a:p>
          <a:p>
            <a:pPr algn="l">
              <a:lnSpc>
                <a:spcPct val="150000"/>
              </a:lnSpc>
            </a:pPr>
            <a:r>
              <a:rPr lang="lv-LV" sz="900" dirty="0">
                <a:solidFill>
                  <a:srgbClr val="000000"/>
                </a:solidFill>
                <a:latin typeface="Arial" panose="020B0604020202020204" pitchFamily="34" charset="0"/>
                <a:cs typeface="Arial" panose="020B0604020202020204" pitchFamily="34" charset="0"/>
              </a:rPr>
              <a:t>       Mowat &amp; O’Neil (2013) states that older people needs care which is more individual and personalised to find the purpose and meaning of the life. Erikson, et.al (1994, p. 40) has been research that people in stage 8 have willingness to review and remember earlier experiences. Basing of this theory, the activity for the staff to support older people could be based on each individual experience and talent. To avoid of hopelessness and depresion when feeling guilty about the past or some not achieved life goals, the staff could support this age people by playing the game about positive accomplished things in every person’s life, every day to share some little thing with others when they are saying positive comments about it. It could help for everyone to develop their wisdom and to create positive environment around. </a:t>
            </a:r>
            <a:endParaRPr lang="en-GB" sz="900" b="0" i="0" dirty="0">
              <a:solidFill>
                <a:srgbClr val="000000"/>
              </a:solidFill>
              <a:effectLst/>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B7AE9D96-B159-4621-A9C1-B86C59823BA1}"/>
              </a:ext>
            </a:extLst>
          </p:cNvPr>
          <p:cNvSpPr txBox="1"/>
          <p:nvPr/>
        </p:nvSpPr>
        <p:spPr>
          <a:xfrm>
            <a:off x="5804450" y="6546574"/>
            <a:ext cx="1440844" cy="215444"/>
          </a:xfrm>
          <a:prstGeom prst="rect">
            <a:avLst/>
          </a:prstGeom>
          <a:noFill/>
        </p:spPr>
        <p:txBody>
          <a:bodyPr wrap="square" rtlCol="0">
            <a:spAutoFit/>
          </a:bodyPr>
          <a:lstStyle/>
          <a:p>
            <a:r>
              <a:rPr lang="lv-LV" sz="800" dirty="0">
                <a:latin typeface="Arial" panose="020B0604020202020204" pitchFamily="34" charset="0"/>
                <a:cs typeface="Arial" panose="020B0604020202020204" pitchFamily="34" charset="0"/>
              </a:rPr>
              <a:t>Source: WordPress (2009)</a:t>
            </a:r>
            <a:endParaRPr lang="en-GB" sz="800"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6AE85625-940D-4713-8E79-FDF092F858EC}"/>
              </a:ext>
            </a:extLst>
          </p:cNvPr>
          <p:cNvSpPr txBox="1"/>
          <p:nvPr/>
        </p:nvSpPr>
        <p:spPr>
          <a:xfrm>
            <a:off x="3361145" y="5012642"/>
            <a:ext cx="1484243" cy="215444"/>
          </a:xfrm>
          <a:prstGeom prst="rect">
            <a:avLst/>
          </a:prstGeom>
          <a:noFill/>
        </p:spPr>
        <p:txBody>
          <a:bodyPr wrap="square" rtlCol="0">
            <a:spAutoFit/>
          </a:bodyPr>
          <a:lstStyle/>
          <a:p>
            <a:r>
              <a:rPr lang="lv-LV" sz="800" dirty="0">
                <a:latin typeface="Arial" panose="020B0604020202020204" pitchFamily="34" charset="0"/>
                <a:cs typeface="Arial" panose="020B0604020202020204" pitchFamily="34" charset="0"/>
              </a:rPr>
              <a:t>Source: Hattangatti (2019) </a:t>
            </a:r>
            <a:endParaRPr lang="en-GB" sz="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865028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BFF84B-3F89-47E6-BBD1-A1BEDE96C6B6}"/>
              </a:ext>
            </a:extLst>
          </p:cNvPr>
          <p:cNvSpPr>
            <a:spLocks noGrp="1"/>
          </p:cNvSpPr>
          <p:nvPr>
            <p:ph type="title"/>
          </p:nvPr>
        </p:nvSpPr>
        <p:spPr>
          <a:xfrm>
            <a:off x="493644" y="304455"/>
            <a:ext cx="10515600" cy="589032"/>
          </a:xfrm>
        </p:spPr>
        <p:txBody>
          <a:bodyPr>
            <a:normAutofit/>
          </a:bodyPr>
          <a:lstStyle/>
          <a:p>
            <a:r>
              <a:rPr lang="lv-LV" sz="2400" dirty="0">
                <a:latin typeface="Arial" panose="020B0604020202020204" pitchFamily="34" charset="0"/>
                <a:cs typeface="Arial" panose="020B0604020202020204" pitchFamily="34" charset="0"/>
              </a:rPr>
              <a:t>References</a:t>
            </a:r>
            <a:endParaRPr lang="en-GB" sz="24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2797FF8F-ABD6-4C03-A149-A9A53DBD83E3}"/>
              </a:ext>
            </a:extLst>
          </p:cNvPr>
          <p:cNvSpPr>
            <a:spLocks noGrp="1"/>
          </p:cNvSpPr>
          <p:nvPr>
            <p:ph idx="1"/>
          </p:nvPr>
        </p:nvSpPr>
        <p:spPr>
          <a:xfrm>
            <a:off x="437321" y="986252"/>
            <a:ext cx="11317357" cy="4694444"/>
          </a:xfrm>
        </p:spPr>
        <p:txBody>
          <a:bodyPr>
            <a:normAutofit fontScale="25000" lnSpcReduction="20000"/>
          </a:bodyPr>
          <a:lstStyle/>
          <a:p>
            <a:pPr marL="0" indent="0">
              <a:lnSpc>
                <a:spcPct val="170000"/>
              </a:lnSpc>
              <a:buNone/>
            </a:pPr>
            <a:r>
              <a:rPr lang="lv-LV" sz="4800" dirty="0">
                <a:latin typeface="Arial" panose="020B0604020202020204" pitchFamily="34" charset="0"/>
                <a:cs typeface="Arial" panose="020B0604020202020204" pitchFamily="34" charset="0"/>
              </a:rPr>
              <a:t>Berk, </a:t>
            </a:r>
            <a:r>
              <a:rPr lang="en-GB" sz="4800" b="0" i="0" dirty="0">
                <a:solidFill>
                  <a:srgbClr val="222222"/>
                </a:solidFill>
                <a:effectLst/>
                <a:latin typeface="Arial" panose="020B0604020202020204" pitchFamily="34" charset="0"/>
                <a:cs typeface="Arial" panose="020B0604020202020204" pitchFamily="34" charset="0"/>
              </a:rPr>
              <a:t>L. E. (200</a:t>
            </a:r>
            <a:r>
              <a:rPr lang="lv-LV" sz="4800" b="0" i="0" dirty="0">
                <a:solidFill>
                  <a:srgbClr val="222222"/>
                </a:solidFill>
                <a:effectLst/>
                <a:latin typeface="Arial" panose="020B0604020202020204" pitchFamily="34" charset="0"/>
                <a:cs typeface="Arial" panose="020B0604020202020204" pitchFamily="34" charset="0"/>
              </a:rPr>
              <a:t>7</a:t>
            </a:r>
            <a:r>
              <a:rPr lang="en-GB" sz="4800" b="0" i="0" dirty="0">
                <a:solidFill>
                  <a:srgbClr val="222222"/>
                </a:solidFill>
                <a:effectLst/>
                <a:latin typeface="Arial" panose="020B0604020202020204" pitchFamily="34" charset="0"/>
                <a:cs typeface="Arial" panose="020B0604020202020204" pitchFamily="34" charset="0"/>
              </a:rPr>
              <a:t>). </a:t>
            </a:r>
            <a:r>
              <a:rPr lang="en-GB" sz="4800" b="0" i="1" dirty="0">
                <a:solidFill>
                  <a:srgbClr val="222222"/>
                </a:solidFill>
                <a:effectLst/>
                <a:latin typeface="Arial" panose="020B0604020202020204" pitchFamily="34" charset="0"/>
                <a:cs typeface="Arial" panose="020B0604020202020204" pitchFamily="34" charset="0"/>
              </a:rPr>
              <a:t>Development through the lifespan</a:t>
            </a:r>
            <a:r>
              <a:rPr lang="en-GB" sz="4800" b="0" i="0" dirty="0">
                <a:solidFill>
                  <a:srgbClr val="222222"/>
                </a:solidFill>
                <a:effectLst/>
                <a:latin typeface="Arial" panose="020B0604020202020204" pitchFamily="34" charset="0"/>
                <a:cs typeface="Arial" panose="020B0604020202020204" pitchFamily="34" charset="0"/>
              </a:rPr>
              <a:t>. </a:t>
            </a:r>
            <a:r>
              <a:rPr lang="lv-LV" sz="4800" b="0" i="0" dirty="0">
                <a:solidFill>
                  <a:srgbClr val="222222"/>
                </a:solidFill>
                <a:effectLst/>
                <a:latin typeface="Arial" panose="020B0604020202020204" pitchFamily="34" charset="0"/>
                <a:cs typeface="Arial" panose="020B0604020202020204" pitchFamily="34" charset="0"/>
              </a:rPr>
              <a:t>4nd edn. </a:t>
            </a:r>
            <a:r>
              <a:rPr lang="en-GB" sz="4800" b="0" i="0" dirty="0">
                <a:solidFill>
                  <a:srgbClr val="222222"/>
                </a:solidFill>
                <a:effectLst/>
                <a:latin typeface="Arial" panose="020B0604020202020204" pitchFamily="34" charset="0"/>
                <a:cs typeface="Arial" panose="020B0604020202020204" pitchFamily="34" charset="0"/>
              </a:rPr>
              <a:t>Boston, MA: </a:t>
            </a:r>
            <a:r>
              <a:rPr lang="en-GB" sz="4800" b="0" i="0" dirty="0" err="1">
                <a:solidFill>
                  <a:srgbClr val="222222"/>
                </a:solidFill>
                <a:effectLst/>
                <a:latin typeface="Arial" panose="020B0604020202020204" pitchFamily="34" charset="0"/>
                <a:cs typeface="Arial" panose="020B0604020202020204" pitchFamily="34" charset="0"/>
              </a:rPr>
              <a:t>Allyn</a:t>
            </a:r>
            <a:r>
              <a:rPr lang="en-GB" sz="4800" b="0" i="0" dirty="0">
                <a:solidFill>
                  <a:srgbClr val="222222"/>
                </a:solidFill>
                <a:effectLst/>
                <a:latin typeface="Arial" panose="020B0604020202020204" pitchFamily="34" charset="0"/>
                <a:cs typeface="Arial" panose="020B0604020202020204" pitchFamily="34" charset="0"/>
              </a:rPr>
              <a:t> and Bacon.</a:t>
            </a:r>
            <a:endParaRPr lang="lv-LV" sz="4800" b="0" i="0" dirty="0">
              <a:solidFill>
                <a:srgbClr val="222222"/>
              </a:solidFill>
              <a:effectLst/>
              <a:latin typeface="Arial" panose="020B0604020202020204" pitchFamily="34" charset="0"/>
              <a:cs typeface="Arial" panose="020B0604020202020204" pitchFamily="34" charset="0"/>
            </a:endParaRPr>
          </a:p>
          <a:p>
            <a:pPr marL="0" indent="0">
              <a:lnSpc>
                <a:spcPct val="170000"/>
              </a:lnSpc>
              <a:buNone/>
            </a:pPr>
            <a:r>
              <a:rPr lang="en-GB" sz="4800" b="0" i="0" dirty="0">
                <a:solidFill>
                  <a:srgbClr val="222222"/>
                </a:solidFill>
                <a:effectLst/>
                <a:latin typeface="Arial" panose="020B0604020202020204" pitchFamily="34" charset="0"/>
                <a:cs typeface="Arial" panose="020B0604020202020204" pitchFamily="34" charset="0"/>
              </a:rPr>
              <a:t>Erikson, E. H., Erikson, J. M., &amp; </a:t>
            </a:r>
            <a:r>
              <a:rPr lang="en-GB" sz="4800" b="0" i="0" dirty="0" err="1">
                <a:solidFill>
                  <a:srgbClr val="222222"/>
                </a:solidFill>
                <a:effectLst/>
                <a:latin typeface="Arial" panose="020B0604020202020204" pitchFamily="34" charset="0"/>
                <a:cs typeface="Arial" panose="020B0604020202020204" pitchFamily="34" charset="0"/>
              </a:rPr>
              <a:t>Kivnick</a:t>
            </a:r>
            <a:r>
              <a:rPr lang="en-GB" sz="4800" b="0" i="0" dirty="0">
                <a:solidFill>
                  <a:srgbClr val="222222"/>
                </a:solidFill>
                <a:effectLst/>
                <a:latin typeface="Arial" panose="020B0604020202020204" pitchFamily="34" charset="0"/>
                <a:cs typeface="Arial" panose="020B0604020202020204" pitchFamily="34" charset="0"/>
              </a:rPr>
              <a:t>, H. Q. (1994)</a:t>
            </a:r>
            <a:r>
              <a:rPr lang="en-GB" sz="4800" b="0" i="1" dirty="0">
                <a:solidFill>
                  <a:srgbClr val="222222"/>
                </a:solidFill>
                <a:effectLst/>
                <a:latin typeface="Arial" panose="020B0604020202020204" pitchFamily="34" charset="0"/>
                <a:cs typeface="Arial" panose="020B0604020202020204" pitchFamily="34" charset="0"/>
              </a:rPr>
              <a:t>Vital involvement in old age.</a:t>
            </a:r>
            <a:r>
              <a:rPr lang="en-GB" sz="4800" b="0" i="0" dirty="0">
                <a:solidFill>
                  <a:srgbClr val="222222"/>
                </a:solidFill>
                <a:effectLst/>
                <a:latin typeface="Arial" panose="020B0604020202020204" pitchFamily="34" charset="0"/>
                <a:cs typeface="Arial" panose="020B0604020202020204" pitchFamily="34" charset="0"/>
              </a:rPr>
              <a:t> WW Norton &amp; Company.</a:t>
            </a:r>
            <a:endParaRPr lang="lv-LV" sz="4800" b="0" i="0" dirty="0">
              <a:solidFill>
                <a:srgbClr val="222222"/>
              </a:solidFill>
              <a:effectLst/>
              <a:latin typeface="Arial" panose="020B0604020202020204" pitchFamily="34" charset="0"/>
              <a:cs typeface="Arial" panose="020B0604020202020204" pitchFamily="34" charset="0"/>
            </a:endParaRPr>
          </a:p>
          <a:p>
            <a:pPr marL="0" indent="0">
              <a:lnSpc>
                <a:spcPct val="170000"/>
              </a:lnSpc>
              <a:buNone/>
            </a:pPr>
            <a:r>
              <a:rPr lang="lv-LV" sz="4800" dirty="0">
                <a:latin typeface="Arial" panose="020B0604020202020204" pitchFamily="34" charset="0"/>
                <a:cs typeface="Arial" panose="020B0604020202020204" pitchFamily="34" charset="0"/>
              </a:rPr>
              <a:t>Hattangadi, V. (2019) </a:t>
            </a:r>
            <a:r>
              <a:rPr lang="en-GB" sz="4800" b="0" i="0" dirty="0">
                <a:solidFill>
                  <a:srgbClr val="111111"/>
                </a:solidFill>
                <a:effectLst/>
                <a:latin typeface="Arial" panose="020B0604020202020204" pitchFamily="34" charset="0"/>
                <a:cs typeface="Arial" panose="020B0604020202020204" pitchFamily="34" charset="0"/>
              </a:rPr>
              <a:t>Eight stages of human development by Erik Erikson</a:t>
            </a:r>
            <a:r>
              <a:rPr lang="lv-LV" sz="4800" b="0" i="0" dirty="0">
                <a:solidFill>
                  <a:srgbClr val="111111"/>
                </a:solidFill>
                <a:effectLst/>
                <a:latin typeface="Arial" panose="020B0604020202020204" pitchFamily="34" charset="0"/>
                <a:cs typeface="Arial" panose="020B0604020202020204" pitchFamily="34" charset="0"/>
              </a:rPr>
              <a:t> [Picture]. Available at: https://drvidyahattangadi.com/eight-stages-of-human-development-by-erik-erikson/ (Accessed: 17.06.2021)</a:t>
            </a:r>
            <a:br>
              <a:rPr lang="en-GB" sz="4800" dirty="0">
                <a:latin typeface="Arial" panose="020B0604020202020204" pitchFamily="34" charset="0"/>
                <a:cs typeface="Arial" panose="020B0604020202020204" pitchFamily="34" charset="0"/>
              </a:rPr>
            </a:br>
            <a:r>
              <a:rPr lang="en-GB" sz="4800" dirty="0">
                <a:latin typeface="Arial" panose="020B0604020202020204" pitchFamily="34" charset="0"/>
                <a:cs typeface="Arial" panose="020B0604020202020204" pitchFamily="34" charset="0"/>
              </a:rPr>
              <a:t>McLean, K.C. </a:t>
            </a:r>
            <a:r>
              <a:rPr lang="lv-LV" sz="4800" dirty="0">
                <a:latin typeface="Arial" panose="020B0604020202020204" pitchFamily="34" charset="0"/>
                <a:cs typeface="Arial" panose="020B0604020202020204" pitchFamily="34" charset="0"/>
              </a:rPr>
              <a:t>and</a:t>
            </a:r>
            <a:r>
              <a:rPr lang="en-GB" sz="4800" dirty="0">
                <a:latin typeface="Arial" panose="020B0604020202020204" pitchFamily="34" charset="0"/>
                <a:cs typeface="Arial" panose="020B0604020202020204" pitchFamily="34" charset="0"/>
              </a:rPr>
              <a:t> Syed, M</a:t>
            </a:r>
            <a:r>
              <a:rPr lang="lv-LV" sz="4800" dirty="0">
                <a:latin typeface="Arial" panose="020B0604020202020204" pitchFamily="34" charset="0"/>
                <a:cs typeface="Arial" panose="020B0604020202020204" pitchFamily="34" charset="0"/>
              </a:rPr>
              <a:t>. </a:t>
            </a:r>
            <a:r>
              <a:rPr lang="en-GB" sz="4800" dirty="0">
                <a:latin typeface="Arial" panose="020B0604020202020204" pitchFamily="34" charset="0"/>
                <a:cs typeface="Arial" panose="020B0604020202020204" pitchFamily="34" charset="0"/>
              </a:rPr>
              <a:t>(201</a:t>
            </a:r>
            <a:r>
              <a:rPr lang="lv-LV" sz="4800" dirty="0">
                <a:latin typeface="Arial" panose="020B0604020202020204" pitchFamily="34" charset="0"/>
                <a:cs typeface="Arial" panose="020B0604020202020204" pitchFamily="34" charset="0"/>
              </a:rPr>
              <a:t>7</a:t>
            </a:r>
            <a:r>
              <a:rPr lang="en-GB" sz="4800" dirty="0">
                <a:latin typeface="Arial" panose="020B0604020202020204" pitchFamily="34" charset="0"/>
                <a:cs typeface="Arial" panose="020B0604020202020204" pitchFamily="34" charset="0"/>
              </a:rPr>
              <a:t>)</a:t>
            </a:r>
            <a:r>
              <a:rPr lang="lv-LV" sz="4800" dirty="0">
                <a:latin typeface="Arial" panose="020B0604020202020204" pitchFamily="34" charset="0"/>
                <a:cs typeface="Arial" panose="020B0604020202020204" pitchFamily="34" charset="0"/>
              </a:rPr>
              <a:t> ‘</a:t>
            </a:r>
            <a:r>
              <a:rPr lang="en-GB" sz="4800" dirty="0">
                <a:latin typeface="Arial" panose="020B0604020202020204" pitchFamily="34" charset="0"/>
                <a:cs typeface="Arial" panose="020B0604020202020204" pitchFamily="34" charset="0"/>
              </a:rPr>
              <a:t>Erikson’s theory of psychosocial development.</a:t>
            </a:r>
            <a:r>
              <a:rPr lang="lv-LV" sz="4800" dirty="0">
                <a:latin typeface="Arial" panose="020B0604020202020204" pitchFamily="34" charset="0"/>
                <a:cs typeface="Arial" panose="020B0604020202020204" pitchFamily="34" charset="0"/>
              </a:rPr>
              <a:t>’</a:t>
            </a:r>
            <a:r>
              <a:rPr lang="en-GB" sz="4800" dirty="0">
                <a:latin typeface="Arial" panose="020B0604020202020204" pitchFamily="34" charset="0"/>
                <a:cs typeface="Arial" panose="020B0604020202020204" pitchFamily="34" charset="0"/>
              </a:rPr>
              <a:t> </a:t>
            </a:r>
            <a:r>
              <a:rPr lang="en-GB" sz="4800" i="1" dirty="0" err="1">
                <a:latin typeface="Arial" panose="020B0604020202020204" pitchFamily="34" charset="0"/>
                <a:cs typeface="Arial" panose="020B0604020202020204" pitchFamily="34" charset="0"/>
              </a:rPr>
              <a:t>PsyArXiv</a:t>
            </a:r>
            <a:r>
              <a:rPr lang="lv-LV" sz="4800" i="1" dirty="0">
                <a:latin typeface="Arial" panose="020B0604020202020204" pitchFamily="34" charset="0"/>
                <a:cs typeface="Arial" panose="020B0604020202020204" pitchFamily="34" charset="0"/>
              </a:rPr>
              <a:t>,</a:t>
            </a:r>
            <a:r>
              <a:rPr lang="en-GB" sz="4800" i="1" dirty="0">
                <a:latin typeface="Arial" panose="020B0604020202020204" pitchFamily="34" charset="0"/>
                <a:cs typeface="Arial" panose="020B0604020202020204" pitchFamily="34" charset="0"/>
              </a:rPr>
              <a:t> </a:t>
            </a:r>
            <a:r>
              <a:rPr lang="lv-LV" sz="4800" dirty="0">
                <a:latin typeface="Arial" panose="020B0604020202020204" pitchFamily="34" charset="0"/>
                <a:cs typeface="Arial" panose="020B0604020202020204" pitchFamily="34" charset="0"/>
              </a:rPr>
              <a:t>24th April, p. 6.</a:t>
            </a:r>
            <a:r>
              <a:rPr lang="en-GB" sz="4800" dirty="0">
                <a:latin typeface="Arial" panose="020B0604020202020204" pitchFamily="34" charset="0"/>
                <a:cs typeface="Arial" panose="020B0604020202020204" pitchFamily="34" charset="0"/>
              </a:rPr>
              <a:t> doi:10.4135/9781483392271.n178</a:t>
            </a:r>
            <a:r>
              <a:rPr lang="en-GB" sz="4800" b="0" i="0" dirty="0">
                <a:solidFill>
                  <a:srgbClr val="333333"/>
                </a:solidFill>
                <a:effectLst/>
                <a:latin typeface="Arial" panose="020B0604020202020204" pitchFamily="34" charset="0"/>
                <a:cs typeface="Arial" panose="020B0604020202020204" pitchFamily="34" charset="0"/>
              </a:rPr>
              <a:t>. </a:t>
            </a:r>
            <a:endParaRPr lang="lv-LV" sz="4800" b="0" i="0" dirty="0">
              <a:solidFill>
                <a:srgbClr val="333333"/>
              </a:solidFill>
              <a:effectLst/>
              <a:latin typeface="Arial" panose="020B0604020202020204" pitchFamily="34" charset="0"/>
              <a:cs typeface="Arial" panose="020B0604020202020204" pitchFamily="34" charset="0"/>
            </a:endParaRPr>
          </a:p>
          <a:p>
            <a:pPr marL="0" indent="0">
              <a:lnSpc>
                <a:spcPct val="170000"/>
              </a:lnSpc>
              <a:buNone/>
            </a:pPr>
            <a:r>
              <a:rPr lang="lv-LV" sz="4800" dirty="0">
                <a:latin typeface="Arial" panose="020B0604020202020204" pitchFamily="34" charset="0"/>
                <a:cs typeface="Arial" panose="020B0604020202020204" pitchFamily="34" charset="0"/>
              </a:rPr>
              <a:t>McLeod, S. (2013) ‘Erik Erikson’, </a:t>
            </a:r>
            <a:r>
              <a:rPr lang="en-GB" sz="4800" i="1" dirty="0">
                <a:latin typeface="Arial" panose="020B0604020202020204" pitchFamily="34" charset="0"/>
                <a:cs typeface="Arial" panose="020B0604020202020204" pitchFamily="34" charset="0"/>
              </a:rPr>
              <a:t>Psychosocial Stages - Simply Psychology</a:t>
            </a:r>
            <a:r>
              <a:rPr lang="lv-LV" sz="4800" dirty="0">
                <a:latin typeface="Arial" panose="020B0604020202020204" pitchFamily="34" charset="0"/>
                <a:cs typeface="Arial" panose="020B0604020202020204" pitchFamily="34" charset="0"/>
              </a:rPr>
              <a:t>, 21st February, p. 5. Available at: </a:t>
            </a:r>
            <a:r>
              <a:rPr lang="en-GB" sz="4800" dirty="0">
                <a:latin typeface="Arial" panose="020B0604020202020204" pitchFamily="34" charset="0"/>
                <a:cs typeface="Arial" panose="020B0604020202020204" pitchFamily="34" charset="0"/>
              </a:rPr>
              <a:t>http://www.simplypsychology.org /Erik-Erikson.html </a:t>
            </a:r>
            <a:r>
              <a:rPr lang="lv-LV" sz="4800" dirty="0">
                <a:latin typeface="Arial" panose="020B0604020202020204" pitchFamily="34" charset="0"/>
                <a:cs typeface="Arial" panose="020B0604020202020204" pitchFamily="34" charset="0"/>
              </a:rPr>
              <a:t>(Accessed: 17.06.2021).</a:t>
            </a:r>
          </a:p>
          <a:p>
            <a:pPr marL="0" indent="0">
              <a:lnSpc>
                <a:spcPct val="170000"/>
              </a:lnSpc>
              <a:buNone/>
            </a:pPr>
            <a:r>
              <a:rPr lang="en-GB" sz="4800" b="0" i="0" dirty="0">
                <a:solidFill>
                  <a:srgbClr val="222222"/>
                </a:solidFill>
                <a:effectLst/>
                <a:latin typeface="Arial" panose="020B0604020202020204" pitchFamily="34" charset="0"/>
                <a:cs typeface="Arial" panose="020B0604020202020204" pitchFamily="34" charset="0"/>
              </a:rPr>
              <a:t>Mowat, H., </a:t>
            </a:r>
            <a:r>
              <a:rPr lang="lv-LV" sz="4800" b="0" i="0" dirty="0">
                <a:solidFill>
                  <a:srgbClr val="222222"/>
                </a:solidFill>
                <a:effectLst/>
                <a:latin typeface="Arial" panose="020B0604020202020204" pitchFamily="34" charset="0"/>
                <a:cs typeface="Arial" panose="020B0604020202020204" pitchFamily="34" charset="0"/>
              </a:rPr>
              <a:t>and</a:t>
            </a:r>
            <a:r>
              <a:rPr lang="en-GB" sz="4800" b="0" i="0" dirty="0">
                <a:solidFill>
                  <a:srgbClr val="222222"/>
                </a:solidFill>
                <a:effectLst/>
                <a:latin typeface="Arial" panose="020B0604020202020204" pitchFamily="34" charset="0"/>
                <a:cs typeface="Arial" panose="020B0604020202020204" pitchFamily="34" charset="0"/>
              </a:rPr>
              <a:t> O'Neill, M. (2013).</a:t>
            </a:r>
            <a:r>
              <a:rPr lang="en-GB" sz="4800" b="0" i="1" dirty="0">
                <a:solidFill>
                  <a:srgbClr val="222222"/>
                </a:solidFill>
                <a:effectLst/>
                <a:latin typeface="Arial" panose="020B0604020202020204" pitchFamily="34" charset="0"/>
                <a:cs typeface="Arial" panose="020B0604020202020204" pitchFamily="34" charset="0"/>
              </a:rPr>
              <a:t> </a:t>
            </a:r>
            <a:r>
              <a:rPr lang="lv-LV" sz="4800" b="0" dirty="0">
                <a:solidFill>
                  <a:srgbClr val="222222"/>
                </a:solidFill>
                <a:effectLst/>
                <a:latin typeface="Arial" panose="020B0604020202020204" pitchFamily="34" charset="0"/>
                <a:cs typeface="Arial" panose="020B0604020202020204" pitchFamily="34" charset="0"/>
              </a:rPr>
              <a:t>’</a:t>
            </a:r>
            <a:r>
              <a:rPr lang="en-GB" sz="4800" b="0" dirty="0">
                <a:solidFill>
                  <a:srgbClr val="222222"/>
                </a:solidFill>
                <a:effectLst/>
                <a:latin typeface="Arial" panose="020B0604020202020204" pitchFamily="34" charset="0"/>
                <a:cs typeface="Arial" panose="020B0604020202020204" pitchFamily="34" charset="0"/>
              </a:rPr>
              <a:t>Spirituality and ageing: Implications for the care and support of older people</a:t>
            </a:r>
            <a:r>
              <a:rPr lang="lv-LV" sz="4800" dirty="0">
                <a:solidFill>
                  <a:srgbClr val="222222"/>
                </a:solidFill>
                <a:latin typeface="Arial" panose="020B0604020202020204" pitchFamily="34" charset="0"/>
                <a:cs typeface="Arial" panose="020B0604020202020204" pitchFamily="34" charset="0"/>
              </a:rPr>
              <a:t>’,</a:t>
            </a:r>
            <a:r>
              <a:rPr lang="en-GB" sz="4800" b="0" dirty="0">
                <a:solidFill>
                  <a:srgbClr val="222222"/>
                </a:solidFill>
                <a:effectLst/>
                <a:latin typeface="Arial" panose="020B0604020202020204" pitchFamily="34" charset="0"/>
                <a:cs typeface="Arial" panose="020B0604020202020204" pitchFamily="34" charset="0"/>
              </a:rPr>
              <a:t> </a:t>
            </a:r>
            <a:r>
              <a:rPr lang="en-GB" sz="4800" b="0" i="1" dirty="0">
                <a:solidFill>
                  <a:srgbClr val="222222"/>
                </a:solidFill>
                <a:effectLst/>
                <a:latin typeface="Arial" panose="020B0604020202020204" pitchFamily="34" charset="0"/>
                <a:cs typeface="Arial" panose="020B0604020202020204" pitchFamily="34" charset="0"/>
              </a:rPr>
              <a:t>Institute for Research and Innovation in Social Services</a:t>
            </a:r>
            <a:r>
              <a:rPr lang="en-GB" sz="4800" b="0" i="0" dirty="0">
                <a:solidFill>
                  <a:srgbClr val="222222"/>
                </a:solidFill>
                <a:effectLst/>
                <a:latin typeface="Arial" panose="020B0604020202020204" pitchFamily="34" charset="0"/>
                <a:cs typeface="Arial" panose="020B0604020202020204" pitchFamily="34" charset="0"/>
              </a:rPr>
              <a:t>.</a:t>
            </a:r>
            <a:r>
              <a:rPr lang="lv-LV" sz="4800" b="0" i="0" dirty="0">
                <a:solidFill>
                  <a:srgbClr val="222222"/>
                </a:solidFill>
                <a:effectLst/>
                <a:latin typeface="Arial" panose="020B0604020202020204" pitchFamily="34" charset="0"/>
                <a:cs typeface="Arial" panose="020B0604020202020204" pitchFamily="34" charset="0"/>
              </a:rPr>
              <a:t> Available at: https://www.iriss.org.uk/resources/insights/spirituality-ageing-implications-care-support-older-people</a:t>
            </a:r>
            <a:endParaRPr lang="lv-LV" sz="4800" b="0" i="0" u="sng" dirty="0">
              <a:solidFill>
                <a:srgbClr val="333333"/>
              </a:solidFill>
              <a:effectLst/>
              <a:latin typeface="Arial" panose="020B0604020202020204" pitchFamily="34" charset="0"/>
              <a:cs typeface="Arial" panose="020B0604020202020204" pitchFamily="34" charset="0"/>
            </a:endParaRPr>
          </a:p>
          <a:p>
            <a:pPr marL="0" indent="0">
              <a:lnSpc>
                <a:spcPct val="170000"/>
              </a:lnSpc>
              <a:buNone/>
            </a:pPr>
            <a:r>
              <a:rPr lang="en-GB" sz="4800" b="0" i="0" dirty="0">
                <a:effectLst/>
                <a:latin typeface="Arial" panose="020B0604020202020204" pitchFamily="34" charset="0"/>
                <a:cs typeface="Arial" panose="020B0604020202020204" pitchFamily="34" charset="0"/>
              </a:rPr>
              <a:t>Newman</a:t>
            </a:r>
            <a:r>
              <a:rPr lang="lv-LV" sz="4800" b="0" i="0" dirty="0">
                <a:effectLst/>
                <a:latin typeface="Arial" panose="020B0604020202020204" pitchFamily="34" charset="0"/>
                <a:cs typeface="Arial" panose="020B0604020202020204" pitchFamily="34" charset="0"/>
              </a:rPr>
              <a:t>, S.</a:t>
            </a:r>
            <a:r>
              <a:rPr lang="en-GB" sz="4800" b="0" i="0" dirty="0">
                <a:effectLst/>
                <a:latin typeface="Arial" panose="020B0604020202020204" pitchFamily="34" charset="0"/>
                <a:cs typeface="Arial" panose="020B0604020202020204" pitchFamily="34" charset="0"/>
              </a:rPr>
              <a:t> </a:t>
            </a:r>
            <a:r>
              <a:rPr lang="lv-LV" sz="4800" dirty="0">
                <a:latin typeface="Arial" panose="020B0604020202020204" pitchFamily="34" charset="0"/>
                <a:cs typeface="Arial" panose="020B0604020202020204" pitchFamily="34" charset="0"/>
              </a:rPr>
              <a:t>and</a:t>
            </a:r>
            <a:r>
              <a:rPr lang="en-GB" sz="4800" b="0" i="0" dirty="0">
                <a:effectLst/>
                <a:latin typeface="Arial" panose="020B0604020202020204" pitchFamily="34" charset="0"/>
                <a:cs typeface="Arial" panose="020B0604020202020204" pitchFamily="34" charset="0"/>
              </a:rPr>
              <a:t> </a:t>
            </a:r>
            <a:r>
              <a:rPr lang="en-GB" sz="4800" b="0" i="0" dirty="0" err="1">
                <a:effectLst/>
                <a:latin typeface="Arial" panose="020B0604020202020204" pitchFamily="34" charset="0"/>
                <a:cs typeface="Arial" panose="020B0604020202020204" pitchFamily="34" charset="0"/>
              </a:rPr>
              <a:t>Latifi</a:t>
            </a:r>
            <a:r>
              <a:rPr lang="lv-LV" sz="4800" b="0" i="0" dirty="0">
                <a:effectLst/>
                <a:latin typeface="Arial" panose="020B0604020202020204" pitchFamily="34" charset="0"/>
                <a:cs typeface="Arial" panose="020B0604020202020204" pitchFamily="34" charset="0"/>
              </a:rPr>
              <a:t>, A.</a:t>
            </a:r>
            <a:r>
              <a:rPr lang="en-GB" sz="4800" b="0" i="0" dirty="0">
                <a:effectLst/>
                <a:latin typeface="Arial" panose="020B0604020202020204" pitchFamily="34" charset="0"/>
                <a:cs typeface="Arial" panose="020B0604020202020204" pitchFamily="34" charset="0"/>
              </a:rPr>
              <a:t> (2021) </a:t>
            </a:r>
            <a:r>
              <a:rPr lang="lv-LV" sz="4800" b="0" i="0" dirty="0">
                <a:effectLst/>
                <a:latin typeface="Arial" panose="020B0604020202020204" pitchFamily="34" charset="0"/>
                <a:cs typeface="Arial" panose="020B0604020202020204" pitchFamily="34" charset="0"/>
              </a:rPr>
              <a:t>’</a:t>
            </a:r>
            <a:r>
              <a:rPr lang="en-GB" sz="4800" b="0" i="0" dirty="0">
                <a:effectLst/>
                <a:latin typeface="Arial" panose="020B0604020202020204" pitchFamily="34" charset="0"/>
                <a:cs typeface="Arial" panose="020B0604020202020204" pitchFamily="34" charset="0"/>
              </a:rPr>
              <a:t>Vygotsky, education, and teacher education</a:t>
            </a:r>
            <a:r>
              <a:rPr lang="lv-LV" sz="4800" b="0" i="0" dirty="0">
                <a:effectLst/>
                <a:latin typeface="Arial" panose="020B0604020202020204" pitchFamily="34" charset="0"/>
                <a:cs typeface="Arial" panose="020B0604020202020204" pitchFamily="34" charset="0"/>
              </a:rPr>
              <a:t>’,</a:t>
            </a:r>
            <a:r>
              <a:rPr lang="en-GB" sz="4800" b="0" i="0" dirty="0">
                <a:effectLst/>
                <a:latin typeface="Arial" panose="020B0604020202020204" pitchFamily="34" charset="0"/>
                <a:cs typeface="Arial" panose="020B0604020202020204" pitchFamily="34" charset="0"/>
              </a:rPr>
              <a:t> </a:t>
            </a:r>
            <a:r>
              <a:rPr lang="en-GB" sz="4800" b="0" i="1" dirty="0">
                <a:effectLst/>
                <a:latin typeface="Arial" panose="020B0604020202020204" pitchFamily="34" charset="0"/>
                <a:cs typeface="Arial" panose="020B0604020202020204" pitchFamily="34" charset="0"/>
              </a:rPr>
              <a:t>Journal of Education for Teaching</a:t>
            </a:r>
            <a:r>
              <a:rPr lang="en-GB" sz="4800" b="0" i="0" dirty="0">
                <a:effectLst/>
                <a:latin typeface="Arial" panose="020B0604020202020204" pitchFamily="34" charset="0"/>
                <a:cs typeface="Arial" panose="020B0604020202020204" pitchFamily="34" charset="0"/>
              </a:rPr>
              <a:t>, 47</a:t>
            </a:r>
            <a:r>
              <a:rPr lang="lv-LV" sz="4800" b="0" i="0" dirty="0">
                <a:effectLst/>
                <a:latin typeface="Arial" panose="020B0604020202020204" pitchFamily="34" charset="0"/>
                <a:cs typeface="Arial" panose="020B0604020202020204" pitchFamily="34" charset="0"/>
              </a:rPr>
              <a:t>(</a:t>
            </a:r>
            <a:r>
              <a:rPr lang="en-GB" sz="4800" b="0" i="0" dirty="0">
                <a:effectLst/>
                <a:latin typeface="Arial" panose="020B0604020202020204" pitchFamily="34" charset="0"/>
                <a:cs typeface="Arial" panose="020B0604020202020204" pitchFamily="34" charset="0"/>
              </a:rPr>
              <a:t>1</a:t>
            </a:r>
            <a:r>
              <a:rPr lang="lv-LV" sz="4800" b="0" i="0" dirty="0">
                <a:effectLst/>
                <a:latin typeface="Arial" panose="020B0604020202020204" pitchFamily="34" charset="0"/>
                <a:cs typeface="Arial" panose="020B0604020202020204" pitchFamily="34" charset="0"/>
              </a:rPr>
              <a:t>)</a:t>
            </a:r>
            <a:r>
              <a:rPr lang="en-GB" sz="4800" b="0" i="0" dirty="0">
                <a:effectLst/>
                <a:latin typeface="Arial" panose="020B0604020202020204" pitchFamily="34" charset="0"/>
                <a:cs typeface="Arial" panose="020B0604020202020204" pitchFamily="34" charset="0"/>
              </a:rPr>
              <a:t>, 4</a:t>
            </a:r>
            <a:r>
              <a:rPr lang="lv-LV" sz="4800" dirty="0">
                <a:latin typeface="Arial" panose="020B0604020202020204" pitchFamily="34" charset="0"/>
                <a:cs typeface="Arial" panose="020B0604020202020204" pitchFamily="34" charset="0"/>
              </a:rPr>
              <a:t>-17.</a:t>
            </a:r>
            <a:r>
              <a:rPr lang="en-GB" sz="4800" b="0" i="0" dirty="0">
                <a:effectLst/>
                <a:latin typeface="Arial" panose="020B0604020202020204" pitchFamily="34" charset="0"/>
                <a:cs typeface="Arial" panose="020B0604020202020204" pitchFamily="34" charset="0"/>
              </a:rPr>
              <a:t> </a:t>
            </a:r>
            <a:r>
              <a:rPr lang="lv-LV" sz="4800" b="0" i="0" dirty="0">
                <a:effectLst/>
                <a:latin typeface="Arial" panose="020B0604020202020204" pitchFamily="34" charset="0"/>
                <a:cs typeface="Arial" panose="020B0604020202020204" pitchFamily="34" charset="0"/>
              </a:rPr>
              <a:t>doi</a:t>
            </a:r>
            <a:r>
              <a:rPr lang="en-GB" sz="4800" b="0" i="0" dirty="0">
                <a:effectLst/>
                <a:latin typeface="Arial" panose="020B0604020202020204" pitchFamily="34" charset="0"/>
                <a:cs typeface="Arial" panose="020B0604020202020204" pitchFamily="34" charset="0"/>
              </a:rPr>
              <a:t>: 10.1080/02607476.2020.1831375</a:t>
            </a:r>
            <a:r>
              <a:rPr lang="lv-LV" sz="4800" b="0" i="0" dirty="0">
                <a:effectLst/>
                <a:latin typeface="Arial" panose="020B0604020202020204" pitchFamily="34" charset="0"/>
                <a:cs typeface="Arial" panose="020B0604020202020204" pitchFamily="34" charset="0"/>
              </a:rPr>
              <a:t>.</a:t>
            </a:r>
          </a:p>
          <a:p>
            <a:pPr marL="0" indent="0">
              <a:lnSpc>
                <a:spcPct val="170000"/>
              </a:lnSpc>
              <a:spcBef>
                <a:spcPts val="0"/>
              </a:spcBef>
              <a:buNone/>
            </a:pPr>
            <a:r>
              <a:rPr lang="en-GB" sz="4800" b="0" i="0" dirty="0">
                <a:solidFill>
                  <a:srgbClr val="222222"/>
                </a:solidFill>
                <a:effectLst/>
                <a:latin typeface="Arial" panose="020B0604020202020204" pitchFamily="34" charset="0"/>
                <a:cs typeface="Arial" panose="020B0604020202020204" pitchFamily="34" charset="0"/>
              </a:rPr>
              <a:t>Orenstein, </a:t>
            </a:r>
            <a:r>
              <a:rPr lang="lv-LV" sz="4800" dirty="0">
                <a:solidFill>
                  <a:srgbClr val="222222"/>
                </a:solidFill>
                <a:latin typeface="Arial" panose="020B0604020202020204" pitchFamily="34" charset="0"/>
                <a:cs typeface="Arial" panose="020B0604020202020204" pitchFamily="34" charset="0"/>
              </a:rPr>
              <a:t>G.</a:t>
            </a:r>
            <a:r>
              <a:rPr lang="en-GB" sz="4800" b="0" i="0" dirty="0">
                <a:solidFill>
                  <a:srgbClr val="222222"/>
                </a:solidFill>
                <a:effectLst/>
                <a:latin typeface="Arial" panose="020B0604020202020204" pitchFamily="34" charset="0"/>
                <a:cs typeface="Arial" panose="020B0604020202020204" pitchFamily="34" charset="0"/>
              </a:rPr>
              <a:t> A. and Lewis</a:t>
            </a:r>
            <a:r>
              <a:rPr lang="lv-LV" sz="4800" b="0" i="0" dirty="0">
                <a:solidFill>
                  <a:srgbClr val="222222"/>
                </a:solidFill>
                <a:effectLst/>
                <a:latin typeface="Arial" panose="020B0604020202020204" pitchFamily="34" charset="0"/>
                <a:cs typeface="Arial" panose="020B0604020202020204" pitchFamily="34" charset="0"/>
              </a:rPr>
              <a:t>, L. (2020) </a:t>
            </a:r>
            <a:r>
              <a:rPr lang="en-GB" sz="4800" b="0" i="0" dirty="0">
                <a:solidFill>
                  <a:srgbClr val="222222"/>
                </a:solidFill>
                <a:effectLst/>
                <a:latin typeface="Arial" panose="020B0604020202020204" pitchFamily="34" charset="0"/>
                <a:cs typeface="Arial" panose="020B0604020202020204" pitchFamily="34" charset="0"/>
              </a:rPr>
              <a:t>"</a:t>
            </a:r>
            <a:r>
              <a:rPr lang="en-GB" sz="4800" b="0" i="0" dirty="0" err="1">
                <a:solidFill>
                  <a:srgbClr val="222222"/>
                </a:solidFill>
                <a:effectLst/>
                <a:latin typeface="Arial" panose="020B0604020202020204" pitchFamily="34" charset="0"/>
                <a:cs typeface="Arial" panose="020B0604020202020204" pitchFamily="34" charset="0"/>
              </a:rPr>
              <a:t>Eriksons</a:t>
            </a:r>
            <a:r>
              <a:rPr lang="en-GB" sz="4800" b="0" i="0" dirty="0">
                <a:solidFill>
                  <a:srgbClr val="222222"/>
                </a:solidFill>
                <a:effectLst/>
                <a:latin typeface="Arial" panose="020B0604020202020204" pitchFamily="34" charset="0"/>
                <a:cs typeface="Arial" panose="020B0604020202020204" pitchFamily="34" charset="0"/>
              </a:rPr>
              <a:t> stages of psychosocial development." </a:t>
            </a:r>
            <a:r>
              <a:rPr lang="en-GB" sz="4800" b="0" i="1" dirty="0" err="1">
                <a:solidFill>
                  <a:srgbClr val="222222"/>
                </a:solidFill>
                <a:effectLst/>
                <a:latin typeface="Arial" panose="020B0604020202020204" pitchFamily="34" charset="0"/>
                <a:cs typeface="Arial" panose="020B0604020202020204" pitchFamily="34" charset="0"/>
              </a:rPr>
              <a:t>StatPearl</a:t>
            </a:r>
            <a:r>
              <a:rPr lang="lv-LV" sz="4800" i="1" dirty="0">
                <a:solidFill>
                  <a:srgbClr val="222222"/>
                </a:solidFill>
                <a:latin typeface="Arial" panose="020B0604020202020204" pitchFamily="34" charset="0"/>
                <a:cs typeface="Arial" panose="020B0604020202020204" pitchFamily="34" charset="0"/>
              </a:rPr>
              <a:t>.</a:t>
            </a:r>
            <a:endParaRPr lang="lv-LV" sz="4800" b="0" i="1" dirty="0">
              <a:solidFill>
                <a:srgbClr val="222222"/>
              </a:solidFill>
              <a:effectLst/>
              <a:latin typeface="Arial" panose="020B0604020202020204" pitchFamily="34" charset="0"/>
              <a:cs typeface="Arial" panose="020B0604020202020204" pitchFamily="34" charset="0"/>
            </a:endParaRPr>
          </a:p>
          <a:p>
            <a:pPr marL="0" indent="0">
              <a:lnSpc>
                <a:spcPct val="170000"/>
              </a:lnSpc>
              <a:spcBef>
                <a:spcPts val="0"/>
              </a:spcBef>
              <a:buNone/>
            </a:pPr>
            <a:r>
              <a:rPr lang="lv-LV" sz="4800" dirty="0">
                <a:solidFill>
                  <a:srgbClr val="222222"/>
                </a:solidFill>
                <a:latin typeface="Arial" panose="020B0604020202020204" pitchFamily="34" charset="0"/>
                <a:cs typeface="Arial" panose="020B0604020202020204" pitchFamily="34" charset="0"/>
              </a:rPr>
              <a:t> </a:t>
            </a:r>
            <a:r>
              <a:rPr lang="lv-LV" sz="4800" b="0" dirty="0">
                <a:solidFill>
                  <a:srgbClr val="222222"/>
                </a:solidFill>
                <a:effectLst/>
                <a:latin typeface="Arial" panose="020B0604020202020204" pitchFamily="34" charset="0"/>
                <a:cs typeface="Arial" panose="020B0604020202020204" pitchFamily="34" charset="0"/>
              </a:rPr>
              <a:t>Available at:</a:t>
            </a:r>
            <a:r>
              <a:rPr lang="lv-LV" sz="4800" i="1" dirty="0">
                <a:solidFill>
                  <a:srgbClr val="222222"/>
                </a:solidFill>
                <a:latin typeface="Arial" panose="020B0604020202020204" pitchFamily="34" charset="0"/>
                <a:cs typeface="Arial" panose="020B0604020202020204" pitchFamily="34" charset="0"/>
              </a:rPr>
              <a:t> </a:t>
            </a:r>
            <a:r>
              <a:rPr lang="lv-LV" sz="4800" b="0" i="0" dirty="0">
                <a:solidFill>
                  <a:srgbClr val="222222"/>
                </a:solidFill>
                <a:effectLst/>
                <a:latin typeface="Arial" panose="020B0604020202020204" pitchFamily="34" charset="0"/>
                <a:cs typeface="Arial" panose="020B0604020202020204" pitchFamily="34" charset="0"/>
              </a:rPr>
              <a:t>https://www.ncbi.nlm.nih.gov/books/NBK556096/ (Accessed: 17.06.2021).</a:t>
            </a:r>
          </a:p>
          <a:p>
            <a:pPr marL="0" indent="0">
              <a:lnSpc>
                <a:spcPct val="170000"/>
              </a:lnSpc>
              <a:buNone/>
            </a:pPr>
            <a:r>
              <a:rPr lang="lv-LV" sz="4800" dirty="0">
                <a:latin typeface="Arial" panose="020B0604020202020204" pitchFamily="34" charset="0"/>
                <a:cs typeface="Arial" panose="020B0604020202020204" pitchFamily="34" charset="0"/>
              </a:rPr>
              <a:t>Turuk, M.C., (2018) ‘The relevance and implications of Vygovsky’s sociocultural theory in the second language classroom’, </a:t>
            </a:r>
            <a:r>
              <a:rPr lang="lv-LV" sz="4800" i="1" dirty="0">
                <a:latin typeface="Arial" panose="020B0604020202020204" pitchFamily="34" charset="0"/>
                <a:cs typeface="Arial" panose="020B0604020202020204" pitchFamily="34" charset="0"/>
              </a:rPr>
              <a:t>Arecls,</a:t>
            </a:r>
            <a:r>
              <a:rPr lang="lv-LV" sz="4800" dirty="0">
                <a:latin typeface="Arial" panose="020B0604020202020204" pitchFamily="34" charset="0"/>
                <a:cs typeface="Arial" panose="020B0604020202020204" pitchFamily="34" charset="0"/>
              </a:rPr>
              <a:t> </a:t>
            </a:r>
            <a:r>
              <a:rPr lang="nl-NL" sz="4800" dirty="0">
                <a:latin typeface="Arial" panose="020B0604020202020204" pitchFamily="34" charset="0"/>
                <a:cs typeface="Arial" panose="020B0604020202020204" pitchFamily="34" charset="0"/>
              </a:rPr>
              <a:t>5, </a:t>
            </a:r>
            <a:r>
              <a:rPr lang="lv-LV" sz="4800" dirty="0">
                <a:latin typeface="Arial" panose="020B0604020202020204" pitchFamily="34" charset="0"/>
                <a:cs typeface="Arial" panose="020B0604020202020204" pitchFamily="34" charset="0"/>
              </a:rPr>
              <a:t>pp. </a:t>
            </a:r>
            <a:r>
              <a:rPr lang="nl-NL" sz="4800" dirty="0">
                <a:latin typeface="Arial" panose="020B0604020202020204" pitchFamily="34" charset="0"/>
                <a:cs typeface="Arial" panose="020B0604020202020204" pitchFamily="34" charset="0"/>
              </a:rPr>
              <a:t>24</a:t>
            </a:r>
            <a:r>
              <a:rPr lang="lv-LV" sz="4800" dirty="0">
                <a:latin typeface="Arial" panose="020B0604020202020204" pitchFamily="34" charset="0"/>
                <a:cs typeface="Arial" panose="020B0604020202020204" pitchFamily="34" charset="0"/>
              </a:rPr>
              <a:t>4</a:t>
            </a:r>
            <a:r>
              <a:rPr lang="nl-NL" sz="4800" dirty="0">
                <a:latin typeface="Arial" panose="020B0604020202020204" pitchFamily="34" charset="0"/>
                <a:cs typeface="Arial" panose="020B0604020202020204" pitchFamily="34" charset="0"/>
              </a:rPr>
              <a:t>-262</a:t>
            </a:r>
            <a:r>
              <a:rPr lang="lv-LV" sz="4800" dirty="0">
                <a:latin typeface="Arial" panose="020B0604020202020204" pitchFamily="34" charset="0"/>
                <a:cs typeface="Arial" panose="020B0604020202020204" pitchFamily="34" charset="0"/>
              </a:rPr>
              <a:t>. Available at: https://www.academia.edu/download/37336864/vygotsky.pdf (Accessed: 17.06.2021).</a:t>
            </a:r>
          </a:p>
          <a:p>
            <a:pPr marL="0" indent="0">
              <a:lnSpc>
                <a:spcPct val="170000"/>
              </a:lnSpc>
              <a:buNone/>
            </a:pPr>
            <a:r>
              <a:rPr lang="lv-LV" sz="4800" dirty="0">
                <a:latin typeface="Arial" panose="020B0604020202020204" pitchFamily="34" charset="0"/>
                <a:cs typeface="Arial" panose="020B0604020202020204" pitchFamily="34" charset="0"/>
              </a:rPr>
              <a:t>WordPress (2009) L</a:t>
            </a:r>
            <a:r>
              <a:rPr lang="en-GB" sz="4800" dirty="0">
                <a:latin typeface="Arial" panose="020B0604020202020204" pitchFamily="34" charset="0"/>
                <a:cs typeface="Arial" panose="020B0604020202020204" pitchFamily="34" charset="0"/>
              </a:rPr>
              <a:t>earning and adolescent development</a:t>
            </a:r>
            <a:r>
              <a:rPr lang="lv-LV" sz="4800" dirty="0">
                <a:latin typeface="Arial" panose="020B0604020202020204" pitchFamily="34" charset="0"/>
                <a:cs typeface="Arial" panose="020B0604020202020204" pitchFamily="34" charset="0"/>
              </a:rPr>
              <a:t> [Diagram], Available at: https://tadahgroup.wordpress.com/vygotskys-theory-2/ (Accessed: 17.06.2021).</a:t>
            </a:r>
            <a:endParaRPr lang="en-GB" sz="4800" dirty="0">
              <a:latin typeface="Arial" panose="020B0604020202020204" pitchFamily="34" charset="0"/>
              <a:cs typeface="Arial" panose="020B0604020202020204" pitchFamily="34" charset="0"/>
            </a:endParaRPr>
          </a:p>
          <a:p>
            <a:pPr marL="0" indent="0">
              <a:lnSpc>
                <a:spcPct val="170000"/>
              </a:lnSpc>
              <a:buNone/>
            </a:pPr>
            <a:endParaRPr lang="en-GB" sz="1800" b="0" i="0" dirty="0">
              <a:effectLst/>
              <a:latin typeface="Arial" panose="020B0604020202020204" pitchFamily="34" charset="0"/>
              <a:cs typeface="Arial" panose="020B0604020202020204" pitchFamily="34" charset="0"/>
            </a:endParaRPr>
          </a:p>
          <a:p>
            <a:pPr marL="0" indent="0">
              <a:lnSpc>
                <a:spcPct val="170000"/>
              </a:lnSpc>
              <a:buNone/>
            </a:pPr>
            <a:endParaRPr lang="lv-LV" sz="1900" dirty="0">
              <a:latin typeface="Arial" panose="020B0604020202020204" pitchFamily="34" charset="0"/>
              <a:cs typeface="Arial" panose="020B0604020202020204" pitchFamily="34" charset="0"/>
            </a:endParaRPr>
          </a:p>
          <a:p>
            <a:endParaRPr lang="en-GB"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03414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A07EE05-185C-41FD-9C9C-B8111F83D66D}"/>
              </a:ext>
            </a:extLst>
          </p:cNvPr>
          <p:cNvSpPr>
            <a:spLocks noGrp="1"/>
          </p:cNvSpPr>
          <p:nvPr>
            <p:ph idx="1"/>
          </p:nvPr>
        </p:nvSpPr>
        <p:spPr>
          <a:xfrm>
            <a:off x="424069" y="1096755"/>
            <a:ext cx="11237843" cy="4351338"/>
          </a:xfrm>
        </p:spPr>
        <p:txBody>
          <a:bodyPr>
            <a:normAutofit/>
          </a:bodyPr>
          <a:lstStyle/>
          <a:p>
            <a:r>
              <a:rPr lang="lv-LV" sz="1300" b="1" dirty="0">
                <a:latin typeface="Arial" panose="020B0604020202020204" pitchFamily="34" charset="0"/>
                <a:cs typeface="Arial" panose="020B0604020202020204" pitchFamily="34" charset="0"/>
              </a:rPr>
              <a:t>Berk, </a:t>
            </a:r>
            <a:r>
              <a:rPr lang="en-GB" sz="1300" b="1" i="0" dirty="0">
                <a:solidFill>
                  <a:srgbClr val="222222"/>
                </a:solidFill>
                <a:effectLst/>
                <a:latin typeface="Arial" panose="020B0604020202020204" pitchFamily="34" charset="0"/>
                <a:cs typeface="Arial" panose="020B0604020202020204" pitchFamily="34" charset="0"/>
              </a:rPr>
              <a:t>L. E. (200</a:t>
            </a:r>
            <a:r>
              <a:rPr lang="lv-LV" sz="1300" b="1" i="0" dirty="0">
                <a:solidFill>
                  <a:srgbClr val="222222"/>
                </a:solidFill>
                <a:effectLst/>
                <a:latin typeface="Arial" panose="020B0604020202020204" pitchFamily="34" charset="0"/>
                <a:cs typeface="Arial" panose="020B0604020202020204" pitchFamily="34" charset="0"/>
              </a:rPr>
              <a:t>7</a:t>
            </a:r>
            <a:r>
              <a:rPr lang="en-GB" sz="1300" b="1" i="0" dirty="0">
                <a:solidFill>
                  <a:srgbClr val="222222"/>
                </a:solidFill>
                <a:effectLst/>
                <a:latin typeface="Arial" panose="020B0604020202020204" pitchFamily="34" charset="0"/>
                <a:cs typeface="Arial" panose="020B0604020202020204" pitchFamily="34" charset="0"/>
              </a:rPr>
              <a:t>). </a:t>
            </a:r>
            <a:r>
              <a:rPr lang="en-GB" sz="1300" b="1" i="1" dirty="0">
                <a:solidFill>
                  <a:srgbClr val="222222"/>
                </a:solidFill>
                <a:effectLst/>
                <a:latin typeface="Arial" panose="020B0604020202020204" pitchFamily="34" charset="0"/>
                <a:cs typeface="Arial" panose="020B0604020202020204" pitchFamily="34" charset="0"/>
              </a:rPr>
              <a:t>Development through the lifespan</a:t>
            </a:r>
            <a:r>
              <a:rPr lang="en-GB" sz="1300" b="1" i="0" dirty="0">
                <a:solidFill>
                  <a:srgbClr val="222222"/>
                </a:solidFill>
                <a:effectLst/>
                <a:latin typeface="Arial" panose="020B0604020202020204" pitchFamily="34" charset="0"/>
                <a:cs typeface="Arial" panose="020B0604020202020204" pitchFamily="34" charset="0"/>
              </a:rPr>
              <a:t>. </a:t>
            </a:r>
            <a:r>
              <a:rPr lang="lv-LV" sz="1300" b="1" i="0" dirty="0">
                <a:solidFill>
                  <a:srgbClr val="222222"/>
                </a:solidFill>
                <a:effectLst/>
                <a:latin typeface="Arial" panose="020B0604020202020204" pitchFamily="34" charset="0"/>
                <a:cs typeface="Arial" panose="020B0604020202020204" pitchFamily="34" charset="0"/>
              </a:rPr>
              <a:t>4nd edn. </a:t>
            </a:r>
            <a:r>
              <a:rPr lang="en-GB" sz="1300" b="1" i="0" dirty="0">
                <a:solidFill>
                  <a:srgbClr val="222222"/>
                </a:solidFill>
                <a:effectLst/>
                <a:latin typeface="Arial" panose="020B0604020202020204" pitchFamily="34" charset="0"/>
                <a:cs typeface="Arial" panose="020B0604020202020204" pitchFamily="34" charset="0"/>
              </a:rPr>
              <a:t>Boston, MA: </a:t>
            </a:r>
            <a:r>
              <a:rPr lang="en-GB" sz="1300" b="1" i="0" dirty="0" err="1">
                <a:solidFill>
                  <a:srgbClr val="222222"/>
                </a:solidFill>
                <a:effectLst/>
                <a:latin typeface="Arial" panose="020B0604020202020204" pitchFamily="34" charset="0"/>
                <a:cs typeface="Arial" panose="020B0604020202020204" pitchFamily="34" charset="0"/>
              </a:rPr>
              <a:t>Allyn</a:t>
            </a:r>
            <a:r>
              <a:rPr lang="en-GB" sz="1300" b="1" i="0" dirty="0">
                <a:solidFill>
                  <a:srgbClr val="222222"/>
                </a:solidFill>
                <a:effectLst/>
                <a:latin typeface="Arial" panose="020B0604020202020204" pitchFamily="34" charset="0"/>
                <a:cs typeface="Arial" panose="020B0604020202020204" pitchFamily="34" charset="0"/>
              </a:rPr>
              <a:t> and Bacon.</a:t>
            </a:r>
            <a:endParaRPr lang="lv-LV" sz="1300" b="1" i="0" dirty="0">
              <a:solidFill>
                <a:srgbClr val="222222"/>
              </a:solidFill>
              <a:effectLst/>
              <a:latin typeface="Arial" panose="020B0604020202020204" pitchFamily="34" charset="0"/>
              <a:cs typeface="Arial" panose="020B0604020202020204" pitchFamily="34" charset="0"/>
            </a:endParaRPr>
          </a:p>
          <a:p>
            <a:pPr marL="0" indent="0">
              <a:lnSpc>
                <a:spcPct val="150000"/>
              </a:lnSpc>
              <a:spcBef>
                <a:spcPts val="0"/>
              </a:spcBef>
              <a:buNone/>
            </a:pPr>
            <a:r>
              <a:rPr lang="lv-LV" sz="1300" dirty="0">
                <a:solidFill>
                  <a:srgbClr val="222222"/>
                </a:solidFill>
                <a:latin typeface="Arial" panose="020B0604020202020204" pitchFamily="34" charset="0"/>
                <a:cs typeface="Arial" panose="020B0604020202020204" pitchFamily="34" charset="0"/>
              </a:rPr>
              <a:t>This book is about human development. There is a lot of information about the studying development and researches on it. </a:t>
            </a:r>
          </a:p>
          <a:p>
            <a:pPr marL="0" indent="0">
              <a:lnSpc>
                <a:spcPct val="150000"/>
              </a:lnSpc>
              <a:spcBef>
                <a:spcPts val="0"/>
              </a:spcBef>
              <a:buNone/>
            </a:pPr>
            <a:r>
              <a:rPr lang="lv-LV" sz="1300" dirty="0">
                <a:solidFill>
                  <a:srgbClr val="222222"/>
                </a:solidFill>
                <a:latin typeface="Arial" panose="020B0604020202020204" pitchFamily="34" charset="0"/>
                <a:cs typeface="Arial" panose="020B0604020202020204" pitchFamily="34" charset="0"/>
              </a:rPr>
              <a:t>The source is credible as it has been published by reliable publisher. The author of the book is proffessional in this field.</a:t>
            </a:r>
          </a:p>
          <a:p>
            <a:pPr marL="0" indent="0">
              <a:lnSpc>
                <a:spcPct val="150000"/>
              </a:lnSpc>
              <a:spcBef>
                <a:spcPts val="0"/>
              </a:spcBef>
              <a:buNone/>
            </a:pPr>
            <a:r>
              <a:rPr lang="lv-LV" sz="1300" dirty="0">
                <a:solidFill>
                  <a:srgbClr val="222222"/>
                </a:solidFill>
                <a:latin typeface="Arial" panose="020B0604020202020204" pitchFamily="34" charset="0"/>
                <a:cs typeface="Arial" panose="020B0604020202020204" pitchFamily="34" charset="0"/>
              </a:rPr>
              <a:t>I used pages from 5-42 to explore and understand how information about lifespan development has been evolved in science. As an example, in the beggining of the book there is the story about the woman and her’s lifespan development which I see very interesting. Her’s story is taken as a base of the book. Further there has been explained how the researches on human development started in the history, there are created theories compared and analysed. </a:t>
            </a:r>
            <a:endParaRPr lang="lv-LV" sz="1300" dirty="0">
              <a:latin typeface="Arial" panose="020B0604020202020204" pitchFamily="34" charset="0"/>
              <a:cs typeface="Arial" panose="020B0604020202020204" pitchFamily="34" charset="0"/>
            </a:endParaRPr>
          </a:p>
          <a:p>
            <a:pPr>
              <a:lnSpc>
                <a:spcPct val="150000"/>
              </a:lnSpc>
              <a:spcBef>
                <a:spcPts val="600"/>
              </a:spcBef>
            </a:pPr>
            <a:r>
              <a:rPr lang="en-GB" sz="1300" b="1" i="0" dirty="0">
                <a:solidFill>
                  <a:srgbClr val="222222"/>
                </a:solidFill>
                <a:effectLst/>
                <a:latin typeface="Arial" panose="020B0604020202020204" pitchFamily="34" charset="0"/>
                <a:cs typeface="Arial" panose="020B0604020202020204" pitchFamily="34" charset="0"/>
              </a:rPr>
              <a:t>Erikson, E. H., Erikson, J. M., &amp; </a:t>
            </a:r>
            <a:r>
              <a:rPr lang="en-GB" sz="1300" b="1" i="0" dirty="0" err="1">
                <a:solidFill>
                  <a:srgbClr val="222222"/>
                </a:solidFill>
                <a:effectLst/>
                <a:latin typeface="Arial" panose="020B0604020202020204" pitchFamily="34" charset="0"/>
                <a:cs typeface="Arial" panose="020B0604020202020204" pitchFamily="34" charset="0"/>
              </a:rPr>
              <a:t>Kivnick</a:t>
            </a:r>
            <a:r>
              <a:rPr lang="en-GB" sz="1300" b="1" i="0" dirty="0">
                <a:solidFill>
                  <a:srgbClr val="222222"/>
                </a:solidFill>
                <a:effectLst/>
                <a:latin typeface="Arial" panose="020B0604020202020204" pitchFamily="34" charset="0"/>
                <a:cs typeface="Arial" panose="020B0604020202020204" pitchFamily="34" charset="0"/>
              </a:rPr>
              <a:t>, H. Q. (1994)</a:t>
            </a:r>
            <a:r>
              <a:rPr lang="en-GB" sz="1300" b="1" i="1" dirty="0">
                <a:solidFill>
                  <a:srgbClr val="222222"/>
                </a:solidFill>
                <a:effectLst/>
                <a:latin typeface="Arial" panose="020B0604020202020204" pitchFamily="34" charset="0"/>
                <a:cs typeface="Arial" panose="020B0604020202020204" pitchFamily="34" charset="0"/>
              </a:rPr>
              <a:t>Vital involvement in old age.</a:t>
            </a:r>
            <a:r>
              <a:rPr lang="en-GB" sz="1300" b="1" i="0" dirty="0">
                <a:solidFill>
                  <a:srgbClr val="222222"/>
                </a:solidFill>
                <a:effectLst/>
                <a:latin typeface="Arial" panose="020B0604020202020204" pitchFamily="34" charset="0"/>
                <a:cs typeface="Arial" panose="020B0604020202020204" pitchFamily="34" charset="0"/>
              </a:rPr>
              <a:t> WW Norton &amp; Company.</a:t>
            </a:r>
            <a:endParaRPr lang="lv-LV" sz="1300" b="1" dirty="0">
              <a:latin typeface="Arial" panose="020B0604020202020204" pitchFamily="34" charset="0"/>
              <a:cs typeface="Arial" panose="020B0604020202020204" pitchFamily="34" charset="0"/>
            </a:endParaRPr>
          </a:p>
          <a:p>
            <a:pPr marL="0" indent="0">
              <a:lnSpc>
                <a:spcPct val="150000"/>
              </a:lnSpc>
              <a:spcBef>
                <a:spcPts val="0"/>
              </a:spcBef>
              <a:buNone/>
            </a:pPr>
            <a:r>
              <a:rPr lang="lv-LV" sz="1300" dirty="0">
                <a:latin typeface="Arial" panose="020B0604020202020204" pitchFamily="34" charset="0"/>
                <a:cs typeface="Arial" panose="020B0604020202020204" pitchFamily="34" charset="0"/>
              </a:rPr>
              <a:t>The book is about the vital involvement in older age, it saturates interviews from people in older ages who are answering about their all lifespan since childhood. </a:t>
            </a:r>
          </a:p>
          <a:p>
            <a:pPr marL="0" indent="0">
              <a:lnSpc>
                <a:spcPct val="150000"/>
              </a:lnSpc>
              <a:spcBef>
                <a:spcPts val="0"/>
              </a:spcBef>
              <a:buNone/>
            </a:pPr>
            <a:r>
              <a:rPr lang="lv-LV" sz="1300" dirty="0">
                <a:latin typeface="Arial" panose="020B0604020202020204" pitchFamily="34" charset="0"/>
                <a:cs typeface="Arial" panose="020B0604020202020204" pitchFamily="34" charset="0"/>
              </a:rPr>
              <a:t>The source is credible as it has been published by peer reviewed publisher. There are 3 authors for the book, who are proffessionalists in this field.</a:t>
            </a:r>
          </a:p>
          <a:p>
            <a:pPr marL="0" indent="0">
              <a:lnSpc>
                <a:spcPct val="150000"/>
              </a:lnSpc>
              <a:spcBef>
                <a:spcPts val="0"/>
              </a:spcBef>
              <a:buNone/>
            </a:pPr>
            <a:r>
              <a:rPr lang="lv-LV" sz="1300" dirty="0">
                <a:latin typeface="Arial" panose="020B0604020202020204" pitchFamily="34" charset="0"/>
                <a:cs typeface="Arial" panose="020B0604020202020204" pitchFamily="34" charset="0"/>
              </a:rPr>
              <a:t>I used pages 8-10 to understand what the book is about and if it can be useful for my work, there is more explained about the authors of the book, information about their lifespan has been used for the researches as well. Pages 17-19 I used to find out about the stages how it was created basing on the ages and 38-40 was useful to understand more about older age, about features, behaviour to be able to create and activity for the staff. </a:t>
            </a:r>
            <a:endParaRPr lang="lv-LV" sz="2800" dirty="0"/>
          </a:p>
        </p:txBody>
      </p:sp>
      <p:sp>
        <p:nvSpPr>
          <p:cNvPr id="7" name="Title 1">
            <a:extLst>
              <a:ext uri="{FF2B5EF4-FFF2-40B4-BE49-F238E27FC236}">
                <a16:creationId xmlns:a16="http://schemas.microsoft.com/office/drawing/2014/main" id="{7F794F6C-B224-4E47-9421-E1A8705EA578}"/>
              </a:ext>
            </a:extLst>
          </p:cNvPr>
          <p:cNvSpPr>
            <a:spLocks noGrp="1"/>
          </p:cNvSpPr>
          <p:nvPr>
            <p:ph type="title"/>
          </p:nvPr>
        </p:nvSpPr>
        <p:spPr>
          <a:xfrm>
            <a:off x="424069" y="365126"/>
            <a:ext cx="10515600" cy="602284"/>
          </a:xfrm>
        </p:spPr>
        <p:txBody>
          <a:bodyPr>
            <a:normAutofit/>
          </a:bodyPr>
          <a:lstStyle/>
          <a:p>
            <a:r>
              <a:rPr lang="lv-LV" sz="2400" dirty="0">
                <a:latin typeface="Arial" panose="020B0604020202020204" pitchFamily="34" charset="0"/>
                <a:cs typeface="Arial" panose="020B0604020202020204" pitchFamily="34" charset="0"/>
              </a:rPr>
              <a:t>Annotated Bibliography</a:t>
            </a:r>
            <a:endParaRPr lang="en-GB" sz="2400" dirty="0"/>
          </a:p>
        </p:txBody>
      </p:sp>
    </p:spTree>
    <p:extLst>
      <p:ext uri="{BB962C8B-B14F-4D97-AF65-F5344CB8AC3E}">
        <p14:creationId xmlns:p14="http://schemas.microsoft.com/office/powerpoint/2010/main" val="9831326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223A162-E72D-40A5-AF8B-ADB04B033ACE}"/>
              </a:ext>
            </a:extLst>
          </p:cNvPr>
          <p:cNvSpPr>
            <a:spLocks noGrp="1"/>
          </p:cNvSpPr>
          <p:nvPr>
            <p:ph idx="1"/>
          </p:nvPr>
        </p:nvSpPr>
        <p:spPr>
          <a:xfrm>
            <a:off x="397565" y="1096756"/>
            <a:ext cx="11131826" cy="4351338"/>
          </a:xfrm>
        </p:spPr>
        <p:txBody>
          <a:bodyPr>
            <a:normAutofit fontScale="25000" lnSpcReduction="20000"/>
          </a:bodyPr>
          <a:lstStyle/>
          <a:p>
            <a:pPr>
              <a:lnSpc>
                <a:spcPct val="170000"/>
              </a:lnSpc>
              <a:spcBef>
                <a:spcPts val="0"/>
              </a:spcBef>
            </a:pPr>
            <a:r>
              <a:rPr lang="lv-LV" sz="5400" b="1" dirty="0">
                <a:latin typeface="Arial" panose="020B0604020202020204" pitchFamily="34" charset="0"/>
                <a:cs typeface="Arial" panose="020B0604020202020204" pitchFamily="34" charset="0"/>
              </a:rPr>
              <a:t>Hattangadi, V. (2019) </a:t>
            </a:r>
            <a:r>
              <a:rPr lang="en-GB" sz="5400" b="1" i="0" dirty="0">
                <a:solidFill>
                  <a:srgbClr val="111111"/>
                </a:solidFill>
                <a:effectLst/>
                <a:latin typeface="Arial" panose="020B0604020202020204" pitchFamily="34" charset="0"/>
                <a:cs typeface="Arial" panose="020B0604020202020204" pitchFamily="34" charset="0"/>
              </a:rPr>
              <a:t>Eight stages of human development by Erik Erikson</a:t>
            </a:r>
            <a:r>
              <a:rPr lang="lv-LV" sz="5400" b="1" i="0" dirty="0">
                <a:solidFill>
                  <a:srgbClr val="111111"/>
                </a:solidFill>
                <a:effectLst/>
                <a:latin typeface="Arial" panose="020B0604020202020204" pitchFamily="34" charset="0"/>
                <a:cs typeface="Arial" panose="020B0604020202020204" pitchFamily="34" charset="0"/>
              </a:rPr>
              <a:t> [Picture]. Available at: https://drvidyahattangadi.com/eight-stages-of-human-development-by-erik-erikson/ (Accessed: 17.06.2021)</a:t>
            </a:r>
          </a:p>
          <a:p>
            <a:pPr marL="0" indent="0">
              <a:lnSpc>
                <a:spcPct val="170000"/>
              </a:lnSpc>
              <a:spcBef>
                <a:spcPts val="0"/>
              </a:spcBef>
              <a:buNone/>
            </a:pPr>
            <a:r>
              <a:rPr lang="lv-LV" sz="5400" dirty="0">
                <a:solidFill>
                  <a:srgbClr val="111111"/>
                </a:solidFill>
                <a:latin typeface="Arial" panose="020B0604020202020204" pitchFamily="34" charset="0"/>
                <a:cs typeface="Arial" panose="020B0604020202020204" pitchFamily="34" charset="0"/>
              </a:rPr>
              <a:t>This article is about 8 stages in human development created by Erikson’s theory. </a:t>
            </a:r>
          </a:p>
          <a:p>
            <a:pPr marL="0" indent="0">
              <a:lnSpc>
                <a:spcPct val="170000"/>
              </a:lnSpc>
              <a:spcBef>
                <a:spcPts val="0"/>
              </a:spcBef>
              <a:buNone/>
            </a:pPr>
            <a:r>
              <a:rPr lang="lv-LV" sz="5400" dirty="0">
                <a:solidFill>
                  <a:srgbClr val="111111"/>
                </a:solidFill>
                <a:latin typeface="Arial" panose="020B0604020202020204" pitchFamily="34" charset="0"/>
                <a:cs typeface="Arial" panose="020B0604020202020204" pitchFamily="34" charset="0"/>
              </a:rPr>
              <a:t>The source is credible as it has been published on reliable website about education. The author is proffessional in this field.</a:t>
            </a:r>
          </a:p>
          <a:p>
            <a:pPr marL="0" indent="0">
              <a:lnSpc>
                <a:spcPct val="170000"/>
              </a:lnSpc>
              <a:spcBef>
                <a:spcPts val="0"/>
              </a:spcBef>
              <a:buNone/>
            </a:pPr>
            <a:r>
              <a:rPr lang="lv-LV" sz="5400" dirty="0">
                <a:solidFill>
                  <a:srgbClr val="111111"/>
                </a:solidFill>
                <a:latin typeface="Arial" panose="020B0604020202020204" pitchFamily="34" charset="0"/>
                <a:cs typeface="Arial" panose="020B0604020202020204" pitchFamily="34" charset="0"/>
              </a:rPr>
              <a:t>I used this source for the picture, there is shown all 8 stages from Erikson’s development theory, from the childhood until older age.</a:t>
            </a:r>
            <a:endParaRPr lang="lv-LV" sz="5200" dirty="0">
              <a:latin typeface="Arial" panose="020B0604020202020204" pitchFamily="34" charset="0"/>
              <a:cs typeface="Arial" panose="020B0604020202020204" pitchFamily="34" charset="0"/>
            </a:endParaRPr>
          </a:p>
          <a:p>
            <a:pPr>
              <a:lnSpc>
                <a:spcPct val="170000"/>
              </a:lnSpc>
              <a:spcBef>
                <a:spcPts val="0"/>
              </a:spcBef>
            </a:pPr>
            <a:r>
              <a:rPr lang="en-GB" sz="5200" b="1" dirty="0">
                <a:latin typeface="Arial" panose="020B0604020202020204" pitchFamily="34" charset="0"/>
                <a:cs typeface="Arial" panose="020B0604020202020204" pitchFamily="34" charset="0"/>
              </a:rPr>
              <a:t>McLean, K.C. </a:t>
            </a:r>
            <a:r>
              <a:rPr lang="lv-LV" sz="5200" b="1" dirty="0">
                <a:latin typeface="Arial" panose="020B0604020202020204" pitchFamily="34" charset="0"/>
                <a:cs typeface="Arial" panose="020B0604020202020204" pitchFamily="34" charset="0"/>
              </a:rPr>
              <a:t>and</a:t>
            </a:r>
            <a:r>
              <a:rPr lang="en-GB" sz="5200" b="1" dirty="0">
                <a:latin typeface="Arial" panose="020B0604020202020204" pitchFamily="34" charset="0"/>
                <a:cs typeface="Arial" panose="020B0604020202020204" pitchFamily="34" charset="0"/>
              </a:rPr>
              <a:t> Syed, M</a:t>
            </a:r>
            <a:r>
              <a:rPr lang="lv-LV" sz="5200" b="1" dirty="0">
                <a:latin typeface="Arial" panose="020B0604020202020204" pitchFamily="34" charset="0"/>
                <a:cs typeface="Arial" panose="020B0604020202020204" pitchFamily="34" charset="0"/>
              </a:rPr>
              <a:t>. </a:t>
            </a:r>
            <a:r>
              <a:rPr lang="en-GB" sz="5200" b="1" dirty="0">
                <a:latin typeface="Arial" panose="020B0604020202020204" pitchFamily="34" charset="0"/>
                <a:cs typeface="Arial" panose="020B0604020202020204" pitchFamily="34" charset="0"/>
              </a:rPr>
              <a:t>(201</a:t>
            </a:r>
            <a:r>
              <a:rPr lang="lv-LV" sz="5200" b="1" dirty="0">
                <a:latin typeface="Arial" panose="020B0604020202020204" pitchFamily="34" charset="0"/>
                <a:cs typeface="Arial" panose="020B0604020202020204" pitchFamily="34" charset="0"/>
              </a:rPr>
              <a:t>7</a:t>
            </a:r>
            <a:r>
              <a:rPr lang="en-GB" sz="5200" b="1" dirty="0">
                <a:latin typeface="Arial" panose="020B0604020202020204" pitchFamily="34" charset="0"/>
                <a:cs typeface="Arial" panose="020B0604020202020204" pitchFamily="34" charset="0"/>
              </a:rPr>
              <a:t>)</a:t>
            </a:r>
            <a:r>
              <a:rPr lang="lv-LV" sz="5200" b="1" dirty="0">
                <a:latin typeface="Arial" panose="020B0604020202020204" pitchFamily="34" charset="0"/>
                <a:cs typeface="Arial" panose="020B0604020202020204" pitchFamily="34" charset="0"/>
              </a:rPr>
              <a:t> ‘</a:t>
            </a:r>
            <a:r>
              <a:rPr lang="en-GB" sz="5200" b="1" dirty="0">
                <a:latin typeface="Arial" panose="020B0604020202020204" pitchFamily="34" charset="0"/>
                <a:cs typeface="Arial" panose="020B0604020202020204" pitchFamily="34" charset="0"/>
              </a:rPr>
              <a:t>Erikson’s theory of psychosocial development.</a:t>
            </a:r>
            <a:r>
              <a:rPr lang="lv-LV" sz="5200" b="1" dirty="0">
                <a:latin typeface="Arial" panose="020B0604020202020204" pitchFamily="34" charset="0"/>
                <a:cs typeface="Arial" panose="020B0604020202020204" pitchFamily="34" charset="0"/>
              </a:rPr>
              <a:t>’</a:t>
            </a:r>
            <a:r>
              <a:rPr lang="en-GB" sz="5200" b="1" dirty="0">
                <a:latin typeface="Arial" panose="020B0604020202020204" pitchFamily="34" charset="0"/>
                <a:cs typeface="Arial" panose="020B0604020202020204" pitchFamily="34" charset="0"/>
              </a:rPr>
              <a:t> </a:t>
            </a:r>
            <a:r>
              <a:rPr lang="en-GB" sz="5200" b="1" i="1" dirty="0" err="1">
                <a:latin typeface="Arial" panose="020B0604020202020204" pitchFamily="34" charset="0"/>
                <a:cs typeface="Arial" panose="020B0604020202020204" pitchFamily="34" charset="0"/>
              </a:rPr>
              <a:t>PsyArXiv</a:t>
            </a:r>
            <a:r>
              <a:rPr lang="lv-LV" sz="5200" b="1" i="1" dirty="0">
                <a:latin typeface="Arial" panose="020B0604020202020204" pitchFamily="34" charset="0"/>
                <a:cs typeface="Arial" panose="020B0604020202020204" pitchFamily="34" charset="0"/>
              </a:rPr>
              <a:t>,</a:t>
            </a:r>
            <a:r>
              <a:rPr lang="en-GB" sz="5200" b="1" i="1" dirty="0">
                <a:latin typeface="Arial" panose="020B0604020202020204" pitchFamily="34" charset="0"/>
                <a:cs typeface="Arial" panose="020B0604020202020204" pitchFamily="34" charset="0"/>
              </a:rPr>
              <a:t> </a:t>
            </a:r>
            <a:r>
              <a:rPr lang="lv-LV" sz="5200" b="1" dirty="0">
                <a:latin typeface="Arial" panose="020B0604020202020204" pitchFamily="34" charset="0"/>
                <a:cs typeface="Arial" panose="020B0604020202020204" pitchFamily="34" charset="0"/>
              </a:rPr>
              <a:t>24th April, p. 6.</a:t>
            </a:r>
            <a:r>
              <a:rPr lang="en-GB" sz="5200" b="1" dirty="0">
                <a:latin typeface="Arial" panose="020B0604020202020204" pitchFamily="34" charset="0"/>
                <a:cs typeface="Arial" panose="020B0604020202020204" pitchFamily="34" charset="0"/>
              </a:rPr>
              <a:t> doi:10.4135/9781483392271.n178</a:t>
            </a:r>
            <a:r>
              <a:rPr lang="en-GB" sz="5200" b="1" i="0" dirty="0">
                <a:solidFill>
                  <a:srgbClr val="333333"/>
                </a:solidFill>
                <a:effectLst/>
                <a:latin typeface="Arial" panose="020B0604020202020204" pitchFamily="34" charset="0"/>
                <a:cs typeface="Arial" panose="020B0604020202020204" pitchFamily="34" charset="0"/>
              </a:rPr>
              <a:t>. </a:t>
            </a:r>
            <a:endParaRPr lang="lv-LV" sz="5200" b="1" i="0" dirty="0">
              <a:solidFill>
                <a:srgbClr val="333333"/>
              </a:solidFill>
              <a:effectLst/>
              <a:latin typeface="Arial" panose="020B0604020202020204" pitchFamily="34" charset="0"/>
              <a:cs typeface="Arial" panose="020B0604020202020204" pitchFamily="34" charset="0"/>
            </a:endParaRPr>
          </a:p>
          <a:p>
            <a:pPr marL="0" indent="0">
              <a:lnSpc>
                <a:spcPct val="170000"/>
              </a:lnSpc>
              <a:spcBef>
                <a:spcPts val="0"/>
              </a:spcBef>
              <a:buNone/>
            </a:pPr>
            <a:r>
              <a:rPr lang="lv-LV" sz="5200" dirty="0">
                <a:latin typeface="Arial" panose="020B0604020202020204" pitchFamily="34" charset="0"/>
                <a:cs typeface="Arial" panose="020B0604020202020204" pitchFamily="34" charset="0"/>
              </a:rPr>
              <a:t>This article is about Erik Erikson’s theory of psychosocial development in lifespan. It is explaining all the stages from the theory. </a:t>
            </a:r>
          </a:p>
          <a:p>
            <a:pPr marL="0" indent="0">
              <a:lnSpc>
                <a:spcPct val="170000"/>
              </a:lnSpc>
              <a:spcBef>
                <a:spcPts val="0"/>
              </a:spcBef>
              <a:buNone/>
            </a:pPr>
            <a:r>
              <a:rPr lang="lv-LV" sz="5200" dirty="0">
                <a:latin typeface="Arial" panose="020B0604020202020204" pitchFamily="34" charset="0"/>
                <a:cs typeface="Arial" panose="020B0604020202020204" pitchFamily="34" charset="0"/>
              </a:rPr>
              <a:t>The source is credible as it is published in peer reviewed journal, A</a:t>
            </a:r>
            <a:r>
              <a:rPr lang="en-GB" sz="5200" dirty="0" err="1">
                <a:latin typeface="Arial" panose="020B0604020202020204" pitchFamily="34" charset="0"/>
                <a:cs typeface="Arial" panose="020B0604020202020204" pitchFamily="34" charset="0"/>
              </a:rPr>
              <a:t>rXiv</a:t>
            </a:r>
            <a:r>
              <a:rPr lang="en-GB" sz="5200" dirty="0">
                <a:latin typeface="Arial" panose="020B0604020202020204" pitchFamily="34" charset="0"/>
                <a:cs typeface="Arial" panose="020B0604020202020204" pitchFamily="34" charset="0"/>
              </a:rPr>
              <a:t> is a trademark of Cornell University</a:t>
            </a:r>
            <a:r>
              <a:rPr lang="lv-LV" sz="5200" dirty="0">
                <a:latin typeface="Arial" panose="020B0604020202020204" pitchFamily="34" charset="0"/>
                <a:cs typeface="Arial" panose="020B0604020202020204" pitchFamily="34" charset="0"/>
              </a:rPr>
              <a:t>, there has been used reliable references from the books and the authors of the source are proffessionals in this field. The authors of this article also has been written the handbook about identity development. </a:t>
            </a:r>
          </a:p>
          <a:p>
            <a:pPr marL="0" indent="0">
              <a:lnSpc>
                <a:spcPct val="170000"/>
              </a:lnSpc>
              <a:spcBef>
                <a:spcPts val="0"/>
              </a:spcBef>
              <a:buNone/>
            </a:pPr>
            <a:r>
              <a:rPr lang="lv-LV" sz="5200" dirty="0">
                <a:latin typeface="Arial" panose="020B0604020202020204" pitchFamily="34" charset="0"/>
                <a:cs typeface="Arial" panose="020B0604020202020204" pitchFamily="34" charset="0"/>
              </a:rPr>
              <a:t>I used all the pages of this source to understand better the basics of the Erikson’s theory. I found out more things about it, for example that his theory was created by the influence on Freud’s psychoanalytic development theory. </a:t>
            </a:r>
          </a:p>
          <a:p>
            <a:endParaRPr lang="lv-LV" dirty="0"/>
          </a:p>
          <a:p>
            <a:endParaRPr lang="en-GB" dirty="0"/>
          </a:p>
        </p:txBody>
      </p:sp>
      <p:sp>
        <p:nvSpPr>
          <p:cNvPr id="4" name="Title 1">
            <a:extLst>
              <a:ext uri="{FF2B5EF4-FFF2-40B4-BE49-F238E27FC236}">
                <a16:creationId xmlns:a16="http://schemas.microsoft.com/office/drawing/2014/main" id="{2C89FA87-0D85-447E-AF57-3AC753AF294A}"/>
              </a:ext>
            </a:extLst>
          </p:cNvPr>
          <p:cNvSpPr>
            <a:spLocks noGrp="1"/>
          </p:cNvSpPr>
          <p:nvPr>
            <p:ph type="title"/>
          </p:nvPr>
        </p:nvSpPr>
        <p:spPr>
          <a:xfrm>
            <a:off x="397565" y="404883"/>
            <a:ext cx="10515600" cy="602284"/>
          </a:xfrm>
        </p:spPr>
        <p:txBody>
          <a:bodyPr>
            <a:normAutofit/>
          </a:bodyPr>
          <a:lstStyle/>
          <a:p>
            <a:r>
              <a:rPr lang="lv-LV" sz="2400" dirty="0">
                <a:latin typeface="Arial" panose="020B0604020202020204" pitchFamily="34" charset="0"/>
                <a:cs typeface="Arial" panose="020B0604020202020204" pitchFamily="34" charset="0"/>
              </a:rPr>
              <a:t>Annotated Bibliography</a:t>
            </a:r>
            <a:endParaRPr lang="en-GB" sz="2400" dirty="0"/>
          </a:p>
        </p:txBody>
      </p:sp>
    </p:spTree>
    <p:extLst>
      <p:ext uri="{BB962C8B-B14F-4D97-AF65-F5344CB8AC3E}">
        <p14:creationId xmlns:p14="http://schemas.microsoft.com/office/powerpoint/2010/main" val="31995351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F38D32F-2642-4BBA-8C4D-5247E0734123}"/>
              </a:ext>
            </a:extLst>
          </p:cNvPr>
          <p:cNvSpPr>
            <a:spLocks noGrp="1"/>
          </p:cNvSpPr>
          <p:nvPr>
            <p:ph idx="1"/>
          </p:nvPr>
        </p:nvSpPr>
        <p:spPr>
          <a:xfrm>
            <a:off x="357808" y="1160567"/>
            <a:ext cx="11290853" cy="4351338"/>
          </a:xfrm>
        </p:spPr>
        <p:txBody>
          <a:bodyPr>
            <a:normAutofit fontScale="47500" lnSpcReduction="20000"/>
          </a:bodyPr>
          <a:lstStyle/>
          <a:p>
            <a:pPr>
              <a:lnSpc>
                <a:spcPct val="170000"/>
              </a:lnSpc>
              <a:spcBef>
                <a:spcPts val="600"/>
              </a:spcBef>
            </a:pPr>
            <a:r>
              <a:rPr lang="lv-LV" sz="2800" b="1" dirty="0">
                <a:latin typeface="Arial" panose="020B0604020202020204" pitchFamily="34" charset="0"/>
                <a:cs typeface="Arial" panose="020B0604020202020204" pitchFamily="34" charset="0"/>
              </a:rPr>
              <a:t>McLeod, S. (2013) ‘Erik Erikson’, </a:t>
            </a:r>
            <a:r>
              <a:rPr lang="en-GB" sz="2800" b="1" i="1" dirty="0">
                <a:latin typeface="Arial" panose="020B0604020202020204" pitchFamily="34" charset="0"/>
                <a:cs typeface="Arial" panose="020B0604020202020204" pitchFamily="34" charset="0"/>
              </a:rPr>
              <a:t>Psychosocial Stages - Simply Psychology</a:t>
            </a:r>
            <a:r>
              <a:rPr lang="lv-LV" sz="2800" b="1" dirty="0">
                <a:latin typeface="Arial" panose="020B0604020202020204" pitchFamily="34" charset="0"/>
                <a:cs typeface="Arial" panose="020B0604020202020204" pitchFamily="34" charset="0"/>
              </a:rPr>
              <a:t>, 21st February, p. 5. Available at: </a:t>
            </a:r>
            <a:r>
              <a:rPr lang="en-GB" sz="2800" b="1" dirty="0">
                <a:latin typeface="Arial" panose="020B0604020202020204" pitchFamily="34" charset="0"/>
                <a:cs typeface="Arial" panose="020B0604020202020204" pitchFamily="34" charset="0"/>
              </a:rPr>
              <a:t>http://www.simplypsychology.org /Erik-Erikson.html </a:t>
            </a:r>
            <a:r>
              <a:rPr lang="lv-LV" sz="2800" b="1" dirty="0">
                <a:latin typeface="Arial" panose="020B0604020202020204" pitchFamily="34" charset="0"/>
                <a:cs typeface="Arial" panose="020B0604020202020204" pitchFamily="34" charset="0"/>
              </a:rPr>
              <a:t>(Accessed: 17.06.2021)</a:t>
            </a:r>
          </a:p>
          <a:p>
            <a:pPr marL="0" indent="0">
              <a:lnSpc>
                <a:spcPct val="170000"/>
              </a:lnSpc>
              <a:spcBef>
                <a:spcPts val="0"/>
              </a:spcBef>
              <a:buNone/>
            </a:pPr>
            <a:r>
              <a:rPr lang="lv-LV" sz="2800" dirty="0">
                <a:latin typeface="Arial" panose="020B0604020202020204" pitchFamily="34" charset="0"/>
                <a:cs typeface="Arial" panose="020B0604020202020204" pitchFamily="34" charset="0"/>
              </a:rPr>
              <a:t>Article is about all the stages of Erik Erikson’s theory. It clearly explains every stage step by step. </a:t>
            </a:r>
          </a:p>
          <a:p>
            <a:pPr marL="0" indent="0">
              <a:lnSpc>
                <a:spcPct val="170000"/>
              </a:lnSpc>
              <a:spcBef>
                <a:spcPts val="0"/>
              </a:spcBef>
              <a:buNone/>
            </a:pPr>
            <a:r>
              <a:rPr lang="lv-LV" sz="2800" dirty="0">
                <a:latin typeface="Arial" panose="020B0604020202020204" pitchFamily="34" charset="0"/>
                <a:cs typeface="Arial" panose="020B0604020202020204" pitchFamily="34" charset="0"/>
              </a:rPr>
              <a:t>This source is credible as it is published in reliable journal. And author is proffessional in this field.</a:t>
            </a:r>
          </a:p>
          <a:p>
            <a:pPr marL="0" indent="0">
              <a:lnSpc>
                <a:spcPct val="170000"/>
              </a:lnSpc>
              <a:spcBef>
                <a:spcPts val="0"/>
              </a:spcBef>
              <a:buNone/>
            </a:pPr>
            <a:r>
              <a:rPr lang="lv-LV" sz="2800" dirty="0">
                <a:latin typeface="Arial" panose="020B0604020202020204" pitchFamily="34" charset="0"/>
                <a:cs typeface="Arial" panose="020B0604020202020204" pitchFamily="34" charset="0"/>
              </a:rPr>
              <a:t>I used all 5 pages of this article to analyse all the stages of Erikson’s created theory. I did analyse stage 8 more in detail, to be able to understand how people are in older age, what kind of attention they need to be more happy in their lives. Following this, I was able to create an activity for the staff to support older age people.</a:t>
            </a:r>
            <a:endParaRPr lang="lv-LV" sz="2800" b="0" i="0" dirty="0">
              <a:solidFill>
                <a:srgbClr val="222222"/>
              </a:solidFill>
              <a:effectLst/>
              <a:latin typeface="Arial" panose="020B0604020202020204" pitchFamily="34" charset="0"/>
              <a:cs typeface="Arial" panose="020B0604020202020204" pitchFamily="34" charset="0"/>
            </a:endParaRPr>
          </a:p>
          <a:p>
            <a:pPr>
              <a:lnSpc>
                <a:spcPct val="150000"/>
              </a:lnSpc>
              <a:spcBef>
                <a:spcPts val="0"/>
              </a:spcBef>
            </a:pPr>
            <a:r>
              <a:rPr lang="en-GB" sz="2800" b="1" i="0" dirty="0">
                <a:solidFill>
                  <a:srgbClr val="222222"/>
                </a:solidFill>
                <a:effectLst/>
                <a:latin typeface="Arial" panose="020B0604020202020204" pitchFamily="34" charset="0"/>
                <a:cs typeface="Arial" panose="020B0604020202020204" pitchFamily="34" charset="0"/>
              </a:rPr>
              <a:t>Mowat, H., </a:t>
            </a:r>
            <a:r>
              <a:rPr lang="lv-LV" sz="2800" b="1" i="0" dirty="0">
                <a:solidFill>
                  <a:srgbClr val="222222"/>
                </a:solidFill>
                <a:effectLst/>
                <a:latin typeface="Arial" panose="020B0604020202020204" pitchFamily="34" charset="0"/>
                <a:cs typeface="Arial" panose="020B0604020202020204" pitchFamily="34" charset="0"/>
              </a:rPr>
              <a:t>and</a:t>
            </a:r>
            <a:r>
              <a:rPr lang="en-GB" sz="2800" b="1" i="0" dirty="0">
                <a:solidFill>
                  <a:srgbClr val="222222"/>
                </a:solidFill>
                <a:effectLst/>
                <a:latin typeface="Arial" panose="020B0604020202020204" pitchFamily="34" charset="0"/>
                <a:cs typeface="Arial" panose="020B0604020202020204" pitchFamily="34" charset="0"/>
              </a:rPr>
              <a:t> O'Neill, M. (2013).</a:t>
            </a:r>
            <a:r>
              <a:rPr lang="en-GB" sz="2800" b="1" i="1" dirty="0">
                <a:solidFill>
                  <a:srgbClr val="222222"/>
                </a:solidFill>
                <a:effectLst/>
                <a:latin typeface="Arial" panose="020B0604020202020204" pitchFamily="34" charset="0"/>
                <a:cs typeface="Arial" panose="020B0604020202020204" pitchFamily="34" charset="0"/>
              </a:rPr>
              <a:t> </a:t>
            </a:r>
            <a:r>
              <a:rPr lang="lv-LV" sz="2800" b="1" dirty="0">
                <a:solidFill>
                  <a:srgbClr val="222222"/>
                </a:solidFill>
                <a:effectLst/>
                <a:latin typeface="Arial" panose="020B0604020202020204" pitchFamily="34" charset="0"/>
                <a:cs typeface="Arial" panose="020B0604020202020204" pitchFamily="34" charset="0"/>
              </a:rPr>
              <a:t>’</a:t>
            </a:r>
            <a:r>
              <a:rPr lang="en-GB" sz="2800" b="1" dirty="0">
                <a:solidFill>
                  <a:srgbClr val="222222"/>
                </a:solidFill>
                <a:effectLst/>
                <a:latin typeface="Arial" panose="020B0604020202020204" pitchFamily="34" charset="0"/>
                <a:cs typeface="Arial" panose="020B0604020202020204" pitchFamily="34" charset="0"/>
              </a:rPr>
              <a:t>Spirituality and ageing: Implications for the care and support of older people</a:t>
            </a:r>
            <a:r>
              <a:rPr lang="lv-LV" sz="2800" b="1" dirty="0">
                <a:solidFill>
                  <a:srgbClr val="222222"/>
                </a:solidFill>
                <a:latin typeface="Arial" panose="020B0604020202020204" pitchFamily="34" charset="0"/>
                <a:cs typeface="Arial" panose="020B0604020202020204" pitchFamily="34" charset="0"/>
              </a:rPr>
              <a:t>’,</a:t>
            </a:r>
            <a:r>
              <a:rPr lang="en-GB" sz="2800" b="1" dirty="0">
                <a:solidFill>
                  <a:srgbClr val="222222"/>
                </a:solidFill>
                <a:effectLst/>
                <a:latin typeface="Arial" panose="020B0604020202020204" pitchFamily="34" charset="0"/>
                <a:cs typeface="Arial" panose="020B0604020202020204" pitchFamily="34" charset="0"/>
              </a:rPr>
              <a:t> </a:t>
            </a:r>
            <a:r>
              <a:rPr lang="en-GB" sz="2800" b="1" i="1" dirty="0">
                <a:solidFill>
                  <a:srgbClr val="222222"/>
                </a:solidFill>
                <a:effectLst/>
                <a:latin typeface="Arial" panose="020B0604020202020204" pitchFamily="34" charset="0"/>
                <a:cs typeface="Arial" panose="020B0604020202020204" pitchFamily="34" charset="0"/>
              </a:rPr>
              <a:t>Institute for Research and Innovation in Social Services</a:t>
            </a:r>
            <a:r>
              <a:rPr lang="en-GB" sz="2800" b="1" i="0" dirty="0">
                <a:solidFill>
                  <a:srgbClr val="222222"/>
                </a:solidFill>
                <a:effectLst/>
                <a:latin typeface="Arial" panose="020B0604020202020204" pitchFamily="34" charset="0"/>
                <a:cs typeface="Arial" panose="020B0604020202020204" pitchFamily="34" charset="0"/>
              </a:rPr>
              <a:t>.</a:t>
            </a:r>
            <a:r>
              <a:rPr lang="lv-LV" sz="2800" b="1" i="0" dirty="0">
                <a:solidFill>
                  <a:srgbClr val="222222"/>
                </a:solidFill>
                <a:effectLst/>
                <a:latin typeface="Arial" panose="020B0604020202020204" pitchFamily="34" charset="0"/>
                <a:cs typeface="Arial" panose="020B0604020202020204" pitchFamily="34" charset="0"/>
              </a:rPr>
              <a:t> Available at: https://www.iriss.org.uk/resources/insights/spirituality-ageing-implications-care-support-older-people</a:t>
            </a:r>
            <a:endParaRPr lang="lv-LV" sz="2800" b="1" i="0" u="sng" dirty="0">
              <a:solidFill>
                <a:srgbClr val="333333"/>
              </a:solidFill>
              <a:effectLst/>
              <a:latin typeface="Arial" panose="020B0604020202020204" pitchFamily="34" charset="0"/>
              <a:cs typeface="Arial" panose="020B0604020202020204" pitchFamily="34" charset="0"/>
            </a:endParaRPr>
          </a:p>
          <a:p>
            <a:pPr marL="0" indent="0">
              <a:lnSpc>
                <a:spcPct val="150000"/>
              </a:lnSpc>
              <a:spcBef>
                <a:spcPts val="0"/>
              </a:spcBef>
              <a:buNone/>
            </a:pPr>
            <a:r>
              <a:rPr lang="lv-LV" sz="2800" dirty="0">
                <a:latin typeface="Arial" panose="020B0604020202020204" pitchFamily="34" charset="0"/>
                <a:cs typeface="Arial" panose="020B0604020202020204" pitchFamily="34" charset="0"/>
              </a:rPr>
              <a:t>In this sourse there is explained exact care what is needed for exact age people or disability. There are the steps about the care how you can influence and make better someone’s life. </a:t>
            </a:r>
          </a:p>
          <a:p>
            <a:pPr marL="0" indent="0">
              <a:lnSpc>
                <a:spcPct val="150000"/>
              </a:lnSpc>
              <a:spcBef>
                <a:spcPts val="0"/>
              </a:spcBef>
              <a:buNone/>
            </a:pPr>
            <a:r>
              <a:rPr lang="lv-LV" sz="2800" dirty="0">
                <a:latin typeface="Arial" panose="020B0604020202020204" pitchFamily="34" charset="0"/>
                <a:cs typeface="Arial" panose="020B0604020202020204" pitchFamily="34" charset="0"/>
              </a:rPr>
              <a:t>The article is credible as there has been used credible resources to create it and it is published on reliable website. </a:t>
            </a:r>
          </a:p>
          <a:p>
            <a:pPr marL="0" indent="0">
              <a:lnSpc>
                <a:spcPct val="150000"/>
              </a:lnSpc>
              <a:spcBef>
                <a:spcPts val="0"/>
              </a:spcBef>
              <a:buNone/>
            </a:pPr>
            <a:r>
              <a:rPr lang="lv-LV" sz="2800" dirty="0">
                <a:latin typeface="Arial" panose="020B0604020202020204" pitchFamily="34" charset="0"/>
                <a:cs typeface="Arial" panose="020B0604020202020204" pitchFamily="34" charset="0"/>
              </a:rPr>
              <a:t>I used this article to understand what kind of care is needed for people in older age. By reading and analysing the information I understood that this age needs personalised care, to help each of them to avoid of depression by reminding about all the good things what happened in their lives. </a:t>
            </a:r>
            <a:endParaRPr lang="en-GB" sz="2800" dirty="0">
              <a:latin typeface="Arial" panose="020B0604020202020204" pitchFamily="34" charset="0"/>
              <a:cs typeface="Arial" panose="020B0604020202020204" pitchFamily="34" charset="0"/>
            </a:endParaRPr>
          </a:p>
          <a:p>
            <a:endParaRPr lang="en-GB" dirty="0"/>
          </a:p>
        </p:txBody>
      </p:sp>
      <p:sp>
        <p:nvSpPr>
          <p:cNvPr id="4" name="Title 1">
            <a:extLst>
              <a:ext uri="{FF2B5EF4-FFF2-40B4-BE49-F238E27FC236}">
                <a16:creationId xmlns:a16="http://schemas.microsoft.com/office/drawing/2014/main" id="{7641C904-E68D-451C-B8F4-431745584F3C}"/>
              </a:ext>
            </a:extLst>
          </p:cNvPr>
          <p:cNvSpPr>
            <a:spLocks noGrp="1"/>
          </p:cNvSpPr>
          <p:nvPr>
            <p:ph type="title"/>
          </p:nvPr>
        </p:nvSpPr>
        <p:spPr>
          <a:xfrm>
            <a:off x="357808" y="351874"/>
            <a:ext cx="10515600" cy="602284"/>
          </a:xfrm>
        </p:spPr>
        <p:txBody>
          <a:bodyPr>
            <a:normAutofit/>
          </a:bodyPr>
          <a:lstStyle/>
          <a:p>
            <a:r>
              <a:rPr lang="lv-LV" sz="2400" dirty="0">
                <a:latin typeface="Arial" panose="020B0604020202020204" pitchFamily="34" charset="0"/>
                <a:cs typeface="Arial" panose="020B0604020202020204" pitchFamily="34" charset="0"/>
              </a:rPr>
              <a:t>Annotated Bibliography</a:t>
            </a:r>
            <a:endParaRPr lang="en-GB" sz="2400" dirty="0"/>
          </a:p>
        </p:txBody>
      </p:sp>
    </p:spTree>
    <p:extLst>
      <p:ext uri="{BB962C8B-B14F-4D97-AF65-F5344CB8AC3E}">
        <p14:creationId xmlns:p14="http://schemas.microsoft.com/office/powerpoint/2010/main" val="42038024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444574-4A64-42BD-ABDF-97F482336C18}"/>
              </a:ext>
            </a:extLst>
          </p:cNvPr>
          <p:cNvSpPr>
            <a:spLocks noGrp="1"/>
          </p:cNvSpPr>
          <p:nvPr>
            <p:ph type="title"/>
          </p:nvPr>
        </p:nvSpPr>
        <p:spPr>
          <a:xfrm>
            <a:off x="397565" y="365125"/>
            <a:ext cx="10515600" cy="536023"/>
          </a:xfrm>
        </p:spPr>
        <p:txBody>
          <a:bodyPr>
            <a:normAutofit/>
          </a:bodyPr>
          <a:lstStyle/>
          <a:p>
            <a:r>
              <a:rPr lang="lv-LV" sz="2400" dirty="0">
                <a:latin typeface="Arial" panose="020B0604020202020204" pitchFamily="34" charset="0"/>
                <a:cs typeface="Arial" panose="020B0604020202020204" pitchFamily="34" charset="0"/>
              </a:rPr>
              <a:t>Annotated Bibliography</a:t>
            </a:r>
            <a:endParaRPr lang="en-GB" sz="24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0FE97730-9212-4A44-BC6F-8993F02A03E9}"/>
              </a:ext>
            </a:extLst>
          </p:cNvPr>
          <p:cNvSpPr>
            <a:spLocks noGrp="1"/>
          </p:cNvSpPr>
          <p:nvPr>
            <p:ph idx="1"/>
          </p:nvPr>
        </p:nvSpPr>
        <p:spPr>
          <a:xfrm>
            <a:off x="371061" y="1046920"/>
            <a:ext cx="11423374" cy="5275815"/>
          </a:xfrm>
        </p:spPr>
        <p:txBody>
          <a:bodyPr>
            <a:normAutofit/>
          </a:bodyPr>
          <a:lstStyle/>
          <a:p>
            <a:pPr>
              <a:lnSpc>
                <a:spcPct val="150000"/>
              </a:lnSpc>
              <a:spcBef>
                <a:spcPts val="600"/>
              </a:spcBef>
            </a:pPr>
            <a:r>
              <a:rPr lang="en-GB" sz="1400" b="1" i="0" dirty="0">
                <a:effectLst/>
                <a:latin typeface="Arial" panose="020B0604020202020204" pitchFamily="34" charset="0"/>
                <a:cs typeface="Arial" panose="020B0604020202020204" pitchFamily="34" charset="0"/>
              </a:rPr>
              <a:t>Newman</a:t>
            </a:r>
            <a:r>
              <a:rPr lang="lv-LV" sz="1400" b="1" i="0" dirty="0">
                <a:effectLst/>
                <a:latin typeface="Arial" panose="020B0604020202020204" pitchFamily="34" charset="0"/>
                <a:cs typeface="Arial" panose="020B0604020202020204" pitchFamily="34" charset="0"/>
              </a:rPr>
              <a:t>, S.</a:t>
            </a:r>
            <a:r>
              <a:rPr lang="en-GB" sz="1400" b="1" i="0" dirty="0">
                <a:effectLst/>
                <a:latin typeface="Arial" panose="020B0604020202020204" pitchFamily="34" charset="0"/>
                <a:cs typeface="Arial" panose="020B0604020202020204" pitchFamily="34" charset="0"/>
              </a:rPr>
              <a:t> </a:t>
            </a:r>
            <a:r>
              <a:rPr lang="lv-LV" sz="1400" b="1" dirty="0">
                <a:latin typeface="Arial" panose="020B0604020202020204" pitchFamily="34" charset="0"/>
                <a:cs typeface="Arial" panose="020B0604020202020204" pitchFamily="34" charset="0"/>
              </a:rPr>
              <a:t>and</a:t>
            </a:r>
            <a:r>
              <a:rPr lang="en-GB" sz="1400" b="1" i="0" dirty="0">
                <a:effectLst/>
                <a:latin typeface="Arial" panose="020B0604020202020204" pitchFamily="34" charset="0"/>
                <a:cs typeface="Arial" panose="020B0604020202020204" pitchFamily="34" charset="0"/>
              </a:rPr>
              <a:t> </a:t>
            </a:r>
            <a:r>
              <a:rPr lang="en-GB" sz="1400" b="1" i="0" dirty="0" err="1">
                <a:effectLst/>
                <a:latin typeface="Arial" panose="020B0604020202020204" pitchFamily="34" charset="0"/>
                <a:cs typeface="Arial" panose="020B0604020202020204" pitchFamily="34" charset="0"/>
              </a:rPr>
              <a:t>Latifi</a:t>
            </a:r>
            <a:r>
              <a:rPr lang="lv-LV" sz="1400" b="1" i="0" dirty="0">
                <a:effectLst/>
                <a:latin typeface="Arial" panose="020B0604020202020204" pitchFamily="34" charset="0"/>
                <a:cs typeface="Arial" panose="020B0604020202020204" pitchFamily="34" charset="0"/>
              </a:rPr>
              <a:t>, A.</a:t>
            </a:r>
            <a:r>
              <a:rPr lang="en-GB" sz="1400" b="1" i="0" dirty="0">
                <a:effectLst/>
                <a:latin typeface="Arial" panose="020B0604020202020204" pitchFamily="34" charset="0"/>
                <a:cs typeface="Arial" panose="020B0604020202020204" pitchFamily="34" charset="0"/>
              </a:rPr>
              <a:t> (2021) </a:t>
            </a:r>
            <a:r>
              <a:rPr lang="lv-LV" sz="1400" b="1" i="0" dirty="0">
                <a:effectLst/>
                <a:latin typeface="Arial" panose="020B0604020202020204" pitchFamily="34" charset="0"/>
                <a:cs typeface="Arial" panose="020B0604020202020204" pitchFamily="34" charset="0"/>
              </a:rPr>
              <a:t>’</a:t>
            </a:r>
            <a:r>
              <a:rPr lang="en-GB" sz="1400" b="1" i="0" dirty="0">
                <a:effectLst/>
                <a:latin typeface="Arial" panose="020B0604020202020204" pitchFamily="34" charset="0"/>
                <a:cs typeface="Arial" panose="020B0604020202020204" pitchFamily="34" charset="0"/>
              </a:rPr>
              <a:t>Vygotsky, education, and teacher education</a:t>
            </a:r>
            <a:r>
              <a:rPr lang="lv-LV" sz="1400" b="1" i="0" dirty="0">
                <a:effectLst/>
                <a:latin typeface="Arial" panose="020B0604020202020204" pitchFamily="34" charset="0"/>
                <a:cs typeface="Arial" panose="020B0604020202020204" pitchFamily="34" charset="0"/>
              </a:rPr>
              <a:t>’,</a:t>
            </a:r>
            <a:r>
              <a:rPr lang="en-GB" sz="1400" b="1" i="0" dirty="0">
                <a:effectLst/>
                <a:latin typeface="Arial" panose="020B0604020202020204" pitchFamily="34" charset="0"/>
                <a:cs typeface="Arial" panose="020B0604020202020204" pitchFamily="34" charset="0"/>
              </a:rPr>
              <a:t> </a:t>
            </a:r>
            <a:r>
              <a:rPr lang="en-GB" sz="1400" b="1" i="1" dirty="0">
                <a:effectLst/>
                <a:latin typeface="Arial" panose="020B0604020202020204" pitchFamily="34" charset="0"/>
                <a:cs typeface="Arial" panose="020B0604020202020204" pitchFamily="34" charset="0"/>
              </a:rPr>
              <a:t>Journal of Education for Teaching</a:t>
            </a:r>
            <a:r>
              <a:rPr lang="en-GB" sz="1400" b="1" i="0" dirty="0">
                <a:effectLst/>
                <a:latin typeface="Arial" panose="020B0604020202020204" pitchFamily="34" charset="0"/>
                <a:cs typeface="Arial" panose="020B0604020202020204" pitchFamily="34" charset="0"/>
              </a:rPr>
              <a:t>, 47</a:t>
            </a:r>
            <a:r>
              <a:rPr lang="lv-LV" sz="1400" b="1" i="0" dirty="0">
                <a:effectLst/>
                <a:latin typeface="Arial" panose="020B0604020202020204" pitchFamily="34" charset="0"/>
                <a:cs typeface="Arial" panose="020B0604020202020204" pitchFamily="34" charset="0"/>
              </a:rPr>
              <a:t>(</a:t>
            </a:r>
            <a:r>
              <a:rPr lang="en-GB" sz="1400" b="1" i="0" dirty="0">
                <a:effectLst/>
                <a:latin typeface="Arial" panose="020B0604020202020204" pitchFamily="34" charset="0"/>
                <a:cs typeface="Arial" panose="020B0604020202020204" pitchFamily="34" charset="0"/>
              </a:rPr>
              <a:t>1</a:t>
            </a:r>
            <a:r>
              <a:rPr lang="lv-LV" sz="1400" b="1" i="0" dirty="0">
                <a:effectLst/>
                <a:latin typeface="Arial" panose="020B0604020202020204" pitchFamily="34" charset="0"/>
                <a:cs typeface="Arial" panose="020B0604020202020204" pitchFamily="34" charset="0"/>
              </a:rPr>
              <a:t>)</a:t>
            </a:r>
            <a:r>
              <a:rPr lang="en-GB" sz="1400" b="1" i="0" dirty="0">
                <a:effectLst/>
                <a:latin typeface="Arial" panose="020B0604020202020204" pitchFamily="34" charset="0"/>
                <a:cs typeface="Arial" panose="020B0604020202020204" pitchFamily="34" charset="0"/>
              </a:rPr>
              <a:t>, 4</a:t>
            </a:r>
            <a:r>
              <a:rPr lang="lv-LV" sz="1400" b="1" dirty="0">
                <a:latin typeface="Arial" panose="020B0604020202020204" pitchFamily="34" charset="0"/>
                <a:cs typeface="Arial" panose="020B0604020202020204" pitchFamily="34" charset="0"/>
              </a:rPr>
              <a:t>-17.</a:t>
            </a:r>
            <a:r>
              <a:rPr lang="en-GB" sz="1400" b="1" i="0" dirty="0">
                <a:effectLst/>
                <a:latin typeface="Arial" panose="020B0604020202020204" pitchFamily="34" charset="0"/>
                <a:cs typeface="Arial" panose="020B0604020202020204" pitchFamily="34" charset="0"/>
              </a:rPr>
              <a:t> </a:t>
            </a:r>
            <a:r>
              <a:rPr lang="lv-LV" sz="1400" b="1" i="0" dirty="0">
                <a:effectLst/>
                <a:latin typeface="Arial" panose="020B0604020202020204" pitchFamily="34" charset="0"/>
                <a:cs typeface="Arial" panose="020B0604020202020204" pitchFamily="34" charset="0"/>
              </a:rPr>
              <a:t>doi</a:t>
            </a:r>
            <a:r>
              <a:rPr lang="en-GB" sz="1400" b="1" i="0" dirty="0">
                <a:effectLst/>
                <a:latin typeface="Arial" panose="020B0604020202020204" pitchFamily="34" charset="0"/>
                <a:cs typeface="Arial" panose="020B0604020202020204" pitchFamily="34" charset="0"/>
              </a:rPr>
              <a:t>: 10.1080/02607476.2020.1831375</a:t>
            </a:r>
            <a:r>
              <a:rPr lang="lv-LV" sz="1400" b="1" i="0" dirty="0">
                <a:effectLst/>
                <a:latin typeface="Arial" panose="020B0604020202020204" pitchFamily="34" charset="0"/>
                <a:cs typeface="Arial" panose="020B0604020202020204" pitchFamily="34" charset="0"/>
              </a:rPr>
              <a:t>.</a:t>
            </a:r>
          </a:p>
          <a:p>
            <a:pPr marL="0" indent="0">
              <a:lnSpc>
                <a:spcPct val="150000"/>
              </a:lnSpc>
              <a:spcBef>
                <a:spcPts val="0"/>
              </a:spcBef>
              <a:buNone/>
            </a:pPr>
            <a:r>
              <a:rPr lang="lv-LV" sz="1400" dirty="0">
                <a:latin typeface="Arial" panose="020B0604020202020204" pitchFamily="34" charset="0"/>
                <a:cs typeface="Arial" panose="020B0604020202020204" pitchFamily="34" charset="0"/>
              </a:rPr>
              <a:t>This article is about Vygotsky’s theory’s influence on educational system, how the educators have been using it to provide more effective education for children. </a:t>
            </a:r>
          </a:p>
          <a:p>
            <a:pPr marL="0" indent="0">
              <a:lnSpc>
                <a:spcPct val="150000"/>
              </a:lnSpc>
              <a:spcBef>
                <a:spcPts val="0"/>
              </a:spcBef>
              <a:buNone/>
            </a:pPr>
            <a:r>
              <a:rPr lang="lv-LV" sz="1400" dirty="0">
                <a:latin typeface="Arial" panose="020B0604020202020204" pitchFamily="34" charset="0"/>
                <a:cs typeface="Arial" panose="020B0604020202020204" pitchFamily="34" charset="0"/>
              </a:rPr>
              <a:t>The source is credible because it has been published in reliable journal about </a:t>
            </a:r>
            <a:r>
              <a:rPr lang="en-GB" sz="1400" dirty="0">
                <a:latin typeface="Arial" panose="020B0604020202020204" pitchFamily="34" charset="0"/>
                <a:cs typeface="Arial" panose="020B0604020202020204" pitchFamily="34" charset="0"/>
              </a:rPr>
              <a:t>International research and pedagogy</a:t>
            </a:r>
            <a:r>
              <a:rPr lang="lv-LV" sz="1400" dirty="0">
                <a:latin typeface="Arial" panose="020B0604020202020204" pitchFamily="34" charset="0"/>
                <a:cs typeface="Arial" panose="020B0604020202020204" pitchFamily="34" charset="0"/>
              </a:rPr>
              <a:t>. </a:t>
            </a:r>
          </a:p>
          <a:p>
            <a:pPr marL="0" indent="0">
              <a:lnSpc>
                <a:spcPct val="150000"/>
              </a:lnSpc>
              <a:spcBef>
                <a:spcPts val="0"/>
              </a:spcBef>
              <a:buNone/>
            </a:pPr>
            <a:r>
              <a:rPr lang="lv-LV" sz="1400" dirty="0">
                <a:latin typeface="Arial" panose="020B0604020202020204" pitchFamily="34" charset="0"/>
                <a:cs typeface="Arial" panose="020B0604020202020204" pitchFamily="34" charset="0"/>
              </a:rPr>
              <a:t>I used page 6 of this article to find out more about this psychologist theories and practices, how his theory was used for educational purposes and why it is so popular for education system. </a:t>
            </a:r>
            <a:endParaRPr lang="lv-LV" sz="1300" b="0" i="0" dirty="0">
              <a:solidFill>
                <a:srgbClr val="222222"/>
              </a:solidFill>
              <a:effectLst/>
              <a:latin typeface="Arial" panose="020B0604020202020204" pitchFamily="34" charset="0"/>
              <a:cs typeface="Arial" panose="020B0604020202020204" pitchFamily="34" charset="0"/>
            </a:endParaRPr>
          </a:p>
          <a:p>
            <a:pPr>
              <a:lnSpc>
                <a:spcPct val="150000"/>
              </a:lnSpc>
              <a:spcBef>
                <a:spcPts val="0"/>
              </a:spcBef>
            </a:pPr>
            <a:r>
              <a:rPr lang="en-GB" sz="1300" b="1" i="0" dirty="0">
                <a:solidFill>
                  <a:srgbClr val="222222"/>
                </a:solidFill>
                <a:effectLst/>
                <a:latin typeface="Arial" panose="020B0604020202020204" pitchFamily="34" charset="0"/>
                <a:cs typeface="Arial" panose="020B0604020202020204" pitchFamily="34" charset="0"/>
              </a:rPr>
              <a:t>Orenstein, </a:t>
            </a:r>
            <a:r>
              <a:rPr lang="lv-LV" sz="1300" b="1" dirty="0">
                <a:solidFill>
                  <a:srgbClr val="222222"/>
                </a:solidFill>
                <a:latin typeface="Arial" panose="020B0604020202020204" pitchFamily="34" charset="0"/>
                <a:cs typeface="Arial" panose="020B0604020202020204" pitchFamily="34" charset="0"/>
              </a:rPr>
              <a:t>G.</a:t>
            </a:r>
            <a:r>
              <a:rPr lang="en-GB" sz="1300" b="1" i="0" dirty="0">
                <a:solidFill>
                  <a:srgbClr val="222222"/>
                </a:solidFill>
                <a:effectLst/>
                <a:latin typeface="Arial" panose="020B0604020202020204" pitchFamily="34" charset="0"/>
                <a:cs typeface="Arial" panose="020B0604020202020204" pitchFamily="34" charset="0"/>
              </a:rPr>
              <a:t> A. and Lewis</a:t>
            </a:r>
            <a:r>
              <a:rPr lang="lv-LV" sz="1300" b="1" i="0" dirty="0">
                <a:solidFill>
                  <a:srgbClr val="222222"/>
                </a:solidFill>
                <a:effectLst/>
                <a:latin typeface="Arial" panose="020B0604020202020204" pitchFamily="34" charset="0"/>
                <a:cs typeface="Arial" panose="020B0604020202020204" pitchFamily="34" charset="0"/>
              </a:rPr>
              <a:t>, L. (2020) </a:t>
            </a:r>
            <a:r>
              <a:rPr lang="en-GB" sz="1300" b="1" i="0" dirty="0">
                <a:solidFill>
                  <a:srgbClr val="222222"/>
                </a:solidFill>
                <a:effectLst/>
                <a:latin typeface="Arial" panose="020B0604020202020204" pitchFamily="34" charset="0"/>
                <a:cs typeface="Arial" panose="020B0604020202020204" pitchFamily="34" charset="0"/>
              </a:rPr>
              <a:t>"</a:t>
            </a:r>
            <a:r>
              <a:rPr lang="en-GB" sz="1300" b="1" i="0" dirty="0" err="1">
                <a:solidFill>
                  <a:srgbClr val="222222"/>
                </a:solidFill>
                <a:effectLst/>
                <a:latin typeface="Arial" panose="020B0604020202020204" pitchFamily="34" charset="0"/>
                <a:cs typeface="Arial" panose="020B0604020202020204" pitchFamily="34" charset="0"/>
              </a:rPr>
              <a:t>Eriksons</a:t>
            </a:r>
            <a:r>
              <a:rPr lang="en-GB" sz="1300" b="1" i="0" dirty="0">
                <a:solidFill>
                  <a:srgbClr val="222222"/>
                </a:solidFill>
                <a:effectLst/>
                <a:latin typeface="Arial" panose="020B0604020202020204" pitchFamily="34" charset="0"/>
                <a:cs typeface="Arial" panose="020B0604020202020204" pitchFamily="34" charset="0"/>
              </a:rPr>
              <a:t> stages of psychosocial development." </a:t>
            </a:r>
            <a:r>
              <a:rPr lang="en-GB" sz="1300" b="1" i="1" dirty="0" err="1">
                <a:solidFill>
                  <a:srgbClr val="222222"/>
                </a:solidFill>
                <a:effectLst/>
                <a:latin typeface="Arial" panose="020B0604020202020204" pitchFamily="34" charset="0"/>
                <a:cs typeface="Arial" panose="020B0604020202020204" pitchFamily="34" charset="0"/>
              </a:rPr>
              <a:t>StatPearl</a:t>
            </a:r>
            <a:r>
              <a:rPr lang="lv-LV" sz="1300" b="1" i="1" dirty="0">
                <a:solidFill>
                  <a:srgbClr val="222222"/>
                </a:solidFill>
                <a:latin typeface="Arial" panose="020B0604020202020204" pitchFamily="34" charset="0"/>
                <a:cs typeface="Arial" panose="020B0604020202020204" pitchFamily="34" charset="0"/>
              </a:rPr>
              <a:t>.</a:t>
            </a:r>
            <a:endParaRPr lang="lv-LV" sz="1300" b="1" i="1" dirty="0">
              <a:solidFill>
                <a:srgbClr val="222222"/>
              </a:solidFill>
              <a:effectLst/>
              <a:latin typeface="Arial" panose="020B0604020202020204" pitchFamily="34" charset="0"/>
              <a:cs typeface="Arial" panose="020B0604020202020204" pitchFamily="34" charset="0"/>
            </a:endParaRPr>
          </a:p>
          <a:p>
            <a:pPr marL="0" indent="0">
              <a:lnSpc>
                <a:spcPct val="150000"/>
              </a:lnSpc>
              <a:spcBef>
                <a:spcPts val="0"/>
              </a:spcBef>
              <a:buNone/>
            </a:pPr>
            <a:r>
              <a:rPr lang="lv-LV" sz="1300" b="0" dirty="0">
                <a:solidFill>
                  <a:srgbClr val="222222"/>
                </a:solidFill>
                <a:effectLst/>
                <a:latin typeface="Arial" panose="020B0604020202020204" pitchFamily="34" charset="0"/>
                <a:cs typeface="Arial" panose="020B0604020202020204" pitchFamily="34" charset="0"/>
              </a:rPr>
              <a:t>Available at:</a:t>
            </a:r>
            <a:r>
              <a:rPr lang="lv-LV" sz="1300" i="1" dirty="0">
                <a:solidFill>
                  <a:srgbClr val="222222"/>
                </a:solidFill>
                <a:latin typeface="Arial" panose="020B0604020202020204" pitchFamily="34" charset="0"/>
                <a:cs typeface="Arial" panose="020B0604020202020204" pitchFamily="34" charset="0"/>
              </a:rPr>
              <a:t> </a:t>
            </a:r>
            <a:r>
              <a:rPr lang="lv-LV" sz="1300" b="0" i="0" dirty="0">
                <a:solidFill>
                  <a:srgbClr val="222222"/>
                </a:solidFill>
                <a:effectLst/>
                <a:latin typeface="Arial" panose="020B0604020202020204" pitchFamily="34" charset="0"/>
                <a:cs typeface="Arial" panose="020B0604020202020204" pitchFamily="34" charset="0"/>
              </a:rPr>
              <a:t>https://www.ncbi.nlm.nih.gov/books/NBK556096/ (Accessed: 17.06.2021).</a:t>
            </a:r>
          </a:p>
          <a:p>
            <a:pPr marL="0" indent="0">
              <a:lnSpc>
                <a:spcPct val="150000"/>
              </a:lnSpc>
              <a:spcBef>
                <a:spcPts val="0"/>
              </a:spcBef>
              <a:buNone/>
            </a:pPr>
            <a:r>
              <a:rPr lang="lv-LV" sz="1300" b="0" i="0" dirty="0">
                <a:solidFill>
                  <a:srgbClr val="222222"/>
                </a:solidFill>
                <a:effectLst/>
                <a:latin typeface="Arial" panose="020B0604020202020204" pitchFamily="34" charset="0"/>
                <a:cs typeface="Arial" panose="020B0604020202020204" pitchFamily="34" charset="0"/>
              </a:rPr>
              <a:t>The article is describing Erikson’s stages of psychosocial development. It contains definition, history about the theory and it’s function and components.</a:t>
            </a:r>
          </a:p>
          <a:p>
            <a:pPr marL="0" indent="0">
              <a:lnSpc>
                <a:spcPct val="150000"/>
              </a:lnSpc>
              <a:spcBef>
                <a:spcPts val="0"/>
              </a:spcBef>
              <a:buNone/>
            </a:pPr>
            <a:r>
              <a:rPr lang="lv-LV" sz="1300" dirty="0">
                <a:solidFill>
                  <a:srgbClr val="222222"/>
                </a:solidFill>
                <a:latin typeface="Arial" panose="020B0604020202020204" pitchFamily="34" charset="0"/>
                <a:cs typeface="Arial" panose="020B0604020202020204" pitchFamily="34" charset="0"/>
              </a:rPr>
              <a:t>The article is credible as it is published in peer reviewed Internet journal. And the autors of the source are proffessionals in the field about psychosocial dveelopment. There has been used reliable references to create this article. </a:t>
            </a:r>
          </a:p>
          <a:p>
            <a:pPr marL="0" indent="0">
              <a:lnSpc>
                <a:spcPct val="150000"/>
              </a:lnSpc>
              <a:spcBef>
                <a:spcPts val="0"/>
              </a:spcBef>
              <a:buNone/>
            </a:pPr>
            <a:r>
              <a:rPr lang="lv-LV" sz="1300" b="0" i="0" dirty="0">
                <a:solidFill>
                  <a:srgbClr val="222222"/>
                </a:solidFill>
                <a:effectLst/>
                <a:latin typeface="Arial" panose="020B0604020202020204" pitchFamily="34" charset="0"/>
                <a:cs typeface="Arial" panose="020B0604020202020204" pitchFamily="34" charset="0"/>
              </a:rPr>
              <a:t>I used this </a:t>
            </a:r>
            <a:r>
              <a:rPr lang="lv-LV" sz="1300" dirty="0">
                <a:solidFill>
                  <a:srgbClr val="222222"/>
                </a:solidFill>
                <a:latin typeface="Arial" panose="020B0604020202020204" pitchFamily="34" charset="0"/>
                <a:cs typeface="Arial" panose="020B0604020202020204" pitchFamily="34" charset="0"/>
              </a:rPr>
              <a:t>article to find out more about the function and history of the Erikson’s theory, how individuals are developing their identity during childhood, adolescence and adulthood.</a:t>
            </a:r>
            <a:endParaRPr lang="lv-LV" sz="13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621088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00FD3F-88A2-44BD-B5FA-06A3064F181B}"/>
              </a:ext>
            </a:extLst>
          </p:cNvPr>
          <p:cNvSpPr>
            <a:spLocks noGrp="1"/>
          </p:cNvSpPr>
          <p:nvPr>
            <p:ph type="title"/>
          </p:nvPr>
        </p:nvSpPr>
        <p:spPr/>
        <p:txBody>
          <a:bodyPr>
            <a:normAutofit/>
          </a:bodyPr>
          <a:lstStyle/>
          <a:p>
            <a:br>
              <a:rPr lang="en-GB" sz="4400" dirty="0"/>
            </a:br>
            <a:endParaRPr lang="en-GB" dirty="0"/>
          </a:p>
        </p:txBody>
      </p:sp>
      <p:sp>
        <p:nvSpPr>
          <p:cNvPr id="6" name="Content Placeholder 5">
            <a:extLst>
              <a:ext uri="{FF2B5EF4-FFF2-40B4-BE49-F238E27FC236}">
                <a16:creationId xmlns:a16="http://schemas.microsoft.com/office/drawing/2014/main" id="{FAB67BE5-F39C-4B89-9E89-B1DE7DA0A03B}"/>
              </a:ext>
            </a:extLst>
          </p:cNvPr>
          <p:cNvSpPr>
            <a:spLocks noGrp="1"/>
          </p:cNvSpPr>
          <p:nvPr>
            <p:ph idx="1"/>
          </p:nvPr>
        </p:nvSpPr>
        <p:spPr>
          <a:xfrm>
            <a:off x="397565" y="1149764"/>
            <a:ext cx="11290852" cy="4351338"/>
          </a:xfrm>
        </p:spPr>
        <p:txBody>
          <a:bodyPr>
            <a:normAutofit/>
          </a:bodyPr>
          <a:lstStyle/>
          <a:p>
            <a:pPr>
              <a:lnSpc>
                <a:spcPct val="150000"/>
              </a:lnSpc>
              <a:spcBef>
                <a:spcPts val="600"/>
              </a:spcBef>
            </a:pPr>
            <a:r>
              <a:rPr lang="lv-LV" sz="1300" b="1" dirty="0">
                <a:latin typeface="Arial" panose="020B0604020202020204" pitchFamily="34" charset="0"/>
                <a:cs typeface="Arial" panose="020B0604020202020204" pitchFamily="34" charset="0"/>
              </a:rPr>
              <a:t>Turuk, M.C., (2018) ‘The relevance and implications of Vygovsky’s sociocultural theory in the second language classroom’, </a:t>
            </a:r>
            <a:r>
              <a:rPr lang="lv-LV" sz="1300" b="1" i="1" dirty="0">
                <a:latin typeface="Arial" panose="020B0604020202020204" pitchFamily="34" charset="0"/>
                <a:cs typeface="Arial" panose="020B0604020202020204" pitchFamily="34" charset="0"/>
              </a:rPr>
              <a:t>Arecls,</a:t>
            </a:r>
            <a:r>
              <a:rPr lang="lv-LV" sz="1300" b="1" dirty="0">
                <a:latin typeface="Arial" panose="020B0604020202020204" pitchFamily="34" charset="0"/>
                <a:cs typeface="Arial" panose="020B0604020202020204" pitchFamily="34" charset="0"/>
              </a:rPr>
              <a:t> </a:t>
            </a:r>
            <a:r>
              <a:rPr lang="nl-NL" sz="1300" b="1" dirty="0">
                <a:latin typeface="Arial" panose="020B0604020202020204" pitchFamily="34" charset="0"/>
                <a:cs typeface="Arial" panose="020B0604020202020204" pitchFamily="34" charset="0"/>
              </a:rPr>
              <a:t>5, </a:t>
            </a:r>
            <a:r>
              <a:rPr lang="lv-LV" sz="1300" b="1" dirty="0">
                <a:latin typeface="Arial" panose="020B0604020202020204" pitchFamily="34" charset="0"/>
                <a:cs typeface="Arial" panose="020B0604020202020204" pitchFamily="34" charset="0"/>
              </a:rPr>
              <a:t>pp. </a:t>
            </a:r>
            <a:r>
              <a:rPr lang="nl-NL" sz="1300" b="1" dirty="0">
                <a:latin typeface="Arial" panose="020B0604020202020204" pitchFamily="34" charset="0"/>
                <a:cs typeface="Arial" panose="020B0604020202020204" pitchFamily="34" charset="0"/>
              </a:rPr>
              <a:t>24</a:t>
            </a:r>
            <a:r>
              <a:rPr lang="lv-LV" sz="1300" b="1" dirty="0">
                <a:latin typeface="Arial" panose="020B0604020202020204" pitchFamily="34" charset="0"/>
                <a:cs typeface="Arial" panose="020B0604020202020204" pitchFamily="34" charset="0"/>
              </a:rPr>
              <a:t>4</a:t>
            </a:r>
            <a:r>
              <a:rPr lang="nl-NL" sz="1300" b="1" dirty="0">
                <a:latin typeface="Arial" panose="020B0604020202020204" pitchFamily="34" charset="0"/>
                <a:cs typeface="Arial" panose="020B0604020202020204" pitchFamily="34" charset="0"/>
              </a:rPr>
              <a:t>-262</a:t>
            </a:r>
            <a:r>
              <a:rPr lang="lv-LV" sz="1300" b="1" dirty="0">
                <a:latin typeface="Arial" panose="020B0604020202020204" pitchFamily="34" charset="0"/>
                <a:cs typeface="Arial" panose="020B0604020202020204" pitchFamily="34" charset="0"/>
              </a:rPr>
              <a:t>. Available at: https://www.academia.edu/download/37336864/vygotsky.pdf (Accessed: 17.06.2021).</a:t>
            </a:r>
          </a:p>
          <a:p>
            <a:pPr marL="0" indent="0">
              <a:lnSpc>
                <a:spcPct val="150000"/>
              </a:lnSpc>
              <a:spcBef>
                <a:spcPts val="0"/>
              </a:spcBef>
              <a:buNone/>
            </a:pPr>
            <a:r>
              <a:rPr lang="lv-LV" sz="1300" dirty="0">
                <a:latin typeface="Arial" panose="020B0604020202020204" pitchFamily="34" charset="0"/>
                <a:cs typeface="Arial" panose="020B0604020202020204" pitchFamily="34" charset="0"/>
              </a:rPr>
              <a:t>Article is about Russian psychologist Lev Vygotsky’s theory and it’s purpose.</a:t>
            </a:r>
          </a:p>
          <a:p>
            <a:pPr marL="0" indent="0">
              <a:lnSpc>
                <a:spcPct val="150000"/>
              </a:lnSpc>
              <a:spcBef>
                <a:spcPts val="0"/>
              </a:spcBef>
              <a:buNone/>
            </a:pPr>
            <a:r>
              <a:rPr lang="lv-LV" sz="1300" dirty="0">
                <a:latin typeface="Arial" panose="020B0604020202020204" pitchFamily="34" charset="0"/>
                <a:cs typeface="Arial" panose="020B0604020202020204" pitchFamily="34" charset="0"/>
              </a:rPr>
              <a:t>The article is credible because it is published in peer reviewed journal. In the time when the author wrote the article, he was full time PhD student about Communication and Language Sciences.</a:t>
            </a:r>
          </a:p>
          <a:p>
            <a:pPr marL="0" indent="0">
              <a:lnSpc>
                <a:spcPct val="150000"/>
              </a:lnSpc>
              <a:spcBef>
                <a:spcPts val="0"/>
              </a:spcBef>
              <a:buNone/>
            </a:pPr>
            <a:r>
              <a:rPr lang="lv-LV" sz="1300" dirty="0">
                <a:latin typeface="Arial" panose="020B0604020202020204" pitchFamily="34" charset="0"/>
                <a:cs typeface="Arial" panose="020B0604020202020204" pitchFamily="34" charset="0"/>
              </a:rPr>
              <a:t>I used the pages 245-258 to find out more about Vygotsky’s theory to be able to compare it with Erikson’s theory. The article is containing basic concepts in sociocultural theory. </a:t>
            </a:r>
          </a:p>
          <a:p>
            <a:pPr>
              <a:lnSpc>
                <a:spcPct val="150000"/>
              </a:lnSpc>
              <a:spcBef>
                <a:spcPts val="600"/>
              </a:spcBef>
            </a:pPr>
            <a:r>
              <a:rPr lang="lv-LV" sz="1300" b="1" dirty="0">
                <a:latin typeface="Arial" panose="020B0604020202020204" pitchFamily="34" charset="0"/>
                <a:cs typeface="Arial" panose="020B0604020202020204" pitchFamily="34" charset="0"/>
              </a:rPr>
              <a:t>WordPress (2009) L</a:t>
            </a:r>
            <a:r>
              <a:rPr lang="en-GB" sz="1300" b="1" dirty="0">
                <a:latin typeface="Arial" panose="020B0604020202020204" pitchFamily="34" charset="0"/>
                <a:cs typeface="Arial" panose="020B0604020202020204" pitchFamily="34" charset="0"/>
              </a:rPr>
              <a:t>earning and adolescent development</a:t>
            </a:r>
            <a:r>
              <a:rPr lang="lv-LV" sz="1300" b="1" dirty="0">
                <a:latin typeface="Arial" panose="020B0604020202020204" pitchFamily="34" charset="0"/>
                <a:cs typeface="Arial" panose="020B0604020202020204" pitchFamily="34" charset="0"/>
              </a:rPr>
              <a:t> [Diagram], Available at: https://tadahgroup.wordpress.com/vygotskys-theory-2/ (Accessed: 17.06.2021).</a:t>
            </a:r>
          </a:p>
          <a:p>
            <a:pPr marL="0" indent="0">
              <a:lnSpc>
                <a:spcPct val="150000"/>
              </a:lnSpc>
              <a:spcBef>
                <a:spcPts val="0"/>
              </a:spcBef>
              <a:buNone/>
            </a:pPr>
            <a:r>
              <a:rPr lang="lv-LV" sz="1300" dirty="0">
                <a:latin typeface="Arial" panose="020B0604020202020204" pitchFamily="34" charset="0"/>
                <a:cs typeface="Arial" panose="020B0604020202020204" pitchFamily="34" charset="0"/>
              </a:rPr>
              <a:t>Article is about Vygotsky’s theory. About his lifespan and how the theory was created. </a:t>
            </a:r>
          </a:p>
          <a:p>
            <a:pPr marL="0" indent="0">
              <a:lnSpc>
                <a:spcPct val="150000"/>
              </a:lnSpc>
              <a:spcBef>
                <a:spcPts val="0"/>
              </a:spcBef>
              <a:buNone/>
            </a:pPr>
            <a:r>
              <a:rPr lang="lv-LV" sz="1300" dirty="0">
                <a:latin typeface="Arial" panose="020B0604020202020204" pitchFamily="34" charset="0"/>
                <a:cs typeface="Arial" panose="020B0604020202020204" pitchFamily="34" charset="0"/>
              </a:rPr>
              <a:t>The source is credible as it has been published in reliable journal. There has been used realible references to create an article. </a:t>
            </a:r>
          </a:p>
          <a:p>
            <a:pPr marL="0" indent="0">
              <a:lnSpc>
                <a:spcPct val="150000"/>
              </a:lnSpc>
              <a:spcBef>
                <a:spcPts val="0"/>
              </a:spcBef>
              <a:buNone/>
            </a:pPr>
            <a:r>
              <a:rPr lang="lv-LV" sz="1300" dirty="0">
                <a:latin typeface="Arial" panose="020B0604020202020204" pitchFamily="34" charset="0"/>
                <a:cs typeface="Arial" panose="020B0604020202020204" pitchFamily="34" charset="0"/>
              </a:rPr>
              <a:t>I used this source for the diagram, there is shown clearly what influences affects child’s identity development.</a:t>
            </a:r>
            <a:endParaRPr lang="en-GB" sz="1300" dirty="0">
              <a:latin typeface="Arial" panose="020B0604020202020204" pitchFamily="34" charset="0"/>
              <a:cs typeface="Arial" panose="020B0604020202020204" pitchFamily="34" charset="0"/>
            </a:endParaRPr>
          </a:p>
        </p:txBody>
      </p:sp>
      <p:sp>
        <p:nvSpPr>
          <p:cNvPr id="7" name="Title 1">
            <a:extLst>
              <a:ext uri="{FF2B5EF4-FFF2-40B4-BE49-F238E27FC236}">
                <a16:creationId xmlns:a16="http://schemas.microsoft.com/office/drawing/2014/main" id="{CB435481-BF67-45F7-895C-43648F7B0050}"/>
              </a:ext>
            </a:extLst>
          </p:cNvPr>
          <p:cNvSpPr txBox="1">
            <a:spLocks/>
          </p:cNvSpPr>
          <p:nvPr/>
        </p:nvSpPr>
        <p:spPr>
          <a:xfrm>
            <a:off x="397565" y="365125"/>
            <a:ext cx="10515600" cy="53602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lv-LV" sz="2400">
                <a:latin typeface="Arial" panose="020B0604020202020204" pitchFamily="34" charset="0"/>
                <a:cs typeface="Arial" panose="020B0604020202020204" pitchFamily="34" charset="0"/>
              </a:rPr>
              <a:t>Annotated Bibliography</a:t>
            </a:r>
            <a:endParaRPr lang="en-GB"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6200863"/>
      </p:ext>
    </p:extLst>
  </p:cSld>
  <p:clrMapOvr>
    <a:masterClrMapping/>
  </p:clrMapOvr>
</p:sld>
</file>

<file path=ppt/theme/theme1.xml><?xml version="1.0" encoding="utf-8"?>
<a:theme xmlns:a="http://schemas.openxmlformats.org/drawingml/2006/main" name="Office Them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566</TotalTime>
  <Words>2520</Words>
  <Application>Microsoft Office PowerPoint</Application>
  <PresentationFormat>Widescreen</PresentationFormat>
  <Paragraphs>88</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Calibri Light</vt:lpstr>
      <vt:lpstr>Office Theme</vt:lpstr>
      <vt:lpstr>PowerPoint Presentation</vt:lpstr>
      <vt:lpstr>References</vt:lpstr>
      <vt:lpstr>Annotated Bibliography</vt:lpstr>
      <vt:lpstr>Annotated Bibliography</vt:lpstr>
      <vt:lpstr>Annotated Bibliography</vt:lpstr>
      <vt:lpstr>Annotated Bibliography</vt:lpstr>
      <vt:lpst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Madara</dc:creator>
  <cp:lastModifiedBy>Madara</cp:lastModifiedBy>
  <cp:revision>32</cp:revision>
  <dcterms:created xsi:type="dcterms:W3CDTF">2021-06-17T15:28:47Z</dcterms:created>
  <dcterms:modified xsi:type="dcterms:W3CDTF">2021-06-18T10:15:34Z</dcterms:modified>
</cp:coreProperties>
</file>