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7" r:id="rId5"/>
    <p:sldId id="273" r:id="rId6"/>
    <p:sldId id="262" r:id="rId7"/>
    <p:sldId id="264" r:id="rId8"/>
    <p:sldId id="263" r:id="rId9"/>
    <p:sldId id="270" r:id="rId10"/>
    <p:sldId id="271" r:id="rId11"/>
    <p:sldId id="272" r:id="rId12"/>
    <p:sldId id="259" r:id="rId13"/>
    <p:sldId id="275" r:id="rId14"/>
    <p:sldId id="277" r:id="rId15"/>
    <p:sldId id="274" r:id="rId16"/>
    <p:sldId id="269" r:id="rId17"/>
    <p:sldId id="260" r:id="rId18"/>
    <p:sldId id="268" r:id="rId19"/>
    <p:sldId id="261" r:id="rId20"/>
    <p:sldId id="276" r:id="rId21"/>
    <p:sldId id="266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43"/>
    <p:restoredTop sz="94649"/>
  </p:normalViewPr>
  <p:slideViewPr>
    <p:cSldViewPr snapToGrid="0">
      <p:cViewPr varScale="1">
        <p:scale>
          <a:sx n="102" d="100"/>
          <a:sy n="102" d="100"/>
        </p:scale>
        <p:origin x="86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4/11/24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50A99-117E-2A44-C05D-76083DD9790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i="0" u="none" strike="noStrike" dirty="0">
                <a:solidFill>
                  <a:srgbClr val="212121"/>
                </a:solidFill>
                <a:effectLst/>
                <a:latin typeface="Calibri" panose="020F0502020204030204" pitchFamily="34" charset="0"/>
              </a:rPr>
              <a:t>Contingency Leadership Theory</a:t>
            </a:r>
            <a:endParaRPr lang="cy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77A4AB-F93F-FCEF-E97F-6DF9D3661E4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endParaRPr lang="cy-GB" dirty="0"/>
          </a:p>
          <a:p>
            <a:r>
              <a:rPr lang="cy-GB" dirty="0"/>
              <a:t>Eleri Powell</a:t>
            </a:r>
          </a:p>
          <a:p>
            <a:r>
              <a:rPr lang="cy-GB" dirty="0"/>
              <a:t>0700109</a:t>
            </a:r>
          </a:p>
        </p:txBody>
      </p:sp>
    </p:spTree>
    <p:extLst>
      <p:ext uri="{BB962C8B-B14F-4D97-AF65-F5344CB8AC3E}">
        <p14:creationId xmlns:p14="http://schemas.microsoft.com/office/powerpoint/2010/main" val="8420169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00C20-EA99-B15A-92B1-38C27C92F5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Today, I will look at:	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7A9D7B-2CC8-6069-5E66-1B87D4D957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01496" y="1540189"/>
            <a:ext cx="9103116" cy="3777622"/>
          </a:xfrm>
        </p:spPr>
        <p:txBody>
          <a:bodyPr>
            <a:noAutofit/>
          </a:bodyPr>
          <a:lstStyle/>
          <a:p>
            <a:r>
              <a:rPr lang="cy-GB" sz="2400" dirty="0"/>
              <a:t>What is a ‘Contingency Leadership Theory’</a:t>
            </a:r>
          </a:p>
          <a:p>
            <a:endParaRPr lang="cy-GB" sz="2400" dirty="0"/>
          </a:p>
          <a:p>
            <a:r>
              <a:rPr lang="cy-GB" sz="2400" dirty="0"/>
              <a:t>Can I relate to the theory? Is it relevant to my workplace?  </a:t>
            </a:r>
          </a:p>
          <a:p>
            <a:endParaRPr lang="cy-GB" sz="2400" dirty="0"/>
          </a:p>
          <a:p>
            <a:r>
              <a:rPr lang="cy-GB" sz="2400" dirty="0"/>
              <a:t>Strengths and weaknesses of Contingency Leadership Theories </a:t>
            </a:r>
          </a:p>
          <a:p>
            <a:pPr marL="0" indent="0">
              <a:buNone/>
            </a:pPr>
            <a:endParaRPr lang="cy-GB" sz="2400" dirty="0"/>
          </a:p>
          <a:p>
            <a:r>
              <a:rPr lang="cy-GB" sz="2400" dirty="0"/>
              <a:t>Conclusion</a:t>
            </a:r>
          </a:p>
          <a:p>
            <a:pPr marL="0" indent="0">
              <a:buNone/>
            </a:pPr>
            <a:endParaRPr lang="cy-GB" sz="2400" dirty="0"/>
          </a:p>
          <a:p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34156275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0CF53-E606-F128-25E2-EDB9F02B10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4629" y="624110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cy-GB" dirty="0"/>
              <a:t>What is Contingency Leadership Theory?</a:t>
            </a:r>
            <a:br>
              <a:rPr lang="cy-GB" dirty="0"/>
            </a:br>
            <a:br>
              <a:rPr lang="cy-GB" dirty="0"/>
            </a:br>
            <a:r>
              <a:rPr lang="cy-GB" sz="2700" dirty="0"/>
              <a:t>Background</a:t>
            </a:r>
            <a:br>
              <a:rPr lang="cy-GB" dirty="0"/>
            </a:b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AC582-89D3-FA36-E703-EA68B3B18B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456268"/>
            <a:ext cx="8915400" cy="377762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2400" dirty="0">
                <a:effectLst/>
                <a:latin typeface="Century Gothic" panose="020B0502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Oxfor</a:t>
            </a:r>
            <a:r>
              <a:rPr lang="en-GB" sz="2400" dirty="0">
                <a:latin typeface="Century Gothic" panose="020B0502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d Dictionary: </a:t>
            </a:r>
            <a:r>
              <a:rPr lang="en-GB" sz="2400" dirty="0">
                <a:effectLst/>
                <a:latin typeface="Century Gothic" panose="020B0502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Contingent means “</a:t>
            </a:r>
            <a:r>
              <a:rPr lang="en-GB" sz="2400" dirty="0">
                <a:latin typeface="Century Gothic" panose="020B0502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sub</a:t>
            </a:r>
            <a:r>
              <a:rPr lang="en-GB" sz="2400" dirty="0">
                <a:latin typeface="Century Gothic" panose="020B0502020202020204" pitchFamily="34" charset="0"/>
                <a:cs typeface="Calibri" panose="020F0502020204030204" pitchFamily="34" charset="0"/>
              </a:rPr>
              <a:t>ject to change</a:t>
            </a:r>
            <a:r>
              <a:rPr lang="en-GB" sz="2400" dirty="0">
                <a:effectLst/>
                <a:latin typeface="Century Gothic" panose="020B0502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”, or “occurring or existing only if (certain circumstances) ar</a:t>
            </a:r>
            <a:r>
              <a:rPr lang="en-GB" sz="2400" dirty="0">
                <a:latin typeface="Century Gothic" panose="020B0502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e the case; dependent on.”  i.e.  </a:t>
            </a:r>
            <a:r>
              <a:rPr lang="en-GB" sz="2400" i="1" dirty="0">
                <a:effectLst/>
                <a:latin typeface="Century Gothic" panose="020B0502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One thing depends on other </a:t>
            </a:r>
            <a:r>
              <a:rPr lang="en-GB" sz="2400" i="1" dirty="0">
                <a:latin typeface="Century Gothic" panose="020B0502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things. </a:t>
            </a:r>
            <a:endParaRPr lang="en-GB" sz="2400" i="1" dirty="0">
              <a:effectLst/>
              <a:latin typeface="Century Gothic" panose="020B0502020202020204" pitchFamily="34" charset="0"/>
              <a:ea typeface="Aptos" panose="020B000402020202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entury Gothic" panose="020B0502020202020204" pitchFamily="34" charset="0"/>
              <a:ea typeface="Aptos" panose="020B0004020202020204" pitchFamily="34" charset="0"/>
              <a:cs typeface="Calibri" panose="020F0502020204030204" pitchFamily="34" charset="0"/>
            </a:endParaRPr>
          </a:p>
          <a:p>
            <a:endParaRPr lang="en-GB" sz="1800" dirty="0">
              <a:effectLst/>
              <a:latin typeface="Century Gothic" panose="020B0502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Century Gothic" panose="020B0502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>
              <a:latin typeface="Century Gothic" panose="020B0502020202020204" pitchFamily="34" charset="0"/>
              <a:cs typeface="Times New Roman" panose="02020603050405020304" pitchFamily="18" charset="0"/>
            </a:endParaRPr>
          </a:p>
          <a:p>
            <a:endParaRPr lang="cy-GB" dirty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20383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4A60B-7C5C-D30F-709E-499237681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6221" y="624110"/>
            <a:ext cx="9498391" cy="1280890"/>
          </a:xfrm>
        </p:spPr>
        <p:txBody>
          <a:bodyPr/>
          <a:lstStyle/>
          <a:p>
            <a:r>
              <a:rPr lang="cy-GB" dirty="0"/>
              <a:t>What is Contingency Leadership Theory?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2E29D-4C4D-9971-D9B5-608FDB8F4D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473959"/>
            <a:ext cx="9284340" cy="5090614"/>
          </a:xfrm>
        </p:spPr>
        <p:txBody>
          <a:bodyPr>
            <a:normAutofit fontScale="92500" lnSpcReduction="20000"/>
          </a:bodyPr>
          <a:lstStyle/>
          <a:p>
            <a:r>
              <a:rPr lang="cy-GB" sz="2600" dirty="0">
                <a:latin typeface="Century Gothic" panose="020B0502020202020204" pitchFamily="34" charset="0"/>
                <a:cs typeface="Calibri" panose="020F0502020204030204" pitchFamily="34" charset="0"/>
              </a:rPr>
              <a:t>First developed by Fred Fiedler in 1967 “He believed that leadership style is a reflection of personality and behaviour and that leadership styles are basically constant. Leaders should not change styles; they should change the context of their </a:t>
            </a:r>
            <a:r>
              <a:rPr lang="en-GB" sz="2600" dirty="0">
                <a:latin typeface="Century Gothic" panose="020B0502020202020204" pitchFamily="34" charset="0"/>
                <a:cs typeface="Calibri" panose="020F0502020204030204" pitchFamily="34" charset="0"/>
              </a:rPr>
              <a:t>job.”  (Lussier et al.,2015, p. 112)</a:t>
            </a:r>
          </a:p>
          <a:p>
            <a:endParaRPr lang="cy-GB" sz="2600" dirty="0">
              <a:latin typeface="Century Gothic" panose="020B0502020202020204" pitchFamily="34" charset="0"/>
              <a:cs typeface="Calibri" panose="020F0502020204030204" pitchFamily="34" charset="0"/>
            </a:endParaRPr>
          </a:p>
          <a:p>
            <a:r>
              <a:rPr lang="cy-GB" sz="2600" dirty="0">
                <a:latin typeface="Century Gothic" panose="020B0502020202020204" pitchFamily="34" charset="0"/>
                <a:cs typeface="Calibri" panose="020F0502020204030204" pitchFamily="34" charset="0"/>
              </a:rPr>
              <a:t>It proposes </a:t>
            </a:r>
            <a:r>
              <a:rPr lang="en-GB" sz="2600" dirty="0">
                <a:effectLst/>
                <a:latin typeface="Century Gothic" panose="020B0502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that a leader's effectiveness depends on their leadership style (task-oriented or relationship-oriented) and the degree of situational control (</a:t>
            </a:r>
            <a:r>
              <a:rPr lang="en-GB" sz="2600" dirty="0" err="1">
                <a:effectLst/>
                <a:latin typeface="Century Gothic" panose="020B0502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favorable</a:t>
            </a:r>
            <a:r>
              <a:rPr lang="en-GB" sz="2600" dirty="0">
                <a:effectLst/>
                <a:latin typeface="Century Gothic" panose="020B0502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 or </a:t>
            </a:r>
            <a:r>
              <a:rPr lang="en-GB" sz="2600" dirty="0" err="1">
                <a:effectLst/>
                <a:latin typeface="Century Gothic" panose="020B0502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unfavorable</a:t>
            </a:r>
            <a:r>
              <a:rPr lang="en-GB" sz="2600" dirty="0">
                <a:effectLst/>
                <a:latin typeface="Century Gothic" panose="020B0502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). </a:t>
            </a:r>
            <a:r>
              <a:rPr lang="cy-GB" sz="2600" dirty="0">
                <a:latin typeface="Century Gothic" panose="020B0502020202020204" pitchFamily="34" charset="0"/>
                <a:cs typeface="Calibri" panose="020F0502020204030204" pitchFamily="34" charset="0"/>
              </a:rPr>
              <a:t>	(</a:t>
            </a:r>
            <a:r>
              <a:rPr lang="en-GB" sz="2600" dirty="0" err="1">
                <a:latin typeface="Century Gothic" panose="020B0502020202020204" pitchFamily="34" charset="0"/>
                <a:cs typeface="Calibri" panose="020F0502020204030204" pitchFamily="34" charset="0"/>
              </a:rPr>
              <a:t>Jerab</a:t>
            </a:r>
            <a:r>
              <a:rPr lang="en-GB" sz="2600" dirty="0">
                <a:latin typeface="Century Gothic" panose="020B0502020202020204" pitchFamily="34" charset="0"/>
                <a:cs typeface="Calibri" panose="020F0502020204030204" pitchFamily="34" charset="0"/>
              </a:rPr>
              <a:t> 2023, p.1</a:t>
            </a:r>
            <a:r>
              <a:rPr lang="cy-GB" sz="2600" dirty="0">
                <a:latin typeface="Century Gothic" panose="020B0502020202020204" pitchFamily="34" charset="0"/>
                <a:cs typeface="Calibri" panose="020F0502020204030204" pitchFamily="34" charset="0"/>
              </a:rPr>
              <a:t>)</a:t>
            </a:r>
          </a:p>
          <a:p>
            <a:endParaRPr lang="en-GB" sz="2600" dirty="0">
              <a:effectLst/>
              <a:latin typeface="Century Gothic" panose="020B0502020202020204" pitchFamily="34" charset="0"/>
              <a:ea typeface="Aptos" panose="020B0004020202020204" pitchFamily="34" charset="0"/>
              <a:cs typeface="Calibri" panose="020F0502020204030204" pitchFamily="34" charset="0"/>
            </a:endParaRPr>
          </a:p>
          <a:p>
            <a:r>
              <a:rPr lang="en-GB" sz="2600" dirty="0">
                <a:latin typeface="Century Gothic" panose="020B0502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Fielder faced criticism.  “it is generally agreed that it is much easier to change our style to meet the context of the </a:t>
            </a:r>
            <a:r>
              <a:rPr lang="en-GB" sz="2600" dirty="0">
                <a:latin typeface="Century Gothic" panose="020B0502020202020204" pitchFamily="34" charset="0"/>
                <a:cs typeface="Calibri" panose="020F0502020204030204" pitchFamily="34" charset="0"/>
              </a:rPr>
              <a:t>job than to change the job context.” (Lussier et al., 2015,  p.116)</a:t>
            </a:r>
            <a:endParaRPr lang="en-GB" sz="2600" dirty="0">
              <a:latin typeface="Century Gothic" panose="020B0502020202020204" pitchFamily="34" charset="0"/>
              <a:ea typeface="Aptos" panose="020B000402020202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1186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A09D8-B5AE-7AD4-4C18-DFBC87EAF3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Models of Contingency 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0E7EBD-66F0-43DF-AF99-A42363A991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5" y="1540189"/>
            <a:ext cx="8915400" cy="3777622"/>
          </a:xfrm>
        </p:spPr>
        <p:txBody>
          <a:bodyPr>
            <a:noAutofit/>
          </a:bodyPr>
          <a:lstStyle/>
          <a:p>
            <a:r>
              <a:rPr lang="cy-GB" sz="2400" dirty="0"/>
              <a:t>The Fielder Model, 1976.</a:t>
            </a:r>
          </a:p>
          <a:p>
            <a:endParaRPr lang="cy-GB" sz="2400" dirty="0"/>
          </a:p>
          <a:p>
            <a:r>
              <a:rPr lang="cy-GB" sz="2400" dirty="0"/>
              <a:t>Situational Leadership Theory – Paul Hersey and Ken Blanchard 1969</a:t>
            </a:r>
          </a:p>
          <a:p>
            <a:endParaRPr lang="cy-GB" sz="2400" dirty="0"/>
          </a:p>
          <a:p>
            <a:r>
              <a:rPr lang="cy-GB" sz="2400" dirty="0"/>
              <a:t>Path-Goal Theory- Robert House 1971</a:t>
            </a:r>
          </a:p>
          <a:p>
            <a:endParaRPr lang="cy-GB" sz="2400" dirty="0"/>
          </a:p>
          <a:p>
            <a:r>
              <a:rPr lang="cy-GB" sz="2400" dirty="0"/>
              <a:t>Leader Participation Model – Victor Vroom and Phillip Yetton 1973</a:t>
            </a:r>
          </a:p>
          <a:p>
            <a:pPr marL="3657600" lvl="8" indent="0">
              <a:buNone/>
            </a:pPr>
            <a:r>
              <a:rPr lang="cy-GB" sz="2400" dirty="0"/>
              <a:t>	(Deshwal et al., 2020)</a:t>
            </a:r>
          </a:p>
        </p:txBody>
      </p:sp>
    </p:spTree>
    <p:extLst>
      <p:ext uri="{BB962C8B-B14F-4D97-AF65-F5344CB8AC3E}">
        <p14:creationId xmlns:p14="http://schemas.microsoft.com/office/powerpoint/2010/main" val="3920368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CA844469-D824-7B78-4883-B47BB9E2FEB8}"/>
              </a:ext>
            </a:extLst>
          </p:cNvPr>
          <p:cNvSpPr/>
          <p:nvPr/>
        </p:nvSpPr>
        <p:spPr>
          <a:xfrm>
            <a:off x="4388323" y="2203031"/>
            <a:ext cx="3890883" cy="193781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b="1" dirty="0"/>
              <a:t>Contingency Leadership Theory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27151CAD-27AE-EC77-BF12-17DF60351066}"/>
              </a:ext>
            </a:extLst>
          </p:cNvPr>
          <p:cNvSpPr/>
          <p:nvPr/>
        </p:nvSpPr>
        <p:spPr>
          <a:xfrm>
            <a:off x="8726001" y="678874"/>
            <a:ext cx="2432006" cy="171174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ysClr val="windowText" lastClr="000000"/>
                </a:solidFill>
              </a:rPr>
              <a:t>Leader’s behaviour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3240152E-6BC8-803A-A454-19AF3938685F}"/>
              </a:ext>
            </a:extLst>
          </p:cNvPr>
          <p:cNvSpPr/>
          <p:nvPr/>
        </p:nvSpPr>
        <p:spPr>
          <a:xfrm>
            <a:off x="2036619" y="678873"/>
            <a:ext cx="2432006" cy="171174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ysClr val="windowText" lastClr="000000"/>
                </a:solidFill>
              </a:rPr>
              <a:t>Followers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492B8B70-2FB7-E2EA-47E7-5D50B8CD0686}"/>
              </a:ext>
            </a:extLst>
          </p:cNvPr>
          <p:cNvSpPr/>
          <p:nvPr/>
        </p:nvSpPr>
        <p:spPr>
          <a:xfrm>
            <a:off x="5420297" y="5124765"/>
            <a:ext cx="2166710" cy="1456143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ysClr val="windowText" lastClr="000000"/>
                </a:solidFill>
              </a:rPr>
              <a:t>The situation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736D864-A00B-4B52-2280-FC9F19CF4913}"/>
              </a:ext>
            </a:extLst>
          </p:cNvPr>
          <p:cNvCxnSpPr>
            <a:cxnSpLocks/>
            <a:stCxn id="6" idx="5"/>
          </p:cNvCxnSpPr>
          <p:nvPr/>
        </p:nvCxnSpPr>
        <p:spPr>
          <a:xfrm>
            <a:off x="4112466" y="2139934"/>
            <a:ext cx="802954" cy="47857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B5BB65A-26B5-9A65-C4C4-A9A18DB4018E}"/>
              </a:ext>
            </a:extLst>
          </p:cNvPr>
          <p:cNvCxnSpPr>
            <a:cxnSpLocks/>
          </p:cNvCxnSpPr>
          <p:nvPr/>
        </p:nvCxnSpPr>
        <p:spPr>
          <a:xfrm>
            <a:off x="6503652" y="4140846"/>
            <a:ext cx="0" cy="98391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9E6C33D-1181-4D59-57A6-4B90C449B0D2}"/>
              </a:ext>
            </a:extLst>
          </p:cNvPr>
          <p:cNvCxnSpPr>
            <a:cxnSpLocks/>
          </p:cNvCxnSpPr>
          <p:nvPr/>
        </p:nvCxnSpPr>
        <p:spPr>
          <a:xfrm flipV="1">
            <a:off x="8035636" y="2146709"/>
            <a:ext cx="1046524" cy="56878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2658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B0D38-F541-9BF8-443E-8BBAFBBDD7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But what does it mean?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8BEDA0-EADD-DADD-22FB-B966F749B4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570383"/>
            <a:ext cx="8915400" cy="4663507"/>
          </a:xfrm>
        </p:spPr>
        <p:txBody>
          <a:bodyPr>
            <a:normAutofit fontScale="92500" lnSpcReduction="10000"/>
          </a:bodyPr>
          <a:lstStyle/>
          <a:p>
            <a:r>
              <a:rPr lang="en-GB" sz="26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Leadership effectiveness is contingent on the interaction between the leader's behaviour, the followers' characteristics, and the situational context. </a:t>
            </a:r>
            <a:endParaRPr lang="cy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6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Different situations = different leadership approaches </a:t>
            </a:r>
          </a:p>
          <a:p>
            <a:endParaRPr lang="en-GB" sz="2600" dirty="0">
              <a:latin typeface="Calibri" panose="020F0502020204030204" pitchFamily="34" charset="0"/>
              <a:ea typeface="Aptos" panose="020B0004020202020204" pitchFamily="34" charset="0"/>
              <a:cs typeface="Calibri" panose="020F0502020204030204" pitchFamily="34" charset="0"/>
            </a:endParaRPr>
          </a:p>
          <a:p>
            <a:r>
              <a:rPr lang="en-GB" sz="26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 Most effective leaders = ability to identify and adapt to varying demands.  </a:t>
            </a:r>
          </a:p>
          <a:p>
            <a:pPr marL="0" indent="0">
              <a:buNone/>
            </a:pPr>
            <a:r>
              <a:rPr lang="cy-GB" sz="2600" dirty="0">
                <a:latin typeface="Calibri" panose="020F0502020204030204" pitchFamily="34" charset="0"/>
                <a:cs typeface="Calibri" panose="020F0502020204030204" pitchFamily="34" charset="0"/>
              </a:rPr>
              <a:t>														(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Jerab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2023, p.1</a:t>
            </a:r>
            <a:r>
              <a:rPr lang="cy-GB" sz="2600" dirty="0"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pPr marL="0" indent="0">
              <a:buNone/>
            </a:pPr>
            <a:endParaRPr lang="cy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sz="2600" dirty="0">
                <a:latin typeface="Calibri" panose="020F0502020204030204" pitchFamily="34" charset="0"/>
                <a:cs typeface="Calibri" panose="020F0502020204030204" pitchFamily="34" charset="0"/>
              </a:rPr>
              <a:t>Contingency theory is about using the right style in the right situation to succeed (Lucier et al., 2015, p.112)</a:t>
            </a:r>
          </a:p>
          <a:p>
            <a:pPr marL="0" indent="0">
              <a:buNone/>
            </a:pPr>
            <a:endParaRPr lang="cy-GB" sz="2900" dirty="0"/>
          </a:p>
          <a:p>
            <a:endParaRPr lang="cy-GB" sz="2900" dirty="0"/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382209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AB157-2E97-2F39-B8F7-04630FCBD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8182" y="446088"/>
            <a:ext cx="10321636" cy="842386"/>
          </a:xfrm>
        </p:spPr>
        <p:txBody>
          <a:bodyPr>
            <a:normAutofit/>
          </a:bodyPr>
          <a:lstStyle/>
          <a:p>
            <a:r>
              <a:rPr lang="cy-GB" sz="3200" b="1" dirty="0"/>
              <a:t>Framework for Contingency Leadership Variables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6321992-62EB-C83E-06DD-3D22E788AE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454709"/>
              </p:ext>
            </p:extLst>
          </p:nvPr>
        </p:nvGraphicFramePr>
        <p:xfrm>
          <a:off x="1925781" y="1741978"/>
          <a:ext cx="9781308" cy="33740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60436">
                  <a:extLst>
                    <a:ext uri="{9D8B030D-6E8A-4147-A177-3AD203B41FA5}">
                      <a16:colId xmlns:a16="http://schemas.microsoft.com/office/drawing/2014/main" val="3752422574"/>
                    </a:ext>
                  </a:extLst>
                </a:gridCol>
                <a:gridCol w="3260436">
                  <a:extLst>
                    <a:ext uri="{9D8B030D-6E8A-4147-A177-3AD203B41FA5}">
                      <a16:colId xmlns:a16="http://schemas.microsoft.com/office/drawing/2014/main" val="2820271297"/>
                    </a:ext>
                  </a:extLst>
                </a:gridCol>
                <a:gridCol w="3260436">
                  <a:extLst>
                    <a:ext uri="{9D8B030D-6E8A-4147-A177-3AD203B41FA5}">
                      <a16:colId xmlns:a16="http://schemas.microsoft.com/office/drawing/2014/main" val="1685843527"/>
                    </a:ext>
                  </a:extLst>
                </a:gridCol>
              </a:tblGrid>
              <a:tr h="682497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Followers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Leader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Situation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5722432"/>
                  </a:ext>
                </a:extLst>
              </a:tr>
              <a:tr h="2691547"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  <a:p>
                      <a:pPr algn="ctr"/>
                      <a:r>
                        <a:rPr lang="cy-GB" sz="2800" dirty="0"/>
                        <a:t>Capability</a:t>
                      </a:r>
                    </a:p>
                    <a:p>
                      <a:pPr algn="ctr"/>
                      <a:endParaRPr lang="cy-GB" sz="2800" dirty="0"/>
                    </a:p>
                    <a:p>
                      <a:pPr algn="ctr"/>
                      <a:r>
                        <a:rPr lang="cy-GB" sz="2800" dirty="0"/>
                        <a:t>Motivation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  <a:p>
                      <a:pPr algn="ctr"/>
                      <a:r>
                        <a:rPr lang="cy-GB" sz="2800" dirty="0"/>
                        <a:t>Personality traits</a:t>
                      </a:r>
                    </a:p>
                    <a:p>
                      <a:pPr algn="ctr"/>
                      <a:endParaRPr lang="cy-GB" sz="2800" dirty="0"/>
                    </a:p>
                    <a:p>
                      <a:pPr algn="ctr"/>
                      <a:r>
                        <a:rPr lang="cy-GB" sz="2800" dirty="0"/>
                        <a:t>Behaviour</a:t>
                      </a:r>
                    </a:p>
                    <a:p>
                      <a:pPr algn="ctr"/>
                      <a:endParaRPr lang="cy-GB" sz="2800" dirty="0"/>
                    </a:p>
                    <a:p>
                      <a:pPr algn="ctr"/>
                      <a:r>
                        <a:rPr lang="cy-GB" sz="2800" dirty="0"/>
                        <a:t>Experience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  <a:p>
                      <a:pPr algn="ctr"/>
                      <a:r>
                        <a:rPr lang="cy-GB" sz="2800" dirty="0"/>
                        <a:t>Task</a:t>
                      </a:r>
                    </a:p>
                    <a:p>
                      <a:pPr algn="ctr"/>
                      <a:endParaRPr lang="cy-GB" sz="2800" dirty="0"/>
                    </a:p>
                    <a:p>
                      <a:pPr algn="ctr"/>
                      <a:r>
                        <a:rPr lang="cy-GB" sz="2800" dirty="0"/>
                        <a:t>Structure</a:t>
                      </a:r>
                    </a:p>
                    <a:p>
                      <a:pPr algn="ctr"/>
                      <a:endParaRPr lang="cy-GB" sz="2800" dirty="0"/>
                    </a:p>
                    <a:p>
                      <a:pPr algn="ctr"/>
                      <a:r>
                        <a:rPr lang="cy-GB" sz="2800" dirty="0"/>
                        <a:t>Environment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402626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3FB03EF-17E5-3BE2-F1B9-D6F3BFA0E060}"/>
              </a:ext>
            </a:extLst>
          </p:cNvPr>
          <p:cNvSpPr txBox="1"/>
          <p:nvPr/>
        </p:nvSpPr>
        <p:spPr>
          <a:xfrm>
            <a:off x="7441699" y="5569526"/>
            <a:ext cx="30895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800" dirty="0"/>
              <a:t>(Lussier et al., 2015, p.</a:t>
            </a:r>
            <a:r>
              <a:rPr lang="cy-GB" dirty="0"/>
              <a:t>10)</a:t>
            </a:r>
          </a:p>
        </p:txBody>
      </p:sp>
    </p:spTree>
    <p:extLst>
      <p:ext uri="{BB962C8B-B14F-4D97-AF65-F5344CB8AC3E}">
        <p14:creationId xmlns:p14="http://schemas.microsoft.com/office/powerpoint/2010/main" val="32365464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C682CA0-AA4C-CD05-671B-43820FD400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856481"/>
              </p:ext>
            </p:extLst>
          </p:nvPr>
        </p:nvGraphicFramePr>
        <p:xfrm>
          <a:off x="1080052" y="1741978"/>
          <a:ext cx="3260436" cy="33740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60436">
                  <a:extLst>
                    <a:ext uri="{9D8B030D-6E8A-4147-A177-3AD203B41FA5}">
                      <a16:colId xmlns:a16="http://schemas.microsoft.com/office/drawing/2014/main" val="1317202121"/>
                    </a:ext>
                  </a:extLst>
                </a:gridCol>
              </a:tblGrid>
              <a:tr h="682497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Followers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0611445"/>
                  </a:ext>
                </a:extLst>
              </a:tr>
              <a:tr h="2691547"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  <a:p>
                      <a:pPr algn="ctr"/>
                      <a:r>
                        <a:rPr lang="cy-GB" sz="2800" dirty="0"/>
                        <a:t>Capability</a:t>
                      </a:r>
                    </a:p>
                    <a:p>
                      <a:pPr algn="ctr"/>
                      <a:endParaRPr lang="cy-GB" sz="2800" dirty="0"/>
                    </a:p>
                    <a:p>
                      <a:pPr algn="ctr"/>
                      <a:r>
                        <a:rPr lang="cy-GB" sz="2800" dirty="0"/>
                        <a:t>Motivation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7004072"/>
                  </a:ext>
                </a:extLst>
              </a:tr>
            </a:tbl>
          </a:graphicData>
        </a:graphic>
      </p:graphicFrame>
      <p:sp>
        <p:nvSpPr>
          <p:cNvPr id="4" name="Cloud Callout 3">
            <a:extLst>
              <a:ext uri="{FF2B5EF4-FFF2-40B4-BE49-F238E27FC236}">
                <a16:creationId xmlns:a16="http://schemas.microsoft.com/office/drawing/2014/main" id="{4CC73675-42AD-39D2-B4CE-EA0641BF3D47}"/>
              </a:ext>
            </a:extLst>
          </p:cNvPr>
          <p:cNvSpPr/>
          <p:nvPr/>
        </p:nvSpPr>
        <p:spPr>
          <a:xfrm>
            <a:off x="5268036" y="1311965"/>
            <a:ext cx="6923964" cy="4711148"/>
          </a:xfrm>
          <a:prstGeom prst="cloudCallout">
            <a:avLst>
              <a:gd name="adj1" fmla="val 46911"/>
              <a:gd name="adj2" fmla="val 66819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dirty="0">
                <a:solidFill>
                  <a:sysClr val="windowText" lastClr="000000"/>
                </a:solidFill>
              </a:rPr>
              <a:t>Do they trust, respect and have confidence in their leader?</a:t>
            </a:r>
          </a:p>
          <a:p>
            <a:pPr algn="ctr"/>
            <a:endParaRPr lang="cy-GB" sz="2000" dirty="0">
              <a:solidFill>
                <a:sysClr val="windowText" lastClr="000000"/>
              </a:solidFill>
            </a:endParaRPr>
          </a:p>
          <a:p>
            <a:pPr algn="ctr"/>
            <a:r>
              <a:rPr lang="cy-GB" sz="2000" dirty="0">
                <a:solidFill>
                  <a:sysClr val="windowText" lastClr="000000"/>
                </a:solidFill>
              </a:rPr>
              <a:t>How much freedom are they given?</a:t>
            </a:r>
          </a:p>
          <a:p>
            <a:pPr algn="ctr"/>
            <a:endParaRPr lang="cy-GB" sz="2000" dirty="0">
              <a:solidFill>
                <a:sysClr val="windowText" lastClr="000000"/>
              </a:solidFill>
            </a:endParaRPr>
          </a:p>
          <a:p>
            <a:pPr algn="ctr"/>
            <a:r>
              <a:rPr lang="cy-GB" sz="2000" dirty="0">
                <a:solidFill>
                  <a:sysClr val="windowText" lastClr="000000"/>
                </a:solidFill>
              </a:rPr>
              <a:t>Do they accept the leader’s authority?</a:t>
            </a:r>
          </a:p>
        </p:txBody>
      </p:sp>
    </p:spTree>
    <p:extLst>
      <p:ext uri="{BB962C8B-B14F-4D97-AF65-F5344CB8AC3E}">
        <p14:creationId xmlns:p14="http://schemas.microsoft.com/office/powerpoint/2010/main" val="23622824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>
            <a:extLst>
              <a:ext uri="{FF2B5EF4-FFF2-40B4-BE49-F238E27FC236}">
                <a16:creationId xmlns:a16="http://schemas.microsoft.com/office/drawing/2014/main" id="{4CC73675-42AD-39D2-B4CE-EA0641BF3D47}"/>
              </a:ext>
            </a:extLst>
          </p:cNvPr>
          <p:cNvSpPr/>
          <p:nvPr/>
        </p:nvSpPr>
        <p:spPr>
          <a:xfrm>
            <a:off x="5413514" y="1371600"/>
            <a:ext cx="6420678" cy="3374044"/>
          </a:xfrm>
          <a:prstGeom prst="cloudCallout">
            <a:avLst>
              <a:gd name="adj1" fmla="val 46911"/>
              <a:gd name="adj2" fmla="val 66819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ysClr val="windowText" lastClr="000000"/>
                </a:solidFill>
              </a:rPr>
              <a:t>Are they task orientated or relationship orientated?</a:t>
            </a:r>
          </a:p>
          <a:p>
            <a:pPr algn="ctr"/>
            <a:endParaRPr lang="cy-GB" sz="2400" dirty="0">
              <a:solidFill>
                <a:sysClr val="windowText" lastClr="000000"/>
              </a:solidFill>
            </a:endParaRPr>
          </a:p>
          <a:p>
            <a:pPr algn="ctr"/>
            <a:r>
              <a:rPr lang="cy-GB" sz="2400" dirty="0">
                <a:solidFill>
                  <a:sysClr val="windowText" lastClr="000000"/>
                </a:solidFill>
              </a:rPr>
              <a:t>MBTI / Insights  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CBE84C8-F247-D20C-56FF-A6995AD412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4192164"/>
              </p:ext>
            </p:extLst>
          </p:nvPr>
        </p:nvGraphicFramePr>
        <p:xfrm>
          <a:off x="1535665" y="1741978"/>
          <a:ext cx="3260436" cy="33740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60436">
                  <a:extLst>
                    <a:ext uri="{9D8B030D-6E8A-4147-A177-3AD203B41FA5}">
                      <a16:colId xmlns:a16="http://schemas.microsoft.com/office/drawing/2014/main" val="408266791"/>
                    </a:ext>
                  </a:extLst>
                </a:gridCol>
              </a:tblGrid>
              <a:tr h="682497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Leader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7134255"/>
                  </a:ext>
                </a:extLst>
              </a:tr>
              <a:tr h="2691547"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  <a:p>
                      <a:pPr algn="ctr"/>
                      <a:r>
                        <a:rPr lang="cy-GB" sz="2800" dirty="0"/>
                        <a:t>Personality traits</a:t>
                      </a:r>
                    </a:p>
                    <a:p>
                      <a:pPr algn="ctr"/>
                      <a:endParaRPr lang="cy-GB" sz="2800" dirty="0"/>
                    </a:p>
                    <a:p>
                      <a:pPr algn="ctr"/>
                      <a:r>
                        <a:rPr lang="cy-GB" sz="2800" dirty="0"/>
                        <a:t>Behaviour</a:t>
                      </a:r>
                    </a:p>
                    <a:p>
                      <a:pPr algn="ctr"/>
                      <a:endParaRPr lang="cy-GB" sz="2800" dirty="0"/>
                    </a:p>
                    <a:p>
                      <a:pPr algn="ctr"/>
                      <a:r>
                        <a:rPr lang="cy-GB" sz="2800" dirty="0"/>
                        <a:t>Experience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98812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57360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>
            <a:extLst>
              <a:ext uri="{FF2B5EF4-FFF2-40B4-BE49-F238E27FC236}">
                <a16:creationId xmlns:a16="http://schemas.microsoft.com/office/drawing/2014/main" id="{4CC73675-42AD-39D2-B4CE-EA0641BF3D47}"/>
              </a:ext>
            </a:extLst>
          </p:cNvPr>
          <p:cNvSpPr/>
          <p:nvPr/>
        </p:nvSpPr>
        <p:spPr>
          <a:xfrm>
            <a:off x="5413514" y="1371600"/>
            <a:ext cx="6420678" cy="3374044"/>
          </a:xfrm>
          <a:prstGeom prst="cloudCallout">
            <a:avLst>
              <a:gd name="adj1" fmla="val 46911"/>
              <a:gd name="adj2" fmla="val 66819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ysClr val="windowText" lastClr="000000"/>
                </a:solidFill>
              </a:rPr>
              <a:t>How much control does the leader have on situations?</a:t>
            </a:r>
          </a:p>
          <a:p>
            <a:pPr algn="ctr"/>
            <a:endParaRPr lang="cy-GB" sz="2400" dirty="0">
              <a:solidFill>
                <a:sysClr val="windowText" lastClr="000000"/>
              </a:solidFill>
            </a:endParaRPr>
          </a:p>
          <a:p>
            <a:pPr algn="ctr"/>
            <a:r>
              <a:rPr lang="cy-GB" sz="2400" dirty="0">
                <a:solidFill>
                  <a:sysClr val="windowText" lastClr="000000"/>
                </a:solidFill>
              </a:rPr>
              <a:t>What are the constraints?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C43A0BC-0C3D-66E6-1F2C-1B6150F3052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7373133"/>
              </p:ext>
            </p:extLst>
          </p:nvPr>
        </p:nvGraphicFramePr>
        <p:xfrm>
          <a:off x="1635056" y="1371600"/>
          <a:ext cx="3260436" cy="33740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60436">
                  <a:extLst>
                    <a:ext uri="{9D8B030D-6E8A-4147-A177-3AD203B41FA5}">
                      <a16:colId xmlns:a16="http://schemas.microsoft.com/office/drawing/2014/main" val="865714066"/>
                    </a:ext>
                  </a:extLst>
                </a:gridCol>
              </a:tblGrid>
              <a:tr h="682497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Situation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4657908"/>
                  </a:ext>
                </a:extLst>
              </a:tr>
              <a:tr h="2691547"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  <a:p>
                      <a:pPr algn="ctr"/>
                      <a:r>
                        <a:rPr lang="cy-GB" sz="2800" dirty="0"/>
                        <a:t>Task</a:t>
                      </a:r>
                    </a:p>
                    <a:p>
                      <a:pPr algn="ctr"/>
                      <a:endParaRPr lang="cy-GB" sz="2800" dirty="0"/>
                    </a:p>
                    <a:p>
                      <a:pPr algn="ctr"/>
                      <a:r>
                        <a:rPr lang="cy-GB" sz="2800" dirty="0"/>
                        <a:t>Structure</a:t>
                      </a:r>
                    </a:p>
                    <a:p>
                      <a:pPr algn="ctr"/>
                      <a:endParaRPr lang="cy-GB" sz="2800" dirty="0"/>
                    </a:p>
                    <a:p>
                      <a:pPr algn="ctr"/>
                      <a:r>
                        <a:rPr lang="cy-GB" sz="2800" dirty="0"/>
                        <a:t>Environment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70545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94166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D7A8F-A5A9-E097-9F4C-CEBB16D5FA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What about my workplace?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250644-DC29-1223-5AD3-2D72DAC700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736035"/>
            <a:ext cx="8915400" cy="3777622"/>
          </a:xfrm>
        </p:spPr>
        <p:txBody>
          <a:bodyPr/>
          <a:lstStyle/>
          <a:p>
            <a:pPr marL="0" indent="0">
              <a:buNone/>
            </a:pPr>
            <a:endParaRPr lang="en-GB" sz="2400" dirty="0">
              <a:effectLst/>
              <a:latin typeface="Century Gothic" panose="020B0502020202020204" pitchFamily="34" charset="0"/>
            </a:endParaRPr>
          </a:p>
          <a:p>
            <a:pPr marL="0" indent="0" algn="just">
              <a:buNone/>
            </a:pPr>
            <a:r>
              <a:rPr lang="en-GB" sz="2400" dirty="0">
                <a:effectLst/>
                <a:latin typeface="Century Gothic" panose="020B0502020202020204" pitchFamily="34" charset="0"/>
              </a:rPr>
              <a:t>“Leadership is a process where leaders use their skills and knowledge to lead and bring a group of employees in the desired direction that is relevant to their </a:t>
            </a:r>
            <a:r>
              <a:rPr lang="en-GB" sz="2400" b="1" dirty="0">
                <a:effectLst/>
                <a:latin typeface="Century Gothic" panose="020B0502020202020204" pitchFamily="34" charset="0"/>
              </a:rPr>
              <a:t>organization’s goals and objectives”</a:t>
            </a:r>
          </a:p>
          <a:p>
            <a:pPr marL="0" indent="0" algn="just">
              <a:buNone/>
            </a:pPr>
            <a:endParaRPr lang="en-GB" sz="2400" b="1" dirty="0">
              <a:latin typeface="Century Gothic" panose="020B0502020202020204" pitchFamily="34" charset="0"/>
            </a:endParaRPr>
          </a:p>
          <a:p>
            <a:pPr marL="0" indent="0" algn="just">
              <a:buNone/>
            </a:pPr>
            <a:r>
              <a:rPr lang="en-GB" sz="2400" dirty="0" err="1">
                <a:effectLst/>
                <a:latin typeface="Century Gothic" panose="020B0502020202020204" pitchFamily="34" charset="0"/>
              </a:rPr>
              <a:t>Deshwal</a:t>
            </a:r>
            <a:r>
              <a:rPr lang="en-GB" sz="2400" dirty="0">
                <a:effectLst/>
                <a:latin typeface="Century Gothic" panose="020B0502020202020204" pitchFamily="34" charset="0"/>
              </a:rPr>
              <a:t> et al. (2020, p.38) cites Domingo &amp; Sa (2017). </a:t>
            </a:r>
          </a:p>
          <a:p>
            <a:pPr lvl="7"/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158040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D7A8F-A5A9-E097-9F4C-CEBB16D5FA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What about my workplace?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260C16-4070-8E50-1CC9-C526159C4F05}"/>
              </a:ext>
            </a:extLst>
          </p:cNvPr>
          <p:cNvSpPr txBox="1"/>
          <p:nvPr/>
        </p:nvSpPr>
        <p:spPr>
          <a:xfrm>
            <a:off x="2770495" y="1709575"/>
            <a:ext cx="904846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Welsh Language Services Centre UWTSD:  25 members of staff.</a:t>
            </a:r>
          </a:p>
          <a:p>
            <a:endParaRPr lang="cy-GB" dirty="0"/>
          </a:p>
          <a:p>
            <a:r>
              <a:rPr lang="cy-GB" dirty="0"/>
              <a:t>9 members of staff in my team- Welsh lecturers and pro</a:t>
            </a:r>
            <a:r>
              <a:rPr lang="en-GB" dirty="0" err="1"/>
              <a:t>ject</a:t>
            </a:r>
            <a:r>
              <a:rPr lang="en-GB" dirty="0"/>
              <a:t> managers.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 brief summary of our work: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Academic programmes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Teach Welsh modules in other institutes within the university relating to the Welsh Language in the workplace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Externally funded projects relating to the Welsh Language and education for the WG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Welsh courses for staff and students in the university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Other projects for key stakeholders- National Centre for Learning Welsh, Coleg Cymraeg </a:t>
            </a:r>
            <a:r>
              <a:rPr lang="en-GB" dirty="0" err="1"/>
              <a:t>Cenedlaethol</a:t>
            </a:r>
            <a:r>
              <a:rPr lang="en-GB" dirty="0"/>
              <a:t> etc. 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068442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C64040A7-D54F-54C5-18E0-7872542040E6}"/>
              </a:ext>
            </a:extLst>
          </p:cNvPr>
          <p:cNvSpPr/>
          <p:nvPr/>
        </p:nvSpPr>
        <p:spPr>
          <a:xfrm>
            <a:off x="2506639" y="4230805"/>
            <a:ext cx="1733265" cy="1023582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My team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E17F3E4-4241-6F3F-BE1B-63D20125C1A6}"/>
              </a:ext>
            </a:extLst>
          </p:cNvPr>
          <p:cNvSpPr/>
          <p:nvPr/>
        </p:nvSpPr>
        <p:spPr>
          <a:xfrm>
            <a:off x="2158621" y="2779258"/>
            <a:ext cx="5496143" cy="3007392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		Welsh Language </a:t>
            </a:r>
          </a:p>
          <a:p>
            <a:pPr algn="ctr"/>
            <a:r>
              <a:rPr lang="cy-GB" dirty="0">
                <a:solidFill>
                  <a:schemeClr val="tx1"/>
                </a:solidFill>
              </a:rPr>
              <a:t>		Services Centre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BBD07DDE-E3F0-E5B5-DA84-AB12202EF029}"/>
              </a:ext>
            </a:extLst>
          </p:cNvPr>
          <p:cNvSpPr/>
          <p:nvPr/>
        </p:nvSpPr>
        <p:spPr>
          <a:xfrm>
            <a:off x="1769660" y="1603613"/>
            <a:ext cx="8263719" cy="4353634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		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CCD36A3-7225-5984-B192-5AC5D0F0950B}"/>
              </a:ext>
            </a:extLst>
          </p:cNvPr>
          <p:cNvSpPr txBox="1"/>
          <p:nvPr/>
        </p:nvSpPr>
        <p:spPr>
          <a:xfrm>
            <a:off x="5850500" y="2054325"/>
            <a:ext cx="26725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/>
              <a:t>Institute for Education </a:t>
            </a:r>
          </a:p>
          <a:p>
            <a:r>
              <a:rPr lang="cy-GB" dirty="0"/>
              <a:t>and Humanities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035DFD30-CDFB-D6E3-3A4C-92A0CDA4F69F}"/>
              </a:ext>
            </a:extLst>
          </p:cNvPr>
          <p:cNvSpPr/>
          <p:nvPr/>
        </p:nvSpPr>
        <p:spPr>
          <a:xfrm>
            <a:off x="1635456" y="327546"/>
            <a:ext cx="9910549" cy="5918578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		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EC4944-DF0A-D5D1-C1F5-797FEDF6934C}"/>
              </a:ext>
            </a:extLst>
          </p:cNvPr>
          <p:cNvSpPr txBox="1"/>
          <p:nvPr/>
        </p:nvSpPr>
        <p:spPr>
          <a:xfrm>
            <a:off x="7654764" y="1010314"/>
            <a:ext cx="18167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The University</a:t>
            </a:r>
          </a:p>
        </p:txBody>
      </p:sp>
    </p:spTree>
    <p:extLst>
      <p:ext uri="{BB962C8B-B14F-4D97-AF65-F5344CB8AC3E}">
        <p14:creationId xmlns:p14="http://schemas.microsoft.com/office/powerpoint/2010/main" val="30236747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AB157-2E97-2F39-B8F7-04630FCBD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8182" y="446088"/>
            <a:ext cx="10321636" cy="842386"/>
          </a:xfrm>
        </p:spPr>
        <p:txBody>
          <a:bodyPr>
            <a:normAutofit fontScale="90000"/>
          </a:bodyPr>
          <a:lstStyle/>
          <a:p>
            <a:r>
              <a:rPr lang="cy-GB" sz="3200" b="1" dirty="0"/>
              <a:t>Are contingency Leadership Theories relative to my workplace?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6321992-62EB-C83E-06DD-3D22E788AE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1987408"/>
              </p:ext>
            </p:extLst>
          </p:nvPr>
        </p:nvGraphicFramePr>
        <p:xfrm>
          <a:off x="1925781" y="1741978"/>
          <a:ext cx="9781308" cy="33342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60436">
                  <a:extLst>
                    <a:ext uri="{9D8B030D-6E8A-4147-A177-3AD203B41FA5}">
                      <a16:colId xmlns:a16="http://schemas.microsoft.com/office/drawing/2014/main" val="3752422574"/>
                    </a:ext>
                  </a:extLst>
                </a:gridCol>
                <a:gridCol w="3260436">
                  <a:extLst>
                    <a:ext uri="{9D8B030D-6E8A-4147-A177-3AD203B41FA5}">
                      <a16:colId xmlns:a16="http://schemas.microsoft.com/office/drawing/2014/main" val="2820271297"/>
                    </a:ext>
                  </a:extLst>
                </a:gridCol>
                <a:gridCol w="3260436">
                  <a:extLst>
                    <a:ext uri="{9D8B030D-6E8A-4147-A177-3AD203B41FA5}">
                      <a16:colId xmlns:a16="http://schemas.microsoft.com/office/drawing/2014/main" val="1685843527"/>
                    </a:ext>
                  </a:extLst>
                </a:gridCol>
              </a:tblGrid>
              <a:tr h="682497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Followers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>
                          <a:ln w="28575">
                            <a:noFill/>
                          </a:ln>
                          <a:solidFill>
                            <a:schemeClr val="tx1"/>
                          </a:solidFill>
                        </a:rPr>
                        <a:t>Leader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Situation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4175722432"/>
                  </a:ext>
                </a:extLst>
              </a:tr>
              <a:tr h="1765388"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  <a:p>
                      <a:pPr algn="ctr"/>
                      <a:r>
                        <a:rPr lang="cy-GB" sz="2800" dirty="0"/>
                        <a:t>Capability</a:t>
                      </a:r>
                    </a:p>
                    <a:p>
                      <a:pPr algn="ctr"/>
                      <a:endParaRPr lang="cy-GB" sz="2800" dirty="0"/>
                    </a:p>
                    <a:p>
                      <a:pPr algn="ctr"/>
                      <a:r>
                        <a:rPr lang="cy-GB" sz="2800" dirty="0"/>
                        <a:t>Motivation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2800" dirty="0">
                        <a:ln w="28575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y-GB" sz="2800" dirty="0">
                          <a:ln w="28575">
                            <a:noFill/>
                          </a:ln>
                          <a:solidFill>
                            <a:schemeClr val="tx1"/>
                          </a:solidFill>
                        </a:rPr>
                        <a:t>Personality traits</a:t>
                      </a:r>
                    </a:p>
                    <a:p>
                      <a:pPr algn="ctr"/>
                      <a:endParaRPr lang="cy-GB" sz="2800" dirty="0">
                        <a:ln w="28575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y-GB" sz="2800" dirty="0">
                          <a:ln w="28575">
                            <a:noFill/>
                          </a:ln>
                          <a:solidFill>
                            <a:schemeClr val="tx1"/>
                          </a:solidFill>
                        </a:rPr>
                        <a:t>Behaviour</a:t>
                      </a:r>
                    </a:p>
                    <a:p>
                      <a:pPr algn="ctr"/>
                      <a:endParaRPr lang="cy-GB" sz="2800" dirty="0">
                        <a:ln w="28575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y-GB" sz="2800" dirty="0">
                          <a:ln w="28575">
                            <a:noFill/>
                          </a:ln>
                          <a:solidFill>
                            <a:schemeClr val="tx1"/>
                          </a:solidFill>
                        </a:rPr>
                        <a:t>Experience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  <a:p>
                      <a:pPr algn="ctr"/>
                      <a:r>
                        <a:rPr lang="cy-GB" sz="2800" dirty="0"/>
                        <a:t>Task</a:t>
                      </a:r>
                    </a:p>
                    <a:p>
                      <a:pPr algn="ctr"/>
                      <a:endParaRPr lang="cy-GB" sz="2800" dirty="0"/>
                    </a:p>
                    <a:p>
                      <a:pPr algn="ctr"/>
                      <a:r>
                        <a:rPr lang="cy-GB" sz="2800" dirty="0"/>
                        <a:t>Structure</a:t>
                      </a:r>
                    </a:p>
                    <a:p>
                      <a:pPr algn="ctr"/>
                      <a:endParaRPr lang="cy-GB" sz="2800" dirty="0"/>
                    </a:p>
                    <a:p>
                      <a:pPr algn="ctr"/>
                      <a:r>
                        <a:rPr lang="cy-GB" sz="2800" dirty="0"/>
                        <a:t>Environment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83402626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3FB03EF-17E5-3BE2-F1B9-D6F3BFA0E060}"/>
              </a:ext>
            </a:extLst>
          </p:cNvPr>
          <p:cNvSpPr txBox="1"/>
          <p:nvPr/>
        </p:nvSpPr>
        <p:spPr>
          <a:xfrm>
            <a:off x="7441699" y="5569526"/>
            <a:ext cx="30895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800" dirty="0"/>
              <a:t>(Lussier et al., 2015, p.</a:t>
            </a:r>
            <a:r>
              <a:rPr lang="cy-GB" dirty="0"/>
              <a:t>10)</a:t>
            </a:r>
          </a:p>
        </p:txBody>
      </p:sp>
    </p:spTree>
    <p:extLst>
      <p:ext uri="{BB962C8B-B14F-4D97-AF65-F5344CB8AC3E}">
        <p14:creationId xmlns:p14="http://schemas.microsoft.com/office/powerpoint/2010/main" val="14053977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5430B-48FC-D0DF-74D5-EFC312F5F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600" dirty="0"/>
              <a:t>Interesting consideration:  Time </a:t>
            </a:r>
            <a:br>
              <a:rPr lang="cy-GB" sz="3600" dirty="0"/>
            </a:b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7D819-4D1F-4183-1F1A-99DD53CF1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sz="2800" dirty="0"/>
              <a:t>Leader-participator model:</a:t>
            </a:r>
          </a:p>
          <a:p>
            <a:pPr marL="0" indent="0">
              <a:buNone/>
            </a:pPr>
            <a:r>
              <a:rPr lang="cy-GB" sz="2800" dirty="0"/>
              <a:t>“It takes more time to make participative decisions.  Thus, when there is no time to include followers in decision making, the leader uses an autocratic leadership style” </a:t>
            </a:r>
          </a:p>
          <a:p>
            <a:pPr marL="0" indent="0">
              <a:buNone/>
            </a:pPr>
            <a:r>
              <a:rPr lang="cy-GB" sz="2800" dirty="0"/>
              <a:t>			(Lussier et al., 2015, p.117)</a:t>
            </a:r>
          </a:p>
          <a:p>
            <a:pPr marL="0" indent="0">
              <a:buNone/>
            </a:pPr>
            <a:endParaRPr lang="cy-GB" sz="2800" dirty="0"/>
          </a:p>
          <a:p>
            <a:pPr marL="0" indent="0">
              <a:buNone/>
            </a:pPr>
            <a:r>
              <a:rPr lang="cy-GB" sz="2800" dirty="0"/>
              <a:t>Also- the time of the year in the academic calendar for my team.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5106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074C2-B0E6-61E4-06E2-0F504279A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What are the strengths of this theory?</a:t>
            </a:r>
            <a:r>
              <a:rPr lang="en-GB" dirty="0"/>
              <a:t> </a:t>
            </a:r>
            <a:br>
              <a:rPr lang="cy-GB" dirty="0"/>
            </a:b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3E453-E39F-CFE1-461F-25FAE1AC49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y-GB" sz="2400" dirty="0">
                <a:latin typeface="Century Gothic" panose="020B0502020202020204" pitchFamily="34" charset="0"/>
                <a:cs typeface="Calibri" panose="020F0502020204030204" pitchFamily="34" charset="0"/>
              </a:rPr>
              <a:t>Emphasizes the need for flexibility in leadership</a:t>
            </a:r>
          </a:p>
          <a:p>
            <a:endParaRPr lang="cy-GB" sz="2400" dirty="0">
              <a:latin typeface="Century Gothic" panose="020B0502020202020204" pitchFamily="34" charset="0"/>
              <a:cs typeface="Calibri" panose="020F0502020204030204" pitchFamily="34" charset="0"/>
            </a:endParaRPr>
          </a:p>
          <a:p>
            <a:r>
              <a:rPr lang="cy-GB" sz="2400" dirty="0">
                <a:latin typeface="Century Gothic" panose="020B0502020202020204" pitchFamily="34" charset="0"/>
                <a:cs typeface="Calibri" panose="020F0502020204030204" pitchFamily="34" charset="0"/>
              </a:rPr>
              <a:t>Recognises that no single leadership style is universally effective</a:t>
            </a:r>
          </a:p>
          <a:p>
            <a:endParaRPr lang="cy-GB" sz="2400" dirty="0">
              <a:latin typeface="Century Gothic" panose="020B0502020202020204" pitchFamily="34" charset="0"/>
              <a:cs typeface="Calibri" panose="020F0502020204030204" pitchFamily="34" charset="0"/>
            </a:endParaRPr>
          </a:p>
          <a:p>
            <a:r>
              <a:rPr lang="cy-GB" sz="2400" dirty="0">
                <a:latin typeface="Century Gothic" panose="020B0502020202020204" pitchFamily="34" charset="0"/>
                <a:cs typeface="Calibri" panose="020F0502020204030204" pitchFamily="34" charset="0"/>
              </a:rPr>
              <a:t>Offers practical guidelines for leaders to assess situations and adapt their behaviours accordingly. </a:t>
            </a:r>
          </a:p>
          <a:p>
            <a:endParaRPr lang="cy-GB" sz="2400" dirty="0">
              <a:latin typeface="Century Gothic" panose="020B050202020202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cy-GB" sz="2400" dirty="0">
                <a:latin typeface="Century Gothic" panose="020B0502020202020204" pitchFamily="34" charset="0"/>
                <a:cs typeface="Calibri" panose="020F0502020204030204" pitchFamily="34" charset="0"/>
              </a:rPr>
              <a:t>									(</a:t>
            </a:r>
            <a:r>
              <a:rPr lang="en-GB" sz="2400" dirty="0" err="1">
                <a:latin typeface="Century Gothic" panose="020B0502020202020204" pitchFamily="34" charset="0"/>
                <a:cs typeface="Calibri" panose="020F0502020204030204" pitchFamily="34" charset="0"/>
              </a:rPr>
              <a:t>Jerab</a:t>
            </a:r>
            <a:r>
              <a:rPr lang="en-GB" sz="2400" dirty="0">
                <a:latin typeface="Century Gothic" panose="020B0502020202020204" pitchFamily="34" charset="0"/>
                <a:cs typeface="Calibri" panose="020F0502020204030204" pitchFamily="34" charset="0"/>
              </a:rPr>
              <a:t> 2023, p.1</a:t>
            </a:r>
            <a:r>
              <a:rPr lang="cy-GB" sz="2400" dirty="0">
                <a:latin typeface="Century Gothic" panose="020B0502020202020204" pitchFamily="34" charset="0"/>
                <a:cs typeface="Calibri" panose="020F050202020403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6712122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074C2-B0E6-61E4-06E2-0F504279A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9294275" cy="1280890"/>
          </a:xfrm>
        </p:spPr>
        <p:txBody>
          <a:bodyPr>
            <a:normAutofit/>
          </a:bodyPr>
          <a:lstStyle/>
          <a:p>
            <a:r>
              <a:rPr lang="cy-GB" dirty="0"/>
              <a:t>What are the weaknesses of this theory?</a:t>
            </a:r>
            <a:r>
              <a:rPr lang="en-GB" dirty="0"/>
              <a:t> </a:t>
            </a:r>
            <a:br>
              <a:rPr lang="cy-GB" dirty="0"/>
            </a:b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3E453-E39F-CFE1-461F-25FAE1AC49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rgbClr val="000000"/>
                </a:solidFill>
                <a:effectLst/>
                <a:latin typeface="Century Gothic" panose="020B0502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Determining the most appropriate leadership style for a particular situation can be challenging. </a:t>
            </a:r>
          </a:p>
          <a:p>
            <a:endParaRPr lang="en-GB" sz="2400" dirty="0">
              <a:solidFill>
                <a:srgbClr val="000000"/>
              </a:solidFill>
              <a:effectLst/>
              <a:latin typeface="Century Gothic" panose="020B0502020202020204" pitchFamily="34" charset="0"/>
              <a:ea typeface="Aptos" panose="020B000402020202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effectLst/>
                <a:latin typeface="Century Gothic" panose="020B0502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Some critics argue that contingency theories oversimplify the complexities of leadership and may not account for all situational variables adequately.</a:t>
            </a:r>
          </a:p>
          <a:p>
            <a:endParaRPr lang="cy-GB" sz="2400" dirty="0">
              <a:latin typeface="Century Gothic" panose="020B050202020202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cy-GB" sz="2400" dirty="0">
                <a:latin typeface="Century Gothic" panose="020B0502020202020204" pitchFamily="34" charset="0"/>
                <a:cs typeface="Calibri" panose="020F0502020204030204" pitchFamily="34" charset="0"/>
              </a:rPr>
              <a:t>										(</a:t>
            </a:r>
            <a:r>
              <a:rPr lang="en-GB" sz="2400" dirty="0" err="1">
                <a:latin typeface="Century Gothic" panose="020B0502020202020204" pitchFamily="34" charset="0"/>
                <a:cs typeface="Calibri" panose="020F0502020204030204" pitchFamily="34" charset="0"/>
              </a:rPr>
              <a:t>Jerab</a:t>
            </a:r>
            <a:r>
              <a:rPr lang="en-GB" sz="2400" dirty="0">
                <a:latin typeface="Century Gothic" panose="020B0502020202020204" pitchFamily="34" charset="0"/>
                <a:cs typeface="Calibri" panose="020F0502020204030204" pitchFamily="34" charset="0"/>
              </a:rPr>
              <a:t> 2023, p.1</a:t>
            </a:r>
            <a:r>
              <a:rPr lang="cy-GB" sz="2400" dirty="0">
                <a:latin typeface="Century Gothic" panose="020B0502020202020204" pitchFamily="34" charset="0"/>
                <a:cs typeface="Calibri" panose="020F050202020403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1560363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AC0D9-CDF3-AD1F-6C16-0AE414795A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98DC13-A7A7-4DF7-5EF3-DE5B7AFDAD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905000"/>
            <a:ext cx="8915400" cy="3777622"/>
          </a:xfrm>
        </p:spPr>
        <p:txBody>
          <a:bodyPr/>
          <a:lstStyle/>
          <a:p>
            <a:r>
              <a:rPr lang="cy-GB" sz="2800" dirty="0"/>
              <a:t>Dated model which perhaps doesn’t fit all modern workplaces</a:t>
            </a:r>
          </a:p>
          <a:p>
            <a:endParaRPr lang="cy-GB" sz="2800" dirty="0"/>
          </a:p>
          <a:p>
            <a:r>
              <a:rPr lang="cy-GB" sz="2800" dirty="0"/>
              <a:t>Very interesting research on how this model is an effective model globally for large multinational companies</a:t>
            </a:r>
          </a:p>
          <a:p>
            <a:endParaRPr lang="cy-GB" sz="2800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1243405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DAC0D9-CDF3-AD1F-6C16-0AE414795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072" y="1498905"/>
            <a:ext cx="3650279" cy="1259894"/>
          </a:xfrm>
        </p:spPr>
        <p:txBody>
          <a:bodyPr>
            <a:normAutofit fontScale="90000"/>
          </a:bodyPr>
          <a:lstStyle/>
          <a:p>
            <a:r>
              <a:rPr lang="cy-GB" sz="3300" dirty="0"/>
              <a:t>A visual representation of Contingency Leadership Theory</a:t>
            </a:r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pic>
        <p:nvPicPr>
          <p:cNvPr id="1026" name="Picture 2" descr="Chameleon Symbolism and Meaning - Your ...">
            <a:extLst>
              <a:ext uri="{FF2B5EF4-FFF2-40B4-BE49-F238E27FC236}">
                <a16:creationId xmlns:a16="http://schemas.microsoft.com/office/drawing/2014/main" id="{DEE13E6C-1359-6AC1-64F3-2D403B49E1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19543" y="1180393"/>
            <a:ext cx="6953577" cy="4172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7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9910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4792A-40AD-FC5D-421A-28A8A1D25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6E0835-927E-440B-6D68-382E8DE76B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555845"/>
            <a:ext cx="8915400" cy="435537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2000" dirty="0">
              <a:effectLst/>
              <a:latin typeface="Century Gothic" panose="020B0502020202020204" pitchFamily="34" charset="0"/>
            </a:endParaRPr>
          </a:p>
          <a:p>
            <a:r>
              <a:rPr lang="en-GB" sz="2000" dirty="0" err="1">
                <a:effectLst/>
                <a:latin typeface="Century Gothic" panose="020B0502020202020204" pitchFamily="34" charset="0"/>
              </a:rPr>
              <a:t>Deshwal</a:t>
            </a:r>
            <a:r>
              <a:rPr lang="en-GB" sz="2000" dirty="0">
                <a:effectLst/>
                <a:latin typeface="Century Gothic" panose="020B0502020202020204" pitchFamily="34" charset="0"/>
              </a:rPr>
              <a:t>, V, and </a:t>
            </a:r>
            <a:r>
              <a:rPr lang="en-GB" sz="2000" dirty="0" err="1">
                <a:effectLst/>
                <a:latin typeface="Century Gothic" panose="020B0502020202020204" pitchFamily="34" charset="0"/>
              </a:rPr>
              <a:t>Mohd</a:t>
            </a:r>
            <a:r>
              <a:rPr lang="en-GB" sz="2000" dirty="0">
                <a:effectLst/>
                <a:latin typeface="Century Gothic" panose="020B0502020202020204" pitchFamily="34" charset="0"/>
              </a:rPr>
              <a:t>. A. (2020) ‘A Systematic Review of Various Leadership Theories’, </a:t>
            </a:r>
            <a:r>
              <a:rPr lang="en-GB" sz="2000" i="1" dirty="0" err="1">
                <a:effectLst/>
                <a:latin typeface="Century Gothic" panose="020B0502020202020204" pitchFamily="34" charset="0"/>
              </a:rPr>
              <a:t>Shanlax</a:t>
            </a:r>
            <a:r>
              <a:rPr lang="en-GB" sz="2000" i="1" dirty="0">
                <a:effectLst/>
                <a:latin typeface="Century Gothic" panose="020B0502020202020204" pitchFamily="34" charset="0"/>
              </a:rPr>
              <a:t> International Journal of Commerce</a:t>
            </a:r>
            <a:r>
              <a:rPr lang="en-GB" sz="2000" dirty="0">
                <a:effectLst/>
                <a:latin typeface="Century Gothic" panose="020B0502020202020204" pitchFamily="34" charset="0"/>
              </a:rPr>
              <a:t>, 8(1), 2020:38–43. </a:t>
            </a:r>
          </a:p>
          <a:p>
            <a:pPr marL="0" indent="0">
              <a:buNone/>
            </a:pPr>
            <a:endParaRPr lang="en-GB" sz="2000" dirty="0">
              <a:latin typeface="Century Gothic" panose="020B0502020202020204" pitchFamily="34" charset="0"/>
            </a:endParaRPr>
          </a:p>
          <a:p>
            <a:r>
              <a:rPr lang="en-GB" sz="2000" dirty="0" err="1">
                <a:effectLst/>
                <a:latin typeface="Century Gothic" panose="020B0502020202020204" pitchFamily="34" charset="0"/>
              </a:rPr>
              <a:t>Jerab</a:t>
            </a:r>
            <a:r>
              <a:rPr lang="en-GB" sz="2000" dirty="0">
                <a:effectLst/>
                <a:latin typeface="Century Gothic" panose="020B0502020202020204" pitchFamily="34" charset="0"/>
              </a:rPr>
              <a:t>, D.A. (2023) </a:t>
            </a:r>
            <a:r>
              <a:rPr lang="en-GB" sz="2000" i="1" dirty="0">
                <a:effectLst/>
                <a:latin typeface="Century Gothic" panose="020B0502020202020204" pitchFamily="34" charset="0"/>
              </a:rPr>
              <a:t>A comparative analysis of contingency leadership theories and situational leadership theories</a:t>
            </a:r>
            <a:r>
              <a:rPr lang="en-GB" sz="2000" dirty="0">
                <a:effectLst/>
                <a:latin typeface="Century Gothic" panose="020B0502020202020204" pitchFamily="34" charset="0"/>
              </a:rPr>
              <a:t>, </a:t>
            </a:r>
            <a:r>
              <a:rPr lang="en-GB" sz="2000" i="1" dirty="0">
                <a:effectLst/>
                <a:latin typeface="Century Gothic" panose="020B0502020202020204" pitchFamily="34" charset="0"/>
              </a:rPr>
              <a:t>SSRN</a:t>
            </a:r>
            <a:r>
              <a:rPr lang="en-GB" sz="2000" dirty="0">
                <a:effectLst/>
                <a:latin typeface="Century Gothic" panose="020B0502020202020204" pitchFamily="34" charset="0"/>
              </a:rPr>
              <a:t>. Available at: https://</a:t>
            </a:r>
            <a:r>
              <a:rPr lang="en-GB" sz="2000" dirty="0" err="1">
                <a:effectLst/>
                <a:latin typeface="Century Gothic" panose="020B0502020202020204" pitchFamily="34" charset="0"/>
              </a:rPr>
              <a:t>papers.ssrn.com</a:t>
            </a:r>
            <a:r>
              <a:rPr lang="en-GB" sz="2000" dirty="0">
                <a:effectLst/>
                <a:latin typeface="Century Gothic" panose="020B0502020202020204" pitchFamily="34" charset="0"/>
              </a:rPr>
              <a:t>/sol3/</a:t>
            </a:r>
            <a:r>
              <a:rPr lang="en-GB" sz="2000" dirty="0" err="1">
                <a:effectLst/>
                <a:latin typeface="Century Gothic" panose="020B0502020202020204" pitchFamily="34" charset="0"/>
              </a:rPr>
              <a:t>papers.cfm?abstract_id</a:t>
            </a:r>
            <a:r>
              <a:rPr lang="en-GB" sz="2000" dirty="0">
                <a:effectLst/>
                <a:latin typeface="Century Gothic" panose="020B0502020202020204" pitchFamily="34" charset="0"/>
              </a:rPr>
              <a:t>=4544521 (Accessed: 05 April 2024). </a:t>
            </a:r>
          </a:p>
          <a:p>
            <a:endParaRPr lang="cy-GB" sz="2000" dirty="0">
              <a:latin typeface="Century Gothic" panose="020B0502020202020204" pitchFamily="34" charset="0"/>
            </a:endParaRPr>
          </a:p>
          <a:p>
            <a:r>
              <a:rPr lang="cy-GB" sz="2000" dirty="0">
                <a:latin typeface="Century Gothic" panose="020B0502020202020204" pitchFamily="34" charset="0"/>
              </a:rPr>
              <a:t>Lussier, R.N, and Achua, C.F (2015) </a:t>
            </a:r>
            <a:r>
              <a:rPr lang="en-GB" sz="2000" dirty="0">
                <a:effectLst/>
                <a:latin typeface="Century Gothic" panose="020B0502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Leadership: Theory, application and skill .6</a:t>
            </a:r>
            <a:r>
              <a:rPr lang="en-GB" sz="2000" baseline="30000" dirty="0">
                <a:effectLst/>
                <a:latin typeface="Century Gothic" panose="020B0502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2000" dirty="0">
                <a:effectLst/>
                <a:latin typeface="Century Gothic" panose="020B0502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latin typeface="Century Gothic" panose="020B0502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2000" dirty="0">
                <a:effectLst/>
                <a:latin typeface="Century Gothic" panose="020B0502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Boston: Cengage Learning</a:t>
            </a:r>
          </a:p>
          <a:p>
            <a:pPr marL="0" indent="0">
              <a:buNone/>
            </a:pPr>
            <a:endParaRPr lang="cy-GB" sz="2000" dirty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681996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1116</TotalTime>
  <Words>1008</Words>
  <Application>Microsoft Macintosh PowerPoint</Application>
  <PresentationFormat>Widescreen</PresentationFormat>
  <Paragraphs>180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Century Gothic</vt:lpstr>
      <vt:lpstr>Wingdings 3</vt:lpstr>
      <vt:lpstr>Wisp</vt:lpstr>
      <vt:lpstr>Contingency Leadership Theory</vt:lpstr>
      <vt:lpstr>Today, I will look at:  </vt:lpstr>
      <vt:lpstr>What is Contingency Leadership Theory?  Background </vt:lpstr>
      <vt:lpstr>What is Contingency Leadership Theory?</vt:lpstr>
      <vt:lpstr>Models of Contingency Theories</vt:lpstr>
      <vt:lpstr>PowerPoint Presentation</vt:lpstr>
      <vt:lpstr>But what does it mean? </vt:lpstr>
      <vt:lpstr>Framework for Contingency Leadership Variables </vt:lpstr>
      <vt:lpstr>PowerPoint Presentation</vt:lpstr>
      <vt:lpstr>PowerPoint Presentation</vt:lpstr>
      <vt:lpstr>PowerPoint Presentation</vt:lpstr>
      <vt:lpstr>What about my workplace?</vt:lpstr>
      <vt:lpstr>What about my workplace?</vt:lpstr>
      <vt:lpstr>PowerPoint Presentation</vt:lpstr>
      <vt:lpstr>Are contingency Leadership Theories relative to my workplace? </vt:lpstr>
      <vt:lpstr>Interesting consideration:  Time  </vt:lpstr>
      <vt:lpstr>What are the strengths of this theory?  </vt:lpstr>
      <vt:lpstr>What are the weaknesses of this theory?  </vt:lpstr>
      <vt:lpstr>Conclusion</vt:lpstr>
      <vt:lpstr>A visual representation of Contingency Leadership Theory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Contingency Leadership Theory</dc:title>
  <dc:creator>Eleri Powell</dc:creator>
  <cp:lastModifiedBy>Eleri Powell</cp:lastModifiedBy>
  <cp:revision>19</cp:revision>
  <dcterms:created xsi:type="dcterms:W3CDTF">2024-03-28T10:53:14Z</dcterms:created>
  <dcterms:modified xsi:type="dcterms:W3CDTF">2024-04-11T14:02:18Z</dcterms:modified>
</cp:coreProperties>
</file>