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660"/>
  </p:normalViewPr>
  <p:slideViewPr>
    <p:cSldViewPr snapToGrid="0">
      <p:cViewPr varScale="1">
        <p:scale>
          <a:sx n="85" d="100"/>
          <a:sy n="85" d="100"/>
        </p:scale>
        <p:origin x="9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538174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1331396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724201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023489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47BD4C6-B614-47F9-9B58-99D58743FDB1}"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3990451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47BD4C6-B614-47F9-9B58-99D58743FDB1}"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806840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7BD4C6-B614-47F9-9B58-99D58743FDB1}"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216794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145964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936663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867572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F5063D-2F5D-49D4-BDE7-424907CE0B7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83502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627008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F5063D-2F5D-49D4-BDE7-424907CE0B7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8266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C47BD4C6-B614-47F9-9B58-99D58743FDB1}"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2784791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4136607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7BD4C6-B614-47F9-9B58-99D58743FDB1}"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F5063D-2F5D-49D4-BDE7-424907CE0B72}" type="slidenum">
              <a:rPr lang="en-GB" smtClean="0"/>
              <a:t>‹#›</a:t>
            </a:fld>
            <a:endParaRPr lang="en-GB"/>
          </a:p>
        </p:txBody>
      </p:sp>
    </p:spTree>
    <p:extLst>
      <p:ext uri="{BB962C8B-B14F-4D97-AF65-F5344CB8AC3E}">
        <p14:creationId xmlns:p14="http://schemas.microsoft.com/office/powerpoint/2010/main" val="2049710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47BD4C6-B614-47F9-9B58-99D58743FDB1}" type="datetimeFigureOut">
              <a:rPr lang="en-GB" smtClean="0"/>
              <a:t>12/11/2025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FF5063D-2F5D-49D4-BDE7-424907CE0B72}" type="slidenum">
              <a:rPr lang="en-GB" smtClean="0"/>
              <a:t>‹#›</a:t>
            </a:fld>
            <a:endParaRPr lang="en-GB"/>
          </a:p>
        </p:txBody>
      </p:sp>
    </p:spTree>
    <p:extLst>
      <p:ext uri="{BB962C8B-B14F-4D97-AF65-F5344CB8AC3E}">
        <p14:creationId xmlns:p14="http://schemas.microsoft.com/office/powerpoint/2010/main" val="27315531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lung-cancer/" TargetMode="External"/><Relationship Id="rId7" Type="http://schemas.openxmlformats.org/officeDocument/2006/relationships/hyperlink" Target="https://www.who.int/news-room/fact-sheets/detail/cancer" TargetMode="External"/><Relationship Id="rId2" Type="http://schemas.openxmlformats.org/officeDocument/2006/relationships/hyperlink" Target="https://www.macmillan.org.uk/cancer-information-and-support/lung-cancer" TargetMode="External"/><Relationship Id="rId1" Type="http://schemas.openxmlformats.org/officeDocument/2006/relationships/slideLayout" Target="../slideLayouts/slideLayout2.xml"/><Relationship Id="rId6" Type="http://schemas.openxmlformats.org/officeDocument/2006/relationships/hyperlink" Target="https://www.nmc.org.uk/standards/code/" TargetMode="External"/><Relationship Id="rId5" Type="http://schemas.openxmlformats.org/officeDocument/2006/relationships/hyperlink" Target="https://www.nice.org.uk/guidance" TargetMode="External"/><Relationship Id="rId4" Type="http://schemas.openxmlformats.org/officeDocument/2006/relationships/hyperlink" Target="https://www.nice.org.uk/guidance/ng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4355" y="4064000"/>
            <a:ext cx="9144000" cy="2387600"/>
          </a:xfrm>
        </p:spPr>
        <p:txBody>
          <a:bodyPr>
            <a:normAutofit/>
          </a:bodyPr>
          <a:lstStyle/>
          <a:p>
            <a:r>
              <a:rPr lang="en-GB" dirty="0" smtClean="0"/>
              <a:t/>
            </a:r>
            <a:br>
              <a:rPr lang="en-GB" dirty="0" smtClean="0"/>
            </a:br>
            <a:endParaRPr lang="en-GB" dirty="0"/>
          </a:p>
        </p:txBody>
      </p:sp>
      <p:sp>
        <p:nvSpPr>
          <p:cNvPr id="4" name="TextBox 3"/>
          <p:cNvSpPr txBox="1"/>
          <p:nvPr/>
        </p:nvSpPr>
        <p:spPr>
          <a:xfrm>
            <a:off x="2765778" y="1298222"/>
            <a:ext cx="7642577" cy="1938992"/>
          </a:xfrm>
          <a:prstGeom prst="rect">
            <a:avLst/>
          </a:prstGeom>
          <a:noFill/>
        </p:spPr>
        <p:txBody>
          <a:bodyPr wrap="square" rtlCol="0">
            <a:spAutoFit/>
          </a:bodyPr>
          <a:lstStyle/>
          <a:p>
            <a:r>
              <a:rPr lang="en-GB" sz="2800" b="1" dirty="0" smtClean="0"/>
              <a:t>Introduction to physiology </a:t>
            </a:r>
          </a:p>
          <a:p>
            <a:r>
              <a:rPr lang="en-GB" sz="1600" dirty="0" smtClean="0"/>
              <a:t>Student Name: </a:t>
            </a:r>
            <a:r>
              <a:rPr lang="en-GB" sz="1600" dirty="0" err="1" smtClean="0"/>
              <a:t>Zamir</a:t>
            </a:r>
            <a:r>
              <a:rPr lang="en-GB" sz="1600" dirty="0" smtClean="0"/>
              <a:t> Akhtar</a:t>
            </a:r>
          </a:p>
          <a:p>
            <a:r>
              <a:rPr lang="en-GB" sz="1600" dirty="0" smtClean="0"/>
              <a:t>Student Number: 2410262</a:t>
            </a:r>
          </a:p>
          <a:p>
            <a:r>
              <a:rPr lang="en-GB" sz="1600" dirty="0" smtClean="0"/>
              <a:t>Module Code: BMHP5023_BIRM</a:t>
            </a:r>
          </a:p>
          <a:p>
            <a:r>
              <a:rPr lang="en-GB" sz="1600" dirty="0" smtClean="0"/>
              <a:t>Lecturer Name: Robert </a:t>
            </a:r>
            <a:r>
              <a:rPr lang="en-GB" sz="1600" dirty="0" err="1" smtClean="0"/>
              <a:t>Nartowski</a:t>
            </a:r>
            <a:endParaRPr lang="en-GB" sz="1600" dirty="0"/>
          </a:p>
          <a:p>
            <a:endParaRPr lang="en-GB" sz="2800" dirty="0"/>
          </a:p>
        </p:txBody>
      </p:sp>
    </p:spTree>
    <p:extLst>
      <p:ext uri="{BB962C8B-B14F-4D97-AF65-F5344CB8AC3E}">
        <p14:creationId xmlns:p14="http://schemas.microsoft.com/office/powerpoint/2010/main" val="4194010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Cover Slide </a:t>
            </a:r>
            <a:endParaRPr lang="en-GB" b="1" dirty="0"/>
          </a:p>
        </p:txBody>
      </p:sp>
      <p:sp>
        <p:nvSpPr>
          <p:cNvPr id="3" name="Content Placeholder 2"/>
          <p:cNvSpPr>
            <a:spLocks noGrp="1"/>
          </p:cNvSpPr>
          <p:nvPr>
            <p:ph idx="1"/>
          </p:nvPr>
        </p:nvSpPr>
        <p:spPr/>
        <p:txBody>
          <a:bodyPr/>
          <a:lstStyle/>
          <a:p>
            <a:pPr marL="0" indent="0">
              <a:buNone/>
            </a:pPr>
            <a:r>
              <a:rPr lang="en-GB" dirty="0"/>
              <a:t>Hello, my name is </a:t>
            </a:r>
            <a:r>
              <a:rPr lang="en-GB" dirty="0" err="1" smtClean="0"/>
              <a:t>Zamir</a:t>
            </a:r>
            <a:r>
              <a:rPr lang="en-GB" dirty="0" smtClean="0"/>
              <a:t> Akhtar and </a:t>
            </a:r>
            <a:r>
              <a:rPr lang="en-GB" dirty="0"/>
              <a:t>this presentation is my suggested care plan for a fictional patient diagnosed with lung cancer. This presentation will cover the relevant anatomy and physiology of the respiratory system, how lung cancer affects body functioning, the patient’s demographic and risk factors, and an evidence-based care plan following NHS and NICE recommendations.</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4412" y="5530222"/>
            <a:ext cx="609600" cy="609600"/>
          </a:xfrm>
          <a:prstGeom prst="rect">
            <a:avLst/>
          </a:prstGeom>
        </p:spPr>
      </p:pic>
    </p:spTree>
    <p:extLst>
      <p:ext uri="{BB962C8B-B14F-4D97-AF65-F5344CB8AC3E}">
        <p14:creationId xmlns:p14="http://schemas.microsoft.com/office/powerpoint/2010/main" val="26321571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4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a:t>
            </a:r>
            <a:r>
              <a:rPr lang="en-GB" dirty="0" smtClean="0"/>
              <a:t> </a:t>
            </a:r>
            <a:endParaRPr lang="en-GB" dirty="0"/>
          </a:p>
        </p:txBody>
      </p:sp>
      <p:sp>
        <p:nvSpPr>
          <p:cNvPr id="3" name="Content Placeholder 2"/>
          <p:cNvSpPr>
            <a:spLocks noGrp="1"/>
          </p:cNvSpPr>
          <p:nvPr>
            <p:ph idx="1"/>
          </p:nvPr>
        </p:nvSpPr>
        <p:spPr>
          <a:xfrm>
            <a:off x="2442456" y="1591733"/>
            <a:ext cx="8915400" cy="3777622"/>
          </a:xfrm>
        </p:spPr>
        <p:txBody>
          <a:bodyPr/>
          <a:lstStyle/>
          <a:p>
            <a:pPr marL="0" indent="0">
              <a:buNone/>
            </a:pPr>
            <a:r>
              <a:rPr lang="en-GB" dirty="0"/>
              <a:t>According to the NHS (2024), lung cancer accounts for about one in five cancer-related fatalities in the UK, making it one of the main causes of cancer-related mortality.  Non-small cell lung cancer, or NSCLC, and small-cell lung cancer are the two primary forms.  Approximately 85% of patients are NSCLC</a:t>
            </a:r>
            <a:r>
              <a:rPr lang="en-GB" dirty="0" smtClean="0"/>
              <a:t>. </a:t>
            </a:r>
          </a:p>
          <a:p>
            <a:pPr marL="0" indent="0">
              <a:buNone/>
            </a:pPr>
            <a:r>
              <a:rPr lang="en-GB" dirty="0"/>
              <a:t>In this presentation, I will introduce our fictional patient, a 47-year-old woman with early-stage NSCLC, and outline her care plan. The presentation follows NICE guidance on lung cancer, published as NG122 (2019), and focuses on both clinical and holistic approaches to care</a:t>
            </a:r>
            <a:r>
              <a:rPr lang="en-GB" dirty="0" smtClean="0"/>
              <a:t>. </a:t>
            </a:r>
            <a:endParaRPr lang="en-GB" dirty="0"/>
          </a:p>
        </p:txBody>
      </p:sp>
      <p:pic>
        <p:nvPicPr>
          <p:cNvPr id="4" name="Picture 3"/>
          <p:cNvPicPr>
            <a:picLocks noChangeAspect="1"/>
          </p:cNvPicPr>
          <p:nvPr/>
        </p:nvPicPr>
        <p:blipFill>
          <a:blip r:embed="rId4"/>
          <a:stretch>
            <a:fillRect/>
          </a:stretch>
        </p:blipFill>
        <p:spPr>
          <a:xfrm>
            <a:off x="7598656" y="4270805"/>
            <a:ext cx="3905956" cy="2197100"/>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37656" y="5727378"/>
            <a:ext cx="609600" cy="609600"/>
          </a:xfrm>
          <a:prstGeom prst="rect">
            <a:avLst/>
          </a:prstGeom>
        </p:spPr>
      </p:pic>
    </p:spTree>
    <p:extLst>
      <p:ext uri="{BB962C8B-B14F-4D97-AF65-F5344CB8AC3E}">
        <p14:creationId xmlns:p14="http://schemas.microsoft.com/office/powerpoint/2010/main" val="28684490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460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Anatomy of the Respiratory System</a:t>
            </a:r>
          </a:p>
        </p:txBody>
      </p:sp>
      <p:sp>
        <p:nvSpPr>
          <p:cNvPr id="3" name="Content Placeholder 2"/>
          <p:cNvSpPr>
            <a:spLocks noGrp="1"/>
          </p:cNvSpPr>
          <p:nvPr>
            <p:ph idx="1"/>
          </p:nvPr>
        </p:nvSpPr>
        <p:spPr>
          <a:xfrm>
            <a:off x="2295701" y="2156178"/>
            <a:ext cx="8915400" cy="3777622"/>
          </a:xfrm>
        </p:spPr>
        <p:txBody>
          <a:bodyPr/>
          <a:lstStyle/>
          <a:p>
            <a:pPr marL="0" indent="0">
              <a:buNone/>
            </a:pPr>
            <a:r>
              <a:rPr lang="en-GB" dirty="0"/>
              <a:t>Reviewing the respiratory system's anatomy is crucial to understanding lung cancer.  Three lobes on the right and two on the left make up the lungs, which are housed in the thoracic cavity.  The trachea, which splits into the bronchi and then into smaller bronchioles, is where air enters</a:t>
            </a:r>
            <a:r>
              <a:rPr lang="en-GB" dirty="0" smtClean="0"/>
              <a:t>. </a:t>
            </a:r>
          </a:p>
          <a:p>
            <a:pPr marL="0" indent="0">
              <a:buNone/>
            </a:pPr>
            <a:r>
              <a:rPr lang="en-GB" dirty="0"/>
              <a:t>Gas exchange takes place in tiny air sacs called alveoli at the end of these bronchioles.  Capillaries surround each alveolus, allowing carbon dioxide to diffuse out for expiration and oxygen to diffuse into the circulation.  </a:t>
            </a:r>
            <a:r>
              <a:rPr lang="en-GB" dirty="0" err="1"/>
              <a:t>Tortora</a:t>
            </a:r>
            <a:r>
              <a:rPr lang="en-GB" dirty="0"/>
              <a:t> and </a:t>
            </a:r>
            <a:r>
              <a:rPr lang="en-GB" dirty="0" err="1"/>
              <a:t>Derrickson</a:t>
            </a:r>
            <a:r>
              <a:rPr lang="en-GB" dirty="0"/>
              <a:t> (2021) emphasise that effective gas exchange depends on alveoli's large surface area</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15822" y="5629000"/>
            <a:ext cx="609600" cy="609600"/>
          </a:xfrm>
          <a:prstGeom prst="rect">
            <a:avLst/>
          </a:prstGeom>
        </p:spPr>
      </p:pic>
    </p:spTree>
    <p:extLst>
      <p:ext uri="{BB962C8B-B14F-4D97-AF65-F5344CB8AC3E}">
        <p14:creationId xmlns:p14="http://schemas.microsoft.com/office/powerpoint/2010/main" val="20360331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7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Physiology: Gas Exchange</a:t>
            </a:r>
          </a:p>
        </p:txBody>
      </p:sp>
      <p:sp>
        <p:nvSpPr>
          <p:cNvPr id="3" name="Content Placeholder 2"/>
          <p:cNvSpPr>
            <a:spLocks noGrp="1"/>
          </p:cNvSpPr>
          <p:nvPr>
            <p:ph idx="1"/>
          </p:nvPr>
        </p:nvSpPr>
        <p:spPr>
          <a:xfrm>
            <a:off x="2069923" y="1512711"/>
            <a:ext cx="8915400" cy="3777622"/>
          </a:xfrm>
        </p:spPr>
        <p:txBody>
          <a:bodyPr/>
          <a:lstStyle/>
          <a:p>
            <a:pPr marL="0" indent="0">
              <a:buNone/>
            </a:pPr>
            <a:r>
              <a:rPr lang="en-GB" dirty="0"/>
              <a:t>The primary physiological role of the lungs is gas exchange.  Oxygen enters the bloodstream through the thin alveolar membrane as we breathe in.  Concurrently, the waste product carbon dioxide travels from the blood into the alveoli for exhalation</a:t>
            </a:r>
            <a:r>
              <a:rPr lang="en-GB" dirty="0" smtClean="0"/>
              <a:t>. </a:t>
            </a:r>
          </a:p>
          <a:p>
            <a:pPr marL="0" indent="0">
              <a:buNone/>
            </a:pPr>
            <a:r>
              <a:rPr lang="en-GB" dirty="0" err="1"/>
              <a:t>Marieb</a:t>
            </a:r>
            <a:r>
              <a:rPr lang="en-GB" dirty="0"/>
              <a:t> and Hoehn (2020) state that a moist alveolar surface, a healthy membrane, and a sufficient blood supply are necessary for efficient gas exchange.  Any interference with these can lead to respiratory discomfort and a severe reduction in oxygenation</a:t>
            </a:r>
            <a:r>
              <a:rPr lang="en-GB" dirty="0" smtClean="0"/>
              <a:t>. </a:t>
            </a:r>
          </a:p>
          <a:p>
            <a:pPr marL="0" indent="0">
              <a:buNone/>
            </a:pPr>
            <a:endParaRPr lang="en-GB" dirty="0"/>
          </a:p>
        </p:txBody>
      </p:sp>
      <p:pic>
        <p:nvPicPr>
          <p:cNvPr id="4" name="Picture 3"/>
          <p:cNvPicPr>
            <a:picLocks noChangeAspect="1"/>
          </p:cNvPicPr>
          <p:nvPr/>
        </p:nvPicPr>
        <p:blipFill>
          <a:blip r:embed="rId4"/>
          <a:stretch>
            <a:fillRect/>
          </a:stretch>
        </p:blipFill>
        <p:spPr>
          <a:xfrm>
            <a:off x="6153148" y="3798210"/>
            <a:ext cx="3758495" cy="2984245"/>
          </a:xfrm>
          <a:prstGeom prst="rect">
            <a:avLst/>
          </a:prstGeom>
        </p:spPr>
      </p:pic>
      <p:sp>
        <p:nvSpPr>
          <p:cNvPr id="6" name="TextBox 5"/>
          <p:cNvSpPr txBox="1"/>
          <p:nvPr/>
        </p:nvSpPr>
        <p:spPr>
          <a:xfrm>
            <a:off x="10080978" y="5436229"/>
            <a:ext cx="2111021" cy="646331"/>
          </a:xfrm>
          <a:prstGeom prst="rect">
            <a:avLst/>
          </a:prstGeom>
          <a:noFill/>
        </p:spPr>
        <p:txBody>
          <a:bodyPr wrap="square" rtlCol="0">
            <a:spAutoFit/>
          </a:bodyPr>
          <a:lstStyle/>
          <a:p>
            <a:r>
              <a:rPr lang="en-GB" dirty="0" smtClean="0"/>
              <a:t>(My Exams, no date) </a:t>
            </a: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96533" y="5569334"/>
            <a:ext cx="609600" cy="609600"/>
          </a:xfrm>
          <a:prstGeom prst="rect">
            <a:avLst/>
          </a:prstGeom>
        </p:spPr>
      </p:pic>
    </p:spTree>
    <p:extLst>
      <p:ext uri="{BB962C8B-B14F-4D97-AF65-F5344CB8AC3E}">
        <p14:creationId xmlns:p14="http://schemas.microsoft.com/office/powerpoint/2010/main" val="35420359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8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Lung Cancer Affects the Respiratory </a:t>
            </a:r>
            <a:r>
              <a:rPr lang="en-GB" b="1" dirty="0" smtClean="0"/>
              <a:t>System </a:t>
            </a:r>
            <a:endParaRPr lang="en-GB" b="1" dirty="0"/>
          </a:p>
        </p:txBody>
      </p:sp>
      <p:sp>
        <p:nvSpPr>
          <p:cNvPr id="3" name="Content Placeholder 2"/>
          <p:cNvSpPr>
            <a:spLocks noGrp="1"/>
          </p:cNvSpPr>
          <p:nvPr>
            <p:ph idx="1"/>
          </p:nvPr>
        </p:nvSpPr>
        <p:spPr/>
        <p:txBody>
          <a:bodyPr/>
          <a:lstStyle/>
          <a:p>
            <a:pPr marL="0" indent="0">
              <a:buNone/>
            </a:pPr>
            <a:r>
              <a:rPr lang="en-GB" dirty="0"/>
              <a:t>There are various ways in which lung cancer impairs respiratory function.  Tumours may physically block the airways, decreasing airflow and resulting in symptoms like wheezing or dyspnoea.  Additionally, they can reduce the surface area accessible for gas exchange by replacing or damaging alveolar tissue</a:t>
            </a:r>
            <a:r>
              <a:rPr lang="en-GB" dirty="0" smtClean="0"/>
              <a:t>. </a:t>
            </a:r>
          </a:p>
          <a:p>
            <a:pPr marL="0" indent="0">
              <a:buNone/>
            </a:pPr>
            <a:r>
              <a:rPr lang="en-GB" dirty="0"/>
              <a:t>According to the UK Lung Cancer Coalition (2023), weariness, chest pain, and persistent coughing might result from tumour growth.  Lung cancer may spread to the liver, brain, or bones in more advanced cases, which would further impair prognosis and general health</a:t>
            </a:r>
            <a:r>
              <a:rPr lang="en-GB" dirty="0" smtClean="0"/>
              <a:t>. </a:t>
            </a:r>
            <a:endParaRPr lang="en-GB" dirty="0"/>
          </a:p>
        </p:txBody>
      </p:sp>
      <p:pic>
        <p:nvPicPr>
          <p:cNvPr id="4" name="Picture 3"/>
          <p:cNvPicPr>
            <a:picLocks noChangeAspect="1"/>
          </p:cNvPicPr>
          <p:nvPr/>
        </p:nvPicPr>
        <p:blipFill>
          <a:blip r:embed="rId4"/>
          <a:stretch>
            <a:fillRect/>
          </a:stretch>
        </p:blipFill>
        <p:spPr>
          <a:xfrm>
            <a:off x="8977490" y="4563533"/>
            <a:ext cx="2137911" cy="2137911"/>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9212" y="5327688"/>
            <a:ext cx="609600" cy="609600"/>
          </a:xfrm>
          <a:prstGeom prst="rect">
            <a:avLst/>
          </a:prstGeom>
        </p:spPr>
      </p:pic>
    </p:spTree>
    <p:extLst>
      <p:ext uri="{BB962C8B-B14F-4D97-AF65-F5344CB8AC3E}">
        <p14:creationId xmlns:p14="http://schemas.microsoft.com/office/powerpoint/2010/main" val="14514890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5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Fictional Patient Profile</a:t>
            </a:r>
          </a:p>
        </p:txBody>
      </p:sp>
      <p:sp>
        <p:nvSpPr>
          <p:cNvPr id="3" name="Content Placeholder 2"/>
          <p:cNvSpPr>
            <a:spLocks noGrp="1"/>
          </p:cNvSpPr>
          <p:nvPr>
            <p:ph idx="1"/>
          </p:nvPr>
        </p:nvSpPr>
        <p:spPr/>
        <p:txBody>
          <a:bodyPr/>
          <a:lstStyle/>
          <a:p>
            <a:pPr marL="0" indent="0">
              <a:buNone/>
            </a:pPr>
            <a:r>
              <a:rPr lang="en-GB" dirty="0"/>
              <a:t>Ms. Sarah Thompson, a 47-year-old Birmingham office worker, serves as the imaginary patient for this treatment plan.  She has complained of exhaustion, chest pain, and a chronic cough.  She was found to have early-stage non-small cell lung cancer following diagnostic imaging and a biopsy</a:t>
            </a:r>
            <a:r>
              <a:rPr lang="en-GB" dirty="0" smtClean="0"/>
              <a:t>. </a:t>
            </a:r>
          </a:p>
          <a:p>
            <a:pPr marL="0" indent="0">
              <a:buNone/>
            </a:pPr>
            <a:r>
              <a:rPr lang="en-GB" dirty="0"/>
              <a:t>The focus of her care plan is determined by the fact that, due to her age and early diagnosis, she may have a better prognosis than older patients or those who are diagnosed later</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44800" y="4919133"/>
            <a:ext cx="609600" cy="609600"/>
          </a:xfrm>
          <a:prstGeom prst="rect">
            <a:avLst/>
          </a:prstGeom>
        </p:spPr>
      </p:pic>
    </p:spTree>
    <p:extLst>
      <p:ext uri="{BB962C8B-B14F-4D97-AF65-F5344CB8AC3E}">
        <p14:creationId xmlns:p14="http://schemas.microsoft.com/office/powerpoint/2010/main" val="8451497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5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Patient Risk Factors</a:t>
            </a:r>
          </a:p>
        </p:txBody>
      </p:sp>
      <p:sp>
        <p:nvSpPr>
          <p:cNvPr id="3" name="Content Placeholder 2"/>
          <p:cNvSpPr>
            <a:spLocks noGrp="1"/>
          </p:cNvSpPr>
          <p:nvPr>
            <p:ph idx="1"/>
          </p:nvPr>
        </p:nvSpPr>
        <p:spPr/>
        <p:txBody>
          <a:bodyPr/>
          <a:lstStyle/>
          <a:p>
            <a:pPr marL="0" indent="0">
              <a:buNone/>
            </a:pPr>
            <a:r>
              <a:rPr lang="en-GB" dirty="0"/>
              <a:t>Sarah has never smoked, but she was exposed to </a:t>
            </a:r>
            <a:r>
              <a:rPr lang="en-GB" dirty="0" smtClean="0"/>
              <a:t>second hand </a:t>
            </a:r>
            <a:r>
              <a:rPr lang="en-GB" dirty="0"/>
              <a:t>smoke at home for a significant portion of her childhood.  According to the NHS (2024), one of the main risk factors for lung cancer is passive smoke</a:t>
            </a:r>
            <a:r>
              <a:rPr lang="en-GB" dirty="0" smtClean="0"/>
              <a:t>. </a:t>
            </a:r>
          </a:p>
          <a:p>
            <a:pPr marL="0" indent="0">
              <a:buNone/>
            </a:pPr>
            <a:r>
              <a:rPr lang="en-GB" dirty="0"/>
              <a:t>She also works and resides in an urban setting where air pollution is a major concern.  According to the World Health Organisation (2023), there is a substantial correlation between increased risk of lung cancer and air pollution, especially fine particulate matter.  Additionally, she notes that her father had lung cancer, which raises the possibility of a genetic predisposition.</a:t>
            </a:r>
          </a:p>
          <a:p>
            <a:pPr marL="0" indent="0">
              <a:buNone/>
            </a:pPr>
            <a:endParaRPr lang="en-GB" dirty="0"/>
          </a:p>
          <a:p>
            <a:pPr marL="0" indent="0">
              <a:buNone/>
            </a:pPr>
            <a:r>
              <a:rPr lang="en-GB" dirty="0"/>
              <a:t> Her diagnosis is realistically explained by these combined risk factors</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85245" y="5606422"/>
            <a:ext cx="609600" cy="609600"/>
          </a:xfrm>
          <a:prstGeom prst="rect">
            <a:avLst/>
          </a:prstGeom>
        </p:spPr>
      </p:pic>
    </p:spTree>
    <p:extLst>
      <p:ext uri="{BB962C8B-B14F-4D97-AF65-F5344CB8AC3E}">
        <p14:creationId xmlns:p14="http://schemas.microsoft.com/office/powerpoint/2010/main" val="40857410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23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Goals of the Care Plan</a:t>
            </a:r>
          </a:p>
        </p:txBody>
      </p:sp>
      <p:sp>
        <p:nvSpPr>
          <p:cNvPr id="3" name="Content Placeholder 2"/>
          <p:cNvSpPr>
            <a:spLocks noGrp="1"/>
          </p:cNvSpPr>
          <p:nvPr>
            <p:ph idx="1"/>
          </p:nvPr>
        </p:nvSpPr>
        <p:spPr/>
        <p:txBody>
          <a:bodyPr/>
          <a:lstStyle/>
          <a:p>
            <a:pPr marL="0" indent="0">
              <a:buNone/>
            </a:pPr>
            <a:r>
              <a:rPr lang="en-GB" dirty="0"/>
              <a:t>The care plan's main objectives are to lessen Sarah's symptoms, enhance her respiratory function, and offer her emotional and psychological support during her therapy.</a:t>
            </a:r>
          </a:p>
          <a:p>
            <a:pPr marL="0" indent="0">
              <a:buNone/>
            </a:pPr>
            <a:endParaRPr lang="en-GB" dirty="0"/>
          </a:p>
          <a:p>
            <a:pPr marL="0" indent="0">
              <a:buNone/>
            </a:pPr>
            <a:r>
              <a:rPr lang="en-GB" dirty="0" smtClean="0"/>
              <a:t>NICE </a:t>
            </a:r>
            <a:r>
              <a:rPr lang="en-GB" dirty="0"/>
              <a:t>(2024) highlights the importance of person-centred care, which means that both clinical and emotional needs should be addressed during therapy.  Making ensuring she has easily accessible information regarding her diagnosis and available treatments is another objective in order to help her make well-informed decisions</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8400" y="5606422"/>
            <a:ext cx="609600" cy="609600"/>
          </a:xfrm>
          <a:prstGeom prst="rect">
            <a:avLst/>
          </a:prstGeom>
        </p:spPr>
      </p:pic>
    </p:spTree>
    <p:extLst>
      <p:ext uri="{BB962C8B-B14F-4D97-AF65-F5344CB8AC3E}">
        <p14:creationId xmlns:p14="http://schemas.microsoft.com/office/powerpoint/2010/main" val="6343669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41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Monitoring Requirements</a:t>
            </a:r>
          </a:p>
        </p:txBody>
      </p:sp>
      <p:sp>
        <p:nvSpPr>
          <p:cNvPr id="3" name="Content Placeholder 2"/>
          <p:cNvSpPr>
            <a:spLocks noGrp="1"/>
          </p:cNvSpPr>
          <p:nvPr>
            <p:ph idx="1"/>
          </p:nvPr>
        </p:nvSpPr>
        <p:spPr/>
        <p:txBody>
          <a:bodyPr>
            <a:normAutofit lnSpcReduction="10000"/>
          </a:bodyPr>
          <a:lstStyle/>
          <a:p>
            <a:pPr marL="0" indent="0">
              <a:buNone/>
            </a:pPr>
            <a:r>
              <a:rPr lang="en-GB" dirty="0"/>
              <a:t>A crucial component of managing lung cancer is monitoring.  NICE NG122 (2019) states that symptoms, treatment response, and illness progression must be evaluated on a frequent basis.</a:t>
            </a:r>
          </a:p>
          <a:p>
            <a:pPr marL="0" indent="0">
              <a:buNone/>
            </a:pPr>
            <a:endParaRPr lang="en-GB" dirty="0"/>
          </a:p>
          <a:p>
            <a:pPr marL="0" indent="0">
              <a:buNone/>
            </a:pPr>
            <a:r>
              <a:rPr lang="en-GB" dirty="0"/>
              <a:t> For Sarah, this entails keeping an eye on her pain threshold, breathing rhythm, and oxygen saturation.  Her physical tolerance and level of weariness should also be routinely evaluated with approved instruments.</a:t>
            </a:r>
          </a:p>
          <a:p>
            <a:pPr marL="0" indent="0">
              <a:buNone/>
            </a:pPr>
            <a:endParaRPr lang="en-GB" dirty="0"/>
          </a:p>
          <a:p>
            <a:pPr marL="0" indent="0">
              <a:buNone/>
            </a:pPr>
            <a:r>
              <a:rPr lang="en-GB" dirty="0"/>
              <a:t> Monitoring mental wellness is also essential.  After receiving a cancer diagnosis, many patients experience anxiety or depression; therefore, she should be evaluated for psychological discomfort and, if necessary, referred for support</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4412" y="5911222"/>
            <a:ext cx="609600" cy="609600"/>
          </a:xfrm>
          <a:prstGeom prst="rect">
            <a:avLst/>
          </a:prstGeom>
        </p:spPr>
      </p:pic>
    </p:spTree>
    <p:extLst>
      <p:ext uri="{BB962C8B-B14F-4D97-AF65-F5344CB8AC3E}">
        <p14:creationId xmlns:p14="http://schemas.microsoft.com/office/powerpoint/2010/main" val="26453580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491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Treatment Options</a:t>
            </a:r>
          </a:p>
        </p:txBody>
      </p:sp>
      <p:sp>
        <p:nvSpPr>
          <p:cNvPr id="3" name="Content Placeholder 2"/>
          <p:cNvSpPr>
            <a:spLocks noGrp="1"/>
          </p:cNvSpPr>
          <p:nvPr>
            <p:ph idx="1"/>
          </p:nvPr>
        </p:nvSpPr>
        <p:spPr/>
        <p:txBody>
          <a:bodyPr/>
          <a:lstStyle/>
          <a:p>
            <a:pPr marL="0" indent="0">
              <a:buNone/>
            </a:pPr>
            <a:r>
              <a:rPr lang="en-GB" dirty="0"/>
              <a:t>According to NICE guidelines, surgical excision may be used to treat early-stage non-small cell lung cancer.  Chemotherapy may be administered to patients like Sarah after surgery in order to lower the chance of recurrence.</a:t>
            </a:r>
          </a:p>
          <a:p>
            <a:pPr marL="0" indent="0">
              <a:buNone/>
            </a:pPr>
            <a:endParaRPr lang="en-GB" dirty="0"/>
          </a:p>
          <a:p>
            <a:pPr marL="0" indent="0">
              <a:buNone/>
            </a:pPr>
            <a:r>
              <a:rPr lang="en-GB" dirty="0" smtClean="0"/>
              <a:t>Other </a:t>
            </a:r>
            <a:r>
              <a:rPr lang="en-GB" dirty="0"/>
              <a:t>alternatives include radiation or stereotactic ablative radiotherapy if surgery is not advised.</a:t>
            </a:r>
          </a:p>
          <a:p>
            <a:pPr marL="0" indent="0">
              <a:buNone/>
            </a:pPr>
            <a:endParaRPr lang="en-GB" dirty="0"/>
          </a:p>
          <a:p>
            <a:pPr marL="0" indent="0">
              <a:buNone/>
            </a:pPr>
            <a:r>
              <a:rPr lang="en-GB" dirty="0"/>
              <a:t> If the patient's tumour has particular genetic alterations, targeted therapy, such as EGFR-TK inhibitors, may also be employed.  These can enhance treatment outcomes with fewer side effects than conventional chemotherapy, which is why NICE (2023) recommends them for qualified patients.</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70666" y="5835022"/>
            <a:ext cx="609600" cy="609600"/>
          </a:xfrm>
          <a:prstGeom prst="rect">
            <a:avLst/>
          </a:prstGeom>
        </p:spPr>
      </p:pic>
    </p:spTree>
    <p:extLst>
      <p:ext uri="{BB962C8B-B14F-4D97-AF65-F5344CB8AC3E}">
        <p14:creationId xmlns:p14="http://schemas.microsoft.com/office/powerpoint/2010/main" val="16424110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7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Lifestyle Recommendations</a:t>
            </a:r>
          </a:p>
        </p:txBody>
      </p:sp>
      <p:sp>
        <p:nvSpPr>
          <p:cNvPr id="3" name="Content Placeholder 2"/>
          <p:cNvSpPr>
            <a:spLocks noGrp="1"/>
          </p:cNvSpPr>
          <p:nvPr>
            <p:ph idx="1"/>
          </p:nvPr>
        </p:nvSpPr>
        <p:spPr>
          <a:xfrm>
            <a:off x="2487612" y="1569156"/>
            <a:ext cx="8915400" cy="3777622"/>
          </a:xfrm>
        </p:spPr>
        <p:txBody>
          <a:bodyPr/>
          <a:lstStyle/>
          <a:p>
            <a:pPr marL="0" indent="0">
              <a:buNone/>
            </a:pPr>
            <a:r>
              <a:rPr lang="en-GB" dirty="0"/>
              <a:t>Lifestyle modifications can enhance general health and treatment results in addition to medical care.  The NHS (2024) advises keeping a healthy indoor environment and totally avoiding </a:t>
            </a:r>
            <a:r>
              <a:rPr lang="en-GB" dirty="0" smtClean="0"/>
              <a:t>second hand </a:t>
            </a:r>
            <a:r>
              <a:rPr lang="en-GB" dirty="0"/>
              <a:t>smoke.</a:t>
            </a:r>
          </a:p>
          <a:p>
            <a:pPr marL="0" indent="0">
              <a:buNone/>
            </a:pPr>
            <a:endParaRPr lang="en-GB" dirty="0"/>
          </a:p>
          <a:p>
            <a:pPr marL="0" indent="0">
              <a:buNone/>
            </a:pPr>
            <a:r>
              <a:rPr lang="en-GB" dirty="0" smtClean="0"/>
              <a:t>Walking </a:t>
            </a:r>
            <a:r>
              <a:rPr lang="en-GB" dirty="0"/>
              <a:t>is an example of light exercise that, if tolerated, can help preserve lung capacity and lessen fatigue.  A balanced diet with sufficient protein is crucial for cancer patients, according to Macmillan Cancer Support (2023).</a:t>
            </a:r>
          </a:p>
          <a:p>
            <a:pPr marL="0" indent="0">
              <a:buNone/>
            </a:pPr>
            <a:endParaRPr lang="en-GB" dirty="0"/>
          </a:p>
          <a:p>
            <a:pPr marL="0" indent="0">
              <a:buNone/>
            </a:pPr>
            <a:r>
              <a:rPr lang="en-GB" dirty="0" smtClean="0"/>
              <a:t>These </a:t>
            </a:r>
            <a:r>
              <a:rPr lang="en-GB" dirty="0"/>
              <a:t>modifications ought to be customised to Sarah's symptoms and energy levels</a:t>
            </a:r>
            <a:r>
              <a:rPr lang="en-GB" dirty="0" smtClean="0"/>
              <a:t>. </a:t>
            </a:r>
            <a:endParaRPr lang="en-GB" dirty="0"/>
          </a:p>
        </p:txBody>
      </p:sp>
      <p:pic>
        <p:nvPicPr>
          <p:cNvPr id="4" name="Picture 3"/>
          <p:cNvPicPr>
            <a:picLocks noChangeAspect="1"/>
          </p:cNvPicPr>
          <p:nvPr/>
        </p:nvPicPr>
        <p:blipFill>
          <a:blip r:embed="rId4"/>
          <a:stretch>
            <a:fillRect/>
          </a:stretch>
        </p:blipFill>
        <p:spPr>
          <a:xfrm>
            <a:off x="2302933" y="5020733"/>
            <a:ext cx="3014133" cy="1695450"/>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37511" y="654955"/>
            <a:ext cx="609600" cy="609600"/>
          </a:xfrm>
          <a:prstGeom prst="rect">
            <a:avLst/>
          </a:prstGeom>
        </p:spPr>
      </p:pic>
    </p:spTree>
    <p:extLst>
      <p:ext uri="{BB962C8B-B14F-4D97-AF65-F5344CB8AC3E}">
        <p14:creationId xmlns:p14="http://schemas.microsoft.com/office/powerpoint/2010/main" val="16977939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8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Communication and Ethical Considerations</a:t>
            </a:r>
          </a:p>
        </p:txBody>
      </p:sp>
      <p:sp>
        <p:nvSpPr>
          <p:cNvPr id="3" name="Content Placeholder 2"/>
          <p:cNvSpPr>
            <a:spLocks noGrp="1"/>
          </p:cNvSpPr>
          <p:nvPr>
            <p:ph idx="1"/>
          </p:nvPr>
        </p:nvSpPr>
        <p:spPr/>
        <p:txBody>
          <a:bodyPr/>
          <a:lstStyle/>
          <a:p>
            <a:pPr marL="0" indent="0">
              <a:buNone/>
            </a:pPr>
            <a:r>
              <a:rPr lang="en-GB" dirty="0"/>
              <a:t>Good communication is essential.  The obligation to communicate in a clear, truthful, and caring manner is emphasised in the NMC Code (2018).  Sarah has to be provided with information in a language she can comprehend and given the chance to ask questions.</a:t>
            </a:r>
          </a:p>
          <a:p>
            <a:pPr marL="0" indent="0">
              <a:buNone/>
            </a:pPr>
            <a:endParaRPr lang="en-GB" dirty="0"/>
          </a:p>
          <a:p>
            <a:pPr marL="0" indent="0">
              <a:buNone/>
            </a:pPr>
            <a:r>
              <a:rPr lang="en-GB" dirty="0"/>
              <a:t> Respecting her autonomy, upholding confidentiality, and guaranteeing informed consent for every treatment are ethical considerations.  Additionally, healthcare providers must refrain from forming assumptions and provide inclusive, culturally aware care</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83556" y="5438422"/>
            <a:ext cx="609600" cy="609600"/>
          </a:xfrm>
          <a:prstGeom prst="rect">
            <a:avLst/>
          </a:prstGeom>
        </p:spPr>
      </p:pic>
    </p:spTree>
    <p:extLst>
      <p:ext uri="{BB962C8B-B14F-4D97-AF65-F5344CB8AC3E}">
        <p14:creationId xmlns:p14="http://schemas.microsoft.com/office/powerpoint/2010/main" val="5509957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73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Psychosocial Support</a:t>
            </a:r>
          </a:p>
        </p:txBody>
      </p:sp>
      <p:sp>
        <p:nvSpPr>
          <p:cNvPr id="3" name="Content Placeholder 2"/>
          <p:cNvSpPr>
            <a:spLocks noGrp="1"/>
          </p:cNvSpPr>
          <p:nvPr>
            <p:ph idx="1"/>
          </p:nvPr>
        </p:nvSpPr>
        <p:spPr/>
        <p:txBody>
          <a:bodyPr/>
          <a:lstStyle/>
          <a:p>
            <a:pPr marL="0" indent="0">
              <a:buNone/>
            </a:pPr>
            <a:r>
              <a:rPr lang="en-GB" dirty="0"/>
              <a:t>A cancer diagnosis can have a profound impact on one's emotional health.  If Sarah has anxiety or depression, she should be offered psychological therapy, peer support groups, or counselling.</a:t>
            </a:r>
          </a:p>
          <a:p>
            <a:pPr marL="0" indent="0">
              <a:buNone/>
            </a:pPr>
            <a:endParaRPr lang="en-GB" dirty="0"/>
          </a:p>
          <a:p>
            <a:pPr marL="0" indent="0">
              <a:buNone/>
            </a:pPr>
            <a:r>
              <a:rPr lang="en-GB" dirty="0" smtClean="0"/>
              <a:t>Sarah </a:t>
            </a:r>
            <a:r>
              <a:rPr lang="en-GB" dirty="0"/>
              <a:t>may be able to handle work-related issues with the help of Macmillan Cancer Support's (2023) services, which include support groups, job guidance, and benefits advice.  If she is comfortable with it, family involvement should also be encouraged</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98044" y="5099755"/>
            <a:ext cx="609600" cy="609600"/>
          </a:xfrm>
          <a:prstGeom prst="rect">
            <a:avLst/>
          </a:prstGeom>
        </p:spPr>
      </p:pic>
    </p:spTree>
    <p:extLst>
      <p:ext uri="{BB962C8B-B14F-4D97-AF65-F5344CB8AC3E}">
        <p14:creationId xmlns:p14="http://schemas.microsoft.com/office/powerpoint/2010/main" val="35441267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44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lstStyle/>
          <a:p>
            <a:pPr marL="0" indent="0">
              <a:buNone/>
            </a:pPr>
            <a:r>
              <a:rPr lang="en-GB" dirty="0"/>
              <a:t>In conclusion, lung cancer disrupts gas exchange and airflow, which has an impact on the structure and operation of the respiratory system.  Sarah's diagnosis is linked to known risk factors such family history, air pollution, and passive smoking.</a:t>
            </a:r>
          </a:p>
          <a:p>
            <a:pPr marL="0" indent="0">
              <a:buNone/>
            </a:pPr>
            <a:endParaRPr lang="en-GB" dirty="0"/>
          </a:p>
          <a:p>
            <a:pPr marL="0" indent="0">
              <a:buNone/>
            </a:pPr>
            <a:r>
              <a:rPr lang="en-GB" dirty="0" smtClean="0"/>
              <a:t>Clinical </a:t>
            </a:r>
            <a:r>
              <a:rPr lang="en-GB" dirty="0"/>
              <a:t>treatment, lifestyle management, psychological support, and ethical communication are all part of her care plan.  We can make sure her care is safe, comprehensive, and supported by evidence by adhering to NHS and NICE guidelines</a:t>
            </a:r>
            <a:r>
              <a:rPr lang="en-GB" dirty="0" smtClean="0"/>
              <a:t>.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89212" y="5530222"/>
            <a:ext cx="609600" cy="609600"/>
          </a:xfrm>
          <a:prstGeom prst="rect">
            <a:avLst/>
          </a:prstGeom>
        </p:spPr>
      </p:pic>
    </p:spTree>
    <p:extLst>
      <p:ext uri="{BB962C8B-B14F-4D97-AF65-F5344CB8AC3E}">
        <p14:creationId xmlns:p14="http://schemas.microsoft.com/office/powerpoint/2010/main" val="38742056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086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 List </a:t>
            </a:r>
            <a:endParaRPr lang="en-GB" b="1" dirty="0"/>
          </a:p>
        </p:txBody>
      </p:sp>
      <p:sp>
        <p:nvSpPr>
          <p:cNvPr id="4" name="Rectangle 1"/>
          <p:cNvSpPr>
            <a:spLocks noGrp="1" noChangeArrowheads="1"/>
          </p:cNvSpPr>
          <p:nvPr>
            <p:ph idx="1"/>
          </p:nvPr>
        </p:nvSpPr>
        <p:spPr bwMode="auto">
          <a:xfrm>
            <a:off x="993422" y="1050813"/>
            <a:ext cx="11006667"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Macmillan Cancer Support (2023) </a:t>
            </a:r>
            <a:r>
              <a:rPr kumimoji="0" lang="en-US" altLang="en-US" sz="1800" b="0" i="1" u="none" strike="noStrike" cap="none" normalizeH="0" baseline="0" dirty="0" smtClean="0">
                <a:ln>
                  <a:noFill/>
                </a:ln>
                <a:solidFill>
                  <a:schemeClr val="tx1"/>
                </a:solidFill>
                <a:effectLst/>
                <a:latin typeface="Arial" panose="020B0604020202020204" pitchFamily="34" charset="0"/>
              </a:rPr>
              <a:t>Lung Cancer Support</a:t>
            </a:r>
            <a:r>
              <a:rPr kumimoji="0" lang="en-US" altLang="en-US" sz="1800" b="0" i="0" u="none" strike="noStrike" cap="none" normalizeH="0" baseline="0" dirty="0" smtClean="0">
                <a:ln>
                  <a:noFill/>
                </a:ln>
                <a:solidFill>
                  <a:schemeClr val="tx1"/>
                </a:solidFill>
                <a:effectLst/>
                <a:latin typeface="Arial" panose="020B0604020202020204" pitchFamily="34" charset="0"/>
              </a:rPr>
              <a:t>.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2"/>
              </a:rPr>
              <a:t>https://www.macmillan.org.uk/cancer-information-and-support/lung-cancer</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Marieb</a:t>
            </a:r>
            <a:r>
              <a:rPr kumimoji="0" lang="en-US" altLang="en-US" sz="1800" b="0" i="0" u="none" strike="noStrike" cap="none" normalizeH="0" baseline="0" dirty="0" smtClean="0">
                <a:ln>
                  <a:noFill/>
                </a:ln>
                <a:solidFill>
                  <a:schemeClr val="tx1"/>
                </a:solidFill>
                <a:effectLst/>
                <a:latin typeface="Arial" panose="020B0604020202020204" pitchFamily="34" charset="0"/>
              </a:rPr>
              <a:t>, E. and Hoehn, K. (2020) </a:t>
            </a:r>
            <a:r>
              <a:rPr kumimoji="0" lang="en-US" altLang="en-US" sz="1800" b="0" i="1" u="none" strike="noStrike" cap="none" normalizeH="0" baseline="0" dirty="0" smtClean="0">
                <a:ln>
                  <a:noFill/>
                </a:ln>
                <a:solidFill>
                  <a:schemeClr val="tx1"/>
                </a:solidFill>
                <a:effectLst/>
                <a:latin typeface="Arial" panose="020B0604020202020204" pitchFamily="34" charset="0"/>
              </a:rPr>
              <a:t>Human Anatomy &amp; Physiology</a:t>
            </a:r>
            <a:r>
              <a:rPr kumimoji="0" lang="en-US" altLang="en-US" sz="1800" b="0" i="0" u="none" strike="noStrike" cap="none" normalizeH="0" baseline="0" dirty="0" smtClean="0">
                <a:ln>
                  <a:noFill/>
                </a:ln>
                <a:solidFill>
                  <a:schemeClr val="tx1"/>
                </a:solidFill>
                <a:effectLst/>
                <a:latin typeface="Arial" panose="020B0604020202020204" pitchFamily="34" charset="0"/>
              </a:rPr>
              <a:t>. 11th </a:t>
            </a:r>
            <a:r>
              <a:rPr kumimoji="0" lang="en-US" altLang="en-US" sz="1800" b="0" i="0" u="none" strike="noStrike" cap="none" normalizeH="0" baseline="0" dirty="0" err="1" smtClean="0">
                <a:ln>
                  <a:noFill/>
                </a:ln>
                <a:solidFill>
                  <a:schemeClr val="tx1"/>
                </a:solidFill>
                <a:effectLst/>
                <a:latin typeface="Arial" panose="020B0604020202020204" pitchFamily="34" charset="0"/>
              </a:rPr>
              <a:t>edn</a:t>
            </a:r>
            <a:r>
              <a:rPr kumimoji="0" lang="en-US" altLang="en-US" sz="1800" b="0" i="0" u="none" strike="noStrike" cap="none" normalizeH="0" baseline="0" dirty="0" smtClean="0">
                <a:ln>
                  <a:noFill/>
                </a:ln>
                <a:solidFill>
                  <a:schemeClr val="tx1"/>
                </a:solidFill>
                <a:effectLst/>
                <a:latin typeface="Arial" panose="020B0604020202020204" pitchFamily="34" charset="0"/>
              </a:rPr>
              <a:t>. Harlow: Pearson.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National Health Service (NHS) (2024) </a:t>
            </a:r>
            <a:r>
              <a:rPr kumimoji="0" lang="en-US" altLang="en-US" sz="1800" b="0" i="1" u="none" strike="noStrike" cap="none" normalizeH="0" baseline="0" dirty="0" smtClean="0">
                <a:ln>
                  <a:noFill/>
                </a:ln>
                <a:solidFill>
                  <a:schemeClr val="tx1"/>
                </a:solidFill>
                <a:effectLst/>
                <a:latin typeface="Arial" panose="020B0604020202020204" pitchFamily="34" charset="0"/>
              </a:rPr>
              <a:t>Lung Cancer – Overview</a:t>
            </a:r>
            <a:r>
              <a:rPr kumimoji="0" lang="en-US" altLang="en-US" sz="1800" b="0" i="0" u="none" strike="noStrike" cap="none" normalizeH="0" baseline="0" dirty="0" smtClean="0">
                <a:ln>
                  <a:noFill/>
                </a:ln>
                <a:solidFill>
                  <a:schemeClr val="tx1"/>
                </a:solidFill>
                <a:effectLst/>
                <a:latin typeface="Arial" panose="020B0604020202020204" pitchFamily="34" charset="0"/>
              </a:rPr>
              <a:t>.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3"/>
              </a:rPr>
              <a:t>https://www.nhs.uk/conditions/lung-cancer/</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National Institute for Health and Care Excellence (NICE) (2019) </a:t>
            </a:r>
            <a:r>
              <a:rPr kumimoji="0" lang="en-US" altLang="en-US" sz="1800" b="0" i="1" u="none" strike="noStrike" cap="none" normalizeH="0" baseline="0" dirty="0" smtClean="0">
                <a:ln>
                  <a:noFill/>
                </a:ln>
                <a:solidFill>
                  <a:schemeClr val="tx1"/>
                </a:solidFill>
                <a:effectLst/>
                <a:latin typeface="Arial" panose="020B0604020202020204" pitchFamily="34" charset="0"/>
              </a:rPr>
              <a:t>NG122: Lung Cancer: Diagnosis and Management</a:t>
            </a:r>
            <a:r>
              <a:rPr kumimoji="0" lang="en-US" altLang="en-US" sz="1800" b="0" i="0" u="none" strike="noStrike" cap="none" normalizeH="0" baseline="0" dirty="0" smtClean="0">
                <a:ln>
                  <a:noFill/>
                </a:ln>
                <a:solidFill>
                  <a:schemeClr val="tx1"/>
                </a:solidFill>
                <a:effectLst/>
                <a:latin typeface="Arial" panose="020B0604020202020204" pitchFamily="34" charset="0"/>
              </a:rPr>
              <a:t>. London: NICE.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4"/>
              </a:rPr>
              <a:t>https://www.nice.org.uk/guidance/ng122</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National Institute for Health and Care Excellence (NICE) (2023) </a:t>
            </a:r>
            <a:r>
              <a:rPr kumimoji="0" lang="en-US" altLang="en-US" sz="1800" b="0" i="1" u="none" strike="noStrike" cap="none" normalizeH="0" baseline="0" dirty="0" smtClean="0">
                <a:ln>
                  <a:noFill/>
                </a:ln>
                <a:solidFill>
                  <a:schemeClr val="tx1"/>
                </a:solidFill>
                <a:effectLst/>
                <a:latin typeface="Arial" panose="020B0604020202020204" pitchFamily="34" charset="0"/>
              </a:rPr>
              <a:t>EGFR-TK Inhibitors for Non-Small Cell Lung Cancer</a:t>
            </a:r>
            <a:r>
              <a:rPr kumimoji="0" lang="en-US" altLang="en-US" sz="1800" b="0" i="0" u="none" strike="noStrike" cap="none" normalizeH="0" baseline="0" dirty="0" smtClean="0">
                <a:ln>
                  <a:noFill/>
                </a:ln>
                <a:solidFill>
                  <a:schemeClr val="tx1"/>
                </a:solidFill>
                <a:effectLst/>
                <a:latin typeface="Arial" panose="020B0604020202020204" pitchFamily="34" charset="0"/>
              </a:rPr>
              <a:t>. London: NICE.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5"/>
              </a:rPr>
              <a:t>https://www.nice.org.uk/guidance</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Nursing and Midwifery Council (NMC) (2018) </a:t>
            </a:r>
            <a:r>
              <a:rPr kumimoji="0" lang="en-US" altLang="en-US" sz="1800" b="0" i="1" u="none" strike="noStrike" cap="none" normalizeH="0" baseline="0" dirty="0" smtClean="0">
                <a:ln>
                  <a:noFill/>
                </a:ln>
                <a:solidFill>
                  <a:schemeClr val="tx1"/>
                </a:solidFill>
                <a:effectLst/>
                <a:latin typeface="Arial" panose="020B0604020202020204" pitchFamily="34" charset="0"/>
              </a:rPr>
              <a:t>The Code: Professional Standards of Practice and </a:t>
            </a:r>
            <a:r>
              <a:rPr kumimoji="0" lang="en-US" altLang="en-US" sz="1800" b="0" i="1" u="none" strike="noStrike" cap="none" normalizeH="0" baseline="0" dirty="0" err="1" smtClean="0">
                <a:ln>
                  <a:noFill/>
                </a:ln>
                <a:solidFill>
                  <a:schemeClr val="tx1"/>
                </a:solidFill>
                <a:effectLst/>
                <a:latin typeface="Arial" panose="020B0604020202020204" pitchFamily="34" charset="0"/>
              </a:rPr>
              <a:t>Behaviour</a:t>
            </a:r>
            <a:r>
              <a:rPr kumimoji="0" lang="en-US" altLang="en-US" sz="1800" b="0" i="1" u="none" strike="noStrike" cap="none" normalizeH="0" baseline="0" dirty="0" smtClean="0">
                <a:ln>
                  <a:noFill/>
                </a:ln>
                <a:solidFill>
                  <a:schemeClr val="tx1"/>
                </a:solidFill>
                <a:effectLst/>
                <a:latin typeface="Arial" panose="020B0604020202020204" pitchFamily="34" charset="0"/>
              </a:rPr>
              <a:t> for Nurses and Midwives</a:t>
            </a:r>
            <a:r>
              <a:rPr kumimoji="0" lang="en-US" altLang="en-US" sz="1800" b="0" i="0" u="none" strike="noStrike" cap="none" normalizeH="0" baseline="0" dirty="0" smtClean="0">
                <a:ln>
                  <a:noFill/>
                </a:ln>
                <a:solidFill>
                  <a:schemeClr val="tx1"/>
                </a:solidFill>
                <a:effectLst/>
                <a:latin typeface="Arial" panose="020B0604020202020204" pitchFamily="34" charset="0"/>
              </a:rPr>
              <a:t>. London: NMC.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6"/>
              </a:rPr>
              <a:t>https://www.nmc.org.uk/standards/code/</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Tortora</a:t>
            </a:r>
            <a:r>
              <a:rPr kumimoji="0" lang="en-US" altLang="en-US" sz="1800" b="0" i="0" u="none" strike="noStrike" cap="none" normalizeH="0" baseline="0" dirty="0" smtClean="0">
                <a:ln>
                  <a:noFill/>
                </a:ln>
                <a:solidFill>
                  <a:schemeClr val="tx1"/>
                </a:solidFill>
                <a:effectLst/>
                <a:latin typeface="Arial" panose="020B0604020202020204" pitchFamily="34" charset="0"/>
              </a:rPr>
              <a:t>, G. and </a:t>
            </a:r>
            <a:r>
              <a:rPr kumimoji="0" lang="en-US" altLang="en-US" sz="1800" b="0" i="0" u="none" strike="noStrike" cap="none" normalizeH="0" baseline="0" dirty="0" err="1" smtClean="0">
                <a:ln>
                  <a:noFill/>
                </a:ln>
                <a:solidFill>
                  <a:schemeClr val="tx1"/>
                </a:solidFill>
                <a:effectLst/>
                <a:latin typeface="Arial" panose="020B0604020202020204" pitchFamily="34" charset="0"/>
              </a:rPr>
              <a:t>Derrickson</a:t>
            </a:r>
            <a:r>
              <a:rPr kumimoji="0" lang="en-US" altLang="en-US" sz="1800" b="0" i="0" u="none" strike="noStrike" cap="none" normalizeH="0" baseline="0" dirty="0" smtClean="0">
                <a:ln>
                  <a:noFill/>
                </a:ln>
                <a:solidFill>
                  <a:schemeClr val="tx1"/>
                </a:solidFill>
                <a:effectLst/>
                <a:latin typeface="Arial" panose="020B0604020202020204" pitchFamily="34" charset="0"/>
              </a:rPr>
              <a:t>, B. (2021) </a:t>
            </a:r>
            <a:r>
              <a:rPr kumimoji="0" lang="en-US" altLang="en-US" sz="1800" b="0" i="1" u="none" strike="noStrike" cap="none" normalizeH="0" baseline="0" dirty="0" smtClean="0">
                <a:ln>
                  <a:noFill/>
                </a:ln>
                <a:solidFill>
                  <a:schemeClr val="tx1"/>
                </a:solidFill>
                <a:effectLst/>
                <a:latin typeface="Arial" panose="020B0604020202020204" pitchFamily="34" charset="0"/>
              </a:rPr>
              <a:t>Principles of Anatomy and Physiology</a:t>
            </a:r>
            <a:r>
              <a:rPr kumimoji="0" lang="en-US" altLang="en-US" sz="1800" b="0" i="0" u="none" strike="noStrike" cap="none" normalizeH="0" baseline="0" dirty="0" smtClean="0">
                <a:ln>
                  <a:noFill/>
                </a:ln>
                <a:solidFill>
                  <a:schemeClr val="tx1"/>
                </a:solidFill>
                <a:effectLst/>
                <a:latin typeface="Arial" panose="020B0604020202020204" pitchFamily="34" charset="0"/>
              </a:rPr>
              <a:t>. 16th </a:t>
            </a:r>
            <a:r>
              <a:rPr kumimoji="0" lang="en-US" altLang="en-US" sz="1800" b="0" i="0" u="none" strike="noStrike" cap="none" normalizeH="0" baseline="0" dirty="0" err="1" smtClean="0">
                <a:ln>
                  <a:noFill/>
                </a:ln>
                <a:solidFill>
                  <a:schemeClr val="tx1"/>
                </a:solidFill>
                <a:effectLst/>
                <a:latin typeface="Arial" panose="020B0604020202020204" pitchFamily="34" charset="0"/>
              </a:rPr>
              <a:t>edn</a:t>
            </a:r>
            <a:r>
              <a:rPr kumimoji="0" lang="en-US" altLang="en-US" sz="1800" b="0" i="0" u="none" strike="noStrike" cap="none" normalizeH="0" baseline="0" dirty="0" smtClean="0">
                <a:ln>
                  <a:noFill/>
                </a:ln>
                <a:solidFill>
                  <a:schemeClr val="tx1"/>
                </a:solidFill>
                <a:effectLst/>
                <a:latin typeface="Arial" panose="020B0604020202020204" pitchFamily="34" charset="0"/>
              </a:rPr>
              <a:t>. Hoboken: Wiley.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UK Lung Cancer Coalition (2023) </a:t>
            </a:r>
            <a:r>
              <a:rPr kumimoji="0" lang="en-US" altLang="en-US" sz="1800" b="0" i="1" u="none" strike="noStrike" cap="none" normalizeH="0" baseline="0" dirty="0" smtClean="0">
                <a:ln>
                  <a:noFill/>
                </a:ln>
                <a:solidFill>
                  <a:schemeClr val="tx1"/>
                </a:solidFill>
                <a:effectLst/>
                <a:latin typeface="Arial" panose="020B0604020202020204" pitchFamily="34" charset="0"/>
              </a:rPr>
              <a:t>State of Lung Cancer Report</a:t>
            </a:r>
            <a:r>
              <a:rPr kumimoji="0" lang="en-US" altLang="en-US" sz="1800" b="0" i="0" u="none" strike="noStrike" cap="none" normalizeH="0" baseline="0" dirty="0" smtClean="0">
                <a:ln>
                  <a:noFill/>
                </a:ln>
                <a:solidFill>
                  <a:schemeClr val="tx1"/>
                </a:solidFill>
                <a:effectLst/>
                <a:latin typeface="Arial" panose="020B0604020202020204" pitchFamily="34" charset="0"/>
              </a:rPr>
              <a:t>. Available at: https://www.uklcc.org.uk/resources/reports/ (Accessed: 15 November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smtClean="0">
                <a:ln>
                  <a:noFill/>
                </a:ln>
                <a:solidFill>
                  <a:schemeClr val="tx1"/>
                </a:solidFill>
                <a:effectLst/>
                <a:latin typeface="Arial" panose="020B0604020202020204" pitchFamily="34" charset="0"/>
              </a:rPr>
              <a:t>World Health Organization (WHO) (2023) </a:t>
            </a:r>
            <a:r>
              <a:rPr kumimoji="0" lang="en-US" altLang="en-US" sz="1800" b="0" i="1" u="none" strike="noStrike" cap="none" normalizeH="0" baseline="0" dirty="0" smtClean="0">
                <a:ln>
                  <a:noFill/>
                </a:ln>
                <a:solidFill>
                  <a:schemeClr val="tx1"/>
                </a:solidFill>
                <a:effectLst/>
                <a:latin typeface="Arial" panose="020B0604020202020204" pitchFamily="34" charset="0"/>
              </a:rPr>
              <a:t>Air Pollution and Cancer Risk</a:t>
            </a:r>
            <a:r>
              <a:rPr kumimoji="0" lang="en-US" altLang="en-US" sz="1800" b="0" i="0" u="none" strike="noStrike" cap="none" normalizeH="0" baseline="0" dirty="0" smtClean="0">
                <a:ln>
                  <a:noFill/>
                </a:ln>
                <a:solidFill>
                  <a:schemeClr val="tx1"/>
                </a:solidFill>
                <a:effectLst/>
                <a:latin typeface="Arial" panose="020B0604020202020204" pitchFamily="34" charset="0"/>
              </a:rPr>
              <a:t>. Available at: </a:t>
            </a:r>
            <a:r>
              <a:rPr kumimoji="0" lang="en-US" altLang="en-US" sz="1800" b="0" i="0" u="none" strike="noStrike" cap="none" normalizeH="0" baseline="0" dirty="0" smtClean="0">
                <a:ln>
                  <a:noFill/>
                </a:ln>
                <a:solidFill>
                  <a:schemeClr val="tx1"/>
                </a:solidFill>
                <a:effectLst/>
                <a:latin typeface="Arial" panose="020B0604020202020204" pitchFamily="34" charset="0"/>
                <a:hlinkClick r:id="rId7"/>
              </a:rPr>
              <a:t>https://www.who.int/news-room/fact-sheets/detail/cancer</a:t>
            </a:r>
            <a:r>
              <a:rPr kumimoji="0" lang="en-US" altLang="en-US" sz="1800" b="0" i="0" u="none" strike="noStrike" cap="none" normalizeH="0" baseline="0" dirty="0" smtClean="0">
                <a:ln>
                  <a:noFill/>
                </a:ln>
                <a:solidFill>
                  <a:schemeClr val="tx1"/>
                </a:solidFill>
                <a:effectLst/>
                <a:latin typeface="Arial" panose="020B0604020202020204" pitchFamily="34" charset="0"/>
              </a:rPr>
              <a:t> (Accessed: 15 November 2025).</a:t>
            </a:r>
          </a:p>
          <a:p>
            <a:pPr marL="0" lvl="0" indent="0" defTabSz="914400" eaLnBrk="0" fontAlgn="base" hangingPunct="0">
              <a:spcBef>
                <a:spcPct val="0"/>
              </a:spcBef>
              <a:spcAft>
                <a:spcPct val="0"/>
              </a:spcAft>
              <a:buClrTx/>
              <a:buFontTx/>
              <a:buChar char="•"/>
            </a:pPr>
            <a:r>
              <a:rPr lang="en-GB" altLang="en-US" dirty="0">
                <a:solidFill>
                  <a:schemeClr val="tx1"/>
                </a:solidFill>
                <a:latin typeface="Arial" panose="020B0604020202020204" pitchFamily="34" charset="0"/>
              </a:rPr>
              <a:t>My Exams (no date) Single alveolus and gas exchange diagram. Available at: https://www.myexamsolutions.com/ (Accessed: 15 November 2025</a:t>
            </a:r>
            <a:r>
              <a:rPr lang="en-GB" altLang="en-US" dirty="0" smtClean="0">
                <a:solidFill>
                  <a:schemeClr val="tx1"/>
                </a:solidFill>
                <a:latin typeface="Arial" panose="020B0604020202020204" pitchFamily="34"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1532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4742</TotalTime>
  <Words>1675</Words>
  <Application>Microsoft Office PowerPoint</Application>
  <PresentationFormat>Widescreen</PresentationFormat>
  <Paragraphs>74</Paragraphs>
  <Slides>16</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Wisp</vt:lpstr>
      <vt:lpstr> </vt:lpstr>
      <vt:lpstr>Cover Slide </vt:lpstr>
      <vt:lpstr>Introduction </vt:lpstr>
      <vt:lpstr>Anatomy of the Respiratory System</vt:lpstr>
      <vt:lpstr>Physiology: Gas Exchange</vt:lpstr>
      <vt:lpstr>How Lung Cancer Affects the Respiratory System </vt:lpstr>
      <vt:lpstr>Fictional Patient Profile</vt:lpstr>
      <vt:lpstr>Patient Risk Factors</vt:lpstr>
      <vt:lpstr>Goals of the Care Plan</vt:lpstr>
      <vt:lpstr>Monitoring Requirements</vt:lpstr>
      <vt:lpstr>Treatment Options</vt:lpstr>
      <vt:lpstr>Lifestyle Recommendations</vt:lpstr>
      <vt:lpstr>Communication and Ethical Considerations</vt:lpstr>
      <vt:lpstr>Psychosocial Support</vt:lpstr>
      <vt:lpstr>Summary</vt:lpstr>
      <vt:lpstr>Reference List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Zamir Akhtar student number 2410262 BMHP5023 Introduction to physiology</dc:title>
  <dc:creator>AYAZ Aslam</dc:creator>
  <cp:lastModifiedBy>AYAZ Aslam</cp:lastModifiedBy>
  <cp:revision>18</cp:revision>
  <dcterms:created xsi:type="dcterms:W3CDTF">2025-11-12T16:22:18Z</dcterms:created>
  <dcterms:modified xsi:type="dcterms:W3CDTF">2025-11-15T23:24:22Z</dcterms:modified>
</cp:coreProperties>
</file>