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162" d="100"/>
          <a:sy n="162" d="100"/>
        </p:scale>
        <p:origin x="2508"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12/3/2019</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87E63-1881-418B-91B6-FA1823936AF9}"/>
              </a:ext>
            </a:extLst>
          </p:cNvPr>
          <p:cNvSpPr>
            <a:spLocks noGrp="1"/>
          </p:cNvSpPr>
          <p:nvPr>
            <p:ph type="ctrTitle"/>
          </p:nvPr>
        </p:nvSpPr>
        <p:spPr/>
        <p:txBody>
          <a:bodyPr/>
          <a:lstStyle/>
          <a:p>
            <a:r>
              <a:rPr lang="en-US" dirty="0"/>
              <a:t>Projects market research</a:t>
            </a:r>
            <a:endParaRPr lang="en-GB" dirty="0"/>
          </a:p>
        </p:txBody>
      </p:sp>
      <p:sp>
        <p:nvSpPr>
          <p:cNvPr id="3" name="Subtitle 2">
            <a:extLst>
              <a:ext uri="{FF2B5EF4-FFF2-40B4-BE49-F238E27FC236}">
                <a16:creationId xmlns:a16="http://schemas.microsoft.com/office/drawing/2014/main" id="{A23E8F28-6F8E-41D7-99B0-CF248E3DC422}"/>
              </a:ext>
            </a:extLst>
          </p:cNvPr>
          <p:cNvSpPr>
            <a:spLocks noGrp="1"/>
          </p:cNvSpPr>
          <p:nvPr>
            <p:ph type="subTitle" idx="1"/>
          </p:nvPr>
        </p:nvSpPr>
        <p:spPr/>
        <p:txBody>
          <a:bodyPr/>
          <a:lstStyle/>
          <a:p>
            <a:r>
              <a:rPr lang="en-US" dirty="0">
                <a:solidFill>
                  <a:schemeClr val="tx1"/>
                </a:solidFill>
              </a:rPr>
              <a:t>Katarzyna Pindel</a:t>
            </a:r>
          </a:p>
          <a:p>
            <a:r>
              <a:rPr lang="en-US" dirty="0">
                <a:solidFill>
                  <a:schemeClr val="tx1"/>
                </a:solidFill>
              </a:rPr>
              <a:t>Web Development</a:t>
            </a:r>
            <a:endParaRPr lang="en-GB" dirty="0">
              <a:solidFill>
                <a:schemeClr val="tx1"/>
              </a:solidFill>
            </a:endParaRPr>
          </a:p>
        </p:txBody>
      </p:sp>
    </p:spTree>
    <p:extLst>
      <p:ext uri="{BB962C8B-B14F-4D97-AF65-F5344CB8AC3E}">
        <p14:creationId xmlns:p14="http://schemas.microsoft.com/office/powerpoint/2010/main" val="27798931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78D5A-901E-493C-AEEC-73D51ECF5CDB}"/>
              </a:ext>
            </a:extLst>
          </p:cNvPr>
          <p:cNvSpPr>
            <a:spLocks noGrp="1"/>
          </p:cNvSpPr>
          <p:nvPr>
            <p:ph type="title"/>
          </p:nvPr>
        </p:nvSpPr>
        <p:spPr>
          <a:xfrm>
            <a:off x="831696" y="660729"/>
            <a:ext cx="8534400" cy="1168072"/>
          </a:xfrm>
        </p:spPr>
        <p:txBody>
          <a:bodyPr>
            <a:normAutofit/>
          </a:bodyPr>
          <a:lstStyle/>
          <a:p>
            <a:r>
              <a:rPr lang="en-US" dirty="0"/>
              <a:t>TABLE OF CONTENT:</a:t>
            </a:r>
            <a:endParaRPr lang="en-GB" dirty="0"/>
          </a:p>
        </p:txBody>
      </p:sp>
      <p:sp>
        <p:nvSpPr>
          <p:cNvPr id="3" name="Content Placeholder 2">
            <a:extLst>
              <a:ext uri="{FF2B5EF4-FFF2-40B4-BE49-F238E27FC236}">
                <a16:creationId xmlns:a16="http://schemas.microsoft.com/office/drawing/2014/main" id="{886DB0DD-04AC-4FBD-B5C5-B2D1C1FD5216}"/>
              </a:ext>
            </a:extLst>
          </p:cNvPr>
          <p:cNvSpPr>
            <a:spLocks noGrp="1"/>
          </p:cNvSpPr>
          <p:nvPr>
            <p:ph idx="1"/>
          </p:nvPr>
        </p:nvSpPr>
        <p:spPr>
          <a:xfrm>
            <a:off x="684212" y="1504335"/>
            <a:ext cx="8534400" cy="5215029"/>
          </a:xfrm>
        </p:spPr>
        <p:txBody>
          <a:bodyPr>
            <a:normAutofit/>
          </a:bodyPr>
          <a:lstStyle/>
          <a:p>
            <a:pPr marL="0" indent="0">
              <a:buNone/>
            </a:pPr>
            <a:r>
              <a:rPr lang="en-GB" sz="1600" dirty="0">
                <a:solidFill>
                  <a:schemeClr val="tx1"/>
                </a:solidFill>
              </a:rPr>
              <a:t>1.	INTRODUCTION	1</a:t>
            </a:r>
          </a:p>
          <a:p>
            <a:pPr marL="0" indent="0">
              <a:buNone/>
            </a:pPr>
            <a:r>
              <a:rPr lang="en-GB" sz="1600" dirty="0">
                <a:solidFill>
                  <a:schemeClr val="tx1"/>
                </a:solidFill>
              </a:rPr>
              <a:t>2.	CLOUD STORAGE USAGE STATISTICS WITHIN PRIVATE CUSTOMER SECTOR	1</a:t>
            </a:r>
          </a:p>
          <a:p>
            <a:pPr marL="0" indent="0">
              <a:buNone/>
            </a:pPr>
            <a:r>
              <a:rPr lang="en-GB" sz="1600" dirty="0">
                <a:solidFill>
                  <a:schemeClr val="tx1"/>
                </a:solidFill>
              </a:rPr>
              <a:t>3.	CLOUD STORAGE USAGE STATISTICS WITHIN BUSINESS CUSTOMER SECTOR	2</a:t>
            </a:r>
          </a:p>
          <a:p>
            <a:pPr marL="0" indent="0">
              <a:buNone/>
            </a:pPr>
            <a:r>
              <a:rPr lang="en-GB" sz="1600" dirty="0">
                <a:solidFill>
                  <a:schemeClr val="tx1"/>
                </a:solidFill>
              </a:rPr>
              <a:t>4.	MOST POPULAR CLOUD STORAGE SERVICE PROVIDERS	3</a:t>
            </a:r>
          </a:p>
          <a:p>
            <a:pPr marL="0" indent="0">
              <a:buNone/>
            </a:pPr>
            <a:r>
              <a:rPr lang="en-GB" sz="1600" dirty="0">
                <a:solidFill>
                  <a:schemeClr val="tx1"/>
                </a:solidFill>
              </a:rPr>
              <a:t>5.	SOLID STATE DISK SALES STATISTICS	3</a:t>
            </a:r>
          </a:p>
          <a:p>
            <a:pPr marL="0" indent="0">
              <a:buNone/>
            </a:pPr>
            <a:r>
              <a:rPr lang="en-GB" sz="1600" dirty="0">
                <a:solidFill>
                  <a:schemeClr val="tx1"/>
                </a:solidFill>
              </a:rPr>
              <a:t>6.	THE COMPETITORS	4</a:t>
            </a:r>
          </a:p>
          <a:p>
            <a:pPr marL="0" indent="0">
              <a:buNone/>
            </a:pPr>
            <a:r>
              <a:rPr lang="en-GB" sz="1600" dirty="0">
                <a:solidFill>
                  <a:schemeClr val="tx1"/>
                </a:solidFill>
              </a:rPr>
              <a:t>7.	TARGET MARKET	5</a:t>
            </a:r>
          </a:p>
          <a:p>
            <a:pPr marL="0" indent="0">
              <a:buNone/>
            </a:pPr>
            <a:r>
              <a:rPr lang="en-GB" sz="1600" dirty="0">
                <a:solidFill>
                  <a:schemeClr val="tx1"/>
                </a:solidFill>
              </a:rPr>
              <a:t>8.	CONCLUSION	5</a:t>
            </a:r>
          </a:p>
          <a:p>
            <a:pPr marL="0" indent="0">
              <a:buNone/>
            </a:pPr>
            <a:r>
              <a:rPr lang="en-GB" sz="1600" dirty="0">
                <a:solidFill>
                  <a:schemeClr val="tx1"/>
                </a:solidFill>
              </a:rPr>
              <a:t>Bibliography	6</a:t>
            </a:r>
          </a:p>
          <a:p>
            <a:endParaRPr lang="en-GB" dirty="0"/>
          </a:p>
          <a:p>
            <a:endParaRPr lang="en-GB" dirty="0"/>
          </a:p>
        </p:txBody>
      </p:sp>
    </p:spTree>
    <p:extLst>
      <p:ext uri="{BB962C8B-B14F-4D97-AF65-F5344CB8AC3E}">
        <p14:creationId xmlns:p14="http://schemas.microsoft.com/office/powerpoint/2010/main" val="26638125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FE894-DF48-4F8D-92F9-D9AC38E5ED63}"/>
              </a:ext>
            </a:extLst>
          </p:cNvPr>
          <p:cNvSpPr>
            <a:spLocks noGrp="1"/>
          </p:cNvSpPr>
          <p:nvPr>
            <p:ph type="title"/>
          </p:nvPr>
        </p:nvSpPr>
        <p:spPr>
          <a:xfrm>
            <a:off x="684212" y="825335"/>
            <a:ext cx="8534400" cy="1345628"/>
          </a:xfrm>
        </p:spPr>
        <p:txBody>
          <a:bodyPr>
            <a:normAutofit/>
          </a:bodyPr>
          <a:lstStyle/>
          <a:p>
            <a:r>
              <a:rPr lang="en-US" dirty="0"/>
              <a:t>1. </a:t>
            </a:r>
            <a:r>
              <a:rPr lang="en-US" b="1" dirty="0"/>
              <a:t>INTRODUCTION</a:t>
            </a:r>
            <a:br>
              <a:rPr lang="en-GB" b="1" dirty="0"/>
            </a:br>
            <a:endParaRPr lang="en-GB" dirty="0"/>
          </a:p>
        </p:txBody>
      </p:sp>
      <p:sp>
        <p:nvSpPr>
          <p:cNvPr id="3" name="Content Placeholder 2">
            <a:extLst>
              <a:ext uri="{FF2B5EF4-FFF2-40B4-BE49-F238E27FC236}">
                <a16:creationId xmlns:a16="http://schemas.microsoft.com/office/drawing/2014/main" id="{96788BEA-0A39-428B-B163-3F0EB08193F4}"/>
              </a:ext>
            </a:extLst>
          </p:cNvPr>
          <p:cNvSpPr>
            <a:spLocks noGrp="1"/>
          </p:cNvSpPr>
          <p:nvPr>
            <p:ph idx="1"/>
          </p:nvPr>
        </p:nvSpPr>
        <p:spPr>
          <a:xfrm>
            <a:off x="684212" y="1353788"/>
            <a:ext cx="8534400" cy="5129604"/>
          </a:xfrm>
        </p:spPr>
        <p:txBody>
          <a:bodyPr/>
          <a:lstStyle/>
          <a:p>
            <a:pPr marL="0" indent="0">
              <a:buNone/>
            </a:pPr>
            <a:r>
              <a:rPr lang="en-US" dirty="0">
                <a:solidFill>
                  <a:schemeClr val="tx1"/>
                </a:solidFill>
              </a:rPr>
              <a:t>An external drive is a great device that works well in everyday use as well as while traveling. It is a functional and very useful solution for storing and transferring data without unnecessary storage of computer memory. Another plus is that you can always have important files with you. The equipment will also prove itself during the trip out of town, because there is ability to upload movies that will make the trip more pleasant. With an automatic cloud backup option, the device is even more attractive and safer for all the customers important data.</a:t>
            </a:r>
            <a:endParaRPr lang="en-GB" dirty="0">
              <a:solidFill>
                <a:schemeClr val="tx1"/>
              </a:solidFill>
            </a:endParaRPr>
          </a:p>
          <a:p>
            <a:endParaRPr lang="en-GB" dirty="0"/>
          </a:p>
        </p:txBody>
      </p:sp>
    </p:spTree>
    <p:extLst>
      <p:ext uri="{BB962C8B-B14F-4D97-AF65-F5344CB8AC3E}">
        <p14:creationId xmlns:p14="http://schemas.microsoft.com/office/powerpoint/2010/main" val="1173886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E6120-BC3F-4597-A5E7-F9B19F119604}"/>
              </a:ext>
            </a:extLst>
          </p:cNvPr>
          <p:cNvSpPr>
            <a:spLocks noGrp="1"/>
          </p:cNvSpPr>
          <p:nvPr>
            <p:ph type="title"/>
          </p:nvPr>
        </p:nvSpPr>
        <p:spPr>
          <a:xfrm>
            <a:off x="684212" y="90791"/>
            <a:ext cx="8534400" cy="1874195"/>
          </a:xfrm>
        </p:spPr>
        <p:txBody>
          <a:bodyPr>
            <a:normAutofit/>
          </a:bodyPr>
          <a:lstStyle/>
          <a:p>
            <a:pPr>
              <a:lnSpc>
                <a:spcPct val="90000"/>
              </a:lnSpc>
            </a:pPr>
            <a:r>
              <a:rPr lang="en-US" sz="3300" b="1" dirty="0"/>
              <a:t>2. CLOUD STORAGE USAGE STATISTICS WITHIN PRIVATE CUSTOMER SECTOR</a:t>
            </a:r>
            <a:br>
              <a:rPr lang="en-GB" sz="3300" b="1" dirty="0"/>
            </a:br>
            <a:endParaRPr lang="en-GB" sz="3300" dirty="0"/>
          </a:p>
        </p:txBody>
      </p:sp>
      <p:pic>
        <p:nvPicPr>
          <p:cNvPr id="4" name="Picture 3" descr="A screenshot of a cell phone&#10;&#10;Description automatically generated">
            <a:extLst>
              <a:ext uri="{FF2B5EF4-FFF2-40B4-BE49-F238E27FC236}">
                <a16:creationId xmlns:a16="http://schemas.microsoft.com/office/drawing/2014/main" id="{FAED35B1-C25D-40C4-B2DE-4F4DED2C4A31}"/>
              </a:ext>
            </a:extLst>
          </p:cNvPr>
          <p:cNvPicPr/>
          <p:nvPr/>
        </p:nvPicPr>
        <p:blipFill>
          <a:blip r:embed="rId2">
            <a:extLst>
              <a:ext uri="{28A0092B-C50C-407E-A947-70E740481C1C}">
                <a14:useLocalDpi xmlns:a14="http://schemas.microsoft.com/office/drawing/2010/main" val="0"/>
              </a:ext>
            </a:extLst>
          </a:blip>
          <a:stretch>
            <a:fillRect/>
          </a:stretch>
        </p:blipFill>
        <p:spPr>
          <a:xfrm>
            <a:off x="337226" y="2451370"/>
            <a:ext cx="3639122" cy="2367064"/>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B35F74E4-D5E8-45EC-A6D1-4C09C08155E2}"/>
              </a:ext>
            </a:extLst>
          </p:cNvPr>
          <p:cNvSpPr>
            <a:spLocks noGrp="1"/>
          </p:cNvSpPr>
          <p:nvPr>
            <p:ph idx="1"/>
          </p:nvPr>
        </p:nvSpPr>
        <p:spPr>
          <a:xfrm>
            <a:off x="4325696" y="564204"/>
            <a:ext cx="6593129" cy="6293796"/>
          </a:xfrm>
        </p:spPr>
        <p:txBody>
          <a:bodyPr>
            <a:normAutofit/>
          </a:bodyPr>
          <a:lstStyle/>
          <a:p>
            <a:pPr marL="0" indent="0">
              <a:lnSpc>
                <a:spcPct val="90000"/>
              </a:lnSpc>
              <a:buNone/>
            </a:pPr>
            <a:r>
              <a:rPr lang="en-US" dirty="0">
                <a:solidFill>
                  <a:schemeClr val="tx1"/>
                </a:solidFill>
              </a:rPr>
              <a:t>According to Statista.com (Global Data Platform) over 2 billion worldwide users has been forecasted to store data in the cloud by 2020 [1]. It is a convenient solution that allows access to documents in almost anywhere in the world and from any device. Only in United Kingdom (</a:t>
            </a:r>
            <a:r>
              <a:rPr lang="en-GB" dirty="0">
                <a:solidFill>
                  <a:schemeClr val="tx1"/>
                </a:solidFill>
              </a:rPr>
              <a:t>at EU level) has </a:t>
            </a:r>
            <a:r>
              <a:rPr lang="en-GB">
                <a:solidFill>
                  <a:schemeClr val="tx1"/>
                </a:solidFill>
              </a:rPr>
              <a:t>noted 38</a:t>
            </a:r>
            <a:r>
              <a:rPr lang="en-GB" dirty="0">
                <a:solidFill>
                  <a:schemeClr val="tx1"/>
                </a:solidFill>
              </a:rPr>
              <a:t>% of all individuals has saved files on the cloud storage and 25% shared their files on the internet storage space, which gave UK second place among all European countries in 2014 </a:t>
            </a:r>
            <a:r>
              <a:rPr lang="en-US" dirty="0">
                <a:solidFill>
                  <a:schemeClr val="tx1"/>
                </a:solidFill>
              </a:rPr>
              <a:t>[2]</a:t>
            </a:r>
            <a:r>
              <a:rPr lang="en-GB" dirty="0">
                <a:solidFill>
                  <a:schemeClr val="tx1"/>
                </a:solidFill>
              </a:rPr>
              <a:t>. Those statistics were presented by Eurostat- the official European statistic website.</a:t>
            </a:r>
          </a:p>
          <a:p>
            <a:pPr marL="0" indent="0">
              <a:lnSpc>
                <a:spcPct val="90000"/>
              </a:lnSpc>
              <a:buNone/>
            </a:pPr>
            <a:endParaRPr lang="en-GB" dirty="0"/>
          </a:p>
        </p:txBody>
      </p:sp>
    </p:spTree>
    <p:extLst>
      <p:ext uri="{BB962C8B-B14F-4D97-AF65-F5344CB8AC3E}">
        <p14:creationId xmlns:p14="http://schemas.microsoft.com/office/powerpoint/2010/main" val="1318557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63A22-C42D-4003-82F0-9E111D866A83}"/>
              </a:ext>
            </a:extLst>
          </p:cNvPr>
          <p:cNvSpPr>
            <a:spLocks noGrp="1"/>
          </p:cNvSpPr>
          <p:nvPr>
            <p:ph type="title"/>
          </p:nvPr>
        </p:nvSpPr>
        <p:spPr>
          <a:xfrm>
            <a:off x="684212" y="62345"/>
            <a:ext cx="8534400" cy="2369127"/>
          </a:xfrm>
        </p:spPr>
        <p:txBody>
          <a:bodyPr>
            <a:normAutofit/>
          </a:bodyPr>
          <a:lstStyle/>
          <a:p>
            <a:pPr>
              <a:lnSpc>
                <a:spcPct val="90000"/>
              </a:lnSpc>
            </a:pPr>
            <a:r>
              <a:rPr lang="en-US" sz="3300" b="1" dirty="0"/>
              <a:t>3. CLOUD STORAGE USAGE STATISTICS WITHIN BUSINESS CUSTOMER SECTOR</a:t>
            </a:r>
            <a:br>
              <a:rPr lang="en-GB" sz="3300" b="1" dirty="0"/>
            </a:br>
            <a:endParaRPr lang="en-GB" sz="3300" dirty="0"/>
          </a:p>
        </p:txBody>
      </p:sp>
      <p:pic>
        <p:nvPicPr>
          <p:cNvPr id="4" name="Picture 3" descr="A screenshot of a cell phone&#10;&#10;Description automatically generated">
            <a:extLst>
              <a:ext uri="{FF2B5EF4-FFF2-40B4-BE49-F238E27FC236}">
                <a16:creationId xmlns:a16="http://schemas.microsoft.com/office/drawing/2014/main" id="{152578A4-FD74-464A-8EEF-E83895210FC5}"/>
              </a:ext>
            </a:extLst>
          </p:cNvPr>
          <p:cNvPicPr/>
          <p:nvPr/>
        </p:nvPicPr>
        <p:blipFill>
          <a:blip r:embed="rId2">
            <a:extLst>
              <a:ext uri="{28A0092B-C50C-407E-A947-70E740481C1C}">
                <a14:useLocalDpi xmlns:a14="http://schemas.microsoft.com/office/drawing/2010/main" val="0"/>
              </a:ext>
            </a:extLst>
          </a:blip>
          <a:stretch>
            <a:fillRect/>
          </a:stretch>
        </p:blipFill>
        <p:spPr>
          <a:xfrm>
            <a:off x="166255" y="2114185"/>
            <a:ext cx="3740727" cy="2873451"/>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5D38D6D6-6C56-4A37-9521-D57347E3B43D}"/>
              </a:ext>
            </a:extLst>
          </p:cNvPr>
          <p:cNvSpPr>
            <a:spLocks noGrp="1"/>
          </p:cNvSpPr>
          <p:nvPr>
            <p:ph idx="1"/>
          </p:nvPr>
        </p:nvSpPr>
        <p:spPr>
          <a:xfrm>
            <a:off x="4325696" y="235527"/>
            <a:ext cx="6593129" cy="6061364"/>
          </a:xfrm>
        </p:spPr>
        <p:txBody>
          <a:bodyPr>
            <a:normAutofit/>
          </a:bodyPr>
          <a:lstStyle/>
          <a:p>
            <a:pPr marL="0" indent="0">
              <a:buNone/>
            </a:pPr>
            <a:r>
              <a:rPr lang="en-US" dirty="0">
                <a:solidFill>
                  <a:schemeClr val="tx1"/>
                </a:solidFill>
              </a:rPr>
              <a:t>In December 2018, also Eurostat, declared that 26% of EU enterprises in 2018 used cloud for file storage [3], and United Kingdom was one of the top countries that did so [3], reaching  72% of all enterprises using cloud to store files</a:t>
            </a:r>
          </a:p>
          <a:p>
            <a:endParaRPr lang="en-GB" dirty="0"/>
          </a:p>
        </p:txBody>
      </p:sp>
    </p:spTree>
    <p:extLst>
      <p:ext uri="{BB962C8B-B14F-4D97-AF65-F5344CB8AC3E}">
        <p14:creationId xmlns:p14="http://schemas.microsoft.com/office/powerpoint/2010/main" val="1444189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7CA83-DF1A-4934-A866-B56F1A970258}"/>
              </a:ext>
            </a:extLst>
          </p:cNvPr>
          <p:cNvSpPr>
            <a:spLocks noGrp="1"/>
          </p:cNvSpPr>
          <p:nvPr>
            <p:ph type="title"/>
          </p:nvPr>
        </p:nvSpPr>
        <p:spPr>
          <a:xfrm>
            <a:off x="684212" y="242455"/>
            <a:ext cx="8534400" cy="2008908"/>
          </a:xfrm>
        </p:spPr>
        <p:txBody>
          <a:bodyPr>
            <a:normAutofit/>
          </a:bodyPr>
          <a:lstStyle/>
          <a:p>
            <a:pPr>
              <a:lnSpc>
                <a:spcPct val="90000"/>
              </a:lnSpc>
            </a:pPr>
            <a:r>
              <a:rPr lang="en-US" sz="3300" b="1" dirty="0"/>
              <a:t>4. MOST POPULAR CLOUD STORAGE SERVICE PROVIDERS</a:t>
            </a:r>
            <a:br>
              <a:rPr lang="en-GB" sz="3300" b="1" dirty="0"/>
            </a:br>
            <a:endParaRPr lang="en-GB" sz="3300" dirty="0"/>
          </a:p>
        </p:txBody>
      </p:sp>
      <p:pic>
        <p:nvPicPr>
          <p:cNvPr id="4" name="Picture 3" descr="A picture containing text&#10;&#10;Description automatically generated">
            <a:extLst>
              <a:ext uri="{FF2B5EF4-FFF2-40B4-BE49-F238E27FC236}">
                <a16:creationId xmlns:a16="http://schemas.microsoft.com/office/drawing/2014/main" id="{5651F5F2-3550-4CDC-8FD1-AB80A40A1ED3}"/>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91240" y="2182090"/>
            <a:ext cx="3185108" cy="3096491"/>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4223FA88-1170-4B06-A838-27A9203D6E47}"/>
              </a:ext>
            </a:extLst>
          </p:cNvPr>
          <p:cNvSpPr>
            <a:spLocks noGrp="1"/>
          </p:cNvSpPr>
          <p:nvPr>
            <p:ph idx="1"/>
          </p:nvPr>
        </p:nvSpPr>
        <p:spPr>
          <a:xfrm>
            <a:off x="4325696" y="1981200"/>
            <a:ext cx="6593129" cy="3803073"/>
          </a:xfrm>
        </p:spPr>
        <p:txBody>
          <a:bodyPr>
            <a:normAutofit/>
          </a:bodyPr>
          <a:lstStyle/>
          <a:p>
            <a:pPr marL="0" lvl="0" indent="0">
              <a:lnSpc>
                <a:spcPct val="90000"/>
              </a:lnSpc>
              <a:buNone/>
            </a:pPr>
            <a:r>
              <a:rPr lang="en-US" b="1" dirty="0">
                <a:solidFill>
                  <a:schemeClr val="tx1"/>
                </a:solidFill>
              </a:rPr>
              <a:t>MOST POPULAR CLOUD STORAGE SERVICE PROVIDERS</a:t>
            </a:r>
            <a:endParaRPr lang="en-GB" b="1" dirty="0">
              <a:solidFill>
                <a:schemeClr val="tx1"/>
              </a:solidFill>
            </a:endParaRPr>
          </a:p>
          <a:p>
            <a:pPr marL="0" indent="0">
              <a:lnSpc>
                <a:spcPct val="90000"/>
              </a:lnSpc>
              <a:buNone/>
            </a:pPr>
            <a:r>
              <a:rPr lang="en-US" dirty="0">
                <a:solidFill>
                  <a:schemeClr val="tx1"/>
                </a:solidFill>
              </a:rPr>
              <a:t> </a:t>
            </a:r>
            <a:endParaRPr lang="en-GB" dirty="0">
              <a:solidFill>
                <a:schemeClr val="tx1"/>
              </a:solidFill>
            </a:endParaRPr>
          </a:p>
          <a:p>
            <a:pPr marL="0" indent="0">
              <a:lnSpc>
                <a:spcPct val="90000"/>
              </a:lnSpc>
              <a:buNone/>
            </a:pPr>
            <a:r>
              <a:rPr lang="en-GB" dirty="0">
                <a:solidFill>
                  <a:schemeClr val="tx1"/>
                </a:solidFill>
              </a:rPr>
              <a:t>As can be observed in the graphs shown above, there is a high demand for the storage that is portable and secure. Of the many cloud storage service providers available on the market, after Dropbox, Google Drive is the most popular according to </a:t>
            </a:r>
            <a:r>
              <a:rPr lang="en-GB" dirty="0" err="1">
                <a:solidFill>
                  <a:schemeClr val="tx1"/>
                </a:solidFill>
              </a:rPr>
              <a:t>CloudRail</a:t>
            </a:r>
            <a:r>
              <a:rPr lang="en-GB" dirty="0">
                <a:solidFill>
                  <a:schemeClr val="tx1"/>
                </a:solidFill>
              </a:rPr>
              <a:t> API Integration Solution </a:t>
            </a:r>
            <a:r>
              <a:rPr lang="en-US" dirty="0">
                <a:solidFill>
                  <a:schemeClr val="tx1"/>
                </a:solidFill>
              </a:rPr>
              <a:t>[4]</a:t>
            </a:r>
            <a:r>
              <a:rPr lang="en-GB" dirty="0">
                <a:solidFill>
                  <a:schemeClr val="tx1"/>
                </a:solidFill>
              </a:rPr>
              <a:t>.</a:t>
            </a:r>
          </a:p>
          <a:p>
            <a:pPr marL="0" indent="0">
              <a:lnSpc>
                <a:spcPct val="90000"/>
              </a:lnSpc>
              <a:buNone/>
            </a:pPr>
            <a:r>
              <a:rPr lang="en-GB" dirty="0"/>
              <a:t> </a:t>
            </a:r>
          </a:p>
        </p:txBody>
      </p:sp>
    </p:spTree>
    <p:extLst>
      <p:ext uri="{BB962C8B-B14F-4D97-AF65-F5344CB8AC3E}">
        <p14:creationId xmlns:p14="http://schemas.microsoft.com/office/powerpoint/2010/main" val="2826239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88BC6-6668-47B0-A058-0C3443223DA0}"/>
              </a:ext>
            </a:extLst>
          </p:cNvPr>
          <p:cNvSpPr>
            <a:spLocks noGrp="1"/>
          </p:cNvSpPr>
          <p:nvPr>
            <p:ph type="title"/>
          </p:nvPr>
        </p:nvSpPr>
        <p:spPr>
          <a:xfrm>
            <a:off x="684212" y="49096"/>
            <a:ext cx="8534400" cy="2025181"/>
          </a:xfrm>
        </p:spPr>
        <p:txBody>
          <a:bodyPr/>
          <a:lstStyle/>
          <a:p>
            <a:r>
              <a:rPr lang="en-US" b="1" dirty="0"/>
              <a:t>5. SOLID STATE DISK SALES STATISTICS </a:t>
            </a:r>
            <a:br>
              <a:rPr lang="en-GB" b="1" dirty="0"/>
            </a:br>
            <a:endParaRPr lang="en-GB" dirty="0"/>
          </a:p>
        </p:txBody>
      </p:sp>
      <p:sp>
        <p:nvSpPr>
          <p:cNvPr id="3" name="Content Placeholder 2">
            <a:extLst>
              <a:ext uri="{FF2B5EF4-FFF2-40B4-BE49-F238E27FC236}">
                <a16:creationId xmlns:a16="http://schemas.microsoft.com/office/drawing/2014/main" id="{4DFA621C-2920-4E28-A9A6-347560814022}"/>
              </a:ext>
            </a:extLst>
          </p:cNvPr>
          <p:cNvSpPr>
            <a:spLocks noGrp="1"/>
          </p:cNvSpPr>
          <p:nvPr>
            <p:ph idx="1"/>
          </p:nvPr>
        </p:nvSpPr>
        <p:spPr>
          <a:xfrm>
            <a:off x="684212" y="1534228"/>
            <a:ext cx="8534400" cy="4854298"/>
          </a:xfrm>
        </p:spPr>
        <p:txBody>
          <a:bodyPr/>
          <a:lstStyle/>
          <a:p>
            <a:pPr marL="0" indent="0">
              <a:buNone/>
            </a:pPr>
            <a:r>
              <a:rPr lang="en-US" dirty="0">
                <a:solidFill>
                  <a:schemeClr val="tx1"/>
                </a:solidFill>
              </a:rPr>
              <a:t>Another very popular and in demand, when it comes to storing important personal files and documents, is Solid State Disk drive (SSD)- local long-term data storage device. In 2017 the worldwide shipments of SSD exceeded 160 million units [5]. That is 47 million more than in 2013 according to Statista [5]</a:t>
            </a:r>
          </a:p>
          <a:p>
            <a:pPr marL="0" indent="0">
              <a:buNone/>
            </a:pPr>
            <a:r>
              <a:rPr lang="en-US" sz="3300" dirty="0">
                <a:solidFill>
                  <a:schemeClr val="tx1"/>
                </a:solidFill>
              </a:rPr>
              <a:t>6.  </a:t>
            </a:r>
            <a:r>
              <a:rPr lang="en-US" sz="3300" b="1" dirty="0">
                <a:solidFill>
                  <a:schemeClr val="tx1"/>
                </a:solidFill>
              </a:rPr>
              <a:t>THE COMPETITORS</a:t>
            </a:r>
          </a:p>
          <a:p>
            <a:pPr marL="0" indent="0">
              <a:buNone/>
            </a:pPr>
            <a:r>
              <a:rPr lang="en-US" dirty="0">
                <a:solidFill>
                  <a:schemeClr val="tx1"/>
                </a:solidFill>
              </a:rPr>
              <a:t>The proposed project idea is based on a combination of these two data storage choices. The device does not have many competitors, which making it unique and very interesting for future customer.  There are some products on the market which are similar, yet not quite the same. One of the competitors is Seagate Duet.  </a:t>
            </a:r>
            <a:endParaRPr lang="en-GB" dirty="0">
              <a:solidFill>
                <a:schemeClr val="tx1"/>
              </a:solidFill>
            </a:endParaRPr>
          </a:p>
          <a:p>
            <a:pPr marL="0" indent="0">
              <a:buNone/>
            </a:pPr>
            <a:endParaRPr lang="en-GB" sz="3300" b="1" dirty="0">
              <a:solidFill>
                <a:schemeClr val="tx1"/>
              </a:solidFill>
            </a:endParaRPr>
          </a:p>
          <a:p>
            <a:pPr marL="0" indent="0">
              <a:buNone/>
            </a:pPr>
            <a:endParaRPr lang="en-GB" dirty="0"/>
          </a:p>
        </p:txBody>
      </p:sp>
    </p:spTree>
    <p:extLst>
      <p:ext uri="{BB962C8B-B14F-4D97-AF65-F5344CB8AC3E}">
        <p14:creationId xmlns:p14="http://schemas.microsoft.com/office/powerpoint/2010/main" val="422362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CA3B3-AAB6-4933-B0F6-E9E43675CA54}"/>
              </a:ext>
            </a:extLst>
          </p:cNvPr>
          <p:cNvSpPr>
            <a:spLocks noGrp="1"/>
          </p:cNvSpPr>
          <p:nvPr>
            <p:ph type="title"/>
          </p:nvPr>
        </p:nvSpPr>
        <p:spPr>
          <a:xfrm>
            <a:off x="684211" y="602673"/>
            <a:ext cx="10815061" cy="762000"/>
          </a:xfrm>
        </p:spPr>
        <p:txBody>
          <a:bodyPr>
            <a:normAutofit/>
          </a:bodyPr>
          <a:lstStyle/>
          <a:p>
            <a:r>
              <a:rPr lang="en-US" sz="1800" dirty="0"/>
              <a:t>                                                         Seagate Duet [6] unlike to “Project” idea:  </a:t>
            </a:r>
            <a:endParaRPr lang="en-GB" sz="1800" dirty="0"/>
          </a:p>
        </p:txBody>
      </p:sp>
      <p:pic>
        <p:nvPicPr>
          <p:cNvPr id="4" name="Picture 3">
            <a:extLst>
              <a:ext uri="{FF2B5EF4-FFF2-40B4-BE49-F238E27FC236}">
                <a16:creationId xmlns:a16="http://schemas.microsoft.com/office/drawing/2014/main" id="{6B23F253-FA93-4ED2-9231-E5F5A0F4B1AD}"/>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684212" y="1933185"/>
            <a:ext cx="3185108" cy="2715305"/>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15BD8357-5CDE-4A3D-B790-426CADF19EC5}"/>
              </a:ext>
            </a:extLst>
          </p:cNvPr>
          <p:cNvSpPr>
            <a:spLocks noGrp="1"/>
          </p:cNvSpPr>
          <p:nvPr>
            <p:ph idx="1"/>
          </p:nvPr>
        </p:nvSpPr>
        <p:spPr>
          <a:xfrm>
            <a:off x="4325696" y="-90054"/>
            <a:ext cx="6593129" cy="6857998"/>
          </a:xfrm>
        </p:spPr>
        <p:txBody>
          <a:bodyPr>
            <a:normAutofit/>
          </a:bodyPr>
          <a:lstStyle/>
          <a:p>
            <a:pPr marL="0" indent="0">
              <a:buNone/>
            </a:pPr>
            <a:r>
              <a:rPr lang="en-US" dirty="0">
                <a:solidFill>
                  <a:schemeClr val="tx1"/>
                </a:solidFill>
              </a:rPr>
              <a:t>•is compatible with Amazon Drive Cloud Storage (free only for 12 months) - CloudMe.inc is connected to Google Drive cloud storage, </a:t>
            </a:r>
          </a:p>
          <a:p>
            <a:pPr marL="0" indent="0">
              <a:buNone/>
            </a:pPr>
            <a:r>
              <a:rPr lang="en-US" dirty="0">
                <a:solidFill>
                  <a:schemeClr val="tx1"/>
                </a:solidFill>
              </a:rPr>
              <a:t>•have 1 TB hard drive (80£after 12 months) – CloudMe.inc is provided with 2TB SSD,</a:t>
            </a:r>
          </a:p>
          <a:p>
            <a:pPr marL="0" indent="0">
              <a:buNone/>
            </a:pPr>
            <a:r>
              <a:rPr lang="en-US" dirty="0">
                <a:solidFill>
                  <a:schemeClr val="tx1"/>
                </a:solidFill>
              </a:rPr>
              <a:t>•has no Wi-Fi connection,</a:t>
            </a:r>
          </a:p>
          <a:p>
            <a:pPr marL="0" indent="0">
              <a:buNone/>
            </a:pPr>
            <a:r>
              <a:rPr lang="en-US" dirty="0">
                <a:solidFill>
                  <a:schemeClr val="tx1"/>
                </a:solidFill>
              </a:rPr>
              <a:t>•is not wireless,</a:t>
            </a:r>
          </a:p>
          <a:p>
            <a:pPr marL="0" indent="0">
              <a:buNone/>
            </a:pPr>
            <a:r>
              <a:rPr lang="en-US" dirty="0">
                <a:solidFill>
                  <a:schemeClr val="tx1"/>
                </a:solidFill>
              </a:rPr>
              <a:t>•it has not got a battery- CloudMe.inc is provided with 5000Mah built-in battery. </a:t>
            </a:r>
          </a:p>
          <a:p>
            <a:endParaRPr lang="en-GB" dirty="0"/>
          </a:p>
        </p:txBody>
      </p:sp>
    </p:spTree>
    <p:extLst>
      <p:ext uri="{BB962C8B-B14F-4D97-AF65-F5344CB8AC3E}">
        <p14:creationId xmlns:p14="http://schemas.microsoft.com/office/powerpoint/2010/main" val="803554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13A03-F205-447E-9593-963439F1FC38}"/>
              </a:ext>
            </a:extLst>
          </p:cNvPr>
          <p:cNvSpPr>
            <a:spLocks noGrp="1"/>
          </p:cNvSpPr>
          <p:nvPr>
            <p:ph type="title"/>
          </p:nvPr>
        </p:nvSpPr>
        <p:spPr>
          <a:xfrm>
            <a:off x="4325695" y="782782"/>
            <a:ext cx="6593129" cy="755073"/>
          </a:xfrm>
        </p:spPr>
        <p:txBody>
          <a:bodyPr>
            <a:normAutofit/>
          </a:bodyPr>
          <a:lstStyle/>
          <a:p>
            <a:r>
              <a:rPr lang="en-US" sz="1800" dirty="0"/>
              <a:t>Another competing product is SSK Portable NAS Wireless Hard Drive [7]. </a:t>
            </a:r>
            <a:endParaRPr lang="en-GB" sz="1800" dirty="0"/>
          </a:p>
        </p:txBody>
      </p:sp>
      <p:pic>
        <p:nvPicPr>
          <p:cNvPr id="4" name="Picture 3" descr="A close up of electronics&#10;&#10;Description automatically generated">
            <a:extLst>
              <a:ext uri="{FF2B5EF4-FFF2-40B4-BE49-F238E27FC236}">
                <a16:creationId xmlns:a16="http://schemas.microsoft.com/office/drawing/2014/main" id="{6DF34ABB-25CC-464F-8258-3D4F518692F4}"/>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818949" y="2119745"/>
            <a:ext cx="2970269" cy="2583873"/>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EC67C715-4451-4515-98A2-C80A35D2A33C}"/>
              </a:ext>
            </a:extLst>
          </p:cNvPr>
          <p:cNvSpPr>
            <a:spLocks noGrp="1"/>
          </p:cNvSpPr>
          <p:nvPr>
            <p:ph idx="1"/>
          </p:nvPr>
        </p:nvSpPr>
        <p:spPr>
          <a:xfrm>
            <a:off x="4325696" y="1884218"/>
            <a:ext cx="6593129" cy="3290455"/>
          </a:xfrm>
        </p:spPr>
        <p:txBody>
          <a:bodyPr>
            <a:normAutofit lnSpcReduction="10000"/>
          </a:bodyPr>
          <a:lstStyle/>
          <a:p>
            <a:pPr marL="0" indent="0">
              <a:buNone/>
            </a:pPr>
            <a:r>
              <a:rPr lang="en-US" dirty="0">
                <a:solidFill>
                  <a:schemeClr val="tx1"/>
                </a:solidFill>
              </a:rPr>
              <a:t>•this wireless personal Cloud storage device contains 1TB hard drive instead of 2TB SSD, as it is with project device case,</a:t>
            </a:r>
          </a:p>
          <a:p>
            <a:pPr marL="0" indent="0">
              <a:buNone/>
            </a:pPr>
            <a:r>
              <a:rPr lang="en-US" dirty="0">
                <a:solidFill>
                  <a:schemeClr val="tx1"/>
                </a:solidFill>
              </a:rPr>
              <a:t>•it is also portable as CloudMe.inc but equipped with 3800Mah battery instead of 5000Mah,</a:t>
            </a:r>
          </a:p>
          <a:p>
            <a:pPr marL="0" indent="0">
              <a:buNone/>
            </a:pPr>
            <a:r>
              <a:rPr lang="en-US" dirty="0">
                <a:solidFill>
                  <a:schemeClr val="tx1"/>
                </a:solidFill>
              </a:rPr>
              <a:t>•USB charger is not included,</a:t>
            </a:r>
          </a:p>
          <a:p>
            <a:pPr marL="0" indent="0">
              <a:buNone/>
            </a:pPr>
            <a:r>
              <a:rPr lang="en-US" dirty="0">
                <a:solidFill>
                  <a:schemeClr val="tx1"/>
                </a:solidFill>
              </a:rPr>
              <a:t>•it connects to </a:t>
            </a:r>
            <a:r>
              <a:rPr lang="en-US" dirty="0" err="1">
                <a:solidFill>
                  <a:schemeClr val="tx1"/>
                </a:solidFill>
              </a:rPr>
              <a:t>SSKCloud</a:t>
            </a:r>
            <a:r>
              <a:rPr lang="en-US" dirty="0">
                <a:solidFill>
                  <a:schemeClr val="tx1"/>
                </a:solidFill>
              </a:rPr>
              <a:t>, not to public cloud storage service provider like in CloudMe.inc case to Google Drive. </a:t>
            </a:r>
          </a:p>
          <a:p>
            <a:endParaRPr lang="en-GB" dirty="0"/>
          </a:p>
        </p:txBody>
      </p:sp>
    </p:spTree>
    <p:extLst>
      <p:ext uri="{BB962C8B-B14F-4D97-AF65-F5344CB8AC3E}">
        <p14:creationId xmlns:p14="http://schemas.microsoft.com/office/powerpoint/2010/main" val="3749245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8D3E3-1C6D-4793-8C33-C36AE80FD9F8}"/>
              </a:ext>
            </a:extLst>
          </p:cNvPr>
          <p:cNvSpPr>
            <a:spLocks noGrp="1"/>
          </p:cNvSpPr>
          <p:nvPr>
            <p:ph type="title"/>
          </p:nvPr>
        </p:nvSpPr>
        <p:spPr>
          <a:xfrm>
            <a:off x="684212" y="-135011"/>
            <a:ext cx="8534400" cy="1239656"/>
          </a:xfrm>
        </p:spPr>
        <p:txBody>
          <a:bodyPr/>
          <a:lstStyle/>
          <a:p>
            <a:r>
              <a:rPr lang="en-US" sz="3300" b="1" dirty="0"/>
              <a:t>7. TARGET MARKET</a:t>
            </a:r>
            <a:br>
              <a:rPr lang="en-GB" b="1" dirty="0"/>
            </a:br>
            <a:endParaRPr lang="en-GB" dirty="0"/>
          </a:p>
        </p:txBody>
      </p:sp>
      <p:sp>
        <p:nvSpPr>
          <p:cNvPr id="3" name="Content Placeholder 2">
            <a:extLst>
              <a:ext uri="{FF2B5EF4-FFF2-40B4-BE49-F238E27FC236}">
                <a16:creationId xmlns:a16="http://schemas.microsoft.com/office/drawing/2014/main" id="{9BE61681-A6AA-4D66-B629-1F535F073DD2}"/>
              </a:ext>
            </a:extLst>
          </p:cNvPr>
          <p:cNvSpPr>
            <a:spLocks noGrp="1"/>
          </p:cNvSpPr>
          <p:nvPr>
            <p:ph idx="1"/>
          </p:nvPr>
        </p:nvSpPr>
        <p:spPr>
          <a:xfrm>
            <a:off x="684212" y="945084"/>
            <a:ext cx="10705898" cy="5805519"/>
          </a:xfrm>
        </p:spPr>
        <p:txBody>
          <a:bodyPr>
            <a:normAutofit fontScale="77500" lnSpcReduction="20000"/>
          </a:bodyPr>
          <a:lstStyle/>
          <a:p>
            <a:pPr marL="0" indent="0">
              <a:buNone/>
            </a:pPr>
            <a:r>
              <a:rPr lang="en-US" dirty="0">
                <a:solidFill>
                  <a:schemeClr val="tx1"/>
                </a:solidFill>
              </a:rPr>
              <a:t>The question arises as to whom this disc may appeal to the most. Well, they are definitely photographers who value mobility and safe data saving to such a capacious disk is crucial for them. Thanks to this device they are able to protect themselves against sudden loss of their data and save space in the memory of their camera for subsequent photos (and also affect the speed of their device). Another customer sector are people who travel a lot to the places with no internet coverage, so they do not have to worry backing up their data online. </a:t>
            </a:r>
          </a:p>
          <a:p>
            <a:pPr marL="0" indent="0">
              <a:buNone/>
            </a:pPr>
            <a:r>
              <a:rPr lang="en-US" sz="4300" b="1" dirty="0">
                <a:solidFill>
                  <a:schemeClr val="tx1"/>
                </a:solidFill>
              </a:rPr>
              <a:t>8. CONCLUSION</a:t>
            </a:r>
          </a:p>
          <a:p>
            <a:pPr marL="0" indent="0">
              <a:buNone/>
            </a:pPr>
            <a:r>
              <a:rPr lang="en-US" dirty="0">
                <a:solidFill>
                  <a:schemeClr val="tx1"/>
                </a:solidFill>
              </a:rPr>
              <a:t>As demonstrated above the Project has bright future as a new, growing business idea. As statistics and business predictions showing the device is highly in demand and already have some good and promising opinions from people who are currently working in computer science and engineering fields:</a:t>
            </a:r>
            <a:endParaRPr lang="en-GB" dirty="0">
              <a:solidFill>
                <a:schemeClr val="tx1"/>
              </a:solidFill>
            </a:endParaRPr>
          </a:p>
          <a:p>
            <a:pPr marL="0" indent="0">
              <a:buNone/>
            </a:pPr>
            <a:r>
              <a:rPr lang="en-US" dirty="0">
                <a:solidFill>
                  <a:schemeClr val="tx1"/>
                </a:solidFill>
              </a:rPr>
              <a:t>“It is worth my attention; it is niche and innovative it would be great for people who spends a lot of the time in plane or outside with no access to Wi-Fi.”</a:t>
            </a:r>
            <a:endParaRPr lang="en-GB" dirty="0">
              <a:solidFill>
                <a:schemeClr val="tx1"/>
              </a:solidFill>
            </a:endParaRPr>
          </a:p>
          <a:p>
            <a:pPr marL="0" indent="0">
              <a:buNone/>
            </a:pPr>
            <a:r>
              <a:rPr lang="en-US" dirty="0">
                <a:solidFill>
                  <a:schemeClr val="tx1"/>
                </a:solidFill>
              </a:rPr>
              <a:t>                                                                                   Tomasz Pindel- Senior Software Engineer from Y3S </a:t>
            </a:r>
            <a:endParaRPr lang="en-GB" dirty="0">
              <a:solidFill>
                <a:schemeClr val="tx1"/>
              </a:solidFill>
            </a:endParaRPr>
          </a:p>
          <a:p>
            <a:pPr marL="0" indent="0">
              <a:buNone/>
            </a:pPr>
            <a:r>
              <a:rPr lang="en-US" dirty="0">
                <a:solidFill>
                  <a:schemeClr val="tx1"/>
                </a:solidFill>
              </a:rPr>
              <a:t>“In the modern age where more and more people document the lives of their families (children, pets, etc.) on their mobile phones and the likelihood of phones getting lost or damaged, the chances of irreplaceable memories being lost are fast becoming a big concern. A device with the intent of making backups of data much more accessible and easier would be of great benefit to the average person and even the more technical person looking to create an extra backup at home.”</a:t>
            </a:r>
            <a:endParaRPr lang="en-GB" dirty="0">
              <a:solidFill>
                <a:schemeClr val="tx1"/>
              </a:solidFill>
            </a:endParaRPr>
          </a:p>
          <a:p>
            <a:pPr marL="0" indent="0">
              <a:buNone/>
            </a:pPr>
            <a:r>
              <a:rPr lang="en-US" dirty="0">
                <a:solidFill>
                  <a:schemeClr val="tx1"/>
                </a:solidFill>
              </a:rPr>
              <a:t>                                                                                   Terry Butler- Y3S Senior Software Engineer </a:t>
            </a:r>
            <a:endParaRPr lang="en-GB" dirty="0">
              <a:solidFill>
                <a:schemeClr val="tx1"/>
              </a:solidFill>
            </a:endParaRPr>
          </a:p>
          <a:p>
            <a:pPr marL="0" indent="0">
              <a:buNone/>
            </a:pPr>
            <a:r>
              <a:rPr lang="en-US" dirty="0">
                <a:solidFill>
                  <a:schemeClr val="tx1"/>
                </a:solidFill>
              </a:rPr>
              <a:t>“It would be worth my attention. I would assume it to be easy for beginners to use but also provide enough advanced features to attract those more technically savvy.”</a:t>
            </a:r>
            <a:endParaRPr lang="en-GB" dirty="0">
              <a:solidFill>
                <a:schemeClr val="tx1"/>
              </a:solidFill>
            </a:endParaRPr>
          </a:p>
          <a:p>
            <a:pPr marL="0" indent="0">
              <a:buNone/>
            </a:pPr>
            <a:r>
              <a:rPr lang="en-US" dirty="0">
                <a:solidFill>
                  <a:schemeClr val="tx1"/>
                </a:solidFill>
              </a:rPr>
              <a:t>                                                                                  Alex Harper- Y3S Head of Software development</a:t>
            </a:r>
            <a:endParaRPr lang="en-GB" dirty="0">
              <a:solidFill>
                <a:schemeClr val="tx1"/>
              </a:solidFill>
            </a:endParaRPr>
          </a:p>
          <a:p>
            <a:pPr marL="0" indent="0">
              <a:buNone/>
            </a:pPr>
            <a:endParaRPr lang="en-GB" sz="3300" b="1" dirty="0">
              <a:solidFill>
                <a:schemeClr val="tx1"/>
              </a:solidFill>
            </a:endParaRPr>
          </a:p>
          <a:p>
            <a:pPr marL="0" indent="0">
              <a:buNone/>
            </a:pPr>
            <a:endParaRPr lang="en-GB" dirty="0"/>
          </a:p>
        </p:txBody>
      </p:sp>
    </p:spTree>
    <p:extLst>
      <p:ext uri="{BB962C8B-B14F-4D97-AF65-F5344CB8AC3E}">
        <p14:creationId xmlns:p14="http://schemas.microsoft.com/office/powerpoint/2010/main" val="17872716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492AE-1967-476F-AC56-DD51113A9D60}"/>
              </a:ext>
            </a:extLst>
          </p:cNvPr>
          <p:cNvSpPr>
            <a:spLocks noGrp="1"/>
          </p:cNvSpPr>
          <p:nvPr>
            <p:ph type="title"/>
          </p:nvPr>
        </p:nvSpPr>
        <p:spPr>
          <a:xfrm>
            <a:off x="684212" y="1"/>
            <a:ext cx="8534400" cy="762000"/>
          </a:xfrm>
        </p:spPr>
        <p:txBody>
          <a:bodyPr>
            <a:normAutofit/>
          </a:bodyPr>
          <a:lstStyle/>
          <a:p>
            <a:r>
              <a:rPr lang="en-GB" dirty="0"/>
              <a:t>Bibliography</a:t>
            </a:r>
          </a:p>
        </p:txBody>
      </p:sp>
      <p:graphicFrame>
        <p:nvGraphicFramePr>
          <p:cNvPr id="5" name="Content Placeholder 4">
            <a:extLst>
              <a:ext uri="{FF2B5EF4-FFF2-40B4-BE49-F238E27FC236}">
                <a16:creationId xmlns:a16="http://schemas.microsoft.com/office/drawing/2014/main" id="{C2058F87-BC7E-4499-870B-7AB7CCDBDC57}"/>
              </a:ext>
            </a:extLst>
          </p:cNvPr>
          <p:cNvGraphicFramePr>
            <a:graphicFrameLocks noGrp="1"/>
          </p:cNvGraphicFramePr>
          <p:nvPr>
            <p:ph idx="1"/>
            <p:extLst>
              <p:ext uri="{D42A27DB-BD31-4B8C-83A1-F6EECF244321}">
                <p14:modId xmlns:p14="http://schemas.microsoft.com/office/powerpoint/2010/main" val="697618478"/>
              </p:ext>
            </p:extLst>
          </p:nvPr>
        </p:nvGraphicFramePr>
        <p:xfrm>
          <a:off x="684212" y="762002"/>
          <a:ext cx="10820400" cy="5913118"/>
        </p:xfrm>
        <a:graphic>
          <a:graphicData uri="http://schemas.openxmlformats.org/drawingml/2006/table">
            <a:tbl>
              <a:tblPr firstRow="1" firstCol="1" bandRow="1"/>
              <a:tblGrid>
                <a:gridCol w="230104">
                  <a:extLst>
                    <a:ext uri="{9D8B030D-6E8A-4147-A177-3AD203B41FA5}">
                      <a16:colId xmlns:a16="http://schemas.microsoft.com/office/drawing/2014/main" val="4108874443"/>
                    </a:ext>
                  </a:extLst>
                </a:gridCol>
                <a:gridCol w="10590296">
                  <a:extLst>
                    <a:ext uri="{9D8B030D-6E8A-4147-A177-3AD203B41FA5}">
                      <a16:colId xmlns:a16="http://schemas.microsoft.com/office/drawing/2014/main" val="3188114117"/>
                    </a:ext>
                  </a:extLst>
                </a:gridCol>
              </a:tblGrid>
              <a:tr h="546139">
                <a:tc>
                  <a:txBody>
                    <a:bodyPr/>
                    <a:lstStyle/>
                    <a:p>
                      <a:pPr algn="l" fontAlgn="t">
                        <a:lnSpc>
                          <a:spcPct val="107000"/>
                        </a:lnSpc>
                        <a:spcBef>
                          <a:spcPts val="0"/>
                        </a:spcBef>
                        <a:spcAft>
                          <a:spcPts val="800"/>
                        </a:spcAft>
                      </a:pPr>
                      <a:r>
                        <a:rPr lang="en-US" sz="1100" b="0" i="0" u="none" strike="noStrike">
                          <a:effectLst/>
                          <a:latin typeface="Calibri" panose="020F0502020204030204" pitchFamily="34" charset="0"/>
                          <a:ea typeface="Calibri" panose="020F0502020204030204" pitchFamily="34" charset="0"/>
                          <a:cs typeface="Times New Roman" panose="02020603050405020304" pitchFamily="18" charset="0"/>
                        </a:rPr>
                        <a:t>1 </a:t>
                      </a:r>
                      <a:endParaRPr lang="en-US" sz="1700" b="0" i="0" u="none" strike="noStrike">
                        <a:effectLst/>
                        <a:latin typeface="Arial" panose="020B0604020202020204" pitchFamily="34" charset="0"/>
                      </a:endParaRPr>
                    </a:p>
                  </a:txBody>
                  <a:tcPr marL="9273" marR="9273" marT="9273" marB="9273">
                    <a:lnL>
                      <a:noFill/>
                    </a:lnL>
                    <a:lnR>
                      <a:noFill/>
                    </a:lnR>
                    <a:lnT>
                      <a:noFill/>
                    </a:lnT>
                    <a:lnB>
                      <a:noFill/>
                    </a:lnB>
                  </a:tcPr>
                </a:tc>
                <a:tc>
                  <a:txBody>
                    <a:bodyPr/>
                    <a:lstStyle/>
                    <a:p>
                      <a:pPr algn="l" fontAlgn="t">
                        <a:lnSpc>
                          <a:spcPct val="107000"/>
                        </a:lnSpc>
                        <a:spcBef>
                          <a:spcPts val="0"/>
                        </a:spcBef>
                        <a:spcAft>
                          <a:spcPts val="800"/>
                        </a:spcAft>
                      </a:pPr>
                      <a:r>
                        <a:rPr lang="en-US" sz="1100" b="0" i="0" u="none" strike="noStrike">
                          <a:effectLst/>
                          <a:latin typeface="Calibri" panose="020F0502020204030204" pitchFamily="34" charset="0"/>
                          <a:ea typeface="Calibri" panose="020F0502020204030204" pitchFamily="34" charset="0"/>
                          <a:cs typeface="Times New Roman" panose="02020603050405020304" pitchFamily="18" charset="0"/>
                        </a:rPr>
                        <a:t>A. Holst, "Data Storage - Statistics &amp; Facts," 19 June 2018. [Online]. Available: https://www.statista.com/topics/3150/data-storage/.</a:t>
                      </a:r>
                      <a:endParaRPr lang="en-US" sz="1700" b="0" i="0" u="none" strike="noStrike">
                        <a:effectLst/>
                        <a:latin typeface="Arial" panose="020B0604020202020204" pitchFamily="34" charset="0"/>
                      </a:endParaRPr>
                    </a:p>
                  </a:txBody>
                  <a:tcPr marL="9273" marR="9273" marT="9273" marB="9273">
                    <a:lnL>
                      <a:noFill/>
                    </a:lnL>
                    <a:lnR>
                      <a:noFill/>
                    </a:lnR>
                    <a:lnT>
                      <a:noFill/>
                    </a:lnT>
                    <a:lnB>
                      <a:noFill/>
                    </a:lnB>
                  </a:tcPr>
                </a:tc>
                <a:extLst>
                  <a:ext uri="{0D108BD9-81ED-4DB2-BD59-A6C34878D82A}">
                    <a16:rowId xmlns:a16="http://schemas.microsoft.com/office/drawing/2014/main" val="1716678113"/>
                  </a:ext>
                </a:extLst>
              </a:tr>
              <a:tr h="964168">
                <a:tc>
                  <a:txBody>
                    <a:bodyPr/>
                    <a:lstStyle/>
                    <a:p>
                      <a:pPr algn="l" fontAlgn="t">
                        <a:lnSpc>
                          <a:spcPct val="107000"/>
                        </a:lnSpc>
                        <a:spcBef>
                          <a:spcPts val="0"/>
                        </a:spcBef>
                        <a:spcAft>
                          <a:spcPts val="800"/>
                        </a:spcAft>
                      </a:pPr>
                      <a:r>
                        <a:rPr lang="en-US" sz="1100" b="0" i="0" u="none" strike="noStrike">
                          <a:effectLst/>
                          <a:latin typeface="Calibri" panose="020F0502020204030204" pitchFamily="34" charset="0"/>
                          <a:ea typeface="Calibri" panose="020F0502020204030204" pitchFamily="34" charset="0"/>
                          <a:cs typeface="Times New Roman" panose="02020603050405020304" pitchFamily="18" charset="0"/>
                        </a:rPr>
                        <a:t>2</a:t>
                      </a:r>
                      <a:endParaRPr lang="en-US" sz="1700" b="0" i="0" u="none" strike="noStrike">
                        <a:effectLst/>
                        <a:latin typeface="Arial" panose="020B0604020202020204" pitchFamily="34" charset="0"/>
                      </a:endParaRPr>
                    </a:p>
                  </a:txBody>
                  <a:tcPr marL="9273" marR="9273" marT="9273" marB="9273">
                    <a:lnL>
                      <a:noFill/>
                    </a:lnL>
                    <a:lnR>
                      <a:noFill/>
                    </a:lnR>
                    <a:lnT>
                      <a:noFill/>
                    </a:lnT>
                    <a:lnB>
                      <a:noFill/>
                    </a:lnB>
                  </a:tcPr>
                </a:tc>
                <a:tc>
                  <a:txBody>
                    <a:bodyPr/>
                    <a:lstStyle/>
                    <a:p>
                      <a:pPr algn="l" fontAlgn="t">
                        <a:lnSpc>
                          <a:spcPct val="107000"/>
                        </a:lnSpc>
                        <a:spcBef>
                          <a:spcPts val="0"/>
                        </a:spcBef>
                        <a:spcAft>
                          <a:spcPts val="800"/>
                        </a:spcAft>
                      </a:pPr>
                      <a:r>
                        <a:rPr lang="en-US" sz="1100" b="0" i="0" u="none" strike="noStrike">
                          <a:effectLst/>
                          <a:latin typeface="Calibri" panose="020F0502020204030204" pitchFamily="34" charset="0"/>
                          <a:ea typeface="Calibri" panose="020F0502020204030204" pitchFamily="34" charset="0"/>
                          <a:cs typeface="Times New Roman" panose="02020603050405020304" pitchFamily="18" charset="0"/>
                        </a:rPr>
                        <a:t>eurostat, "Internet and cloud services - statistics on the use by individuals," 2014. [Online]. Available: https://ec.europa.eu/eurostat/statistics-explained/index.php?title=Archive:Internet_and_cloud_services_-_statistics_on_the_use_by_individuals.</a:t>
                      </a:r>
                      <a:endParaRPr lang="en-US" sz="1700" b="0" i="0" u="none" strike="noStrike">
                        <a:effectLst/>
                        <a:latin typeface="Arial" panose="020B0604020202020204" pitchFamily="34" charset="0"/>
                      </a:endParaRPr>
                    </a:p>
                  </a:txBody>
                  <a:tcPr marL="9273" marR="9273" marT="9273" marB="9273">
                    <a:lnL>
                      <a:noFill/>
                    </a:lnL>
                    <a:lnR>
                      <a:noFill/>
                    </a:lnR>
                    <a:lnT>
                      <a:noFill/>
                    </a:lnT>
                    <a:lnB>
                      <a:noFill/>
                    </a:lnB>
                  </a:tcPr>
                </a:tc>
                <a:extLst>
                  <a:ext uri="{0D108BD9-81ED-4DB2-BD59-A6C34878D82A}">
                    <a16:rowId xmlns:a16="http://schemas.microsoft.com/office/drawing/2014/main" val="2483008909"/>
                  </a:ext>
                </a:extLst>
              </a:tr>
              <a:tr h="964168">
                <a:tc>
                  <a:txBody>
                    <a:bodyPr/>
                    <a:lstStyle/>
                    <a:p>
                      <a:pPr algn="l" fontAlgn="t">
                        <a:lnSpc>
                          <a:spcPct val="107000"/>
                        </a:lnSpc>
                        <a:spcBef>
                          <a:spcPts val="0"/>
                        </a:spcBef>
                        <a:spcAft>
                          <a:spcPts val="800"/>
                        </a:spcAft>
                      </a:pPr>
                      <a:r>
                        <a:rPr lang="en-US" sz="1100" b="0" i="0" u="none" strike="noStrike">
                          <a:effectLst/>
                          <a:latin typeface="Calibri" panose="020F0502020204030204" pitchFamily="34" charset="0"/>
                          <a:ea typeface="Calibri" panose="020F0502020204030204" pitchFamily="34" charset="0"/>
                          <a:cs typeface="Times New Roman" panose="02020603050405020304" pitchFamily="18" charset="0"/>
                        </a:rPr>
                        <a:t>3 </a:t>
                      </a:r>
                      <a:endParaRPr lang="en-US" sz="1700" b="0" i="0" u="none" strike="noStrike">
                        <a:effectLst/>
                        <a:latin typeface="Arial" panose="020B0604020202020204" pitchFamily="34" charset="0"/>
                      </a:endParaRPr>
                    </a:p>
                  </a:txBody>
                  <a:tcPr marL="9273" marR="9273" marT="9273" marB="9273">
                    <a:lnL>
                      <a:noFill/>
                    </a:lnL>
                    <a:lnR>
                      <a:noFill/>
                    </a:lnR>
                    <a:lnT>
                      <a:noFill/>
                    </a:lnT>
                    <a:lnB>
                      <a:noFill/>
                    </a:lnB>
                  </a:tcPr>
                </a:tc>
                <a:tc>
                  <a:txBody>
                    <a:bodyPr/>
                    <a:lstStyle/>
                    <a:p>
                      <a:pPr algn="l" fontAlgn="t">
                        <a:lnSpc>
                          <a:spcPct val="107000"/>
                        </a:lnSpc>
                        <a:spcBef>
                          <a:spcPts val="0"/>
                        </a:spcBef>
                        <a:spcAft>
                          <a:spcPts val="800"/>
                        </a:spcAft>
                      </a:pPr>
                      <a:r>
                        <a:rPr lang="en-US" sz="1100" b="0" i="0" u="none" strike="noStrike" dirty="0" err="1">
                          <a:effectLst/>
                          <a:latin typeface="Calibri" panose="020F0502020204030204" pitchFamily="34" charset="0"/>
                          <a:ea typeface="Calibri" panose="020F0502020204030204" pitchFamily="34" charset="0"/>
                          <a:cs typeface="Times New Roman" panose="02020603050405020304" pitchFamily="18" charset="0"/>
                        </a:rPr>
                        <a:t>eurostat</a:t>
                      </a:r>
                      <a:r>
                        <a:rPr lang="en-US" sz="1100" b="0" i="0" u="none" strike="noStrike" dirty="0">
                          <a:effectLst/>
                          <a:latin typeface="Calibri" panose="020F0502020204030204" pitchFamily="34" charset="0"/>
                          <a:ea typeface="Calibri" panose="020F0502020204030204" pitchFamily="34" charset="0"/>
                          <a:cs typeface="Times New Roman" panose="02020603050405020304" pitchFamily="18" charset="0"/>
                        </a:rPr>
                        <a:t>, "Cloud computing - statistics on the use by enterprises," December 2018. [Online]. Available: https://ec.europa.eu/eurostat/statistics-explained/index.php/Cloud_computing_-_statistics_on_the_use_by_enterprises#Types_of_cloud_computing:_public_and_private_cloud.</a:t>
                      </a:r>
                      <a:endParaRPr lang="en-US" sz="1700" b="0" i="0" u="none" strike="noStrike" dirty="0">
                        <a:effectLst/>
                        <a:latin typeface="Arial" panose="020B0604020202020204" pitchFamily="34" charset="0"/>
                      </a:endParaRPr>
                    </a:p>
                  </a:txBody>
                  <a:tcPr marL="9273" marR="9273" marT="9273" marB="9273">
                    <a:lnL>
                      <a:noFill/>
                    </a:lnL>
                    <a:lnR>
                      <a:noFill/>
                    </a:lnR>
                    <a:lnT>
                      <a:noFill/>
                    </a:lnT>
                    <a:lnB>
                      <a:noFill/>
                    </a:lnB>
                  </a:tcPr>
                </a:tc>
                <a:extLst>
                  <a:ext uri="{0D108BD9-81ED-4DB2-BD59-A6C34878D82A}">
                    <a16:rowId xmlns:a16="http://schemas.microsoft.com/office/drawing/2014/main" val="752468091"/>
                  </a:ext>
                </a:extLst>
              </a:tr>
              <a:tr h="546139">
                <a:tc>
                  <a:txBody>
                    <a:bodyPr/>
                    <a:lstStyle/>
                    <a:p>
                      <a:pPr algn="l" fontAlgn="t">
                        <a:lnSpc>
                          <a:spcPct val="107000"/>
                        </a:lnSpc>
                        <a:spcBef>
                          <a:spcPts val="0"/>
                        </a:spcBef>
                        <a:spcAft>
                          <a:spcPts val="800"/>
                        </a:spcAft>
                      </a:pPr>
                      <a:r>
                        <a:rPr lang="en-US" sz="1100" b="0" i="0" u="none" strike="noStrike">
                          <a:effectLst/>
                          <a:latin typeface="Calibri" panose="020F0502020204030204" pitchFamily="34" charset="0"/>
                          <a:ea typeface="Calibri" panose="020F0502020204030204" pitchFamily="34" charset="0"/>
                          <a:cs typeface="Times New Roman" panose="02020603050405020304" pitchFamily="18" charset="0"/>
                        </a:rPr>
                        <a:t>4</a:t>
                      </a:r>
                      <a:endParaRPr lang="en-US" sz="1700" b="0" i="0" u="none" strike="noStrike">
                        <a:effectLst/>
                        <a:latin typeface="Arial" panose="020B0604020202020204" pitchFamily="34" charset="0"/>
                      </a:endParaRPr>
                    </a:p>
                  </a:txBody>
                  <a:tcPr marL="9273" marR="9273" marT="9273" marB="9273">
                    <a:lnL>
                      <a:noFill/>
                    </a:lnL>
                    <a:lnR>
                      <a:noFill/>
                    </a:lnR>
                    <a:lnT>
                      <a:noFill/>
                    </a:lnT>
                    <a:lnB>
                      <a:noFill/>
                    </a:lnB>
                  </a:tcPr>
                </a:tc>
                <a:tc>
                  <a:txBody>
                    <a:bodyPr/>
                    <a:lstStyle/>
                    <a:p>
                      <a:pPr algn="l" fontAlgn="t">
                        <a:lnSpc>
                          <a:spcPct val="107000"/>
                        </a:lnSpc>
                        <a:spcBef>
                          <a:spcPts val="0"/>
                        </a:spcBef>
                        <a:spcAft>
                          <a:spcPts val="800"/>
                        </a:spcAft>
                      </a:pPr>
                      <a:r>
                        <a:rPr lang="en-US" sz="1100" b="0" i="0" u="none" strike="noStrike">
                          <a:effectLst/>
                          <a:latin typeface="Calibri" panose="020F0502020204030204" pitchFamily="34" charset="0"/>
                          <a:ea typeface="Calibri" panose="020F0502020204030204" pitchFamily="34" charset="0"/>
                          <a:cs typeface="Times New Roman" panose="02020603050405020304" pitchFamily="18" charset="0"/>
                        </a:rPr>
                        <a:t>Felix, "Cloud Storage Report 2017," 23 march 2017. [Online]. Available: https://blog.cloudrail.com/cloud-storage-report-2017/</a:t>
                      </a:r>
                      <a:endParaRPr lang="en-US" sz="1700" b="0" i="0" u="none" strike="noStrike">
                        <a:effectLst/>
                        <a:latin typeface="Arial" panose="020B0604020202020204" pitchFamily="34" charset="0"/>
                      </a:endParaRPr>
                    </a:p>
                  </a:txBody>
                  <a:tcPr marL="9273" marR="9273" marT="9273" marB="9273">
                    <a:lnL>
                      <a:noFill/>
                    </a:lnL>
                    <a:lnR>
                      <a:noFill/>
                    </a:lnR>
                    <a:lnT>
                      <a:noFill/>
                    </a:lnT>
                    <a:lnB>
                      <a:noFill/>
                    </a:lnB>
                  </a:tcPr>
                </a:tc>
                <a:extLst>
                  <a:ext uri="{0D108BD9-81ED-4DB2-BD59-A6C34878D82A}">
                    <a16:rowId xmlns:a16="http://schemas.microsoft.com/office/drawing/2014/main" val="213440365"/>
                  </a:ext>
                </a:extLst>
              </a:tr>
              <a:tr h="964168">
                <a:tc>
                  <a:txBody>
                    <a:bodyPr/>
                    <a:lstStyle/>
                    <a:p>
                      <a:pPr algn="l" fontAlgn="t">
                        <a:lnSpc>
                          <a:spcPct val="107000"/>
                        </a:lnSpc>
                        <a:spcBef>
                          <a:spcPts val="0"/>
                        </a:spcBef>
                        <a:spcAft>
                          <a:spcPts val="800"/>
                        </a:spcAft>
                      </a:pPr>
                      <a:r>
                        <a:rPr lang="en-US" sz="1100" b="0" i="0" u="none" strike="noStrike">
                          <a:effectLst/>
                          <a:latin typeface="Calibri" panose="020F0502020204030204" pitchFamily="34" charset="0"/>
                          <a:ea typeface="Calibri" panose="020F0502020204030204" pitchFamily="34" charset="0"/>
                          <a:cs typeface="Times New Roman" panose="02020603050405020304" pitchFamily="18" charset="0"/>
                        </a:rPr>
                        <a:t>5</a:t>
                      </a:r>
                      <a:endParaRPr lang="en-US" sz="1700" b="0" i="0" u="none" strike="noStrike">
                        <a:effectLst/>
                        <a:latin typeface="Arial" panose="020B0604020202020204" pitchFamily="34" charset="0"/>
                      </a:endParaRPr>
                    </a:p>
                  </a:txBody>
                  <a:tcPr marL="9273" marR="9273" marT="9273" marB="9273">
                    <a:lnL>
                      <a:noFill/>
                    </a:lnL>
                    <a:lnR>
                      <a:noFill/>
                    </a:lnR>
                    <a:lnT>
                      <a:noFill/>
                    </a:lnT>
                    <a:lnB>
                      <a:noFill/>
                    </a:lnB>
                  </a:tcPr>
                </a:tc>
                <a:tc>
                  <a:txBody>
                    <a:bodyPr/>
                    <a:lstStyle/>
                    <a:p>
                      <a:pPr algn="l" fontAlgn="t">
                        <a:lnSpc>
                          <a:spcPct val="107000"/>
                        </a:lnSpc>
                        <a:spcBef>
                          <a:spcPts val="0"/>
                        </a:spcBef>
                        <a:spcAft>
                          <a:spcPts val="800"/>
                        </a:spcAft>
                      </a:pPr>
                      <a:r>
                        <a:rPr lang="en-US" sz="1100" b="0" i="0" u="none" strike="noStrike" dirty="0" err="1">
                          <a:effectLst/>
                          <a:latin typeface="Calibri" panose="020F0502020204030204" pitchFamily="34" charset="0"/>
                          <a:ea typeface="Calibri" panose="020F0502020204030204" pitchFamily="34" charset="0"/>
                          <a:cs typeface="Times New Roman" panose="02020603050405020304" pitchFamily="18" charset="0"/>
                        </a:rPr>
                        <a:t>statista</a:t>
                      </a:r>
                      <a:r>
                        <a:rPr lang="en-US" sz="1100" b="0" i="0" u="none" strike="noStrike" dirty="0">
                          <a:effectLst/>
                          <a:latin typeface="Calibri" panose="020F0502020204030204" pitchFamily="34" charset="0"/>
                          <a:ea typeface="Calibri" panose="020F0502020204030204" pitchFamily="34" charset="0"/>
                          <a:cs typeface="Times New Roman" panose="02020603050405020304" pitchFamily="18" charset="0"/>
                        </a:rPr>
                        <a:t>, "Solid-state disk drive (SSD) shipments worldwide from 2013 to 2019, by quarter," August 2019. [Online]. Available: https://www.statista.com/statistics/531530/worldwide-ssd-unit-shipments-by-quarter/.</a:t>
                      </a:r>
                      <a:endParaRPr lang="en-US" sz="1700" b="0" i="0" u="none" strike="noStrike" dirty="0">
                        <a:effectLst/>
                        <a:latin typeface="Arial" panose="020B0604020202020204" pitchFamily="34" charset="0"/>
                      </a:endParaRPr>
                    </a:p>
                  </a:txBody>
                  <a:tcPr marL="9273" marR="9273" marT="9273" marB="9273">
                    <a:lnL>
                      <a:noFill/>
                    </a:lnL>
                    <a:lnR>
                      <a:noFill/>
                    </a:lnR>
                    <a:lnT>
                      <a:noFill/>
                    </a:lnT>
                    <a:lnB>
                      <a:noFill/>
                    </a:lnB>
                  </a:tcPr>
                </a:tc>
                <a:extLst>
                  <a:ext uri="{0D108BD9-81ED-4DB2-BD59-A6C34878D82A}">
                    <a16:rowId xmlns:a16="http://schemas.microsoft.com/office/drawing/2014/main" val="3680160317"/>
                  </a:ext>
                </a:extLst>
              </a:tr>
              <a:tr h="546139">
                <a:tc>
                  <a:txBody>
                    <a:bodyPr/>
                    <a:lstStyle/>
                    <a:p>
                      <a:pPr algn="l" fontAlgn="t">
                        <a:lnSpc>
                          <a:spcPct val="107000"/>
                        </a:lnSpc>
                        <a:spcBef>
                          <a:spcPts val="0"/>
                        </a:spcBef>
                        <a:spcAft>
                          <a:spcPts val="800"/>
                        </a:spcAft>
                      </a:pPr>
                      <a:r>
                        <a:rPr lang="en-US" sz="1100" b="0" i="0" u="none" strike="noStrike">
                          <a:effectLst/>
                          <a:latin typeface="Calibri" panose="020F0502020204030204" pitchFamily="34" charset="0"/>
                          <a:ea typeface="Calibri" panose="020F0502020204030204" pitchFamily="34" charset="0"/>
                          <a:cs typeface="Times New Roman" panose="02020603050405020304" pitchFamily="18" charset="0"/>
                        </a:rPr>
                        <a:t>6 </a:t>
                      </a:r>
                      <a:endParaRPr lang="en-US" sz="1700" b="0" i="0" u="none" strike="noStrike">
                        <a:effectLst/>
                        <a:latin typeface="Arial" panose="020B0604020202020204" pitchFamily="34" charset="0"/>
                      </a:endParaRPr>
                    </a:p>
                  </a:txBody>
                  <a:tcPr marL="9273" marR="9273" marT="9273" marB="9273">
                    <a:lnL>
                      <a:noFill/>
                    </a:lnL>
                    <a:lnR>
                      <a:noFill/>
                    </a:lnR>
                    <a:lnT>
                      <a:noFill/>
                    </a:lnT>
                    <a:lnB>
                      <a:noFill/>
                    </a:lnB>
                  </a:tcPr>
                </a:tc>
                <a:tc>
                  <a:txBody>
                    <a:bodyPr/>
                    <a:lstStyle/>
                    <a:p>
                      <a:pPr algn="l" fontAlgn="t">
                        <a:lnSpc>
                          <a:spcPct val="107000"/>
                        </a:lnSpc>
                        <a:spcBef>
                          <a:spcPts val="0"/>
                        </a:spcBef>
                        <a:spcAft>
                          <a:spcPts val="800"/>
                        </a:spcAft>
                      </a:pPr>
                      <a:r>
                        <a:rPr lang="en-US" sz="1100" b="0" i="0" u="none" strike="noStrike" dirty="0">
                          <a:effectLst/>
                          <a:latin typeface="Calibri" panose="020F0502020204030204" pitchFamily="34" charset="0"/>
                          <a:ea typeface="Calibri" panose="020F0502020204030204" pitchFamily="34" charset="0"/>
                          <a:cs typeface="Times New Roman" panose="02020603050405020304" pitchFamily="18" charset="0"/>
                        </a:rPr>
                        <a:t>Seagate, "Seagate Duet," [Online]. Available: https://www.seagate.com/gb/en/support/external-hard-drives/portable-hard-drives/seagateduet/.</a:t>
                      </a:r>
                      <a:endParaRPr lang="en-US" sz="1700" b="0" i="0" u="none" strike="noStrike" dirty="0">
                        <a:effectLst/>
                        <a:latin typeface="Arial" panose="020B0604020202020204" pitchFamily="34" charset="0"/>
                      </a:endParaRPr>
                    </a:p>
                  </a:txBody>
                  <a:tcPr marL="9273" marR="9273" marT="9273" marB="9273">
                    <a:lnL>
                      <a:noFill/>
                    </a:lnL>
                    <a:lnR>
                      <a:noFill/>
                    </a:lnR>
                    <a:lnT>
                      <a:noFill/>
                    </a:lnT>
                    <a:lnB>
                      <a:noFill/>
                    </a:lnB>
                  </a:tcPr>
                </a:tc>
                <a:extLst>
                  <a:ext uri="{0D108BD9-81ED-4DB2-BD59-A6C34878D82A}">
                    <a16:rowId xmlns:a16="http://schemas.microsoft.com/office/drawing/2014/main" val="1395424123"/>
                  </a:ext>
                </a:extLst>
              </a:tr>
              <a:tr h="1382197">
                <a:tc>
                  <a:txBody>
                    <a:bodyPr/>
                    <a:lstStyle/>
                    <a:p>
                      <a:pPr algn="l" fontAlgn="t">
                        <a:lnSpc>
                          <a:spcPct val="107000"/>
                        </a:lnSpc>
                        <a:spcBef>
                          <a:spcPts val="0"/>
                        </a:spcBef>
                        <a:spcAft>
                          <a:spcPts val="800"/>
                        </a:spcAft>
                      </a:pPr>
                      <a:r>
                        <a:rPr lang="en-US" sz="1100" b="0" i="0" u="none" strike="noStrike">
                          <a:effectLst/>
                          <a:latin typeface="Calibri" panose="020F0502020204030204" pitchFamily="34" charset="0"/>
                          <a:ea typeface="Calibri" panose="020F0502020204030204" pitchFamily="34" charset="0"/>
                          <a:cs typeface="Times New Roman" panose="02020603050405020304" pitchFamily="18" charset="0"/>
                        </a:rPr>
                        <a:t>7 </a:t>
                      </a:r>
                      <a:endParaRPr lang="en-US" sz="1700" b="0" i="0" u="none" strike="noStrike">
                        <a:effectLst/>
                        <a:latin typeface="Arial" panose="020B0604020202020204" pitchFamily="34" charset="0"/>
                      </a:endParaRPr>
                    </a:p>
                  </a:txBody>
                  <a:tcPr marL="9273" marR="9273" marT="9273" marB="9273">
                    <a:lnL>
                      <a:noFill/>
                    </a:lnL>
                    <a:lnR>
                      <a:noFill/>
                    </a:lnR>
                    <a:lnT>
                      <a:noFill/>
                    </a:lnT>
                    <a:lnB>
                      <a:noFill/>
                    </a:lnB>
                  </a:tcPr>
                </a:tc>
                <a:tc>
                  <a:txBody>
                    <a:bodyPr/>
                    <a:lstStyle/>
                    <a:p>
                      <a:pPr algn="l" fontAlgn="t">
                        <a:lnSpc>
                          <a:spcPct val="107000"/>
                        </a:lnSpc>
                        <a:spcBef>
                          <a:spcPts val="0"/>
                        </a:spcBef>
                        <a:spcAft>
                          <a:spcPts val="800"/>
                        </a:spcAft>
                      </a:pPr>
                      <a:r>
                        <a:rPr lang="en-US" sz="1100" b="0" i="0" u="none" strike="noStrike" dirty="0">
                          <a:effectLst/>
                          <a:latin typeface="Calibri" panose="020F0502020204030204" pitchFamily="34" charset="0"/>
                          <a:ea typeface="Calibri" panose="020F0502020204030204" pitchFamily="34" charset="0"/>
                          <a:cs typeface="Times New Roman" panose="02020603050405020304" pitchFamily="18" charset="0"/>
                        </a:rPr>
                        <a:t>SSK, "SSK Portable NAS Wireless Hard Drive 1TB Personal Cloud Smart Storage, External Hard Disk with Personal Wi-Fi Hotspot, Support Auto-Backup, Phone/Tablet PC/Laptop Wireless Remote Access," [Online]. Available: https://www.amazon.co.uk/SSK-Portable-Wireless-Personal-Auto-Backup/dp/B07TV2B561/ref=asc_df_B07TV2B561/?tag=googshopuk-21&amp;linkCode=df0&amp;hvadid=372895728902&amp;hvpos=1o2&amp;hvnetw=g&amp;hvrand=9333587447885839440&amp;hvpone=&amp;hvptwo=&amp;hvqmt=&amp;hvdev=c&amp;hvdvcmdl=&amp;hvlocint=&amp;hv.</a:t>
                      </a:r>
                      <a:endParaRPr lang="en-US" sz="1700" b="0" i="0" u="none" strike="noStrike" dirty="0">
                        <a:effectLst/>
                        <a:latin typeface="Arial" panose="020B0604020202020204" pitchFamily="34" charset="0"/>
                      </a:endParaRPr>
                    </a:p>
                  </a:txBody>
                  <a:tcPr marL="9273" marR="9273" marT="9273" marB="9273">
                    <a:lnL>
                      <a:noFill/>
                    </a:lnL>
                    <a:lnR>
                      <a:noFill/>
                    </a:lnR>
                    <a:lnT>
                      <a:noFill/>
                    </a:lnT>
                    <a:lnB>
                      <a:noFill/>
                    </a:lnB>
                  </a:tcPr>
                </a:tc>
                <a:extLst>
                  <a:ext uri="{0D108BD9-81ED-4DB2-BD59-A6C34878D82A}">
                    <a16:rowId xmlns:a16="http://schemas.microsoft.com/office/drawing/2014/main" val="2321167434"/>
                  </a:ext>
                </a:extLst>
              </a:tr>
            </a:tbl>
          </a:graphicData>
        </a:graphic>
      </p:graphicFrame>
    </p:spTree>
    <p:extLst>
      <p:ext uri="{BB962C8B-B14F-4D97-AF65-F5344CB8AC3E}">
        <p14:creationId xmlns:p14="http://schemas.microsoft.com/office/powerpoint/2010/main" val="319350626"/>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otalTime>109</TotalTime>
  <Words>1238</Words>
  <Application>Microsoft Office PowerPoint</Application>
  <PresentationFormat>Widescreen</PresentationFormat>
  <Paragraphs>64</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 3</vt:lpstr>
      <vt:lpstr>Slice</vt:lpstr>
      <vt:lpstr>Projects market research</vt:lpstr>
      <vt:lpstr>TABLE OF CONTENT:</vt:lpstr>
      <vt:lpstr>1. INTRODUCTION </vt:lpstr>
      <vt:lpstr>2. CLOUD STORAGE USAGE STATISTICS WITHIN PRIVATE CUSTOMER SECTOR </vt:lpstr>
      <vt:lpstr>3. CLOUD STORAGE USAGE STATISTICS WITHIN BUSINESS CUSTOMER SECTOR </vt:lpstr>
      <vt:lpstr>4. MOST POPULAR CLOUD STORAGE SERVICE PROVIDERS </vt:lpstr>
      <vt:lpstr>5. SOLID STATE DISK SALES STATISTICS  </vt:lpstr>
      <vt:lpstr>                                                         Seagate Duet [6] unlike to “Project” idea:  </vt:lpstr>
      <vt:lpstr>Another competing product is SSK Portable NAS Wireless Hard Drive [7]. </vt:lpstr>
      <vt:lpstr>7. TARGET MARKET </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Projects market research</dc:title>
  <dc:creator>katarzyna szponar</dc:creator>
  <cp:lastModifiedBy>Katarzyna Pindel</cp:lastModifiedBy>
  <cp:revision>7</cp:revision>
  <dcterms:created xsi:type="dcterms:W3CDTF">2019-12-03T18:00:37Z</dcterms:created>
  <dcterms:modified xsi:type="dcterms:W3CDTF">2019-12-03T21:33:52Z</dcterms:modified>
</cp:coreProperties>
</file>