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Bricolage Grotesque Bold" panose="020B0604020202020204" charset="0"/>
      <p:regular r:id="rId12"/>
    </p:embeddedFont>
    <p:embeddedFont>
      <p:font typeface="Canva Sans" panose="020B0604020202020204" charset="0"/>
      <p:regular r:id="rId13"/>
    </p:embeddedFont>
    <p:embeddedFont>
      <p:font typeface="Canva Sans Bold" panose="020B0604020202020204" charset="0"/>
      <p:regular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2" d="100"/>
          <a:sy n="42" d="100"/>
        </p:scale>
        <p:origin x="52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720E80-5D80-4B85-B8FB-9B20E208C913}"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B13BB1-1330-419D-AB43-774574F8824C}" type="slidenum">
              <a:rPr lang="en-US" smtClean="0"/>
              <a:t>‹#›</a:t>
            </a:fld>
            <a:endParaRPr lang="en-US"/>
          </a:p>
        </p:txBody>
      </p:sp>
    </p:spTree>
    <p:extLst>
      <p:ext uri="{BB962C8B-B14F-4D97-AF65-F5344CB8AC3E}">
        <p14:creationId xmlns:p14="http://schemas.microsoft.com/office/powerpoint/2010/main" val="3951204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Teamwork is a crucial skill for health and social care professionals. Health and social care services are complex and include numerous disciplines, diverse service users and a range of service settings, from hospitals and clinics to residential care settings and community based services. No one professional, on their own, can provide all the necessary care and attention that service users require. Teamwork enables care to be cohesive, safe and centered on the needs of the service user. Different professional backgrounds bring various knowledge, skills and perspectives to the team, contributing to better outcomes for the patients and service users. Teamwork promotes professional development and supports communication, and reduces stress for staff in health and social care settings. This presentation aims to demonstrate the importance of teamwork within health and social care, explore the core elements, and demonstrate the application in practice, benefits, and strategies to overcome barriers, with an emphasis on the practical nature of professional work.</a:t>
            </a:r>
          </a:p>
          <a:p>
            <a:endParaRPr lang="en-US" dirty="0"/>
          </a:p>
        </p:txBody>
      </p:sp>
      <p:sp>
        <p:nvSpPr>
          <p:cNvPr id="4" name="Slide Number Placeholder 3"/>
          <p:cNvSpPr>
            <a:spLocks noGrp="1"/>
          </p:cNvSpPr>
          <p:nvPr>
            <p:ph type="sldNum" sz="quarter" idx="10"/>
          </p:nvPr>
        </p:nvSpPr>
        <p:spPr/>
        <p:txBody>
          <a:bodyPr/>
          <a:lstStyle/>
          <a:p>
            <a:fld id="{0CB13BB1-1330-419D-AB43-774574F8824C}" type="slidenum">
              <a:rPr lang="en-US" smtClean="0"/>
              <a:t>2</a:t>
            </a:fld>
            <a:endParaRPr lang="en-US"/>
          </a:p>
        </p:txBody>
      </p:sp>
    </p:spTree>
    <p:extLst>
      <p:ext uri="{BB962C8B-B14F-4D97-AF65-F5344CB8AC3E}">
        <p14:creationId xmlns:p14="http://schemas.microsoft.com/office/powerpoint/2010/main" val="1250902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Importance of Teamwork in Health and Social Care </a:t>
            </a:r>
          </a:p>
          <a:p>
            <a:r>
              <a:rPr lang="en-US" sz="1200" kern="1200" dirty="0">
                <a:solidFill>
                  <a:schemeClr val="tx1"/>
                </a:solidFill>
                <a:effectLst/>
                <a:latin typeface="+mn-lt"/>
                <a:ea typeface="+mn-ea"/>
                <a:cs typeface="+mn-cs"/>
              </a:rPr>
              <a:t>Teamwork in health and social care is of vital importance and impacts upon patient care delivery (</a:t>
            </a:r>
            <a:r>
              <a:rPr lang="en-US" sz="1200" kern="1200" dirty="0" err="1">
                <a:solidFill>
                  <a:schemeClr val="tx1"/>
                </a:solidFill>
                <a:effectLst/>
                <a:latin typeface="+mn-lt"/>
                <a:ea typeface="+mn-ea"/>
                <a:cs typeface="+mn-cs"/>
              </a:rPr>
              <a:t>Sarangi</a:t>
            </a:r>
            <a:r>
              <a:rPr lang="en-US" sz="1200" kern="1200" dirty="0">
                <a:solidFill>
                  <a:schemeClr val="tx1"/>
                </a:solidFill>
                <a:effectLst/>
                <a:latin typeface="+mn-lt"/>
                <a:ea typeface="+mn-ea"/>
                <a:cs typeface="+mn-cs"/>
              </a:rPr>
              <a:t>, 2026). The World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state that in health care, multidisciplinary practice between health professionals reduces errors, promotes patients wellbeing and improves delivery of care. Within the team setting within a health and social care context nurses, doctors, social workers, physiotherapists and occupational therapists communicate with each other on a daily basis to enable patient care plans to be developed for patient's holistic needs. In order to support patients needs within the health and social care services, effective teamwork within the different professional groups allows safe and high quality care to be delivered as if teams within this context cannot work as a whole unit communication breakdowns can be present. Additionally to the care provided by professionals teamwork has a direct effect on the wellbeing of staff; through this they feel supported as well as there is an equal share of work, reducing stress levels.</a:t>
            </a:r>
          </a:p>
          <a:p>
            <a:endParaRPr lang="en-US" dirty="0"/>
          </a:p>
        </p:txBody>
      </p:sp>
      <p:sp>
        <p:nvSpPr>
          <p:cNvPr id="4" name="Slide Number Placeholder 3"/>
          <p:cNvSpPr>
            <a:spLocks noGrp="1"/>
          </p:cNvSpPr>
          <p:nvPr>
            <p:ph type="sldNum" sz="quarter" idx="10"/>
          </p:nvPr>
        </p:nvSpPr>
        <p:spPr/>
        <p:txBody>
          <a:bodyPr/>
          <a:lstStyle/>
          <a:p>
            <a:fld id="{0CB13BB1-1330-419D-AB43-774574F8824C}" type="slidenum">
              <a:rPr lang="en-US" smtClean="0"/>
              <a:t>3</a:t>
            </a:fld>
            <a:endParaRPr lang="en-US"/>
          </a:p>
        </p:txBody>
      </p:sp>
    </p:spTree>
    <p:extLst>
      <p:ext uri="{BB962C8B-B14F-4D97-AF65-F5344CB8AC3E}">
        <p14:creationId xmlns:p14="http://schemas.microsoft.com/office/powerpoint/2010/main" val="25505183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Key Elements of Effective Teamwork</a:t>
            </a:r>
          </a:p>
          <a:p>
            <a:r>
              <a:rPr lang="en-US" sz="1200" kern="1200" dirty="0">
                <a:solidFill>
                  <a:schemeClr val="tx1"/>
                </a:solidFill>
                <a:effectLst/>
                <a:latin typeface="+mn-lt"/>
                <a:ea typeface="+mn-ea"/>
                <a:cs typeface="+mn-cs"/>
              </a:rPr>
              <a:t>There are various interdependent elements necessary in teamwork:</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Roles and Responsibilities</a:t>
            </a:r>
          </a:p>
          <a:p>
            <a:r>
              <a:rPr lang="en-US" sz="1200" kern="1200" dirty="0">
                <a:solidFill>
                  <a:schemeClr val="tx1"/>
                </a:solidFill>
                <a:effectLst/>
                <a:latin typeface="+mn-lt"/>
                <a:ea typeface="+mn-ea"/>
                <a:cs typeface="+mn-cs"/>
              </a:rPr>
              <a:t>Every professional in the team must be aware of their duties and responsibilities to the team and patient in care. This ensures there are no gaps within care provision, and each member is accountable to the team. </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Communication</a:t>
            </a:r>
          </a:p>
          <a:p>
            <a:r>
              <a:rPr lang="en-US" sz="1200" kern="1200" dirty="0">
                <a:solidFill>
                  <a:schemeClr val="tx1"/>
                </a:solidFill>
                <a:effectLst/>
                <a:latin typeface="+mn-lt"/>
                <a:ea typeface="+mn-ea"/>
                <a:cs typeface="+mn-cs"/>
              </a:rPr>
              <a:t>Team members must be able to discuss their ideas freely within the team. Open and honest communication between professionals within a health and social care setting helps them to share their findings in relation to a particular patient and contribute to their ongoing care (</a:t>
            </a:r>
            <a:r>
              <a:rPr lang="en-US" sz="1200" kern="1200" dirty="0" err="1">
                <a:solidFill>
                  <a:schemeClr val="tx1"/>
                </a:solidFill>
                <a:effectLst/>
                <a:latin typeface="+mn-lt"/>
                <a:ea typeface="+mn-ea"/>
                <a:cs typeface="+mn-cs"/>
              </a:rPr>
              <a:t>Sharkiya</a:t>
            </a:r>
            <a:r>
              <a:rPr lang="en-US" sz="1200" kern="1200" dirty="0">
                <a:solidFill>
                  <a:schemeClr val="tx1"/>
                </a:solidFill>
                <a:effectLst/>
                <a:latin typeface="+mn-lt"/>
                <a:ea typeface="+mn-ea"/>
                <a:cs typeface="+mn-cs"/>
              </a:rPr>
              <a:t>, 2023).</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Trust and Respect</a:t>
            </a:r>
          </a:p>
          <a:p>
            <a:r>
              <a:rPr lang="en-US" sz="1200" kern="1200" dirty="0">
                <a:solidFill>
                  <a:schemeClr val="tx1"/>
                </a:solidFill>
                <a:effectLst/>
                <a:latin typeface="+mn-lt"/>
                <a:ea typeface="+mn-ea"/>
                <a:cs typeface="+mn-cs"/>
              </a:rPr>
              <a:t>Staff in health and social care must respect each other's profession and have confidence in the care each professional delivers. If professional do not trust one another, patient's will not receive adequate care. </a:t>
            </a:r>
          </a:p>
          <a:p>
            <a:r>
              <a:rPr lang="en-US" sz="1200" b="1" i="1" kern="1200" dirty="0">
                <a:solidFill>
                  <a:schemeClr val="tx1"/>
                </a:solidFill>
                <a:effectLst/>
                <a:latin typeface="+mn-lt"/>
                <a:ea typeface="+mn-ea"/>
                <a:cs typeface="+mn-cs"/>
              </a:rPr>
              <a:t>Goals</a:t>
            </a:r>
          </a:p>
          <a:p>
            <a:r>
              <a:rPr lang="en-US" sz="1200" kern="1200" dirty="0">
                <a:solidFill>
                  <a:schemeClr val="tx1"/>
                </a:solidFill>
                <a:effectLst/>
                <a:latin typeface="+mn-lt"/>
                <a:ea typeface="+mn-ea"/>
                <a:cs typeface="+mn-cs"/>
              </a:rPr>
              <a:t>Everyone working as part of a team must share the same goal, as working together to improve the care provision for each patient is important and necessary.</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Conflict Resolution</a:t>
            </a:r>
          </a:p>
          <a:p>
            <a:r>
              <a:rPr lang="en-US" sz="1200" kern="1200" dirty="0">
                <a:solidFill>
                  <a:schemeClr val="tx1"/>
                </a:solidFill>
                <a:effectLst/>
                <a:latin typeface="+mn-lt"/>
                <a:ea typeface="+mn-ea"/>
                <a:cs typeface="+mn-cs"/>
              </a:rPr>
              <a:t>When disagreements within a team, health and social care professionals must be aware of and employ strategies to resolve any disputes professionally to prevent patient care from suffering.</a:t>
            </a:r>
          </a:p>
          <a:p>
            <a:endParaRPr lang="en-US" dirty="0"/>
          </a:p>
        </p:txBody>
      </p:sp>
      <p:sp>
        <p:nvSpPr>
          <p:cNvPr id="4" name="Slide Number Placeholder 3"/>
          <p:cNvSpPr>
            <a:spLocks noGrp="1"/>
          </p:cNvSpPr>
          <p:nvPr>
            <p:ph type="sldNum" sz="quarter" idx="10"/>
          </p:nvPr>
        </p:nvSpPr>
        <p:spPr/>
        <p:txBody>
          <a:bodyPr/>
          <a:lstStyle/>
          <a:p>
            <a:fld id="{0CB13BB1-1330-419D-AB43-774574F8824C}" type="slidenum">
              <a:rPr lang="en-US" smtClean="0"/>
              <a:t>4</a:t>
            </a:fld>
            <a:endParaRPr lang="en-US"/>
          </a:p>
        </p:txBody>
      </p:sp>
    </p:spTree>
    <p:extLst>
      <p:ext uri="{BB962C8B-B14F-4D97-AF65-F5344CB8AC3E}">
        <p14:creationId xmlns:p14="http://schemas.microsoft.com/office/powerpoint/2010/main" val="3649473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Practical Application in Health and Social Care</a:t>
            </a:r>
          </a:p>
          <a:p>
            <a:r>
              <a:rPr lang="en-US" sz="1200" kern="1200" dirty="0">
                <a:solidFill>
                  <a:schemeClr val="tx1"/>
                </a:solidFill>
                <a:effectLst/>
                <a:latin typeface="+mn-lt"/>
                <a:ea typeface="+mn-ea"/>
                <a:cs typeface="+mn-cs"/>
              </a:rPr>
              <a:t>In hospital a diabetic and hypertensive patients needs extensive care. The nurse keeps on checking blood glucose levels, vital signs and takes notice of any anomalies. The doctor reviews the investigations and modifies medication appropriately. The dietarian plans the food which would help in keeping blood glucose level controlled. The physiotherapist forms a plan of exercises to restore the mobility and avoid other health problems. The social worker studies the social surrounding of the patient at home and sets arrangements for post- discharge support.</a:t>
            </a:r>
          </a:p>
          <a:p>
            <a:r>
              <a:rPr lang="en-US" sz="1200" kern="1200" dirty="0">
                <a:solidFill>
                  <a:schemeClr val="tx1"/>
                </a:solidFill>
                <a:effectLst/>
                <a:latin typeface="+mn-lt"/>
                <a:ea typeface="+mn-ea"/>
                <a:cs typeface="+mn-cs"/>
              </a:rPr>
              <a:t>All the above team members attend a daily team meeting where they:</a:t>
            </a:r>
          </a:p>
          <a:p>
            <a:pPr lvl="0"/>
            <a:r>
              <a:rPr lang="en-US" sz="1200" kern="1200" dirty="0">
                <a:solidFill>
                  <a:schemeClr val="tx1"/>
                </a:solidFill>
                <a:effectLst/>
                <a:latin typeface="+mn-lt"/>
                <a:ea typeface="+mn-ea"/>
                <a:cs typeface="+mn-cs"/>
              </a:rPr>
              <a:t>Update about the patient's condition.</a:t>
            </a:r>
          </a:p>
          <a:p>
            <a:pPr lvl="0"/>
            <a:r>
              <a:rPr lang="en-US" sz="1200" kern="1200" dirty="0">
                <a:solidFill>
                  <a:schemeClr val="tx1"/>
                </a:solidFill>
                <a:effectLst/>
                <a:latin typeface="+mn-lt"/>
                <a:ea typeface="+mn-ea"/>
                <a:cs typeface="+mn-cs"/>
              </a:rPr>
              <a:t>Discuss about the complications that may occur and take measures for prevention.</a:t>
            </a:r>
          </a:p>
          <a:p>
            <a:pPr lvl="0"/>
            <a:r>
              <a:rPr lang="en-US" sz="1200" kern="1200" dirty="0">
                <a:solidFill>
                  <a:schemeClr val="tx1"/>
                </a:solidFill>
                <a:effectLst/>
                <a:latin typeface="+mn-lt"/>
                <a:ea typeface="+mn-ea"/>
                <a:cs typeface="+mn-cs"/>
              </a:rPr>
              <a:t>Alter the treatment plan depending upon patient's progress on day-to-day basis.</a:t>
            </a:r>
          </a:p>
          <a:p>
            <a:pPr lvl="0"/>
            <a:r>
              <a:rPr lang="en-US" sz="1200" kern="1200" dirty="0">
                <a:solidFill>
                  <a:schemeClr val="tx1"/>
                </a:solidFill>
                <a:effectLst/>
                <a:latin typeface="+mn-lt"/>
                <a:ea typeface="+mn-ea"/>
                <a:cs typeface="+mn-cs"/>
              </a:rPr>
              <a:t>Ensure that their role is identified and they work with full accountability.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In this way, the patient is given overall care for their physical, mental, dietary and social well-being. This cooperative action facilitates quick recovery and least number of complications resulting in higher patient's satisfaction.</a:t>
            </a:r>
          </a:p>
          <a:p>
            <a:r>
              <a:rPr lang="en-US" sz="1200" kern="1200" dirty="0">
                <a:solidFill>
                  <a:schemeClr val="tx1"/>
                </a:solidFill>
                <a:effectLst/>
                <a:latin typeface="+mn-lt"/>
                <a:ea typeface="+mn-ea"/>
                <a:cs typeface="+mn-cs"/>
              </a:rPr>
              <a:t>This example shows that teamwork not only means working together in groups but a team is able to take the joint responsibility of the patient in well-structured manner, decision-making and use of individual skills for comprehensive care.</a:t>
            </a:r>
          </a:p>
          <a:p>
            <a:endParaRPr lang="en-US" dirty="0"/>
          </a:p>
        </p:txBody>
      </p:sp>
      <p:sp>
        <p:nvSpPr>
          <p:cNvPr id="4" name="Slide Number Placeholder 3"/>
          <p:cNvSpPr>
            <a:spLocks noGrp="1"/>
          </p:cNvSpPr>
          <p:nvPr>
            <p:ph type="sldNum" sz="quarter" idx="10"/>
          </p:nvPr>
        </p:nvSpPr>
        <p:spPr/>
        <p:txBody>
          <a:bodyPr/>
          <a:lstStyle/>
          <a:p>
            <a:fld id="{0CB13BB1-1330-419D-AB43-774574F8824C}" type="slidenum">
              <a:rPr lang="en-US" smtClean="0"/>
              <a:t>5</a:t>
            </a:fld>
            <a:endParaRPr lang="en-US"/>
          </a:p>
        </p:txBody>
      </p:sp>
    </p:spTree>
    <p:extLst>
      <p:ext uri="{BB962C8B-B14F-4D97-AF65-F5344CB8AC3E}">
        <p14:creationId xmlns:p14="http://schemas.microsoft.com/office/powerpoint/2010/main" val="752517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Benefits of Teamwork for Professionals and Service Users</a:t>
            </a:r>
          </a:p>
          <a:p>
            <a:r>
              <a:rPr lang="en-US" sz="1200" b="1" i="1" kern="1200" dirty="0">
                <a:solidFill>
                  <a:schemeClr val="tx1"/>
                </a:solidFill>
                <a:effectLst/>
                <a:latin typeface="+mn-lt"/>
                <a:ea typeface="+mn-ea"/>
                <a:cs typeface="+mn-cs"/>
              </a:rPr>
              <a:t>Enhanced Patient Outcomes</a:t>
            </a:r>
          </a:p>
          <a:p>
            <a:r>
              <a:rPr lang="en-US" sz="1200" kern="1200" dirty="0">
                <a:solidFill>
                  <a:schemeClr val="tx1"/>
                </a:solidFill>
                <a:effectLst/>
                <a:latin typeface="+mn-lt"/>
                <a:ea typeface="+mn-ea"/>
                <a:cs typeface="+mn-cs"/>
              </a:rPr>
              <a:t>Improved coordination of care ensures mistakes are reduced, interventions are promptly performed and the patient enjoys improved health and well-being.</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Professional Development</a:t>
            </a:r>
          </a:p>
          <a:p>
            <a:r>
              <a:rPr lang="en-US" sz="1200" kern="1200" dirty="0">
                <a:solidFill>
                  <a:schemeClr val="tx1"/>
                </a:solidFill>
                <a:effectLst/>
                <a:latin typeface="+mn-lt"/>
                <a:ea typeface="+mn-ea"/>
                <a:cs typeface="+mn-cs"/>
              </a:rPr>
              <a:t>Interaction with professional of different disciplines expands knowledge, skills, and confidence. Learning from others experiences with new or varied perspectives supports lifelong learning.</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Work well-being and Retention</a:t>
            </a:r>
          </a:p>
          <a:p>
            <a:r>
              <a:rPr lang="en-US" sz="1200" kern="1200" dirty="0">
                <a:solidFill>
                  <a:schemeClr val="tx1"/>
                </a:solidFill>
                <a:effectLst/>
                <a:latin typeface="+mn-lt"/>
                <a:ea typeface="+mn-ea"/>
                <a:cs typeface="+mn-cs"/>
              </a:rPr>
              <a:t>Supportive work environments decrease stress, prevent burnout and increase job satisfaction. Professional feels valued and supported and this can enhance staff retention.</a:t>
            </a:r>
          </a:p>
          <a:p>
            <a:r>
              <a:rPr lang="en-US" sz="1200" kern="1200" dirty="0">
                <a:solidFill>
                  <a:schemeClr val="tx1"/>
                </a:solidFill>
                <a:effectLst/>
                <a:latin typeface="+mn-lt"/>
                <a:ea typeface="+mn-ea"/>
                <a:cs typeface="+mn-cs"/>
              </a:rPr>
              <a:t> </a:t>
            </a:r>
          </a:p>
          <a:p>
            <a:r>
              <a:rPr lang="en-US" sz="1200" b="1" i="1" kern="1200" dirty="0">
                <a:solidFill>
                  <a:schemeClr val="tx1"/>
                </a:solidFill>
                <a:effectLst/>
                <a:latin typeface="+mn-lt"/>
                <a:ea typeface="+mn-ea"/>
                <a:cs typeface="+mn-cs"/>
              </a:rPr>
              <a:t>Efficiency and Resource Management</a:t>
            </a:r>
          </a:p>
          <a:p>
            <a:r>
              <a:rPr lang="en-US" sz="1200" kern="1200" dirty="0">
                <a:solidFill>
                  <a:schemeClr val="tx1"/>
                </a:solidFill>
                <a:effectLst/>
                <a:latin typeface="+mn-lt"/>
                <a:ea typeface="+mn-ea"/>
                <a:cs typeface="+mn-cs"/>
              </a:rPr>
              <a:t>Joint planning efforts prevent duplications in services,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use of resources and enable a seamless workflow.</a:t>
            </a:r>
          </a:p>
          <a:p>
            <a:endParaRPr lang="en-US" dirty="0"/>
          </a:p>
        </p:txBody>
      </p:sp>
      <p:sp>
        <p:nvSpPr>
          <p:cNvPr id="4" name="Slide Number Placeholder 3"/>
          <p:cNvSpPr>
            <a:spLocks noGrp="1"/>
          </p:cNvSpPr>
          <p:nvPr>
            <p:ph type="sldNum" sz="quarter" idx="10"/>
          </p:nvPr>
        </p:nvSpPr>
        <p:spPr/>
        <p:txBody>
          <a:bodyPr/>
          <a:lstStyle/>
          <a:p>
            <a:fld id="{0CB13BB1-1330-419D-AB43-774574F8824C}" type="slidenum">
              <a:rPr lang="en-US" smtClean="0"/>
              <a:t>6</a:t>
            </a:fld>
            <a:endParaRPr lang="en-US"/>
          </a:p>
        </p:txBody>
      </p:sp>
    </p:spTree>
    <p:extLst>
      <p:ext uri="{BB962C8B-B14F-4D97-AF65-F5344CB8AC3E}">
        <p14:creationId xmlns:p14="http://schemas.microsoft.com/office/powerpoint/2010/main" val="24000403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Challenges and Strategies for Effective Teamwork</a:t>
            </a:r>
          </a:p>
          <a:p>
            <a:r>
              <a:rPr lang="en-US" sz="1200" kern="1200" dirty="0">
                <a:solidFill>
                  <a:schemeClr val="tx1"/>
                </a:solidFill>
                <a:effectLst/>
                <a:latin typeface="+mn-lt"/>
                <a:ea typeface="+mn-ea"/>
                <a:cs typeface="+mn-cs"/>
              </a:rPr>
              <a:t>Working in a health and social care team has it’s benefits but also has problems:</a:t>
            </a:r>
          </a:p>
          <a:p>
            <a:pPr lvl="0"/>
            <a:r>
              <a:rPr lang="en-US" sz="1200" kern="1200" dirty="0">
                <a:solidFill>
                  <a:schemeClr val="tx1"/>
                </a:solidFill>
                <a:effectLst/>
                <a:latin typeface="+mn-lt"/>
                <a:ea typeface="+mn-ea"/>
                <a:cs typeface="+mn-cs"/>
              </a:rPr>
              <a:t>Communication problems can occur when communication is misinterpreted; this can be because different professionals use different jargon, work shift patterns, have different communications styles etc.</a:t>
            </a:r>
          </a:p>
          <a:p>
            <a:pPr lvl="0"/>
            <a:r>
              <a:rPr lang="en-US" sz="1200" kern="1200" dirty="0">
                <a:solidFill>
                  <a:schemeClr val="tx1"/>
                </a:solidFill>
                <a:effectLst/>
                <a:latin typeface="+mn-lt"/>
                <a:ea typeface="+mn-ea"/>
                <a:cs typeface="+mn-cs"/>
              </a:rPr>
              <a:t>Problems with team roles; if roles are unclear this can cause overlaps in work, duplication or gaps in service.</a:t>
            </a:r>
          </a:p>
          <a:p>
            <a:pPr lvl="0"/>
            <a:r>
              <a:rPr lang="en-US" sz="1200" kern="1200" dirty="0">
                <a:solidFill>
                  <a:schemeClr val="tx1"/>
                </a:solidFill>
                <a:effectLst/>
                <a:latin typeface="+mn-lt"/>
                <a:ea typeface="+mn-ea"/>
                <a:cs typeface="+mn-cs"/>
              </a:rPr>
              <a:t>Problems due to a hierarchy or a power imbalance; senior members of staff could dominate if there are hierarchical differences as other members may be more hesitant in expressing ideas.</a:t>
            </a:r>
          </a:p>
          <a:p>
            <a:r>
              <a:rPr lang="en-US" sz="1200" kern="1200" dirty="0">
                <a:solidFill>
                  <a:schemeClr val="tx1"/>
                </a:solidFill>
                <a:effectLst/>
                <a:latin typeface="+mn-lt"/>
                <a:ea typeface="+mn-ea"/>
                <a:cs typeface="+mn-cs"/>
              </a:rPr>
              <a:t>Strategies that help overcome the problems are:</a:t>
            </a:r>
          </a:p>
          <a:p>
            <a:pPr lvl="0"/>
            <a:r>
              <a:rPr lang="en-US" sz="1200" kern="1200" dirty="0">
                <a:solidFill>
                  <a:schemeClr val="tx1"/>
                </a:solidFill>
                <a:effectLst/>
                <a:latin typeface="+mn-lt"/>
                <a:ea typeface="+mn-ea"/>
                <a:cs typeface="+mn-cs"/>
              </a:rPr>
              <a:t>Use of structured communications through things like handovers, digital records, team meetings.</a:t>
            </a:r>
          </a:p>
          <a:p>
            <a:pPr lvl="0"/>
            <a:r>
              <a:rPr lang="en-US" sz="1200" kern="1200" dirty="0">
                <a:solidFill>
                  <a:schemeClr val="tx1"/>
                </a:solidFill>
                <a:effectLst/>
                <a:latin typeface="+mn-lt"/>
                <a:ea typeface="+mn-ea"/>
                <a:cs typeface="+mn-cs"/>
              </a:rPr>
              <a:t>Team roles should be clearly outlined. Care plans or team charters can specify role and responsibilities within a team.</a:t>
            </a:r>
          </a:p>
          <a:p>
            <a:pPr lvl="0"/>
            <a:r>
              <a:rPr lang="en-US" sz="1200" kern="1200" dirty="0">
                <a:solidFill>
                  <a:schemeClr val="tx1"/>
                </a:solidFill>
                <a:effectLst/>
                <a:latin typeface="+mn-lt"/>
                <a:ea typeface="+mn-ea"/>
                <a:cs typeface="+mn-cs"/>
              </a:rPr>
              <a:t>Team building activities and reflective practice groups helps to build stronger relationships between team members.</a:t>
            </a:r>
          </a:p>
          <a:p>
            <a:pPr lvl="0"/>
            <a:r>
              <a:rPr lang="en-US" sz="1200" kern="1200" dirty="0">
                <a:solidFill>
                  <a:schemeClr val="tx1"/>
                </a:solidFill>
                <a:effectLst/>
                <a:latin typeface="+mn-lt"/>
                <a:ea typeface="+mn-ea"/>
                <a:cs typeface="+mn-cs"/>
              </a:rPr>
              <a:t>Training on how to manage conflict will ensure that differences are managed and resolved in a way that promotes team working.</a:t>
            </a:r>
          </a:p>
          <a:p>
            <a:endParaRPr lang="en-US" dirty="0"/>
          </a:p>
        </p:txBody>
      </p:sp>
      <p:sp>
        <p:nvSpPr>
          <p:cNvPr id="4" name="Slide Number Placeholder 3"/>
          <p:cNvSpPr>
            <a:spLocks noGrp="1"/>
          </p:cNvSpPr>
          <p:nvPr>
            <p:ph type="sldNum" sz="quarter" idx="10"/>
          </p:nvPr>
        </p:nvSpPr>
        <p:spPr/>
        <p:txBody>
          <a:bodyPr/>
          <a:lstStyle/>
          <a:p>
            <a:fld id="{0CB13BB1-1330-419D-AB43-774574F8824C}" type="slidenum">
              <a:rPr lang="en-US" smtClean="0"/>
              <a:t>7</a:t>
            </a:fld>
            <a:endParaRPr lang="en-US"/>
          </a:p>
        </p:txBody>
      </p:sp>
    </p:spTree>
    <p:extLst>
      <p:ext uri="{BB962C8B-B14F-4D97-AF65-F5344CB8AC3E}">
        <p14:creationId xmlns:p14="http://schemas.microsoft.com/office/powerpoint/2010/main" val="3178779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Working effectively within a team is a crucial skill required within health and social care settings, as the teams have a responsibility to provide safe, efficient and holistic care for service users. Health and social care settings require the professional workforce to communicate, respect one another's profession and have similar objectives and goals, while also having skills in resolving disputes between colleagues within the team effectively. By applying this to the different working environments within health and social care professionals can improve the quality of care being delivered, while also raising levels of staff motivation and morale. Although many barriers to teamwork do occur, effective strategies are in place to overcome the potential difficulties and achieve optimum team performance within these settings.</a:t>
            </a:r>
          </a:p>
          <a:p>
            <a:endParaRPr lang="en-US" dirty="0"/>
          </a:p>
        </p:txBody>
      </p:sp>
      <p:sp>
        <p:nvSpPr>
          <p:cNvPr id="4" name="Slide Number Placeholder 3"/>
          <p:cNvSpPr>
            <a:spLocks noGrp="1"/>
          </p:cNvSpPr>
          <p:nvPr>
            <p:ph type="sldNum" sz="quarter" idx="10"/>
          </p:nvPr>
        </p:nvSpPr>
        <p:spPr/>
        <p:txBody>
          <a:bodyPr/>
          <a:lstStyle/>
          <a:p>
            <a:fld id="{0CB13BB1-1330-419D-AB43-774574F8824C}" type="slidenum">
              <a:rPr lang="en-US" smtClean="0"/>
              <a:t>8</a:t>
            </a:fld>
            <a:endParaRPr lang="en-US"/>
          </a:p>
        </p:txBody>
      </p:sp>
    </p:spTree>
    <p:extLst>
      <p:ext uri="{BB962C8B-B14F-4D97-AF65-F5344CB8AC3E}">
        <p14:creationId xmlns:p14="http://schemas.microsoft.com/office/powerpoint/2010/main" val="26314286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References</a:t>
            </a:r>
          </a:p>
          <a:p>
            <a:r>
              <a:rPr lang="en-US" sz="1200" kern="1200" dirty="0" err="1">
                <a:solidFill>
                  <a:schemeClr val="tx1"/>
                </a:solidFill>
                <a:effectLst/>
                <a:latin typeface="+mn-lt"/>
                <a:ea typeface="+mn-ea"/>
                <a:cs typeface="+mn-cs"/>
              </a:rPr>
              <a:t>Sarangi</a:t>
            </a:r>
            <a:r>
              <a:rPr lang="en-US" sz="1200" kern="1200" dirty="0">
                <a:solidFill>
                  <a:schemeClr val="tx1"/>
                </a:solidFill>
                <a:effectLst/>
                <a:latin typeface="+mn-lt"/>
                <a:ea typeface="+mn-ea"/>
                <a:cs typeface="+mn-cs"/>
              </a:rPr>
              <a:t>, S., 2026. </a:t>
            </a:r>
            <a:r>
              <a:rPr lang="en-US" sz="1200" i="1" kern="1200" dirty="0">
                <a:solidFill>
                  <a:schemeClr val="tx1"/>
                </a:solidFill>
                <a:effectLst/>
                <a:latin typeface="+mn-lt"/>
                <a:ea typeface="+mn-ea"/>
                <a:cs typeface="+mn-cs"/>
              </a:rPr>
              <a:t>Teamwork and Team Talk: Decision-Making across the Boundaries in Health and Social Care</a:t>
            </a:r>
            <a:r>
              <a:rPr lang="en-US" sz="1200" kern="1200" dirty="0">
                <a:solidFill>
                  <a:schemeClr val="tx1"/>
                </a:solidFill>
                <a:effectLst/>
                <a:latin typeface="+mn-lt"/>
                <a:ea typeface="+mn-ea"/>
                <a:cs typeface="+mn-cs"/>
              </a:rPr>
              <a:t>. University of Toronto Press.</a:t>
            </a:r>
          </a:p>
          <a:p>
            <a:r>
              <a:rPr lang="en-US" sz="1200" kern="1200" dirty="0" err="1">
                <a:solidFill>
                  <a:schemeClr val="tx1"/>
                </a:solidFill>
                <a:effectLst/>
                <a:latin typeface="+mn-lt"/>
                <a:ea typeface="+mn-ea"/>
                <a:cs typeface="+mn-cs"/>
              </a:rPr>
              <a:t>Sharkiya</a:t>
            </a:r>
            <a:r>
              <a:rPr lang="en-US" sz="1200" kern="1200" dirty="0">
                <a:solidFill>
                  <a:schemeClr val="tx1"/>
                </a:solidFill>
                <a:effectLst/>
                <a:latin typeface="+mn-lt"/>
                <a:ea typeface="+mn-ea"/>
                <a:cs typeface="+mn-cs"/>
              </a:rPr>
              <a:t>, S.H., 2023. Quality communication can improve patient-</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health outcomes among older patients: a rapid review. </a:t>
            </a:r>
            <a:r>
              <a:rPr lang="en-US" sz="1200" i="1" kern="1200">
                <a:solidFill>
                  <a:schemeClr val="tx1"/>
                </a:solidFill>
                <a:effectLst/>
                <a:latin typeface="+mn-lt"/>
                <a:ea typeface="+mn-ea"/>
                <a:cs typeface="+mn-cs"/>
              </a:rPr>
              <a:t>BMC health services research</a:t>
            </a:r>
            <a:r>
              <a:rPr lang="en-US" sz="1200" kern="1200">
                <a:solidFill>
                  <a:schemeClr val="tx1"/>
                </a:solidFill>
                <a:effectLst/>
                <a:latin typeface="+mn-lt"/>
                <a:ea typeface="+mn-ea"/>
                <a:cs typeface="+mn-cs"/>
              </a:rPr>
              <a:t>, </a:t>
            </a:r>
            <a:r>
              <a:rPr lang="en-US" sz="1200" i="1" kern="1200">
                <a:solidFill>
                  <a:schemeClr val="tx1"/>
                </a:solidFill>
                <a:effectLst/>
                <a:latin typeface="+mn-lt"/>
                <a:ea typeface="+mn-ea"/>
                <a:cs typeface="+mn-cs"/>
              </a:rPr>
              <a:t>23</a:t>
            </a:r>
            <a:r>
              <a:rPr lang="en-US" sz="1200" kern="1200">
                <a:solidFill>
                  <a:schemeClr val="tx1"/>
                </a:solidFill>
                <a:effectLst/>
                <a:latin typeface="+mn-lt"/>
                <a:ea typeface="+mn-ea"/>
                <a:cs typeface="+mn-cs"/>
              </a:rPr>
              <a:t>(1), p.886.</a:t>
            </a:r>
          </a:p>
          <a:p>
            <a:endParaRPr lang="en-US"/>
          </a:p>
        </p:txBody>
      </p:sp>
      <p:sp>
        <p:nvSpPr>
          <p:cNvPr id="4" name="Slide Number Placeholder 3"/>
          <p:cNvSpPr>
            <a:spLocks noGrp="1"/>
          </p:cNvSpPr>
          <p:nvPr>
            <p:ph type="sldNum" sz="quarter" idx="10"/>
          </p:nvPr>
        </p:nvSpPr>
        <p:spPr/>
        <p:txBody>
          <a:bodyPr/>
          <a:lstStyle/>
          <a:p>
            <a:fld id="{0CB13BB1-1330-419D-AB43-774574F8824C}" type="slidenum">
              <a:rPr lang="en-US" smtClean="0"/>
              <a:t>9</a:t>
            </a:fld>
            <a:endParaRPr lang="en-US"/>
          </a:p>
        </p:txBody>
      </p:sp>
    </p:spTree>
    <p:extLst>
      <p:ext uri="{BB962C8B-B14F-4D97-AF65-F5344CB8AC3E}">
        <p14:creationId xmlns:p14="http://schemas.microsoft.com/office/powerpoint/2010/main" val="3913619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062152">
                <a:alpha val="100000"/>
              </a:srgbClr>
            </a:gs>
            <a:gs pos="100000">
              <a:srgbClr val="34558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rot="2525640">
            <a:off x="12301042" y="-863270"/>
            <a:ext cx="7579153" cy="7579153"/>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0"/>
                  </a:srgbClr>
                </a:gs>
                <a:gs pos="100000">
                  <a:srgbClr val="5E8BDB">
                    <a:alpha val="100000"/>
                  </a:srgbClr>
                </a:gs>
              </a:gsLst>
              <a:lin ang="0"/>
            </a:gradFill>
          </p:spPr>
        </p:sp>
        <p:sp>
          <p:nvSpPr>
            <p:cNvPr id="4" name="TextBox 4"/>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5" name="Group 5"/>
          <p:cNvGrpSpPr/>
          <p:nvPr/>
        </p:nvGrpSpPr>
        <p:grpSpPr>
          <a:xfrm>
            <a:off x="9893485" y="-603145"/>
            <a:ext cx="7579153" cy="7579153"/>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0"/>
                  </a:srgbClr>
                </a:gs>
                <a:gs pos="100000">
                  <a:srgbClr val="5E8BDB">
                    <a:alpha val="100000"/>
                  </a:srgbClr>
                </a:gs>
              </a:gsLst>
              <a:lin ang="0"/>
            </a:gradFill>
          </p:spPr>
        </p:sp>
        <p:sp>
          <p:nvSpPr>
            <p:cNvPr id="7" name="TextBox 7"/>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sp>
        <p:nvSpPr>
          <p:cNvPr id="8" name="Freeform 8"/>
          <p:cNvSpPr/>
          <p:nvPr/>
        </p:nvSpPr>
        <p:spPr>
          <a:xfrm>
            <a:off x="-1732416" y="5290119"/>
            <a:ext cx="15911559" cy="9315495"/>
          </a:xfrm>
          <a:custGeom>
            <a:avLst/>
            <a:gdLst/>
            <a:ahLst/>
            <a:cxnLst/>
            <a:rect l="l" t="t" r="r" b="b"/>
            <a:pathLst>
              <a:path w="15911559" h="9315495">
                <a:moveTo>
                  <a:pt x="0" y="0"/>
                </a:moveTo>
                <a:lnTo>
                  <a:pt x="15911559" y="0"/>
                </a:lnTo>
                <a:lnTo>
                  <a:pt x="15911559" y="9315494"/>
                </a:lnTo>
                <a:lnTo>
                  <a:pt x="0" y="9315494"/>
                </a:lnTo>
                <a:lnTo>
                  <a:pt x="0" y="0"/>
                </a:lnTo>
                <a:close/>
              </a:path>
            </a:pathLst>
          </a:custGeom>
          <a:blipFill>
            <a:blip>
              <a:alphaModFix amt="40000"/>
              <a:extLst>
                <a:ext uri="{96DAC541-7B7A-43D3-8B79-37D633B846F1}">
                  <asvg:svgBlip xmlns:asvg="http://schemas.microsoft.com/office/drawing/2016/SVG/main" r:embed="rId2"/>
                </a:ext>
              </a:extLst>
            </a:blip>
            <a:stretch>
              <a:fillRect/>
            </a:stretch>
          </a:blipFill>
        </p:spPr>
      </p:sp>
      <p:grpSp>
        <p:nvGrpSpPr>
          <p:cNvPr id="9" name="Group 9"/>
          <p:cNvGrpSpPr/>
          <p:nvPr/>
        </p:nvGrpSpPr>
        <p:grpSpPr>
          <a:xfrm>
            <a:off x="8136309" y="6497424"/>
            <a:ext cx="7579153" cy="7579153"/>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5E8BDB">
                    <a:alpha val="100000"/>
                  </a:srgbClr>
                </a:gs>
                <a:gs pos="100000">
                  <a:srgbClr val="062152">
                    <a:alpha val="0"/>
                  </a:srgbClr>
                </a:gs>
              </a:gsLst>
              <a:lin ang="0"/>
            </a:gradFill>
          </p:spPr>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12" name="Group 12"/>
          <p:cNvGrpSpPr/>
          <p:nvPr/>
        </p:nvGrpSpPr>
        <p:grpSpPr>
          <a:xfrm rot="-2318910">
            <a:off x="10490538" y="4371737"/>
            <a:ext cx="8677773" cy="8677773"/>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5E8BDB">
                    <a:alpha val="100000"/>
                  </a:srgbClr>
                </a:gs>
                <a:gs pos="100000">
                  <a:srgbClr val="062152">
                    <a:alpha val="0"/>
                  </a:srgbClr>
                </a:gs>
              </a:gsLst>
              <a:lin ang="0"/>
            </a:gradFill>
          </p:spPr>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15" name="Group 15"/>
          <p:cNvGrpSpPr/>
          <p:nvPr/>
        </p:nvGrpSpPr>
        <p:grpSpPr>
          <a:xfrm>
            <a:off x="9867314" y="1447507"/>
            <a:ext cx="7391986" cy="7391986"/>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46385" r="-46385"/>
              </a:stretch>
            </a:blipFill>
            <a:ln w="95250" cap="sq">
              <a:gradFill>
                <a:gsLst>
                  <a:gs pos="0">
                    <a:srgbClr val="5E8BDB">
                      <a:alpha val="100000"/>
                    </a:srgbClr>
                  </a:gs>
                  <a:gs pos="100000">
                    <a:srgbClr val="062152">
                      <a:alpha val="0"/>
                    </a:srgbClr>
                  </a:gs>
                </a:gsLst>
                <a:lin ang="0"/>
              </a:gradFill>
              <a:prstDash val="solid"/>
              <a:miter/>
            </a:ln>
          </p:spPr>
        </p:sp>
      </p:grpSp>
      <p:grpSp>
        <p:nvGrpSpPr>
          <p:cNvPr id="17" name="Group 17"/>
          <p:cNvGrpSpPr/>
          <p:nvPr/>
        </p:nvGrpSpPr>
        <p:grpSpPr>
          <a:xfrm>
            <a:off x="14179143" y="6206021"/>
            <a:ext cx="2633472" cy="2633472"/>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39987" r="-10105"/>
              </a:stretch>
            </a:blipFill>
            <a:ln w="95250" cap="sq">
              <a:gradFill>
                <a:gsLst>
                  <a:gs pos="0">
                    <a:srgbClr val="062152">
                      <a:alpha val="0"/>
                    </a:srgbClr>
                  </a:gs>
                  <a:gs pos="100000">
                    <a:srgbClr val="5E8BDB">
                      <a:alpha val="100000"/>
                    </a:srgbClr>
                  </a:gs>
                </a:gsLst>
                <a:lin ang="0"/>
              </a:gradFill>
              <a:prstDash val="solid"/>
              <a:miter/>
            </a:ln>
          </p:spPr>
        </p:sp>
      </p:grpSp>
      <p:sp>
        <p:nvSpPr>
          <p:cNvPr id="19" name="TextBox 19"/>
          <p:cNvSpPr txBox="1"/>
          <p:nvPr/>
        </p:nvSpPr>
        <p:spPr>
          <a:xfrm>
            <a:off x="233604" y="529434"/>
            <a:ext cx="9292568" cy="3473953"/>
          </a:xfrm>
          <a:prstGeom prst="rect">
            <a:avLst/>
          </a:prstGeom>
        </p:spPr>
        <p:txBody>
          <a:bodyPr lIns="0" tIns="0" rIns="0" bIns="0" rtlCol="0" anchor="t">
            <a:spAutoFit/>
          </a:bodyPr>
          <a:lstStyle/>
          <a:p>
            <a:pPr algn="l">
              <a:lnSpc>
                <a:spcPts val="13911"/>
              </a:lnSpc>
              <a:spcBef>
                <a:spcPct val="0"/>
              </a:spcBef>
            </a:pPr>
            <a:r>
              <a:rPr lang="en-US" sz="9937" b="1">
                <a:solidFill>
                  <a:srgbClr val="FFFFFF"/>
                </a:solidFill>
                <a:latin typeface="Bricolage Grotesque Bold"/>
                <a:ea typeface="Bricolage Grotesque Bold"/>
                <a:cs typeface="Bricolage Grotesque Bold"/>
                <a:sym typeface="Bricolage Grotesque Bold"/>
              </a:rPr>
              <a:t>SELF-AWARENESS</a:t>
            </a:r>
          </a:p>
        </p:txBody>
      </p:sp>
      <p:sp>
        <p:nvSpPr>
          <p:cNvPr id="20" name="TextBox 20"/>
          <p:cNvSpPr txBox="1"/>
          <p:nvPr/>
        </p:nvSpPr>
        <p:spPr>
          <a:xfrm>
            <a:off x="233604" y="3903145"/>
            <a:ext cx="9659881" cy="1710788"/>
          </a:xfrm>
          <a:prstGeom prst="rect">
            <a:avLst/>
          </a:prstGeom>
        </p:spPr>
        <p:txBody>
          <a:bodyPr lIns="0" tIns="0" rIns="0" bIns="0" rtlCol="0" anchor="t">
            <a:spAutoFit/>
          </a:bodyPr>
          <a:lstStyle/>
          <a:p>
            <a:pPr algn="l">
              <a:lnSpc>
                <a:spcPts val="13911"/>
              </a:lnSpc>
              <a:spcBef>
                <a:spcPct val="0"/>
              </a:spcBef>
            </a:pPr>
            <a:r>
              <a:rPr lang="en-US" sz="9937" b="1">
                <a:gradFill>
                  <a:gsLst>
                    <a:gs pos="0">
                      <a:srgbClr val="57D99E">
                        <a:alpha val="100000"/>
                      </a:srgbClr>
                    </a:gs>
                    <a:gs pos="100000">
                      <a:srgbClr val="B8FFDF">
                        <a:alpha val="100000"/>
                      </a:srgbClr>
                    </a:gs>
                  </a:gsLst>
                  <a:lin ang="0"/>
                </a:gradFill>
                <a:latin typeface="Bricolage Grotesque Bold"/>
                <a:ea typeface="Bricolage Grotesque Bold"/>
                <a:cs typeface="Bricolage Grotesque Bold"/>
                <a:sym typeface="Bricolage Grotesque Bold"/>
              </a:rPr>
              <a:t>PRESENTATION</a:t>
            </a:r>
          </a:p>
        </p:txBody>
      </p:sp>
      <p:sp>
        <p:nvSpPr>
          <p:cNvPr id="21" name="TextBox 21"/>
          <p:cNvSpPr txBox="1"/>
          <p:nvPr/>
        </p:nvSpPr>
        <p:spPr>
          <a:xfrm>
            <a:off x="417449" y="5864898"/>
            <a:ext cx="6399347" cy="2934393"/>
          </a:xfrm>
          <a:prstGeom prst="rect">
            <a:avLst/>
          </a:prstGeom>
        </p:spPr>
        <p:txBody>
          <a:bodyPr lIns="0" tIns="0" rIns="0" bIns="0" rtlCol="0" anchor="t">
            <a:spAutoFit/>
          </a:bodyPr>
          <a:lstStyle/>
          <a:p>
            <a:pPr algn="l">
              <a:lnSpc>
                <a:spcPts val="3292"/>
              </a:lnSpc>
              <a:spcBef>
                <a:spcPct val="0"/>
              </a:spcBef>
            </a:pPr>
            <a:r>
              <a:rPr lang="en-US" sz="2351" dirty="0">
                <a:solidFill>
                  <a:srgbClr val="FFFFFF"/>
                </a:solidFill>
                <a:latin typeface="Canva Sans"/>
                <a:ea typeface="Canva Sans"/>
                <a:cs typeface="Canva Sans"/>
                <a:sym typeface="Canva Sans"/>
              </a:rPr>
              <a:t>Module: Professional Development within Health and Social Care</a:t>
            </a:r>
          </a:p>
          <a:p>
            <a:pPr algn="l">
              <a:lnSpc>
                <a:spcPts val="3292"/>
              </a:lnSpc>
              <a:spcBef>
                <a:spcPct val="0"/>
              </a:spcBef>
            </a:pPr>
            <a:r>
              <a:rPr lang="en-US" sz="2351" dirty="0">
                <a:solidFill>
                  <a:srgbClr val="FFFFFF"/>
                </a:solidFill>
                <a:latin typeface="Canva Sans"/>
                <a:ea typeface="Canva Sans"/>
                <a:cs typeface="Canva Sans"/>
                <a:sym typeface="Canva Sans"/>
              </a:rPr>
              <a:t>Module Code: LCHS4009</a:t>
            </a:r>
          </a:p>
          <a:p>
            <a:pPr algn="l">
              <a:lnSpc>
                <a:spcPts val="3292"/>
              </a:lnSpc>
              <a:spcBef>
                <a:spcPct val="0"/>
              </a:spcBef>
            </a:pPr>
            <a:r>
              <a:rPr lang="en-US" sz="2351" dirty="0">
                <a:solidFill>
                  <a:srgbClr val="FFFFFF"/>
                </a:solidFill>
                <a:latin typeface="Canva Sans"/>
                <a:ea typeface="Canva Sans"/>
                <a:cs typeface="Canva Sans"/>
                <a:sym typeface="Canva Sans"/>
              </a:rPr>
              <a:t>Student Name: Zuzana Pacajova</a:t>
            </a:r>
          </a:p>
          <a:p>
            <a:pPr algn="l">
              <a:lnSpc>
                <a:spcPts val="3292"/>
              </a:lnSpc>
              <a:spcBef>
                <a:spcPct val="0"/>
              </a:spcBef>
            </a:pPr>
            <a:r>
              <a:rPr lang="en-US" sz="2351" dirty="0">
                <a:solidFill>
                  <a:srgbClr val="FFFFFF"/>
                </a:solidFill>
                <a:latin typeface="Canva Sans"/>
                <a:ea typeface="Canva Sans"/>
                <a:cs typeface="Canva Sans"/>
                <a:sym typeface="Canva Sans"/>
              </a:rPr>
              <a:t>Student Number: 2511506</a:t>
            </a:r>
          </a:p>
          <a:p>
            <a:pPr algn="l">
              <a:lnSpc>
                <a:spcPts val="3292"/>
              </a:lnSpc>
              <a:spcBef>
                <a:spcPct val="0"/>
              </a:spcBef>
            </a:pPr>
            <a:r>
              <a:rPr lang="en-US" sz="2351" dirty="0">
                <a:solidFill>
                  <a:srgbClr val="FFFFFF"/>
                </a:solidFill>
                <a:latin typeface="Canva Sans"/>
                <a:ea typeface="Canva Sans"/>
                <a:cs typeface="Canva Sans"/>
                <a:sym typeface="Canva Sans"/>
              </a:rPr>
              <a:t>Lecture Name: Olubukola Adegbite</a:t>
            </a:r>
          </a:p>
          <a:p>
            <a:pPr algn="l">
              <a:lnSpc>
                <a:spcPts val="3292"/>
              </a:lnSpc>
              <a:spcBef>
                <a:spcPct val="0"/>
              </a:spcBef>
            </a:pPr>
            <a:endParaRPr lang="en-US" sz="2351" dirty="0">
              <a:solidFill>
                <a:srgbClr val="FFFFFF"/>
              </a:solidFill>
              <a:latin typeface="Canva Sans"/>
              <a:ea typeface="Canva Sans"/>
              <a:cs typeface="Canva Sans"/>
              <a:sym typeface="Canva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65134" y="892264"/>
            <a:ext cx="4318592" cy="696265"/>
            <a:chOff x="0" y="0"/>
            <a:chExt cx="2520700" cy="406400"/>
          </a:xfrm>
        </p:grpSpPr>
        <p:sp>
          <p:nvSpPr>
            <p:cNvPr id="3" name="Freeform 3"/>
            <p:cNvSpPr/>
            <p:nvPr/>
          </p:nvSpPr>
          <p:spPr>
            <a:xfrm>
              <a:off x="0" y="0"/>
              <a:ext cx="2520700" cy="406400"/>
            </a:xfrm>
            <a:custGeom>
              <a:avLst/>
              <a:gdLst/>
              <a:ahLst/>
              <a:cxnLst/>
              <a:rect l="l" t="t" r="r" b="b"/>
              <a:pathLst>
                <a:path w="2520700" h="406400">
                  <a:moveTo>
                    <a:pt x="2317500" y="0"/>
                  </a:moveTo>
                  <a:cubicBezTo>
                    <a:pt x="2429725" y="0"/>
                    <a:pt x="2520700" y="90976"/>
                    <a:pt x="2520700" y="203200"/>
                  </a:cubicBezTo>
                  <a:cubicBezTo>
                    <a:pt x="2520700" y="315424"/>
                    <a:pt x="2429725" y="406400"/>
                    <a:pt x="2317500" y="406400"/>
                  </a:cubicBezTo>
                  <a:lnTo>
                    <a:pt x="203200" y="406400"/>
                  </a:lnTo>
                  <a:cubicBezTo>
                    <a:pt x="90976" y="406400"/>
                    <a:pt x="0" y="315424"/>
                    <a:pt x="0" y="203200"/>
                  </a:cubicBezTo>
                  <a:cubicBezTo>
                    <a:pt x="0" y="90976"/>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4" name="TextBox 4"/>
            <p:cNvSpPr txBox="1"/>
            <p:nvPr/>
          </p:nvSpPr>
          <p:spPr>
            <a:xfrm>
              <a:off x="0" y="-47625"/>
              <a:ext cx="2520700" cy="454025"/>
            </a:xfrm>
            <a:prstGeom prst="rect">
              <a:avLst/>
            </a:prstGeom>
          </p:spPr>
          <p:txBody>
            <a:bodyPr lIns="50800" tIns="50800" rIns="50800" bIns="50800" rtlCol="0" anchor="ctr"/>
            <a:lstStyle/>
            <a:p>
              <a:pPr algn="ctr">
                <a:lnSpc>
                  <a:spcPts val="3103"/>
                </a:lnSpc>
              </a:pPr>
              <a:endParaRPr/>
            </a:p>
          </p:txBody>
        </p:sp>
      </p:grpSp>
      <p:sp>
        <p:nvSpPr>
          <p:cNvPr id="5" name="Freeform 5"/>
          <p:cNvSpPr/>
          <p:nvPr/>
        </p:nvSpPr>
        <p:spPr>
          <a:xfrm flipH="1">
            <a:off x="0" y="7880872"/>
            <a:ext cx="18288000" cy="11315700"/>
          </a:xfrm>
          <a:custGeom>
            <a:avLst/>
            <a:gdLst/>
            <a:ahLst/>
            <a:cxnLst/>
            <a:rect l="l" t="t" r="r" b="b"/>
            <a:pathLst>
              <a:path w="18288000" h="11315700">
                <a:moveTo>
                  <a:pt x="18288000" y="0"/>
                </a:moveTo>
                <a:lnTo>
                  <a:pt x="0" y="0"/>
                </a:lnTo>
                <a:lnTo>
                  <a:pt x="0" y="11315700"/>
                </a:lnTo>
                <a:lnTo>
                  <a:pt x="18288000" y="11315700"/>
                </a:lnTo>
                <a:lnTo>
                  <a:pt x="18288000" y="0"/>
                </a:lnTo>
                <a:close/>
              </a:path>
            </a:pathLst>
          </a:custGeom>
          <a:blipFill>
            <a:blip>
              <a:alphaModFix amt="28000"/>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8912966" y="308679"/>
            <a:ext cx="7871107" cy="1143414"/>
            <a:chOff x="0" y="0"/>
            <a:chExt cx="4594253" cy="667394"/>
          </a:xfrm>
        </p:grpSpPr>
        <p:sp>
          <p:nvSpPr>
            <p:cNvPr id="7" name="Freeform 7"/>
            <p:cNvSpPr/>
            <p:nvPr/>
          </p:nvSpPr>
          <p:spPr>
            <a:xfrm>
              <a:off x="0" y="0"/>
              <a:ext cx="4594253" cy="667394"/>
            </a:xfrm>
            <a:custGeom>
              <a:avLst/>
              <a:gdLst/>
              <a:ahLst/>
              <a:cxnLst/>
              <a:rect l="l" t="t" r="r" b="b"/>
              <a:pathLst>
                <a:path w="4594253" h="667394">
                  <a:moveTo>
                    <a:pt x="4391053" y="0"/>
                  </a:moveTo>
                  <a:cubicBezTo>
                    <a:pt x="4503277" y="0"/>
                    <a:pt x="4594253" y="149401"/>
                    <a:pt x="4594253" y="333697"/>
                  </a:cubicBezTo>
                  <a:cubicBezTo>
                    <a:pt x="4594253" y="517993"/>
                    <a:pt x="4503277" y="667394"/>
                    <a:pt x="4391053" y="667394"/>
                  </a:cubicBezTo>
                  <a:lnTo>
                    <a:pt x="203200" y="667394"/>
                  </a:lnTo>
                  <a:cubicBezTo>
                    <a:pt x="90976" y="667394"/>
                    <a:pt x="0" y="517993"/>
                    <a:pt x="0" y="333697"/>
                  </a:cubicBezTo>
                  <a:cubicBezTo>
                    <a:pt x="0" y="149401"/>
                    <a:pt x="90976" y="0"/>
                    <a:pt x="203200" y="0"/>
                  </a:cubicBezTo>
                  <a:close/>
                </a:path>
              </a:pathLst>
            </a:custGeom>
            <a:gradFill rotWithShape="1">
              <a:gsLst>
                <a:gs pos="0">
                  <a:srgbClr val="FF92EB">
                    <a:alpha val="100000"/>
                  </a:srgbClr>
                </a:gs>
                <a:gs pos="100000">
                  <a:srgbClr val="5052B3">
                    <a:alpha val="100000"/>
                  </a:srgbClr>
                </a:gs>
              </a:gsLst>
              <a:lin ang="2700000"/>
            </a:gradFill>
          </p:spPr>
        </p:sp>
        <p:sp>
          <p:nvSpPr>
            <p:cNvPr id="8" name="TextBox 8"/>
            <p:cNvSpPr txBox="1"/>
            <p:nvPr/>
          </p:nvSpPr>
          <p:spPr>
            <a:xfrm>
              <a:off x="0" y="-47625"/>
              <a:ext cx="4594253" cy="715019"/>
            </a:xfrm>
            <a:prstGeom prst="rect">
              <a:avLst/>
            </a:prstGeom>
          </p:spPr>
          <p:txBody>
            <a:bodyPr lIns="50800" tIns="50800" rIns="50800" bIns="50800" rtlCol="0" anchor="ctr"/>
            <a:lstStyle/>
            <a:p>
              <a:pPr algn="ctr">
                <a:lnSpc>
                  <a:spcPts val="3103"/>
                </a:lnSpc>
              </a:pPr>
              <a:endParaRPr/>
            </a:p>
          </p:txBody>
        </p:sp>
      </p:grpSp>
      <p:sp>
        <p:nvSpPr>
          <p:cNvPr id="9" name="Freeform 9"/>
          <p:cNvSpPr/>
          <p:nvPr/>
        </p:nvSpPr>
        <p:spPr>
          <a:xfrm>
            <a:off x="0" y="-89071"/>
            <a:ext cx="18450250" cy="10717609"/>
          </a:xfrm>
          <a:custGeom>
            <a:avLst/>
            <a:gdLst/>
            <a:ahLst/>
            <a:cxnLst/>
            <a:rect l="l" t="t" r="r" b="b"/>
            <a:pathLst>
              <a:path w="18450250" h="10717609">
                <a:moveTo>
                  <a:pt x="0" y="0"/>
                </a:moveTo>
                <a:lnTo>
                  <a:pt x="18450250" y="0"/>
                </a:lnTo>
                <a:lnTo>
                  <a:pt x="18450250" y="10717609"/>
                </a:lnTo>
                <a:lnTo>
                  <a:pt x="0" y="10717609"/>
                </a:lnTo>
                <a:lnTo>
                  <a:pt x="0" y="0"/>
                </a:lnTo>
                <a:close/>
              </a:path>
            </a:pathLst>
          </a:custGeom>
          <a:blipFill>
            <a:blip r:embed="rId4">
              <a:alphaModFix amt="39000"/>
            </a:blip>
            <a:stretch>
              <a:fillRect l="-7887" t="-12061" r="-7887"/>
            </a:stretch>
          </a:blipFill>
        </p:spPr>
      </p:sp>
      <p:grpSp>
        <p:nvGrpSpPr>
          <p:cNvPr id="10" name="Group 10"/>
          <p:cNvGrpSpPr/>
          <p:nvPr/>
        </p:nvGrpSpPr>
        <p:grpSpPr>
          <a:xfrm>
            <a:off x="0" y="5133205"/>
            <a:ext cx="8291330" cy="5495333"/>
            <a:chOff x="0" y="0"/>
            <a:chExt cx="1282518" cy="812018"/>
          </a:xfrm>
        </p:grpSpPr>
        <p:sp>
          <p:nvSpPr>
            <p:cNvPr id="11" name="Freeform 11"/>
            <p:cNvSpPr/>
            <p:nvPr/>
          </p:nvSpPr>
          <p:spPr>
            <a:xfrm>
              <a:off x="0" y="0"/>
              <a:ext cx="1282518" cy="812018"/>
            </a:xfrm>
            <a:custGeom>
              <a:avLst/>
              <a:gdLst/>
              <a:ahLst/>
              <a:cxnLst/>
              <a:rect l="l" t="t" r="r" b="b"/>
              <a:pathLst>
                <a:path w="1282518" h="812018">
                  <a:moveTo>
                    <a:pt x="31219" y="0"/>
                  </a:moveTo>
                  <a:lnTo>
                    <a:pt x="1251298" y="0"/>
                  </a:lnTo>
                  <a:cubicBezTo>
                    <a:pt x="1259578" y="0"/>
                    <a:pt x="1267519" y="3289"/>
                    <a:pt x="1273374" y="9144"/>
                  </a:cubicBezTo>
                  <a:cubicBezTo>
                    <a:pt x="1279228" y="14999"/>
                    <a:pt x="1282518" y="22940"/>
                    <a:pt x="1282518" y="31219"/>
                  </a:cubicBezTo>
                  <a:lnTo>
                    <a:pt x="1282518" y="780799"/>
                  </a:lnTo>
                  <a:cubicBezTo>
                    <a:pt x="1282518" y="789078"/>
                    <a:pt x="1279228" y="797019"/>
                    <a:pt x="1273374" y="802874"/>
                  </a:cubicBezTo>
                  <a:cubicBezTo>
                    <a:pt x="1267519" y="808729"/>
                    <a:pt x="1259578" y="812018"/>
                    <a:pt x="1251298" y="812018"/>
                  </a:cubicBezTo>
                  <a:lnTo>
                    <a:pt x="31219" y="812018"/>
                  </a:lnTo>
                  <a:cubicBezTo>
                    <a:pt x="22940" y="812018"/>
                    <a:pt x="14999" y="808729"/>
                    <a:pt x="9144" y="802874"/>
                  </a:cubicBezTo>
                  <a:cubicBezTo>
                    <a:pt x="3289" y="797019"/>
                    <a:pt x="0" y="789078"/>
                    <a:pt x="0" y="780799"/>
                  </a:cubicBezTo>
                  <a:lnTo>
                    <a:pt x="0" y="31219"/>
                  </a:lnTo>
                  <a:cubicBezTo>
                    <a:pt x="0" y="22940"/>
                    <a:pt x="3289" y="14999"/>
                    <a:pt x="9144" y="9144"/>
                  </a:cubicBezTo>
                  <a:cubicBezTo>
                    <a:pt x="14999" y="3289"/>
                    <a:pt x="22940" y="0"/>
                    <a:pt x="31219" y="0"/>
                  </a:cubicBezTo>
                  <a:close/>
                </a:path>
              </a:pathLst>
            </a:custGeom>
            <a:blipFill>
              <a:blip r:embed="rId5"/>
              <a:stretch>
                <a:fillRect t="-2614" b="-2614"/>
              </a:stretch>
            </a:blipFill>
            <a:ln cap="rnd">
              <a:noFill/>
              <a:prstDash val="solid"/>
              <a:round/>
            </a:ln>
          </p:spPr>
        </p:sp>
      </p:grpSp>
      <p:sp>
        <p:nvSpPr>
          <p:cNvPr id="12" name="TextBox 12"/>
          <p:cNvSpPr txBox="1"/>
          <p:nvPr/>
        </p:nvSpPr>
        <p:spPr>
          <a:xfrm>
            <a:off x="8912966" y="2223383"/>
            <a:ext cx="8524534" cy="2681738"/>
          </a:xfrm>
          <a:prstGeom prst="rect">
            <a:avLst/>
          </a:prstGeom>
        </p:spPr>
        <p:txBody>
          <a:bodyPr lIns="0" tIns="0" rIns="0" bIns="0" rtlCol="0" anchor="t">
            <a:spAutoFit/>
          </a:bodyPr>
          <a:lstStyle/>
          <a:p>
            <a:pPr algn="l">
              <a:lnSpc>
                <a:spcPts val="10747"/>
              </a:lnSpc>
              <a:spcBef>
                <a:spcPct val="0"/>
              </a:spcBef>
            </a:pPr>
            <a:r>
              <a:rPr lang="en-US" sz="7677" b="1">
                <a:solidFill>
                  <a:srgbClr val="072253"/>
                </a:solidFill>
                <a:latin typeface="Bricolage Grotesque Bold"/>
                <a:ea typeface="Bricolage Grotesque Bold"/>
                <a:cs typeface="Bricolage Grotesque Bold"/>
                <a:sym typeface="Bricolage Grotesque Bold"/>
              </a:rPr>
              <a:t>WHY IT MATTERS IN HSC</a:t>
            </a:r>
          </a:p>
        </p:txBody>
      </p:sp>
      <p:sp>
        <p:nvSpPr>
          <p:cNvPr id="13" name="TextBox 13"/>
          <p:cNvSpPr txBox="1"/>
          <p:nvPr/>
        </p:nvSpPr>
        <p:spPr>
          <a:xfrm>
            <a:off x="1665134" y="971550"/>
            <a:ext cx="3939093" cy="480543"/>
          </a:xfrm>
          <a:prstGeom prst="rect">
            <a:avLst/>
          </a:prstGeom>
        </p:spPr>
        <p:txBody>
          <a:bodyPr lIns="0" tIns="0" rIns="0" bIns="0" rtlCol="0" anchor="t">
            <a:spAutoFit/>
          </a:bodyPr>
          <a:lstStyle/>
          <a:p>
            <a:pPr algn="ctr">
              <a:lnSpc>
                <a:spcPts val="3958"/>
              </a:lnSpc>
              <a:spcBef>
                <a:spcPct val="0"/>
              </a:spcBef>
            </a:pPr>
            <a:r>
              <a:rPr lang="en-US" sz="2827" b="1">
                <a:solidFill>
                  <a:srgbClr val="072253"/>
                </a:solidFill>
                <a:latin typeface="Bricolage Grotesque Bold"/>
                <a:ea typeface="Bricolage Grotesque Bold"/>
                <a:cs typeface="Bricolage Grotesque Bold"/>
                <a:sym typeface="Bricolage Grotesque Bold"/>
              </a:rPr>
              <a:t>What is Teamwork?</a:t>
            </a:r>
          </a:p>
        </p:txBody>
      </p:sp>
      <p:sp>
        <p:nvSpPr>
          <p:cNvPr id="14" name="TextBox 14"/>
          <p:cNvSpPr txBox="1"/>
          <p:nvPr/>
        </p:nvSpPr>
        <p:spPr>
          <a:xfrm>
            <a:off x="8912966" y="5104603"/>
            <a:ext cx="8163594" cy="3508967"/>
          </a:xfrm>
          <a:prstGeom prst="rect">
            <a:avLst/>
          </a:prstGeom>
        </p:spPr>
        <p:txBody>
          <a:bodyPr lIns="0" tIns="0" rIns="0" bIns="0" rtlCol="0" anchor="t">
            <a:spAutoFit/>
          </a:bodyPr>
          <a:lstStyle/>
          <a:p>
            <a:pPr marL="615681" lvl="1" indent="-307840" algn="l">
              <a:lnSpc>
                <a:spcPts val="3992"/>
              </a:lnSpc>
              <a:buFont typeface="Arial"/>
              <a:buChar char="•"/>
            </a:pPr>
            <a:r>
              <a:rPr lang="en-US" sz="2851">
                <a:solidFill>
                  <a:srgbClr val="343434"/>
                </a:solidFill>
                <a:latin typeface="Canva Sans"/>
                <a:ea typeface="Canva Sans"/>
                <a:cs typeface="Canva Sans"/>
                <a:sym typeface="Canva Sans"/>
              </a:rPr>
              <a:t>Complex patient needs cannot be addressed by one professional alone.</a:t>
            </a:r>
          </a:p>
          <a:p>
            <a:pPr marL="615681" lvl="1" indent="-307840" algn="l">
              <a:lnSpc>
                <a:spcPts val="3992"/>
              </a:lnSpc>
              <a:buFont typeface="Arial"/>
              <a:buChar char="•"/>
            </a:pPr>
            <a:r>
              <a:rPr lang="en-US" sz="2851">
                <a:solidFill>
                  <a:srgbClr val="343434"/>
                </a:solidFill>
                <a:latin typeface="Canva Sans"/>
                <a:ea typeface="Canva Sans"/>
                <a:cs typeface="Canva Sans"/>
                <a:sym typeface="Canva Sans"/>
              </a:rPr>
              <a:t>Improves communication, efficiency, and patient outcomes.</a:t>
            </a:r>
          </a:p>
          <a:p>
            <a:pPr marL="615681" lvl="1" indent="-307840" algn="l">
              <a:lnSpc>
                <a:spcPts val="3992"/>
              </a:lnSpc>
              <a:spcBef>
                <a:spcPct val="0"/>
              </a:spcBef>
              <a:buFont typeface="Arial"/>
              <a:buChar char="•"/>
            </a:pPr>
            <a:r>
              <a:rPr lang="en-US" sz="2851">
                <a:solidFill>
                  <a:srgbClr val="343434"/>
                </a:solidFill>
                <a:latin typeface="Canva Sans"/>
                <a:ea typeface="Canva Sans"/>
                <a:cs typeface="Canva Sans"/>
                <a:sym typeface="Canva Sans"/>
              </a:rPr>
              <a:t>Supports staff well-being and reduces workplace stress.</a:t>
            </a:r>
          </a:p>
          <a:p>
            <a:pPr algn="l">
              <a:lnSpc>
                <a:spcPts val="3992"/>
              </a:lnSpc>
              <a:spcBef>
                <a:spcPct val="0"/>
              </a:spcBef>
            </a:pPr>
            <a:endParaRPr lang="en-US" sz="2851">
              <a:solidFill>
                <a:srgbClr val="343434"/>
              </a:solidFill>
              <a:latin typeface="Canva Sans"/>
              <a:ea typeface="Canva Sans"/>
              <a:cs typeface="Canva Sans"/>
              <a:sym typeface="Canva Sans"/>
            </a:endParaRPr>
          </a:p>
        </p:txBody>
      </p:sp>
      <p:sp>
        <p:nvSpPr>
          <p:cNvPr id="15" name="TextBox 15"/>
          <p:cNvSpPr txBox="1"/>
          <p:nvPr/>
        </p:nvSpPr>
        <p:spPr>
          <a:xfrm>
            <a:off x="1475385" y="1947404"/>
            <a:ext cx="6815946" cy="2957717"/>
          </a:xfrm>
          <a:prstGeom prst="rect">
            <a:avLst/>
          </a:prstGeom>
        </p:spPr>
        <p:txBody>
          <a:bodyPr lIns="0" tIns="0" rIns="0" bIns="0" rtlCol="0" anchor="t">
            <a:spAutoFit/>
          </a:bodyPr>
          <a:lstStyle/>
          <a:p>
            <a:pPr marL="605476" lvl="1" indent="-302738" algn="l">
              <a:lnSpc>
                <a:spcPts val="3926"/>
              </a:lnSpc>
              <a:buFont typeface="Arial"/>
              <a:buChar char="•"/>
            </a:pPr>
            <a:r>
              <a:rPr lang="en-US" sz="2804">
                <a:solidFill>
                  <a:srgbClr val="000000"/>
                </a:solidFill>
                <a:latin typeface="Canva Sans"/>
                <a:ea typeface="Canva Sans"/>
                <a:cs typeface="Canva Sans"/>
                <a:sym typeface="Canva Sans"/>
              </a:rPr>
              <a:t>Collaboration between multiple professionals to achieve common goals.</a:t>
            </a:r>
          </a:p>
          <a:p>
            <a:pPr marL="605476" lvl="1" indent="-302738" algn="l">
              <a:lnSpc>
                <a:spcPts val="3926"/>
              </a:lnSpc>
              <a:spcBef>
                <a:spcPct val="0"/>
              </a:spcBef>
              <a:buFont typeface="Arial"/>
              <a:buChar char="•"/>
            </a:pPr>
            <a:r>
              <a:rPr lang="en-US" sz="2804">
                <a:solidFill>
                  <a:srgbClr val="000000"/>
                </a:solidFill>
                <a:latin typeface="Canva Sans"/>
                <a:ea typeface="Canva Sans"/>
                <a:cs typeface="Canva Sans"/>
                <a:sym typeface="Canva Sans"/>
              </a:rPr>
              <a:t>Essential in health and social care (HSC) for holistic patient care.</a:t>
            </a:r>
          </a:p>
          <a:p>
            <a:pPr algn="l">
              <a:lnSpc>
                <a:spcPts val="3926"/>
              </a:lnSpc>
              <a:spcBef>
                <a:spcPct val="0"/>
              </a:spcBef>
            </a:pPr>
            <a:endParaRPr lang="en-US" sz="2804">
              <a:solidFill>
                <a:srgbClr val="000000"/>
              </a:solidFill>
              <a:latin typeface="Canva Sans"/>
              <a:ea typeface="Canva Sans"/>
              <a:cs typeface="Canva Sans"/>
              <a:sym typeface="Canva Sans"/>
            </a:endParaRPr>
          </a:p>
        </p:txBody>
      </p:sp>
      <p:sp>
        <p:nvSpPr>
          <p:cNvPr id="16" name="TextBox 16"/>
          <p:cNvSpPr txBox="1"/>
          <p:nvPr/>
        </p:nvSpPr>
        <p:spPr>
          <a:xfrm>
            <a:off x="9144000" y="156279"/>
            <a:ext cx="8524534" cy="1319477"/>
          </a:xfrm>
          <a:prstGeom prst="rect">
            <a:avLst/>
          </a:prstGeom>
        </p:spPr>
        <p:txBody>
          <a:bodyPr lIns="0" tIns="0" rIns="0" bIns="0" rtlCol="0" anchor="t">
            <a:spAutoFit/>
          </a:bodyPr>
          <a:lstStyle/>
          <a:p>
            <a:pPr algn="l">
              <a:lnSpc>
                <a:spcPts val="10747"/>
              </a:lnSpc>
              <a:spcBef>
                <a:spcPct val="0"/>
              </a:spcBef>
            </a:pPr>
            <a:r>
              <a:rPr lang="en-US" sz="7677" b="1">
                <a:solidFill>
                  <a:srgbClr val="000000"/>
                </a:solidFill>
                <a:latin typeface="Bricolage Grotesque Bold"/>
                <a:ea typeface="Bricolage Grotesque Bold"/>
                <a:cs typeface="Bricolage Grotesque Bold"/>
                <a:sym typeface="Bricolage Grotesque Bold"/>
              </a:rPr>
              <a:t>INTRODUCTION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CFCFCF">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0" y="8511510"/>
            <a:ext cx="18288000" cy="11315700"/>
          </a:xfrm>
          <a:custGeom>
            <a:avLst/>
            <a:gdLst/>
            <a:ahLst/>
            <a:cxnLst/>
            <a:rect l="l" t="t" r="r" b="b"/>
            <a:pathLst>
              <a:path w="18288000" h="11315700">
                <a:moveTo>
                  <a:pt x="0" y="0"/>
                </a:moveTo>
                <a:lnTo>
                  <a:pt x="18288000" y="0"/>
                </a:lnTo>
                <a:lnTo>
                  <a:pt x="18288000" y="11315700"/>
                </a:lnTo>
                <a:lnTo>
                  <a:pt x="0" y="11315700"/>
                </a:lnTo>
                <a:lnTo>
                  <a:pt x="0" y="0"/>
                </a:lnTo>
                <a:close/>
              </a:path>
            </a:pathLst>
          </a:custGeom>
          <a:blipFill>
            <a:blip>
              <a:alphaModFix amt="28000"/>
              <a:extLst>
                <a:ext uri="{96DAC541-7B7A-43D3-8B79-37D633B846F1}">
                  <asvg:svgBlip xmlns:asvg="http://schemas.microsoft.com/office/drawing/2016/SVG/main" r:embed="rId3"/>
                </a:ext>
              </a:extLst>
            </a:blip>
            <a:stretch>
              <a:fillRect/>
            </a:stretch>
          </a:blipFill>
        </p:spPr>
      </p:sp>
      <p:sp>
        <p:nvSpPr>
          <p:cNvPr id="3" name="Freeform 3"/>
          <p:cNvSpPr/>
          <p:nvPr/>
        </p:nvSpPr>
        <p:spPr>
          <a:xfrm>
            <a:off x="0" y="-262283"/>
            <a:ext cx="18642217" cy="10463716"/>
          </a:xfrm>
          <a:custGeom>
            <a:avLst/>
            <a:gdLst/>
            <a:ahLst/>
            <a:cxnLst/>
            <a:rect l="l" t="t" r="r" b="b"/>
            <a:pathLst>
              <a:path w="18642217" h="10463716">
                <a:moveTo>
                  <a:pt x="0" y="0"/>
                </a:moveTo>
                <a:lnTo>
                  <a:pt x="18642217" y="0"/>
                </a:lnTo>
                <a:lnTo>
                  <a:pt x="18642217" y="10463717"/>
                </a:lnTo>
                <a:lnTo>
                  <a:pt x="0" y="10463717"/>
                </a:lnTo>
                <a:lnTo>
                  <a:pt x="0" y="0"/>
                </a:lnTo>
                <a:close/>
              </a:path>
            </a:pathLst>
          </a:custGeom>
          <a:blipFill>
            <a:blip r:embed="rId4">
              <a:alphaModFix amt="30000"/>
            </a:blip>
            <a:stretch>
              <a:fillRect l="-1564" t="-7141" b="-13489"/>
            </a:stretch>
          </a:blipFill>
        </p:spPr>
      </p:sp>
      <p:grpSp>
        <p:nvGrpSpPr>
          <p:cNvPr id="4" name="Group 4"/>
          <p:cNvGrpSpPr/>
          <p:nvPr/>
        </p:nvGrpSpPr>
        <p:grpSpPr>
          <a:xfrm>
            <a:off x="9144000" y="-262283"/>
            <a:ext cx="9295926" cy="4692046"/>
            <a:chOff x="0" y="0"/>
            <a:chExt cx="1373613" cy="693320"/>
          </a:xfrm>
        </p:grpSpPr>
        <p:sp>
          <p:nvSpPr>
            <p:cNvPr id="5" name="Freeform 5"/>
            <p:cNvSpPr/>
            <p:nvPr/>
          </p:nvSpPr>
          <p:spPr>
            <a:xfrm>
              <a:off x="0" y="0"/>
              <a:ext cx="1373613" cy="693320"/>
            </a:xfrm>
            <a:custGeom>
              <a:avLst/>
              <a:gdLst/>
              <a:ahLst/>
              <a:cxnLst/>
              <a:rect l="l" t="t" r="r" b="b"/>
              <a:pathLst>
                <a:path w="1373613" h="693320">
                  <a:moveTo>
                    <a:pt x="31648" y="0"/>
                  </a:moveTo>
                  <a:lnTo>
                    <a:pt x="1341965" y="0"/>
                  </a:lnTo>
                  <a:cubicBezTo>
                    <a:pt x="1359443" y="0"/>
                    <a:pt x="1373613" y="14169"/>
                    <a:pt x="1373613" y="31648"/>
                  </a:cubicBezTo>
                  <a:lnTo>
                    <a:pt x="1373613" y="661673"/>
                  </a:lnTo>
                  <a:cubicBezTo>
                    <a:pt x="1373613" y="679151"/>
                    <a:pt x="1359443" y="693320"/>
                    <a:pt x="1341965" y="693320"/>
                  </a:cubicBezTo>
                  <a:lnTo>
                    <a:pt x="31648" y="693320"/>
                  </a:lnTo>
                  <a:cubicBezTo>
                    <a:pt x="14169" y="693320"/>
                    <a:pt x="0" y="679151"/>
                    <a:pt x="0" y="661673"/>
                  </a:cubicBezTo>
                  <a:lnTo>
                    <a:pt x="0" y="31648"/>
                  </a:lnTo>
                  <a:cubicBezTo>
                    <a:pt x="0" y="14169"/>
                    <a:pt x="14169" y="0"/>
                    <a:pt x="31648" y="0"/>
                  </a:cubicBezTo>
                  <a:close/>
                </a:path>
              </a:pathLst>
            </a:custGeom>
            <a:blipFill>
              <a:blip r:embed="rId5"/>
              <a:stretch>
                <a:fillRect t="-9711" b="-22286"/>
              </a:stretch>
            </a:blipFill>
            <a:ln cap="rnd">
              <a:noFill/>
              <a:prstDash val="solid"/>
              <a:round/>
            </a:ln>
          </p:spPr>
        </p:sp>
      </p:grpSp>
      <p:sp>
        <p:nvSpPr>
          <p:cNvPr id="6" name="TextBox 6"/>
          <p:cNvSpPr txBox="1"/>
          <p:nvPr/>
        </p:nvSpPr>
        <p:spPr>
          <a:xfrm>
            <a:off x="345415" y="123321"/>
            <a:ext cx="8240801" cy="2095071"/>
          </a:xfrm>
          <a:prstGeom prst="rect">
            <a:avLst/>
          </a:prstGeom>
        </p:spPr>
        <p:txBody>
          <a:bodyPr lIns="0" tIns="0" rIns="0" bIns="0" rtlCol="0" anchor="t">
            <a:spAutoFit/>
          </a:bodyPr>
          <a:lstStyle/>
          <a:p>
            <a:pPr algn="l">
              <a:lnSpc>
                <a:spcPts val="8423"/>
              </a:lnSpc>
              <a:spcBef>
                <a:spcPct val="0"/>
              </a:spcBef>
            </a:pPr>
            <a:r>
              <a:rPr lang="en-US" sz="6016" b="1">
                <a:solidFill>
                  <a:srgbClr val="000000"/>
                </a:solidFill>
                <a:latin typeface="Canva Sans Bold"/>
                <a:ea typeface="Canva Sans Bold"/>
                <a:cs typeface="Canva Sans Bold"/>
                <a:sym typeface="Canva Sans Bold"/>
              </a:rPr>
              <a:t>Importance of Teamwork in HSC</a:t>
            </a:r>
          </a:p>
        </p:txBody>
      </p:sp>
      <p:sp>
        <p:nvSpPr>
          <p:cNvPr id="7" name="TextBox 7"/>
          <p:cNvSpPr txBox="1"/>
          <p:nvPr/>
        </p:nvSpPr>
        <p:spPr>
          <a:xfrm>
            <a:off x="345415" y="2897820"/>
            <a:ext cx="8240801" cy="613989"/>
          </a:xfrm>
          <a:prstGeom prst="rect">
            <a:avLst/>
          </a:prstGeom>
        </p:spPr>
        <p:txBody>
          <a:bodyPr lIns="0" tIns="0" rIns="0" bIns="0" rtlCol="0" anchor="t">
            <a:spAutoFit/>
          </a:bodyPr>
          <a:lstStyle/>
          <a:p>
            <a:pPr algn="l">
              <a:lnSpc>
                <a:spcPts val="5008"/>
              </a:lnSpc>
              <a:spcBef>
                <a:spcPct val="0"/>
              </a:spcBef>
            </a:pPr>
            <a:r>
              <a:rPr lang="en-US" sz="3577" b="1">
                <a:solidFill>
                  <a:srgbClr val="072253"/>
                </a:solidFill>
                <a:latin typeface="Bricolage Grotesque Bold"/>
                <a:ea typeface="Bricolage Grotesque Bold"/>
                <a:cs typeface="Bricolage Grotesque Bold"/>
                <a:sym typeface="Bricolage Grotesque Bold"/>
              </a:rPr>
              <a:t>Patient Safety and Care Quality</a:t>
            </a:r>
          </a:p>
        </p:txBody>
      </p:sp>
      <p:sp>
        <p:nvSpPr>
          <p:cNvPr id="8" name="TextBox 8"/>
          <p:cNvSpPr txBox="1"/>
          <p:nvPr/>
        </p:nvSpPr>
        <p:spPr>
          <a:xfrm>
            <a:off x="345415" y="3928458"/>
            <a:ext cx="7622173" cy="2499317"/>
          </a:xfrm>
          <a:prstGeom prst="rect">
            <a:avLst/>
          </a:prstGeom>
        </p:spPr>
        <p:txBody>
          <a:bodyPr lIns="0" tIns="0" rIns="0" bIns="0" rtlCol="0" anchor="t">
            <a:spAutoFit/>
          </a:bodyPr>
          <a:lstStyle/>
          <a:p>
            <a:pPr marL="615681" lvl="1" indent="-307840" algn="l">
              <a:lnSpc>
                <a:spcPts val="3992"/>
              </a:lnSpc>
              <a:buFont typeface="Arial"/>
              <a:buChar char="•"/>
            </a:pPr>
            <a:r>
              <a:rPr lang="en-US" sz="2851">
                <a:solidFill>
                  <a:srgbClr val="343434"/>
                </a:solidFill>
                <a:latin typeface="Canva Sans"/>
                <a:ea typeface="Canva Sans"/>
                <a:cs typeface="Canva Sans"/>
                <a:sym typeface="Canva Sans"/>
              </a:rPr>
              <a:t>Reduces medical errors and improves treatment outcomes.</a:t>
            </a:r>
          </a:p>
          <a:p>
            <a:pPr marL="615681" lvl="1" indent="-307840" algn="l">
              <a:lnSpc>
                <a:spcPts val="3992"/>
              </a:lnSpc>
              <a:spcBef>
                <a:spcPct val="0"/>
              </a:spcBef>
              <a:buFont typeface="Arial"/>
              <a:buChar char="•"/>
            </a:pPr>
            <a:r>
              <a:rPr lang="en-US" sz="2851">
                <a:solidFill>
                  <a:srgbClr val="343434"/>
                </a:solidFill>
                <a:latin typeface="Canva Sans"/>
                <a:ea typeface="Canva Sans"/>
                <a:cs typeface="Canva Sans"/>
                <a:sym typeface="Canva Sans"/>
              </a:rPr>
              <a:t>Ensures continuity of care across disciplines.</a:t>
            </a:r>
          </a:p>
          <a:p>
            <a:pPr algn="l">
              <a:lnSpc>
                <a:spcPts val="3992"/>
              </a:lnSpc>
              <a:spcBef>
                <a:spcPct val="0"/>
              </a:spcBef>
            </a:pPr>
            <a:endParaRPr lang="en-US" sz="2851">
              <a:solidFill>
                <a:srgbClr val="343434"/>
              </a:solidFill>
              <a:latin typeface="Canva Sans"/>
              <a:ea typeface="Canva Sans"/>
              <a:cs typeface="Canva Sans"/>
              <a:sym typeface="Canva Sans"/>
            </a:endParaRPr>
          </a:p>
        </p:txBody>
      </p:sp>
      <p:sp>
        <p:nvSpPr>
          <p:cNvPr id="9" name="TextBox 9"/>
          <p:cNvSpPr txBox="1"/>
          <p:nvPr/>
        </p:nvSpPr>
        <p:spPr>
          <a:xfrm>
            <a:off x="345415" y="6147031"/>
            <a:ext cx="8240801" cy="613989"/>
          </a:xfrm>
          <a:prstGeom prst="rect">
            <a:avLst/>
          </a:prstGeom>
        </p:spPr>
        <p:txBody>
          <a:bodyPr lIns="0" tIns="0" rIns="0" bIns="0" rtlCol="0" anchor="t">
            <a:spAutoFit/>
          </a:bodyPr>
          <a:lstStyle/>
          <a:p>
            <a:pPr algn="l">
              <a:lnSpc>
                <a:spcPts val="5008"/>
              </a:lnSpc>
              <a:spcBef>
                <a:spcPct val="0"/>
              </a:spcBef>
            </a:pPr>
            <a:r>
              <a:rPr lang="en-US" sz="3577" b="1">
                <a:solidFill>
                  <a:srgbClr val="072253"/>
                </a:solidFill>
                <a:latin typeface="Bricolage Grotesque Bold"/>
                <a:ea typeface="Bricolage Grotesque Bold"/>
                <a:cs typeface="Bricolage Grotesque Bold"/>
                <a:sym typeface="Bricolage Grotesque Bold"/>
              </a:rPr>
              <a:t>Professional Support and Well-being</a:t>
            </a:r>
          </a:p>
        </p:txBody>
      </p:sp>
      <p:sp>
        <p:nvSpPr>
          <p:cNvPr id="10" name="TextBox 10"/>
          <p:cNvSpPr txBox="1"/>
          <p:nvPr/>
        </p:nvSpPr>
        <p:spPr>
          <a:xfrm>
            <a:off x="345415" y="7180120"/>
            <a:ext cx="7622173" cy="2499317"/>
          </a:xfrm>
          <a:prstGeom prst="rect">
            <a:avLst/>
          </a:prstGeom>
        </p:spPr>
        <p:txBody>
          <a:bodyPr lIns="0" tIns="0" rIns="0" bIns="0" rtlCol="0" anchor="t">
            <a:spAutoFit/>
          </a:bodyPr>
          <a:lstStyle/>
          <a:p>
            <a:pPr marL="615681" lvl="1" indent="-307840" algn="l">
              <a:lnSpc>
                <a:spcPts val="3992"/>
              </a:lnSpc>
              <a:buFont typeface="Arial"/>
              <a:buChar char="•"/>
            </a:pPr>
            <a:r>
              <a:rPr lang="en-US" sz="2851">
                <a:solidFill>
                  <a:srgbClr val="343434"/>
                </a:solidFill>
                <a:latin typeface="Canva Sans"/>
                <a:ea typeface="Canva Sans"/>
                <a:cs typeface="Canva Sans"/>
                <a:sym typeface="Canva Sans"/>
              </a:rPr>
              <a:t>Distributes workload among team members.</a:t>
            </a:r>
          </a:p>
          <a:p>
            <a:pPr marL="615681" lvl="1" indent="-307840" algn="l">
              <a:lnSpc>
                <a:spcPts val="3992"/>
              </a:lnSpc>
              <a:spcBef>
                <a:spcPct val="0"/>
              </a:spcBef>
              <a:buFont typeface="Arial"/>
              <a:buChar char="•"/>
            </a:pPr>
            <a:r>
              <a:rPr lang="en-US" sz="2851">
                <a:solidFill>
                  <a:srgbClr val="343434"/>
                </a:solidFill>
                <a:latin typeface="Canva Sans"/>
                <a:ea typeface="Canva Sans"/>
                <a:cs typeface="Canva Sans"/>
                <a:sym typeface="Canva Sans"/>
              </a:rPr>
              <a:t>Provides peer support and reduces burnout.</a:t>
            </a:r>
          </a:p>
          <a:p>
            <a:pPr algn="l">
              <a:lnSpc>
                <a:spcPts val="3992"/>
              </a:lnSpc>
              <a:spcBef>
                <a:spcPct val="0"/>
              </a:spcBef>
            </a:pPr>
            <a:endParaRPr lang="en-US" sz="2851">
              <a:solidFill>
                <a:srgbClr val="343434"/>
              </a:solidFill>
              <a:latin typeface="Canva Sans"/>
              <a:ea typeface="Canva Sans"/>
              <a:cs typeface="Canva Sans"/>
              <a:sym typeface="Canva Sans"/>
            </a:endParaRPr>
          </a:p>
        </p:txBody>
      </p:sp>
      <p:sp>
        <p:nvSpPr>
          <p:cNvPr id="11" name="TextBox 11"/>
          <p:cNvSpPr txBox="1"/>
          <p:nvPr/>
        </p:nvSpPr>
        <p:spPr>
          <a:xfrm>
            <a:off x="9144000" y="4798405"/>
            <a:ext cx="8240801" cy="613989"/>
          </a:xfrm>
          <a:prstGeom prst="rect">
            <a:avLst/>
          </a:prstGeom>
        </p:spPr>
        <p:txBody>
          <a:bodyPr lIns="0" tIns="0" rIns="0" bIns="0" rtlCol="0" anchor="t">
            <a:spAutoFit/>
          </a:bodyPr>
          <a:lstStyle/>
          <a:p>
            <a:pPr algn="l">
              <a:lnSpc>
                <a:spcPts val="5008"/>
              </a:lnSpc>
              <a:spcBef>
                <a:spcPct val="0"/>
              </a:spcBef>
            </a:pPr>
            <a:r>
              <a:rPr lang="en-US" sz="3577" b="1">
                <a:solidFill>
                  <a:srgbClr val="072253"/>
                </a:solidFill>
                <a:latin typeface="Bricolage Grotesque Bold"/>
                <a:ea typeface="Bricolage Grotesque Bold"/>
                <a:cs typeface="Bricolage Grotesque Bold"/>
                <a:sym typeface="Bricolage Grotesque Bold"/>
              </a:rPr>
              <a:t>Efficiency and Coordination</a:t>
            </a:r>
          </a:p>
        </p:txBody>
      </p:sp>
      <p:sp>
        <p:nvSpPr>
          <p:cNvPr id="12" name="TextBox 12"/>
          <p:cNvSpPr txBox="1"/>
          <p:nvPr/>
        </p:nvSpPr>
        <p:spPr>
          <a:xfrm>
            <a:off x="9144000" y="5812445"/>
            <a:ext cx="7622173" cy="2499317"/>
          </a:xfrm>
          <a:prstGeom prst="rect">
            <a:avLst/>
          </a:prstGeom>
        </p:spPr>
        <p:txBody>
          <a:bodyPr lIns="0" tIns="0" rIns="0" bIns="0" rtlCol="0" anchor="t">
            <a:spAutoFit/>
          </a:bodyPr>
          <a:lstStyle/>
          <a:p>
            <a:pPr marL="615681" lvl="1" indent="-307840" algn="l">
              <a:lnSpc>
                <a:spcPts val="3992"/>
              </a:lnSpc>
              <a:buFont typeface="Arial"/>
              <a:buChar char="•"/>
            </a:pPr>
            <a:r>
              <a:rPr lang="en-US" sz="2851">
                <a:solidFill>
                  <a:srgbClr val="343434"/>
                </a:solidFill>
                <a:latin typeface="Canva Sans"/>
                <a:ea typeface="Canva Sans"/>
                <a:cs typeface="Canva Sans"/>
                <a:sym typeface="Canva Sans"/>
              </a:rPr>
              <a:t>Streamlines processes and avoids duplication.</a:t>
            </a:r>
          </a:p>
          <a:p>
            <a:pPr marL="615681" lvl="1" indent="-307840" algn="l">
              <a:lnSpc>
                <a:spcPts val="3992"/>
              </a:lnSpc>
              <a:spcBef>
                <a:spcPct val="0"/>
              </a:spcBef>
              <a:buFont typeface="Arial"/>
              <a:buChar char="•"/>
            </a:pPr>
            <a:r>
              <a:rPr lang="en-US" sz="2851">
                <a:solidFill>
                  <a:srgbClr val="343434"/>
                </a:solidFill>
                <a:latin typeface="Canva Sans"/>
                <a:ea typeface="Canva Sans"/>
                <a:cs typeface="Canva Sans"/>
                <a:sym typeface="Canva Sans"/>
              </a:rPr>
              <a:t>Ensures timely interventions and holistic care delivery.</a:t>
            </a:r>
          </a:p>
          <a:p>
            <a:pPr algn="l">
              <a:lnSpc>
                <a:spcPts val="3992"/>
              </a:lnSpc>
              <a:spcBef>
                <a:spcPct val="0"/>
              </a:spcBef>
            </a:pPr>
            <a:endParaRPr lang="en-US" sz="2851">
              <a:solidFill>
                <a:srgbClr val="343434"/>
              </a:solidFill>
              <a:latin typeface="Canva Sans"/>
              <a:ea typeface="Canva Sans"/>
              <a:cs typeface="Canva Sans"/>
              <a:sym typeface="Canva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62152">
                <a:alpha val="100000"/>
              </a:srgbClr>
            </a:gs>
            <a:gs pos="100000">
              <a:srgbClr val="34558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rot="696066">
            <a:off x="-5217523" y="3325344"/>
            <a:ext cx="15911559" cy="9315495"/>
          </a:xfrm>
          <a:custGeom>
            <a:avLst/>
            <a:gdLst/>
            <a:ahLst/>
            <a:cxnLst/>
            <a:rect l="l" t="t" r="r" b="b"/>
            <a:pathLst>
              <a:path w="15911559" h="9315495">
                <a:moveTo>
                  <a:pt x="0" y="0"/>
                </a:moveTo>
                <a:lnTo>
                  <a:pt x="15911560" y="0"/>
                </a:lnTo>
                <a:lnTo>
                  <a:pt x="15911560" y="9315494"/>
                </a:lnTo>
                <a:lnTo>
                  <a:pt x="0" y="9315494"/>
                </a:lnTo>
                <a:lnTo>
                  <a:pt x="0" y="0"/>
                </a:lnTo>
                <a:close/>
              </a:path>
            </a:pathLst>
          </a:custGeom>
          <a:blipFill>
            <a:blip>
              <a:alphaModFix amt="40000"/>
              <a:extLst>
                <a:ext uri="{96DAC541-7B7A-43D3-8B79-37D633B846F1}">
                  <asvg:svgBlip xmlns:asvg="http://schemas.microsoft.com/office/drawing/2016/SVG/main" r:embed="rId3"/>
                </a:ext>
              </a:extLst>
            </a:blip>
            <a:stretch>
              <a:fillRect/>
            </a:stretch>
          </a:blipFill>
        </p:spPr>
      </p:sp>
      <p:sp>
        <p:nvSpPr>
          <p:cNvPr id="3" name="Freeform 3"/>
          <p:cNvSpPr/>
          <p:nvPr/>
        </p:nvSpPr>
        <p:spPr>
          <a:xfrm>
            <a:off x="0" y="-152270"/>
            <a:ext cx="18309256" cy="10433306"/>
          </a:xfrm>
          <a:custGeom>
            <a:avLst/>
            <a:gdLst/>
            <a:ahLst/>
            <a:cxnLst/>
            <a:rect l="l" t="t" r="r" b="b"/>
            <a:pathLst>
              <a:path w="18309256" h="10433306">
                <a:moveTo>
                  <a:pt x="0" y="0"/>
                </a:moveTo>
                <a:lnTo>
                  <a:pt x="18309256" y="0"/>
                </a:lnTo>
                <a:lnTo>
                  <a:pt x="18309256" y="10433306"/>
                </a:lnTo>
                <a:lnTo>
                  <a:pt x="0" y="10433306"/>
                </a:lnTo>
                <a:lnTo>
                  <a:pt x="0" y="0"/>
                </a:lnTo>
                <a:close/>
              </a:path>
            </a:pathLst>
          </a:custGeom>
          <a:blipFill>
            <a:blip r:embed="rId4">
              <a:alphaModFix amt="18999"/>
            </a:blip>
            <a:stretch>
              <a:fillRect t="-13286" b="-3852"/>
            </a:stretch>
          </a:blipFill>
        </p:spPr>
      </p:sp>
      <p:grpSp>
        <p:nvGrpSpPr>
          <p:cNvPr id="4" name="Group 4"/>
          <p:cNvGrpSpPr/>
          <p:nvPr/>
        </p:nvGrpSpPr>
        <p:grpSpPr>
          <a:xfrm>
            <a:off x="14897871" y="3621172"/>
            <a:ext cx="2910113" cy="1207607"/>
            <a:chOff x="0" y="0"/>
            <a:chExt cx="1698591" cy="704863"/>
          </a:xfrm>
        </p:grpSpPr>
        <p:sp>
          <p:nvSpPr>
            <p:cNvPr id="5" name="Freeform 5"/>
            <p:cNvSpPr/>
            <p:nvPr/>
          </p:nvSpPr>
          <p:spPr>
            <a:xfrm>
              <a:off x="0" y="0"/>
              <a:ext cx="1698591" cy="704863"/>
            </a:xfrm>
            <a:custGeom>
              <a:avLst/>
              <a:gdLst/>
              <a:ahLst/>
              <a:cxnLst/>
              <a:rect l="l" t="t" r="r" b="b"/>
              <a:pathLst>
                <a:path w="1698591" h="704863">
                  <a:moveTo>
                    <a:pt x="1495391" y="0"/>
                  </a:moveTo>
                  <a:cubicBezTo>
                    <a:pt x="1607616" y="0"/>
                    <a:pt x="1698591" y="157789"/>
                    <a:pt x="1698591" y="352432"/>
                  </a:cubicBezTo>
                  <a:cubicBezTo>
                    <a:pt x="1698591" y="547074"/>
                    <a:pt x="1607616" y="704863"/>
                    <a:pt x="1495391" y="704863"/>
                  </a:cubicBezTo>
                  <a:lnTo>
                    <a:pt x="203200" y="704863"/>
                  </a:lnTo>
                  <a:cubicBezTo>
                    <a:pt x="90976" y="704863"/>
                    <a:pt x="0" y="547074"/>
                    <a:pt x="0" y="352432"/>
                  </a:cubicBezTo>
                  <a:cubicBezTo>
                    <a:pt x="0" y="157789"/>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6" name="TextBox 6"/>
            <p:cNvSpPr txBox="1"/>
            <p:nvPr/>
          </p:nvSpPr>
          <p:spPr>
            <a:xfrm>
              <a:off x="0" y="-47625"/>
              <a:ext cx="1698591" cy="752488"/>
            </a:xfrm>
            <a:prstGeom prst="rect">
              <a:avLst/>
            </a:prstGeom>
          </p:spPr>
          <p:txBody>
            <a:bodyPr lIns="50800" tIns="50800" rIns="50800" bIns="50800" rtlCol="0" anchor="ctr"/>
            <a:lstStyle/>
            <a:p>
              <a:pPr algn="ctr">
                <a:lnSpc>
                  <a:spcPts val="3103"/>
                </a:lnSpc>
              </a:pPr>
              <a:endParaRPr/>
            </a:p>
          </p:txBody>
        </p:sp>
      </p:grpSp>
      <p:grpSp>
        <p:nvGrpSpPr>
          <p:cNvPr id="7" name="Group 7"/>
          <p:cNvGrpSpPr/>
          <p:nvPr/>
        </p:nvGrpSpPr>
        <p:grpSpPr>
          <a:xfrm>
            <a:off x="129095" y="3693362"/>
            <a:ext cx="2910113" cy="1207607"/>
            <a:chOff x="0" y="0"/>
            <a:chExt cx="1698591" cy="704863"/>
          </a:xfrm>
        </p:grpSpPr>
        <p:sp>
          <p:nvSpPr>
            <p:cNvPr id="8" name="Freeform 8"/>
            <p:cNvSpPr/>
            <p:nvPr/>
          </p:nvSpPr>
          <p:spPr>
            <a:xfrm>
              <a:off x="0" y="0"/>
              <a:ext cx="1698591" cy="704863"/>
            </a:xfrm>
            <a:custGeom>
              <a:avLst/>
              <a:gdLst/>
              <a:ahLst/>
              <a:cxnLst/>
              <a:rect l="l" t="t" r="r" b="b"/>
              <a:pathLst>
                <a:path w="1698591" h="704863">
                  <a:moveTo>
                    <a:pt x="1495391" y="0"/>
                  </a:moveTo>
                  <a:cubicBezTo>
                    <a:pt x="1607616" y="0"/>
                    <a:pt x="1698591" y="157789"/>
                    <a:pt x="1698591" y="352432"/>
                  </a:cubicBezTo>
                  <a:cubicBezTo>
                    <a:pt x="1698591" y="547074"/>
                    <a:pt x="1607616" y="704863"/>
                    <a:pt x="1495391" y="704863"/>
                  </a:cubicBezTo>
                  <a:lnTo>
                    <a:pt x="203200" y="704863"/>
                  </a:lnTo>
                  <a:cubicBezTo>
                    <a:pt x="90976" y="704863"/>
                    <a:pt x="0" y="547074"/>
                    <a:pt x="0" y="352432"/>
                  </a:cubicBezTo>
                  <a:cubicBezTo>
                    <a:pt x="0" y="157789"/>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9" name="TextBox 9"/>
            <p:cNvSpPr txBox="1"/>
            <p:nvPr/>
          </p:nvSpPr>
          <p:spPr>
            <a:xfrm>
              <a:off x="0" y="-47625"/>
              <a:ext cx="1698591" cy="752488"/>
            </a:xfrm>
            <a:prstGeom prst="rect">
              <a:avLst/>
            </a:prstGeom>
          </p:spPr>
          <p:txBody>
            <a:bodyPr lIns="50800" tIns="50800" rIns="50800" bIns="50800" rtlCol="0" anchor="ctr"/>
            <a:lstStyle/>
            <a:p>
              <a:pPr algn="ctr">
                <a:lnSpc>
                  <a:spcPts val="3103"/>
                </a:lnSpc>
              </a:pPr>
              <a:endParaRPr/>
            </a:p>
          </p:txBody>
        </p:sp>
      </p:grpSp>
      <p:grpSp>
        <p:nvGrpSpPr>
          <p:cNvPr id="10" name="Group 10"/>
          <p:cNvGrpSpPr/>
          <p:nvPr/>
        </p:nvGrpSpPr>
        <p:grpSpPr>
          <a:xfrm>
            <a:off x="7511421" y="3693362"/>
            <a:ext cx="2910113" cy="1207607"/>
            <a:chOff x="0" y="0"/>
            <a:chExt cx="1698591" cy="704863"/>
          </a:xfrm>
        </p:grpSpPr>
        <p:sp>
          <p:nvSpPr>
            <p:cNvPr id="11" name="Freeform 11"/>
            <p:cNvSpPr/>
            <p:nvPr/>
          </p:nvSpPr>
          <p:spPr>
            <a:xfrm>
              <a:off x="0" y="0"/>
              <a:ext cx="1698591" cy="704863"/>
            </a:xfrm>
            <a:custGeom>
              <a:avLst/>
              <a:gdLst/>
              <a:ahLst/>
              <a:cxnLst/>
              <a:rect l="l" t="t" r="r" b="b"/>
              <a:pathLst>
                <a:path w="1698591" h="704863">
                  <a:moveTo>
                    <a:pt x="1495391" y="0"/>
                  </a:moveTo>
                  <a:cubicBezTo>
                    <a:pt x="1607616" y="0"/>
                    <a:pt x="1698591" y="157789"/>
                    <a:pt x="1698591" y="352432"/>
                  </a:cubicBezTo>
                  <a:cubicBezTo>
                    <a:pt x="1698591" y="547074"/>
                    <a:pt x="1607616" y="704863"/>
                    <a:pt x="1495391" y="704863"/>
                  </a:cubicBezTo>
                  <a:lnTo>
                    <a:pt x="203200" y="704863"/>
                  </a:lnTo>
                  <a:cubicBezTo>
                    <a:pt x="90976" y="704863"/>
                    <a:pt x="0" y="547074"/>
                    <a:pt x="0" y="352432"/>
                  </a:cubicBezTo>
                  <a:cubicBezTo>
                    <a:pt x="0" y="157789"/>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12" name="TextBox 12"/>
            <p:cNvSpPr txBox="1"/>
            <p:nvPr/>
          </p:nvSpPr>
          <p:spPr>
            <a:xfrm>
              <a:off x="0" y="-47625"/>
              <a:ext cx="1698591" cy="752488"/>
            </a:xfrm>
            <a:prstGeom prst="rect">
              <a:avLst/>
            </a:prstGeom>
          </p:spPr>
          <p:txBody>
            <a:bodyPr lIns="50800" tIns="50800" rIns="50800" bIns="50800" rtlCol="0" anchor="ctr"/>
            <a:lstStyle/>
            <a:p>
              <a:pPr algn="ctr">
                <a:lnSpc>
                  <a:spcPts val="3103"/>
                </a:lnSpc>
              </a:pPr>
              <a:endParaRPr/>
            </a:p>
          </p:txBody>
        </p:sp>
      </p:grpSp>
      <p:grpSp>
        <p:nvGrpSpPr>
          <p:cNvPr id="13" name="Group 13"/>
          <p:cNvGrpSpPr/>
          <p:nvPr/>
        </p:nvGrpSpPr>
        <p:grpSpPr>
          <a:xfrm>
            <a:off x="3820258" y="3693362"/>
            <a:ext cx="2910113" cy="1207607"/>
            <a:chOff x="0" y="0"/>
            <a:chExt cx="1698591" cy="704863"/>
          </a:xfrm>
        </p:grpSpPr>
        <p:sp>
          <p:nvSpPr>
            <p:cNvPr id="14" name="Freeform 14"/>
            <p:cNvSpPr/>
            <p:nvPr/>
          </p:nvSpPr>
          <p:spPr>
            <a:xfrm>
              <a:off x="0" y="0"/>
              <a:ext cx="1698591" cy="704863"/>
            </a:xfrm>
            <a:custGeom>
              <a:avLst/>
              <a:gdLst/>
              <a:ahLst/>
              <a:cxnLst/>
              <a:rect l="l" t="t" r="r" b="b"/>
              <a:pathLst>
                <a:path w="1698591" h="704863">
                  <a:moveTo>
                    <a:pt x="1495391" y="0"/>
                  </a:moveTo>
                  <a:cubicBezTo>
                    <a:pt x="1607616" y="0"/>
                    <a:pt x="1698591" y="157789"/>
                    <a:pt x="1698591" y="352432"/>
                  </a:cubicBezTo>
                  <a:cubicBezTo>
                    <a:pt x="1698591" y="547074"/>
                    <a:pt x="1607616" y="704863"/>
                    <a:pt x="1495391" y="704863"/>
                  </a:cubicBezTo>
                  <a:lnTo>
                    <a:pt x="203200" y="704863"/>
                  </a:lnTo>
                  <a:cubicBezTo>
                    <a:pt x="90976" y="704863"/>
                    <a:pt x="0" y="547074"/>
                    <a:pt x="0" y="352432"/>
                  </a:cubicBezTo>
                  <a:cubicBezTo>
                    <a:pt x="0" y="157789"/>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15" name="TextBox 15"/>
            <p:cNvSpPr txBox="1"/>
            <p:nvPr/>
          </p:nvSpPr>
          <p:spPr>
            <a:xfrm>
              <a:off x="0" y="-47625"/>
              <a:ext cx="1698591" cy="752488"/>
            </a:xfrm>
            <a:prstGeom prst="rect">
              <a:avLst/>
            </a:prstGeom>
          </p:spPr>
          <p:txBody>
            <a:bodyPr lIns="50800" tIns="50800" rIns="50800" bIns="50800" rtlCol="0" anchor="ctr"/>
            <a:lstStyle/>
            <a:p>
              <a:pPr algn="ctr">
                <a:lnSpc>
                  <a:spcPts val="3103"/>
                </a:lnSpc>
              </a:pPr>
              <a:endParaRPr/>
            </a:p>
          </p:txBody>
        </p:sp>
      </p:grpSp>
      <p:grpSp>
        <p:nvGrpSpPr>
          <p:cNvPr id="16" name="Group 16"/>
          <p:cNvGrpSpPr/>
          <p:nvPr/>
        </p:nvGrpSpPr>
        <p:grpSpPr>
          <a:xfrm>
            <a:off x="11202585" y="3693362"/>
            <a:ext cx="2910113" cy="1207607"/>
            <a:chOff x="0" y="0"/>
            <a:chExt cx="1698591" cy="704863"/>
          </a:xfrm>
        </p:grpSpPr>
        <p:sp>
          <p:nvSpPr>
            <p:cNvPr id="17" name="Freeform 17"/>
            <p:cNvSpPr/>
            <p:nvPr/>
          </p:nvSpPr>
          <p:spPr>
            <a:xfrm>
              <a:off x="0" y="0"/>
              <a:ext cx="1698591" cy="704863"/>
            </a:xfrm>
            <a:custGeom>
              <a:avLst/>
              <a:gdLst/>
              <a:ahLst/>
              <a:cxnLst/>
              <a:rect l="l" t="t" r="r" b="b"/>
              <a:pathLst>
                <a:path w="1698591" h="704863">
                  <a:moveTo>
                    <a:pt x="1495391" y="0"/>
                  </a:moveTo>
                  <a:cubicBezTo>
                    <a:pt x="1607616" y="0"/>
                    <a:pt x="1698591" y="157789"/>
                    <a:pt x="1698591" y="352432"/>
                  </a:cubicBezTo>
                  <a:cubicBezTo>
                    <a:pt x="1698591" y="547074"/>
                    <a:pt x="1607616" y="704863"/>
                    <a:pt x="1495391" y="704863"/>
                  </a:cubicBezTo>
                  <a:lnTo>
                    <a:pt x="203200" y="704863"/>
                  </a:lnTo>
                  <a:cubicBezTo>
                    <a:pt x="90976" y="704863"/>
                    <a:pt x="0" y="547074"/>
                    <a:pt x="0" y="352432"/>
                  </a:cubicBezTo>
                  <a:cubicBezTo>
                    <a:pt x="0" y="157789"/>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18" name="TextBox 18"/>
            <p:cNvSpPr txBox="1"/>
            <p:nvPr/>
          </p:nvSpPr>
          <p:spPr>
            <a:xfrm>
              <a:off x="0" y="-47625"/>
              <a:ext cx="1698591" cy="752488"/>
            </a:xfrm>
            <a:prstGeom prst="rect">
              <a:avLst/>
            </a:prstGeom>
          </p:spPr>
          <p:txBody>
            <a:bodyPr lIns="50800" tIns="50800" rIns="50800" bIns="50800" rtlCol="0" anchor="ctr"/>
            <a:lstStyle/>
            <a:p>
              <a:pPr algn="ctr">
                <a:lnSpc>
                  <a:spcPts val="3103"/>
                </a:lnSpc>
              </a:pPr>
              <a:endParaRPr/>
            </a:p>
          </p:txBody>
        </p:sp>
      </p:grpSp>
      <p:grpSp>
        <p:nvGrpSpPr>
          <p:cNvPr id="19" name="Group 19"/>
          <p:cNvGrpSpPr/>
          <p:nvPr/>
        </p:nvGrpSpPr>
        <p:grpSpPr>
          <a:xfrm>
            <a:off x="1993596" y="222481"/>
            <a:ext cx="14359332" cy="2531916"/>
            <a:chOff x="0" y="0"/>
            <a:chExt cx="8381336" cy="1477843"/>
          </a:xfrm>
        </p:grpSpPr>
        <p:sp>
          <p:nvSpPr>
            <p:cNvPr id="20" name="Freeform 20"/>
            <p:cNvSpPr/>
            <p:nvPr/>
          </p:nvSpPr>
          <p:spPr>
            <a:xfrm>
              <a:off x="0" y="0"/>
              <a:ext cx="8381336" cy="1477843"/>
            </a:xfrm>
            <a:custGeom>
              <a:avLst/>
              <a:gdLst/>
              <a:ahLst/>
              <a:cxnLst/>
              <a:rect l="l" t="t" r="r" b="b"/>
              <a:pathLst>
                <a:path w="8381336" h="1477843">
                  <a:moveTo>
                    <a:pt x="8178136" y="0"/>
                  </a:moveTo>
                  <a:cubicBezTo>
                    <a:pt x="8290361" y="0"/>
                    <a:pt x="8381336" y="330826"/>
                    <a:pt x="8381336" y="738922"/>
                  </a:cubicBezTo>
                  <a:cubicBezTo>
                    <a:pt x="8381336" y="1147017"/>
                    <a:pt x="8290361" y="1477843"/>
                    <a:pt x="8178136" y="1477843"/>
                  </a:cubicBezTo>
                  <a:lnTo>
                    <a:pt x="203200" y="1477843"/>
                  </a:lnTo>
                  <a:cubicBezTo>
                    <a:pt x="90976" y="1477843"/>
                    <a:pt x="0" y="1147017"/>
                    <a:pt x="0" y="738922"/>
                  </a:cubicBezTo>
                  <a:cubicBezTo>
                    <a:pt x="0" y="330826"/>
                    <a:pt x="90976" y="0"/>
                    <a:pt x="203200" y="0"/>
                  </a:cubicBezTo>
                  <a:close/>
                </a:path>
              </a:pathLst>
            </a:custGeom>
            <a:gradFill rotWithShape="1">
              <a:gsLst>
                <a:gs pos="0">
                  <a:srgbClr val="FF92EB">
                    <a:alpha val="100000"/>
                  </a:srgbClr>
                </a:gs>
                <a:gs pos="100000">
                  <a:srgbClr val="5052B3">
                    <a:alpha val="100000"/>
                  </a:srgbClr>
                </a:gs>
              </a:gsLst>
              <a:lin ang="2700000"/>
            </a:gradFill>
          </p:spPr>
        </p:sp>
        <p:sp>
          <p:nvSpPr>
            <p:cNvPr id="21" name="TextBox 21"/>
            <p:cNvSpPr txBox="1"/>
            <p:nvPr/>
          </p:nvSpPr>
          <p:spPr>
            <a:xfrm>
              <a:off x="0" y="-47625"/>
              <a:ext cx="8381336" cy="1525468"/>
            </a:xfrm>
            <a:prstGeom prst="rect">
              <a:avLst/>
            </a:prstGeom>
          </p:spPr>
          <p:txBody>
            <a:bodyPr lIns="50800" tIns="50800" rIns="50800" bIns="50800" rtlCol="0" anchor="ctr"/>
            <a:lstStyle/>
            <a:p>
              <a:pPr algn="ctr">
                <a:lnSpc>
                  <a:spcPts val="3103"/>
                </a:lnSpc>
              </a:pPr>
              <a:endParaRPr/>
            </a:p>
          </p:txBody>
        </p:sp>
      </p:grpSp>
      <p:sp>
        <p:nvSpPr>
          <p:cNvPr id="22" name="TextBox 22"/>
          <p:cNvSpPr txBox="1"/>
          <p:nvPr/>
        </p:nvSpPr>
        <p:spPr>
          <a:xfrm>
            <a:off x="3174046" y="57226"/>
            <a:ext cx="12355482" cy="2681552"/>
          </a:xfrm>
          <a:prstGeom prst="rect">
            <a:avLst/>
          </a:prstGeom>
        </p:spPr>
        <p:txBody>
          <a:bodyPr lIns="0" tIns="0" rIns="0" bIns="0" rtlCol="0" anchor="t">
            <a:spAutoFit/>
          </a:bodyPr>
          <a:lstStyle/>
          <a:p>
            <a:pPr algn="ctr">
              <a:lnSpc>
                <a:spcPts val="10747"/>
              </a:lnSpc>
              <a:spcBef>
                <a:spcPct val="0"/>
              </a:spcBef>
            </a:pPr>
            <a:r>
              <a:rPr lang="en-US" sz="7677" b="1">
                <a:solidFill>
                  <a:srgbClr val="FFFFFF"/>
                </a:solidFill>
                <a:latin typeface="Bricolage Grotesque Bold"/>
                <a:ea typeface="Bricolage Grotesque Bold"/>
                <a:cs typeface="Bricolage Grotesque Bold"/>
                <a:sym typeface="Bricolage Grotesque Bold"/>
              </a:rPr>
              <a:t>Key Elements of Effective Teamwork</a:t>
            </a:r>
          </a:p>
        </p:txBody>
      </p:sp>
      <p:sp>
        <p:nvSpPr>
          <p:cNvPr id="23" name="TextBox 23"/>
          <p:cNvSpPr txBox="1"/>
          <p:nvPr/>
        </p:nvSpPr>
        <p:spPr>
          <a:xfrm>
            <a:off x="129095" y="5248275"/>
            <a:ext cx="3044952" cy="4518617"/>
          </a:xfrm>
          <a:prstGeom prst="rect">
            <a:avLst/>
          </a:prstGeom>
        </p:spPr>
        <p:txBody>
          <a:bodyPr lIns="0" tIns="0" rIns="0" bIns="0" rtlCol="0" anchor="t">
            <a:spAutoFit/>
          </a:bodyPr>
          <a:lstStyle/>
          <a:p>
            <a:pPr algn="ctr">
              <a:lnSpc>
                <a:spcPts val="3992"/>
              </a:lnSpc>
            </a:pPr>
            <a:r>
              <a:rPr lang="en-US" sz="2851">
                <a:solidFill>
                  <a:srgbClr val="CFCFCF"/>
                </a:solidFill>
                <a:latin typeface="Canva Sans"/>
                <a:ea typeface="Canva Sans"/>
                <a:cs typeface="Canva Sans"/>
                <a:sym typeface="Canva Sans"/>
              </a:rPr>
              <a:t>Each professional knows their duties and accountability.</a:t>
            </a:r>
          </a:p>
          <a:p>
            <a:pPr algn="ctr">
              <a:lnSpc>
                <a:spcPts val="3992"/>
              </a:lnSpc>
              <a:spcBef>
                <a:spcPct val="0"/>
              </a:spcBef>
            </a:pPr>
            <a:r>
              <a:rPr lang="en-US" sz="2851">
                <a:solidFill>
                  <a:srgbClr val="CFCFCF"/>
                </a:solidFill>
                <a:latin typeface="Canva Sans"/>
                <a:ea typeface="Canva Sans"/>
                <a:cs typeface="Canva Sans"/>
                <a:sym typeface="Canva Sans"/>
              </a:rPr>
              <a:t>Prevents gaps or duplication in care.</a:t>
            </a:r>
          </a:p>
          <a:p>
            <a:pPr algn="ctr">
              <a:lnSpc>
                <a:spcPts val="3992"/>
              </a:lnSpc>
              <a:spcBef>
                <a:spcPct val="0"/>
              </a:spcBef>
            </a:pPr>
            <a:endParaRPr lang="en-US" sz="2851">
              <a:solidFill>
                <a:srgbClr val="CFCFCF"/>
              </a:solidFill>
              <a:latin typeface="Canva Sans"/>
              <a:ea typeface="Canva Sans"/>
              <a:cs typeface="Canva Sans"/>
              <a:sym typeface="Canva Sans"/>
            </a:endParaRPr>
          </a:p>
        </p:txBody>
      </p:sp>
      <p:sp>
        <p:nvSpPr>
          <p:cNvPr id="24" name="TextBox 24"/>
          <p:cNvSpPr txBox="1"/>
          <p:nvPr/>
        </p:nvSpPr>
        <p:spPr>
          <a:xfrm>
            <a:off x="-280350" y="3798407"/>
            <a:ext cx="3729002" cy="940368"/>
          </a:xfrm>
          <a:prstGeom prst="rect">
            <a:avLst/>
          </a:prstGeom>
        </p:spPr>
        <p:txBody>
          <a:bodyPr lIns="0" tIns="0" rIns="0" bIns="0" rtlCol="0" anchor="t">
            <a:spAutoFit/>
          </a:bodyPr>
          <a:lstStyle/>
          <a:p>
            <a:pPr algn="ctr">
              <a:lnSpc>
                <a:spcPts val="3818"/>
              </a:lnSpc>
              <a:spcBef>
                <a:spcPct val="0"/>
              </a:spcBef>
            </a:pPr>
            <a:r>
              <a:rPr lang="en-US" sz="2727" b="1">
                <a:solidFill>
                  <a:srgbClr val="000000"/>
                </a:solidFill>
                <a:latin typeface="Bricolage Grotesque Bold"/>
                <a:ea typeface="Bricolage Grotesque Bold"/>
                <a:cs typeface="Bricolage Grotesque Bold"/>
                <a:sym typeface="Bricolage Grotesque Bold"/>
              </a:rPr>
              <a:t>Clear Roles and Responsibilities</a:t>
            </a:r>
          </a:p>
        </p:txBody>
      </p:sp>
      <p:sp>
        <p:nvSpPr>
          <p:cNvPr id="25" name="TextBox 25"/>
          <p:cNvSpPr txBox="1"/>
          <p:nvPr/>
        </p:nvSpPr>
        <p:spPr>
          <a:xfrm>
            <a:off x="3615536" y="3798407"/>
            <a:ext cx="3319558" cy="940368"/>
          </a:xfrm>
          <a:prstGeom prst="rect">
            <a:avLst/>
          </a:prstGeom>
        </p:spPr>
        <p:txBody>
          <a:bodyPr lIns="0" tIns="0" rIns="0" bIns="0" rtlCol="0" anchor="t">
            <a:spAutoFit/>
          </a:bodyPr>
          <a:lstStyle/>
          <a:p>
            <a:pPr algn="ctr">
              <a:lnSpc>
                <a:spcPts val="3818"/>
              </a:lnSpc>
              <a:spcBef>
                <a:spcPct val="0"/>
              </a:spcBef>
            </a:pPr>
            <a:r>
              <a:rPr lang="en-US" sz="2727" b="1">
                <a:solidFill>
                  <a:srgbClr val="000000"/>
                </a:solidFill>
                <a:latin typeface="Bricolage Grotesque Bold"/>
                <a:ea typeface="Bricolage Grotesque Bold"/>
                <a:cs typeface="Bricolage Grotesque Bold"/>
                <a:sym typeface="Bricolage Grotesque Bold"/>
              </a:rPr>
              <a:t>Open Communication</a:t>
            </a:r>
          </a:p>
        </p:txBody>
      </p:sp>
      <p:sp>
        <p:nvSpPr>
          <p:cNvPr id="26" name="TextBox 26"/>
          <p:cNvSpPr txBox="1"/>
          <p:nvPr/>
        </p:nvSpPr>
        <p:spPr>
          <a:xfrm>
            <a:off x="7576476" y="3798407"/>
            <a:ext cx="2780004" cy="940368"/>
          </a:xfrm>
          <a:prstGeom prst="rect">
            <a:avLst/>
          </a:prstGeom>
        </p:spPr>
        <p:txBody>
          <a:bodyPr lIns="0" tIns="0" rIns="0" bIns="0" rtlCol="0" anchor="t">
            <a:spAutoFit/>
          </a:bodyPr>
          <a:lstStyle/>
          <a:p>
            <a:pPr algn="ctr">
              <a:lnSpc>
                <a:spcPts val="3818"/>
              </a:lnSpc>
              <a:spcBef>
                <a:spcPct val="0"/>
              </a:spcBef>
            </a:pPr>
            <a:r>
              <a:rPr lang="en-US" sz="2727" b="1">
                <a:solidFill>
                  <a:srgbClr val="000000"/>
                </a:solidFill>
                <a:latin typeface="Bricolage Grotesque Bold"/>
                <a:ea typeface="Bricolage Grotesque Bold"/>
                <a:cs typeface="Bricolage Grotesque Bold"/>
                <a:sym typeface="Bricolage Grotesque Bold"/>
              </a:rPr>
              <a:t>Mutual Respect and Trust</a:t>
            </a:r>
          </a:p>
        </p:txBody>
      </p:sp>
      <p:sp>
        <p:nvSpPr>
          <p:cNvPr id="27" name="TextBox 27"/>
          <p:cNvSpPr txBox="1"/>
          <p:nvPr/>
        </p:nvSpPr>
        <p:spPr>
          <a:xfrm>
            <a:off x="10793010" y="3964342"/>
            <a:ext cx="3729002" cy="464118"/>
          </a:xfrm>
          <a:prstGeom prst="rect">
            <a:avLst/>
          </a:prstGeom>
        </p:spPr>
        <p:txBody>
          <a:bodyPr lIns="0" tIns="0" rIns="0" bIns="0" rtlCol="0" anchor="t">
            <a:spAutoFit/>
          </a:bodyPr>
          <a:lstStyle/>
          <a:p>
            <a:pPr algn="ctr">
              <a:lnSpc>
                <a:spcPts val="3818"/>
              </a:lnSpc>
              <a:spcBef>
                <a:spcPct val="0"/>
              </a:spcBef>
            </a:pPr>
            <a:r>
              <a:rPr lang="en-US" sz="2727" b="1">
                <a:solidFill>
                  <a:srgbClr val="000000"/>
                </a:solidFill>
                <a:latin typeface="Bricolage Grotesque Bold"/>
                <a:ea typeface="Bricolage Grotesque Bold"/>
                <a:cs typeface="Bricolage Grotesque Bold"/>
                <a:sym typeface="Bricolage Grotesque Bold"/>
              </a:rPr>
              <a:t>Shared Goals</a:t>
            </a:r>
          </a:p>
        </p:txBody>
      </p:sp>
      <p:sp>
        <p:nvSpPr>
          <p:cNvPr id="28" name="TextBox 28"/>
          <p:cNvSpPr txBox="1"/>
          <p:nvPr/>
        </p:nvSpPr>
        <p:spPr>
          <a:xfrm>
            <a:off x="14784177" y="3726217"/>
            <a:ext cx="3137501" cy="940368"/>
          </a:xfrm>
          <a:prstGeom prst="rect">
            <a:avLst/>
          </a:prstGeom>
        </p:spPr>
        <p:txBody>
          <a:bodyPr lIns="0" tIns="0" rIns="0" bIns="0" rtlCol="0" anchor="t">
            <a:spAutoFit/>
          </a:bodyPr>
          <a:lstStyle/>
          <a:p>
            <a:pPr algn="ctr">
              <a:lnSpc>
                <a:spcPts val="3818"/>
              </a:lnSpc>
              <a:spcBef>
                <a:spcPct val="0"/>
              </a:spcBef>
            </a:pPr>
            <a:r>
              <a:rPr lang="en-US" sz="2727" b="1">
                <a:solidFill>
                  <a:srgbClr val="000000"/>
                </a:solidFill>
                <a:latin typeface="Bricolage Grotesque Bold"/>
                <a:ea typeface="Bricolage Grotesque Bold"/>
                <a:cs typeface="Bricolage Grotesque Bold"/>
                <a:sym typeface="Bricolage Grotesque Bold"/>
              </a:rPr>
              <a:t>Conflict Resolution</a:t>
            </a:r>
          </a:p>
        </p:txBody>
      </p:sp>
      <p:sp>
        <p:nvSpPr>
          <p:cNvPr id="29" name="TextBox 29"/>
          <p:cNvSpPr txBox="1"/>
          <p:nvPr/>
        </p:nvSpPr>
        <p:spPr>
          <a:xfrm>
            <a:off x="11371326" y="5248275"/>
            <a:ext cx="3044952" cy="4013792"/>
          </a:xfrm>
          <a:prstGeom prst="rect">
            <a:avLst/>
          </a:prstGeom>
        </p:spPr>
        <p:txBody>
          <a:bodyPr lIns="0" tIns="0" rIns="0" bIns="0" rtlCol="0" anchor="t">
            <a:spAutoFit/>
          </a:bodyPr>
          <a:lstStyle/>
          <a:p>
            <a:pPr algn="ctr">
              <a:lnSpc>
                <a:spcPts val="3992"/>
              </a:lnSpc>
            </a:pPr>
            <a:r>
              <a:rPr lang="en-US" sz="2851">
                <a:solidFill>
                  <a:srgbClr val="CFCFCF"/>
                </a:solidFill>
                <a:latin typeface="Canva Sans"/>
                <a:ea typeface="Canva Sans"/>
                <a:cs typeface="Canva Sans"/>
                <a:sym typeface="Canva Sans"/>
              </a:rPr>
              <a:t>Common objectives align the team’s efforts.</a:t>
            </a:r>
          </a:p>
          <a:p>
            <a:pPr algn="ctr">
              <a:lnSpc>
                <a:spcPts val="3992"/>
              </a:lnSpc>
              <a:spcBef>
                <a:spcPct val="0"/>
              </a:spcBef>
            </a:pPr>
            <a:r>
              <a:rPr lang="en-US" sz="2851">
                <a:solidFill>
                  <a:srgbClr val="CFCFCF"/>
                </a:solidFill>
                <a:latin typeface="Canva Sans"/>
                <a:ea typeface="Canva Sans"/>
                <a:cs typeface="Canva Sans"/>
                <a:sym typeface="Canva Sans"/>
              </a:rPr>
              <a:t>Focus on patient-centred care outcomes.</a:t>
            </a:r>
          </a:p>
          <a:p>
            <a:pPr algn="ctr">
              <a:lnSpc>
                <a:spcPts val="3992"/>
              </a:lnSpc>
              <a:spcBef>
                <a:spcPct val="0"/>
              </a:spcBef>
            </a:pPr>
            <a:endParaRPr lang="en-US" sz="2851">
              <a:solidFill>
                <a:srgbClr val="CFCFCF"/>
              </a:solidFill>
              <a:latin typeface="Canva Sans"/>
              <a:ea typeface="Canva Sans"/>
              <a:cs typeface="Canva Sans"/>
              <a:sym typeface="Canva Sans"/>
            </a:endParaRPr>
          </a:p>
        </p:txBody>
      </p:sp>
      <p:sp>
        <p:nvSpPr>
          <p:cNvPr id="30" name="TextBox 30"/>
          <p:cNvSpPr txBox="1"/>
          <p:nvPr/>
        </p:nvSpPr>
        <p:spPr>
          <a:xfrm>
            <a:off x="7621524" y="5248275"/>
            <a:ext cx="3044952" cy="3508967"/>
          </a:xfrm>
          <a:prstGeom prst="rect">
            <a:avLst/>
          </a:prstGeom>
        </p:spPr>
        <p:txBody>
          <a:bodyPr lIns="0" tIns="0" rIns="0" bIns="0" rtlCol="0" anchor="t">
            <a:spAutoFit/>
          </a:bodyPr>
          <a:lstStyle/>
          <a:p>
            <a:pPr algn="ctr">
              <a:lnSpc>
                <a:spcPts val="3992"/>
              </a:lnSpc>
            </a:pPr>
            <a:r>
              <a:rPr lang="en-US" sz="2851">
                <a:solidFill>
                  <a:srgbClr val="CFCFCF"/>
                </a:solidFill>
                <a:latin typeface="Canva Sans"/>
                <a:ea typeface="Canva Sans"/>
                <a:cs typeface="Canva Sans"/>
                <a:sym typeface="Canva Sans"/>
              </a:rPr>
              <a:t>Valuing each member’s expertise.</a:t>
            </a:r>
          </a:p>
          <a:p>
            <a:pPr algn="ctr">
              <a:lnSpc>
                <a:spcPts val="3992"/>
              </a:lnSpc>
              <a:spcBef>
                <a:spcPct val="0"/>
              </a:spcBef>
            </a:pPr>
            <a:r>
              <a:rPr lang="en-US" sz="2851">
                <a:solidFill>
                  <a:srgbClr val="CFCFCF"/>
                </a:solidFill>
                <a:latin typeface="Canva Sans"/>
                <a:ea typeface="Canva Sans"/>
                <a:cs typeface="Canva Sans"/>
                <a:sym typeface="Canva Sans"/>
              </a:rPr>
              <a:t>Encourages collaboration and learning.</a:t>
            </a:r>
          </a:p>
          <a:p>
            <a:pPr algn="ctr">
              <a:lnSpc>
                <a:spcPts val="3992"/>
              </a:lnSpc>
              <a:spcBef>
                <a:spcPct val="0"/>
              </a:spcBef>
            </a:pPr>
            <a:endParaRPr lang="en-US" sz="2851">
              <a:solidFill>
                <a:srgbClr val="CFCFCF"/>
              </a:solidFill>
              <a:latin typeface="Canva Sans"/>
              <a:ea typeface="Canva Sans"/>
              <a:cs typeface="Canva Sans"/>
              <a:sym typeface="Canva Sans"/>
            </a:endParaRPr>
          </a:p>
        </p:txBody>
      </p:sp>
      <p:sp>
        <p:nvSpPr>
          <p:cNvPr id="31" name="TextBox 31"/>
          <p:cNvSpPr txBox="1"/>
          <p:nvPr/>
        </p:nvSpPr>
        <p:spPr>
          <a:xfrm>
            <a:off x="3875310" y="5248275"/>
            <a:ext cx="3044952" cy="4013792"/>
          </a:xfrm>
          <a:prstGeom prst="rect">
            <a:avLst/>
          </a:prstGeom>
        </p:spPr>
        <p:txBody>
          <a:bodyPr lIns="0" tIns="0" rIns="0" bIns="0" rtlCol="0" anchor="t">
            <a:spAutoFit/>
          </a:bodyPr>
          <a:lstStyle/>
          <a:p>
            <a:pPr algn="ctr">
              <a:lnSpc>
                <a:spcPts val="3992"/>
              </a:lnSpc>
            </a:pPr>
            <a:r>
              <a:rPr lang="en-US" sz="2851">
                <a:solidFill>
                  <a:srgbClr val="CFCFCF"/>
                </a:solidFill>
                <a:latin typeface="Canva Sans"/>
                <a:ea typeface="Canva Sans"/>
                <a:cs typeface="Canva Sans"/>
                <a:sym typeface="Canva Sans"/>
              </a:rPr>
              <a:t>Transparent sharing of information.</a:t>
            </a:r>
          </a:p>
          <a:p>
            <a:pPr algn="ctr">
              <a:lnSpc>
                <a:spcPts val="3992"/>
              </a:lnSpc>
              <a:spcBef>
                <a:spcPct val="0"/>
              </a:spcBef>
            </a:pPr>
            <a:r>
              <a:rPr lang="en-US" sz="2851">
                <a:solidFill>
                  <a:srgbClr val="CFCFCF"/>
                </a:solidFill>
                <a:latin typeface="Canva Sans"/>
                <a:ea typeface="Canva Sans"/>
                <a:cs typeface="Canva Sans"/>
                <a:sym typeface="Canva Sans"/>
              </a:rPr>
              <a:t>Includes handovers, meetings, and documentation.</a:t>
            </a:r>
          </a:p>
          <a:p>
            <a:pPr algn="ctr">
              <a:lnSpc>
                <a:spcPts val="3992"/>
              </a:lnSpc>
              <a:spcBef>
                <a:spcPct val="0"/>
              </a:spcBef>
            </a:pPr>
            <a:endParaRPr lang="en-US" sz="2851">
              <a:solidFill>
                <a:srgbClr val="CFCFCF"/>
              </a:solidFill>
              <a:latin typeface="Canva Sans"/>
              <a:ea typeface="Canva Sans"/>
              <a:cs typeface="Canva Sans"/>
              <a:sym typeface="Canva Sans"/>
            </a:endParaRPr>
          </a:p>
        </p:txBody>
      </p:sp>
      <p:sp>
        <p:nvSpPr>
          <p:cNvPr id="32" name="TextBox 32"/>
          <p:cNvSpPr txBox="1"/>
          <p:nvPr/>
        </p:nvSpPr>
        <p:spPr>
          <a:xfrm>
            <a:off x="15121127" y="5248275"/>
            <a:ext cx="3044952" cy="4013792"/>
          </a:xfrm>
          <a:prstGeom prst="rect">
            <a:avLst/>
          </a:prstGeom>
        </p:spPr>
        <p:txBody>
          <a:bodyPr lIns="0" tIns="0" rIns="0" bIns="0" rtlCol="0" anchor="t">
            <a:spAutoFit/>
          </a:bodyPr>
          <a:lstStyle/>
          <a:p>
            <a:pPr algn="ctr">
              <a:lnSpc>
                <a:spcPts val="3992"/>
              </a:lnSpc>
            </a:pPr>
            <a:r>
              <a:rPr lang="en-US" sz="2851">
                <a:solidFill>
                  <a:srgbClr val="CFCFCF"/>
                </a:solidFill>
                <a:latin typeface="Canva Sans"/>
                <a:ea typeface="Canva Sans"/>
                <a:cs typeface="Canva Sans"/>
                <a:sym typeface="Canva Sans"/>
              </a:rPr>
              <a:t>Differences of opinion handled constructively.</a:t>
            </a:r>
          </a:p>
          <a:p>
            <a:pPr algn="ctr">
              <a:lnSpc>
                <a:spcPts val="3992"/>
              </a:lnSpc>
              <a:spcBef>
                <a:spcPct val="0"/>
              </a:spcBef>
            </a:pPr>
            <a:r>
              <a:rPr lang="en-US" sz="2851">
                <a:solidFill>
                  <a:srgbClr val="CFCFCF"/>
                </a:solidFill>
                <a:latin typeface="Canva Sans"/>
                <a:ea typeface="Canva Sans"/>
                <a:cs typeface="Canva Sans"/>
                <a:sym typeface="Canva Sans"/>
              </a:rPr>
              <a:t>Maintains positive and effective team culture.</a:t>
            </a:r>
          </a:p>
          <a:p>
            <a:pPr algn="ctr">
              <a:lnSpc>
                <a:spcPts val="3992"/>
              </a:lnSpc>
              <a:spcBef>
                <a:spcPct val="0"/>
              </a:spcBef>
            </a:pPr>
            <a:endParaRPr lang="en-US" sz="2851">
              <a:solidFill>
                <a:srgbClr val="CFCFCF"/>
              </a:solidFill>
              <a:latin typeface="Canva Sans"/>
              <a:ea typeface="Canva Sans"/>
              <a:cs typeface="Canva Sans"/>
              <a:sym typeface="Canva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CFCFCF">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0" y="-4611886"/>
            <a:ext cx="18288000" cy="11315700"/>
          </a:xfrm>
          <a:custGeom>
            <a:avLst/>
            <a:gdLst/>
            <a:ahLst/>
            <a:cxnLst/>
            <a:rect l="l" t="t" r="r" b="b"/>
            <a:pathLst>
              <a:path w="18288000" h="11315700">
                <a:moveTo>
                  <a:pt x="0" y="0"/>
                </a:moveTo>
                <a:lnTo>
                  <a:pt x="18288000" y="0"/>
                </a:lnTo>
                <a:lnTo>
                  <a:pt x="18288000" y="11315700"/>
                </a:lnTo>
                <a:lnTo>
                  <a:pt x="0" y="11315700"/>
                </a:lnTo>
                <a:lnTo>
                  <a:pt x="0" y="0"/>
                </a:lnTo>
                <a:close/>
              </a:path>
            </a:pathLst>
          </a:custGeom>
          <a:blipFill>
            <a:blip>
              <a:alphaModFix amt="28000"/>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0896642" y="1525438"/>
            <a:ext cx="722635" cy="722635"/>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5" name="TextBox 5"/>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6" name="Group 6"/>
          <p:cNvGrpSpPr/>
          <p:nvPr/>
        </p:nvGrpSpPr>
        <p:grpSpPr>
          <a:xfrm>
            <a:off x="10896642" y="2787604"/>
            <a:ext cx="722635" cy="72263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8" name="TextBox 8"/>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9" name="Group 9"/>
          <p:cNvGrpSpPr/>
          <p:nvPr/>
        </p:nvGrpSpPr>
        <p:grpSpPr>
          <a:xfrm>
            <a:off x="10896642" y="4008157"/>
            <a:ext cx="722635" cy="722635"/>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12" name="Group 12"/>
          <p:cNvGrpSpPr/>
          <p:nvPr/>
        </p:nvGrpSpPr>
        <p:grpSpPr>
          <a:xfrm>
            <a:off x="10896642" y="5445167"/>
            <a:ext cx="722635" cy="722635"/>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14" name="TextBox 14"/>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sp>
        <p:nvSpPr>
          <p:cNvPr id="15" name="Freeform 15"/>
          <p:cNvSpPr/>
          <p:nvPr/>
        </p:nvSpPr>
        <p:spPr>
          <a:xfrm>
            <a:off x="11118994" y="1740804"/>
            <a:ext cx="277932" cy="286897"/>
          </a:xfrm>
          <a:custGeom>
            <a:avLst/>
            <a:gdLst/>
            <a:ahLst/>
            <a:cxnLst/>
            <a:rect l="l" t="t" r="r" b="b"/>
            <a:pathLst>
              <a:path w="277932" h="286897">
                <a:moveTo>
                  <a:pt x="0" y="0"/>
                </a:moveTo>
                <a:lnTo>
                  <a:pt x="277931" y="0"/>
                </a:lnTo>
                <a:lnTo>
                  <a:pt x="277931" y="286897"/>
                </a:lnTo>
                <a:lnTo>
                  <a:pt x="0" y="28689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6" name="Freeform 16"/>
          <p:cNvSpPr/>
          <p:nvPr/>
        </p:nvSpPr>
        <p:spPr>
          <a:xfrm>
            <a:off x="11118994" y="3006522"/>
            <a:ext cx="277932" cy="286897"/>
          </a:xfrm>
          <a:custGeom>
            <a:avLst/>
            <a:gdLst/>
            <a:ahLst/>
            <a:cxnLst/>
            <a:rect l="l" t="t" r="r" b="b"/>
            <a:pathLst>
              <a:path w="277932" h="286897">
                <a:moveTo>
                  <a:pt x="0" y="0"/>
                </a:moveTo>
                <a:lnTo>
                  <a:pt x="277931" y="0"/>
                </a:lnTo>
                <a:lnTo>
                  <a:pt x="277931" y="286897"/>
                </a:lnTo>
                <a:lnTo>
                  <a:pt x="0" y="286897"/>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17" name="Group 17"/>
          <p:cNvGrpSpPr/>
          <p:nvPr/>
        </p:nvGrpSpPr>
        <p:grpSpPr>
          <a:xfrm>
            <a:off x="-177714" y="-4769"/>
            <a:ext cx="9815233" cy="2252842"/>
            <a:chOff x="0" y="0"/>
            <a:chExt cx="3204288" cy="735464"/>
          </a:xfrm>
        </p:grpSpPr>
        <p:sp>
          <p:nvSpPr>
            <p:cNvPr id="18" name="Freeform 18"/>
            <p:cNvSpPr/>
            <p:nvPr/>
          </p:nvSpPr>
          <p:spPr>
            <a:xfrm>
              <a:off x="0" y="0"/>
              <a:ext cx="3204288" cy="735464"/>
            </a:xfrm>
            <a:custGeom>
              <a:avLst/>
              <a:gdLst/>
              <a:ahLst/>
              <a:cxnLst/>
              <a:rect l="l" t="t" r="r" b="b"/>
              <a:pathLst>
                <a:path w="3204288" h="735464">
                  <a:moveTo>
                    <a:pt x="3001088" y="0"/>
                  </a:moveTo>
                  <a:cubicBezTo>
                    <a:pt x="3113312" y="0"/>
                    <a:pt x="3204288" y="164639"/>
                    <a:pt x="3204288" y="367732"/>
                  </a:cubicBezTo>
                  <a:cubicBezTo>
                    <a:pt x="3204288" y="570825"/>
                    <a:pt x="3113312" y="735464"/>
                    <a:pt x="3001088" y="735464"/>
                  </a:cubicBezTo>
                  <a:lnTo>
                    <a:pt x="203200" y="735464"/>
                  </a:lnTo>
                  <a:cubicBezTo>
                    <a:pt x="90976" y="735464"/>
                    <a:pt x="0" y="570825"/>
                    <a:pt x="0" y="367732"/>
                  </a:cubicBezTo>
                  <a:cubicBezTo>
                    <a:pt x="0" y="164639"/>
                    <a:pt x="90976" y="0"/>
                    <a:pt x="203200" y="0"/>
                  </a:cubicBezTo>
                  <a:lnTo>
                    <a:pt x="3001088" y="0"/>
                  </a:lnTo>
                  <a:close/>
                </a:path>
              </a:pathLst>
            </a:custGeom>
            <a:solidFill>
              <a:srgbClr val="CFCFCF"/>
            </a:solidFill>
          </p:spPr>
        </p:sp>
        <p:sp>
          <p:nvSpPr>
            <p:cNvPr id="19" name="TextBox 19"/>
            <p:cNvSpPr txBox="1"/>
            <p:nvPr/>
          </p:nvSpPr>
          <p:spPr>
            <a:xfrm>
              <a:off x="0" y="-47625"/>
              <a:ext cx="3204288" cy="783089"/>
            </a:xfrm>
            <a:prstGeom prst="rect">
              <a:avLst/>
            </a:prstGeom>
          </p:spPr>
          <p:txBody>
            <a:bodyPr lIns="50800" tIns="50800" rIns="50800" bIns="50800" rtlCol="0" anchor="ctr"/>
            <a:lstStyle/>
            <a:p>
              <a:pPr algn="ctr">
                <a:lnSpc>
                  <a:spcPts val="3103"/>
                </a:lnSpc>
              </a:pPr>
              <a:endParaRPr/>
            </a:p>
          </p:txBody>
        </p:sp>
      </p:grpSp>
      <p:sp>
        <p:nvSpPr>
          <p:cNvPr id="20" name="Freeform 20"/>
          <p:cNvSpPr/>
          <p:nvPr/>
        </p:nvSpPr>
        <p:spPr>
          <a:xfrm>
            <a:off x="11118994" y="4272239"/>
            <a:ext cx="277932" cy="286897"/>
          </a:xfrm>
          <a:custGeom>
            <a:avLst/>
            <a:gdLst/>
            <a:ahLst/>
            <a:cxnLst/>
            <a:rect l="l" t="t" r="r" b="b"/>
            <a:pathLst>
              <a:path w="277932" h="286897">
                <a:moveTo>
                  <a:pt x="0" y="0"/>
                </a:moveTo>
                <a:lnTo>
                  <a:pt x="277931" y="0"/>
                </a:lnTo>
                <a:lnTo>
                  <a:pt x="277931" y="286897"/>
                </a:lnTo>
                <a:lnTo>
                  <a:pt x="0" y="286897"/>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21" name="Group 21"/>
          <p:cNvGrpSpPr/>
          <p:nvPr/>
        </p:nvGrpSpPr>
        <p:grpSpPr>
          <a:xfrm>
            <a:off x="10896642" y="6941939"/>
            <a:ext cx="722635" cy="722635"/>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23" name="TextBox 23"/>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sp>
        <p:nvSpPr>
          <p:cNvPr id="24" name="Freeform 24"/>
          <p:cNvSpPr/>
          <p:nvPr/>
        </p:nvSpPr>
        <p:spPr>
          <a:xfrm>
            <a:off x="11118994" y="7159808"/>
            <a:ext cx="277932" cy="286897"/>
          </a:xfrm>
          <a:custGeom>
            <a:avLst/>
            <a:gdLst/>
            <a:ahLst/>
            <a:cxnLst/>
            <a:rect l="l" t="t" r="r" b="b"/>
            <a:pathLst>
              <a:path w="277932" h="286897">
                <a:moveTo>
                  <a:pt x="0" y="0"/>
                </a:moveTo>
                <a:lnTo>
                  <a:pt x="277931" y="0"/>
                </a:lnTo>
                <a:lnTo>
                  <a:pt x="277931" y="286897"/>
                </a:lnTo>
                <a:lnTo>
                  <a:pt x="0" y="28689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5" name="Freeform 25"/>
          <p:cNvSpPr/>
          <p:nvPr/>
        </p:nvSpPr>
        <p:spPr>
          <a:xfrm>
            <a:off x="11118994" y="5711867"/>
            <a:ext cx="277932" cy="286897"/>
          </a:xfrm>
          <a:custGeom>
            <a:avLst/>
            <a:gdLst/>
            <a:ahLst/>
            <a:cxnLst/>
            <a:rect l="l" t="t" r="r" b="b"/>
            <a:pathLst>
              <a:path w="277932" h="286897">
                <a:moveTo>
                  <a:pt x="0" y="0"/>
                </a:moveTo>
                <a:lnTo>
                  <a:pt x="277931" y="0"/>
                </a:lnTo>
                <a:lnTo>
                  <a:pt x="277931" y="286897"/>
                </a:lnTo>
                <a:lnTo>
                  <a:pt x="0" y="28689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26" name="Freeform 26"/>
          <p:cNvSpPr/>
          <p:nvPr/>
        </p:nvSpPr>
        <p:spPr>
          <a:xfrm>
            <a:off x="0" y="-83132"/>
            <a:ext cx="18675502" cy="10081236"/>
          </a:xfrm>
          <a:custGeom>
            <a:avLst/>
            <a:gdLst/>
            <a:ahLst/>
            <a:cxnLst/>
            <a:rect l="l" t="t" r="r" b="b"/>
            <a:pathLst>
              <a:path w="18675502" h="10081236">
                <a:moveTo>
                  <a:pt x="0" y="0"/>
                </a:moveTo>
                <a:lnTo>
                  <a:pt x="18675502" y="0"/>
                </a:lnTo>
                <a:lnTo>
                  <a:pt x="18675502" y="10081235"/>
                </a:lnTo>
                <a:lnTo>
                  <a:pt x="0" y="10081235"/>
                </a:lnTo>
                <a:lnTo>
                  <a:pt x="0" y="0"/>
                </a:lnTo>
                <a:close/>
              </a:path>
            </a:pathLst>
          </a:custGeom>
          <a:blipFill>
            <a:blip r:embed="rId5">
              <a:alphaModFix amt="31000"/>
            </a:blip>
            <a:stretch>
              <a:fillRect t="-16160" b="-16160"/>
            </a:stretch>
          </a:blipFill>
        </p:spPr>
      </p:sp>
      <p:grpSp>
        <p:nvGrpSpPr>
          <p:cNvPr id="27" name="Group 27"/>
          <p:cNvGrpSpPr/>
          <p:nvPr/>
        </p:nvGrpSpPr>
        <p:grpSpPr>
          <a:xfrm>
            <a:off x="11016558" y="593135"/>
            <a:ext cx="5796057" cy="696265"/>
            <a:chOff x="0" y="0"/>
            <a:chExt cx="3383076" cy="406400"/>
          </a:xfrm>
        </p:grpSpPr>
        <p:sp>
          <p:nvSpPr>
            <p:cNvPr id="28" name="Freeform 28"/>
            <p:cNvSpPr/>
            <p:nvPr/>
          </p:nvSpPr>
          <p:spPr>
            <a:xfrm>
              <a:off x="0" y="0"/>
              <a:ext cx="3383076" cy="406400"/>
            </a:xfrm>
            <a:custGeom>
              <a:avLst/>
              <a:gdLst/>
              <a:ahLst/>
              <a:cxnLst/>
              <a:rect l="l" t="t" r="r" b="b"/>
              <a:pathLst>
                <a:path w="3383076" h="406400">
                  <a:moveTo>
                    <a:pt x="3179876" y="0"/>
                  </a:moveTo>
                  <a:cubicBezTo>
                    <a:pt x="3292100" y="0"/>
                    <a:pt x="3383076" y="90976"/>
                    <a:pt x="3383076" y="203200"/>
                  </a:cubicBezTo>
                  <a:cubicBezTo>
                    <a:pt x="3383076" y="315424"/>
                    <a:pt x="3292100" y="406400"/>
                    <a:pt x="3179876" y="406400"/>
                  </a:cubicBezTo>
                  <a:lnTo>
                    <a:pt x="203200" y="406400"/>
                  </a:lnTo>
                  <a:cubicBezTo>
                    <a:pt x="90976" y="406400"/>
                    <a:pt x="0" y="315424"/>
                    <a:pt x="0" y="203200"/>
                  </a:cubicBezTo>
                  <a:cubicBezTo>
                    <a:pt x="0" y="90976"/>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29" name="TextBox 29"/>
            <p:cNvSpPr txBox="1"/>
            <p:nvPr/>
          </p:nvSpPr>
          <p:spPr>
            <a:xfrm>
              <a:off x="0" y="-47625"/>
              <a:ext cx="3383076" cy="454025"/>
            </a:xfrm>
            <a:prstGeom prst="rect">
              <a:avLst/>
            </a:prstGeom>
          </p:spPr>
          <p:txBody>
            <a:bodyPr lIns="50800" tIns="50800" rIns="50800" bIns="50800" rtlCol="0" anchor="ctr"/>
            <a:lstStyle/>
            <a:p>
              <a:pPr algn="ctr">
                <a:lnSpc>
                  <a:spcPts val="3103"/>
                </a:lnSpc>
              </a:pPr>
              <a:endParaRPr/>
            </a:p>
          </p:txBody>
        </p:sp>
      </p:grpSp>
      <p:sp>
        <p:nvSpPr>
          <p:cNvPr id="30" name="TextBox 30"/>
          <p:cNvSpPr txBox="1"/>
          <p:nvPr/>
        </p:nvSpPr>
        <p:spPr>
          <a:xfrm>
            <a:off x="173987" y="2436002"/>
            <a:ext cx="8044273" cy="1074364"/>
          </a:xfrm>
          <a:prstGeom prst="rect">
            <a:avLst/>
          </a:prstGeom>
        </p:spPr>
        <p:txBody>
          <a:bodyPr lIns="0" tIns="0" rIns="0" bIns="0" rtlCol="0" anchor="t">
            <a:spAutoFit/>
          </a:bodyPr>
          <a:lstStyle/>
          <a:p>
            <a:pPr algn="l">
              <a:lnSpc>
                <a:spcPts val="4308"/>
              </a:lnSpc>
              <a:spcBef>
                <a:spcPct val="0"/>
              </a:spcBef>
            </a:pPr>
            <a:r>
              <a:rPr lang="en-US" sz="3077" b="1">
                <a:solidFill>
                  <a:srgbClr val="072253"/>
                </a:solidFill>
                <a:latin typeface="Bricolage Grotesque Bold"/>
                <a:ea typeface="Bricolage Grotesque Bold"/>
                <a:cs typeface="Bricolage Grotesque Bold"/>
                <a:sym typeface="Bricolage Grotesque Bold"/>
              </a:rPr>
              <a:t>Scenario: Hospital Patient with Chronic Conditions</a:t>
            </a:r>
          </a:p>
        </p:txBody>
      </p:sp>
      <p:sp>
        <p:nvSpPr>
          <p:cNvPr id="31" name="TextBox 31"/>
          <p:cNvSpPr txBox="1"/>
          <p:nvPr/>
        </p:nvSpPr>
        <p:spPr>
          <a:xfrm>
            <a:off x="92412" y="-118144"/>
            <a:ext cx="9043638" cy="2539157"/>
          </a:xfrm>
          <a:prstGeom prst="rect">
            <a:avLst/>
          </a:prstGeom>
        </p:spPr>
        <p:txBody>
          <a:bodyPr lIns="0" tIns="0" rIns="0" bIns="0" rtlCol="0" anchor="t">
            <a:spAutoFit/>
          </a:bodyPr>
          <a:lstStyle/>
          <a:p>
            <a:pPr algn="l">
              <a:lnSpc>
                <a:spcPts val="9907"/>
              </a:lnSpc>
              <a:spcBef>
                <a:spcPct val="0"/>
              </a:spcBef>
            </a:pPr>
            <a:r>
              <a:rPr lang="en-US" sz="7077" b="1" dirty="0">
                <a:solidFill>
                  <a:srgbClr val="000000"/>
                </a:solidFill>
                <a:latin typeface="Bricolage Grotesque Bold"/>
                <a:ea typeface="Bricolage Grotesque Bold"/>
                <a:cs typeface="Bricolage Grotesque Bold"/>
                <a:sym typeface="Bricolage Grotesque Bold"/>
              </a:rPr>
              <a:t>Practical Application in HSC</a:t>
            </a:r>
          </a:p>
        </p:txBody>
      </p:sp>
      <p:sp>
        <p:nvSpPr>
          <p:cNvPr id="32" name="TextBox 32"/>
          <p:cNvSpPr txBox="1"/>
          <p:nvPr/>
        </p:nvSpPr>
        <p:spPr>
          <a:xfrm>
            <a:off x="173987" y="3583820"/>
            <a:ext cx="8566334" cy="797517"/>
          </a:xfrm>
          <a:prstGeom prst="rect">
            <a:avLst/>
          </a:prstGeom>
        </p:spPr>
        <p:txBody>
          <a:bodyPr lIns="0" tIns="0" rIns="0" bIns="0" rtlCol="0" anchor="t">
            <a:spAutoFit/>
          </a:bodyPr>
          <a:lstStyle/>
          <a:p>
            <a:pPr algn="l">
              <a:lnSpc>
                <a:spcPts val="3292"/>
              </a:lnSpc>
              <a:spcBef>
                <a:spcPct val="0"/>
              </a:spcBef>
            </a:pPr>
            <a:r>
              <a:rPr lang="en-US" sz="2351">
                <a:solidFill>
                  <a:srgbClr val="343434"/>
                </a:solidFill>
                <a:latin typeface="Canva Sans"/>
                <a:ea typeface="Canva Sans"/>
                <a:cs typeface="Canva Sans"/>
                <a:sym typeface="Canva Sans"/>
              </a:rPr>
              <a:t>Patient has diabetes and hypertension requiring multidisciplinary care.</a:t>
            </a:r>
          </a:p>
        </p:txBody>
      </p:sp>
      <p:sp>
        <p:nvSpPr>
          <p:cNvPr id="33" name="TextBox 33"/>
          <p:cNvSpPr txBox="1"/>
          <p:nvPr/>
        </p:nvSpPr>
        <p:spPr>
          <a:xfrm>
            <a:off x="11113548" y="672421"/>
            <a:ext cx="5286725" cy="480543"/>
          </a:xfrm>
          <a:prstGeom prst="rect">
            <a:avLst/>
          </a:prstGeom>
        </p:spPr>
        <p:txBody>
          <a:bodyPr lIns="0" tIns="0" rIns="0" bIns="0" rtlCol="0" anchor="t">
            <a:spAutoFit/>
          </a:bodyPr>
          <a:lstStyle/>
          <a:p>
            <a:pPr algn="ctr">
              <a:lnSpc>
                <a:spcPts val="3958"/>
              </a:lnSpc>
              <a:spcBef>
                <a:spcPct val="0"/>
              </a:spcBef>
            </a:pPr>
            <a:r>
              <a:rPr lang="en-US" sz="2827" b="1">
                <a:solidFill>
                  <a:srgbClr val="072253"/>
                </a:solidFill>
                <a:latin typeface="Bricolage Grotesque Bold"/>
                <a:ea typeface="Bricolage Grotesque Bold"/>
                <a:cs typeface="Bricolage Grotesque Bold"/>
                <a:sym typeface="Bricolage Grotesque Bold"/>
              </a:rPr>
              <a:t>TEAM MEMBER ROLES</a:t>
            </a:r>
          </a:p>
        </p:txBody>
      </p:sp>
      <p:sp>
        <p:nvSpPr>
          <p:cNvPr id="34" name="TextBox 34"/>
          <p:cNvSpPr txBox="1"/>
          <p:nvPr/>
        </p:nvSpPr>
        <p:spPr>
          <a:xfrm>
            <a:off x="11883759" y="1582282"/>
            <a:ext cx="5789185" cy="843213"/>
          </a:xfrm>
          <a:prstGeom prst="rect">
            <a:avLst/>
          </a:prstGeom>
        </p:spPr>
        <p:txBody>
          <a:bodyPr lIns="0" tIns="0" rIns="0" bIns="0" rtlCol="0" anchor="t">
            <a:spAutoFit/>
          </a:bodyPr>
          <a:lstStyle/>
          <a:p>
            <a:pPr algn="l">
              <a:lnSpc>
                <a:spcPts val="3398"/>
              </a:lnSpc>
              <a:spcBef>
                <a:spcPct val="0"/>
              </a:spcBef>
            </a:pPr>
            <a:r>
              <a:rPr lang="en-US" sz="2427" b="1">
                <a:solidFill>
                  <a:srgbClr val="000000"/>
                </a:solidFill>
                <a:latin typeface="Bricolage Grotesque Bold"/>
                <a:ea typeface="Bricolage Grotesque Bold"/>
                <a:cs typeface="Bricolage Grotesque Bold"/>
                <a:sym typeface="Bricolage Grotesque Bold"/>
              </a:rPr>
              <a:t>Nurse: Monitors vital signs and blood sugar; notes changes.</a:t>
            </a:r>
          </a:p>
        </p:txBody>
      </p:sp>
      <p:sp>
        <p:nvSpPr>
          <p:cNvPr id="35" name="TextBox 35"/>
          <p:cNvSpPr txBox="1"/>
          <p:nvPr/>
        </p:nvSpPr>
        <p:spPr>
          <a:xfrm>
            <a:off x="11883759" y="2836899"/>
            <a:ext cx="6250176" cy="843213"/>
          </a:xfrm>
          <a:prstGeom prst="rect">
            <a:avLst/>
          </a:prstGeom>
        </p:spPr>
        <p:txBody>
          <a:bodyPr lIns="0" tIns="0" rIns="0" bIns="0" rtlCol="0" anchor="t">
            <a:spAutoFit/>
          </a:bodyPr>
          <a:lstStyle/>
          <a:p>
            <a:pPr algn="l">
              <a:lnSpc>
                <a:spcPts val="3398"/>
              </a:lnSpc>
              <a:spcBef>
                <a:spcPct val="0"/>
              </a:spcBef>
            </a:pPr>
            <a:r>
              <a:rPr lang="en-US" sz="2427" b="1">
                <a:solidFill>
                  <a:srgbClr val="000000"/>
                </a:solidFill>
                <a:latin typeface="Bricolage Grotesque Bold"/>
                <a:ea typeface="Bricolage Grotesque Bold"/>
                <a:cs typeface="Bricolage Grotesque Bold"/>
                <a:sym typeface="Bricolage Grotesque Bold"/>
              </a:rPr>
              <a:t>Doctor: Reviews test results and adjusts medication.</a:t>
            </a:r>
          </a:p>
        </p:txBody>
      </p:sp>
      <p:sp>
        <p:nvSpPr>
          <p:cNvPr id="36" name="TextBox 36"/>
          <p:cNvSpPr txBox="1"/>
          <p:nvPr/>
        </p:nvSpPr>
        <p:spPr>
          <a:xfrm>
            <a:off x="11883759" y="4123398"/>
            <a:ext cx="5789185" cy="843213"/>
          </a:xfrm>
          <a:prstGeom prst="rect">
            <a:avLst/>
          </a:prstGeom>
        </p:spPr>
        <p:txBody>
          <a:bodyPr lIns="0" tIns="0" rIns="0" bIns="0" rtlCol="0" anchor="t">
            <a:spAutoFit/>
          </a:bodyPr>
          <a:lstStyle/>
          <a:p>
            <a:pPr algn="l">
              <a:lnSpc>
                <a:spcPts val="3398"/>
              </a:lnSpc>
              <a:spcBef>
                <a:spcPct val="0"/>
              </a:spcBef>
            </a:pPr>
            <a:r>
              <a:rPr lang="en-US" sz="2427" b="1">
                <a:solidFill>
                  <a:srgbClr val="000000"/>
                </a:solidFill>
                <a:latin typeface="Bricolage Grotesque Bold"/>
                <a:ea typeface="Bricolage Grotesque Bold"/>
                <a:cs typeface="Bricolage Grotesque Bold"/>
                <a:sym typeface="Bricolage Grotesque Bold"/>
              </a:rPr>
              <a:t>Dietitian: Designs a meal plan for blood sugar control.</a:t>
            </a:r>
          </a:p>
        </p:txBody>
      </p:sp>
      <p:sp>
        <p:nvSpPr>
          <p:cNvPr id="37" name="TextBox 37"/>
          <p:cNvSpPr txBox="1"/>
          <p:nvPr/>
        </p:nvSpPr>
        <p:spPr>
          <a:xfrm>
            <a:off x="11883759" y="5409897"/>
            <a:ext cx="5789185" cy="843213"/>
          </a:xfrm>
          <a:prstGeom prst="rect">
            <a:avLst/>
          </a:prstGeom>
        </p:spPr>
        <p:txBody>
          <a:bodyPr lIns="0" tIns="0" rIns="0" bIns="0" rtlCol="0" anchor="t">
            <a:spAutoFit/>
          </a:bodyPr>
          <a:lstStyle/>
          <a:p>
            <a:pPr algn="l">
              <a:lnSpc>
                <a:spcPts val="3398"/>
              </a:lnSpc>
              <a:spcBef>
                <a:spcPct val="0"/>
              </a:spcBef>
            </a:pPr>
            <a:r>
              <a:rPr lang="en-US" sz="2427" b="1">
                <a:solidFill>
                  <a:srgbClr val="000000"/>
                </a:solidFill>
                <a:latin typeface="Bricolage Grotesque Bold"/>
                <a:ea typeface="Bricolage Grotesque Bold"/>
                <a:cs typeface="Bricolage Grotesque Bold"/>
                <a:sym typeface="Bricolage Grotesque Bold"/>
              </a:rPr>
              <a:t>Physiotherapist: Creates mobility exercises to prevent complications.</a:t>
            </a:r>
          </a:p>
        </p:txBody>
      </p:sp>
      <p:sp>
        <p:nvSpPr>
          <p:cNvPr id="38" name="TextBox 38"/>
          <p:cNvSpPr txBox="1"/>
          <p:nvPr/>
        </p:nvSpPr>
        <p:spPr>
          <a:xfrm>
            <a:off x="11883759" y="6786974"/>
            <a:ext cx="5789185" cy="1271838"/>
          </a:xfrm>
          <a:prstGeom prst="rect">
            <a:avLst/>
          </a:prstGeom>
        </p:spPr>
        <p:txBody>
          <a:bodyPr lIns="0" tIns="0" rIns="0" bIns="0" rtlCol="0" anchor="t">
            <a:spAutoFit/>
          </a:bodyPr>
          <a:lstStyle/>
          <a:p>
            <a:pPr algn="l">
              <a:lnSpc>
                <a:spcPts val="3398"/>
              </a:lnSpc>
              <a:spcBef>
                <a:spcPct val="0"/>
              </a:spcBef>
            </a:pPr>
            <a:r>
              <a:rPr lang="en-US" sz="2427" b="1">
                <a:solidFill>
                  <a:srgbClr val="000000"/>
                </a:solidFill>
                <a:latin typeface="Bricolage Grotesque Bold"/>
                <a:ea typeface="Bricolage Grotesque Bold"/>
                <a:cs typeface="Bricolage Grotesque Bold"/>
                <a:sym typeface="Bricolage Grotesque Bold"/>
              </a:rPr>
              <a:t>Social Worker: Assesses home support and arranges post-discharge care.</a:t>
            </a:r>
          </a:p>
        </p:txBody>
      </p:sp>
      <p:sp>
        <p:nvSpPr>
          <p:cNvPr id="39" name="TextBox 39"/>
          <p:cNvSpPr txBox="1"/>
          <p:nvPr/>
        </p:nvSpPr>
        <p:spPr>
          <a:xfrm>
            <a:off x="173987" y="4664117"/>
            <a:ext cx="7874434" cy="531439"/>
          </a:xfrm>
          <a:prstGeom prst="rect">
            <a:avLst/>
          </a:prstGeom>
        </p:spPr>
        <p:txBody>
          <a:bodyPr lIns="0" tIns="0" rIns="0" bIns="0" rtlCol="0" anchor="t">
            <a:spAutoFit/>
          </a:bodyPr>
          <a:lstStyle/>
          <a:p>
            <a:pPr algn="l">
              <a:lnSpc>
                <a:spcPts val="4308"/>
              </a:lnSpc>
              <a:spcBef>
                <a:spcPct val="0"/>
              </a:spcBef>
            </a:pPr>
            <a:r>
              <a:rPr lang="en-US" sz="3077" b="1">
                <a:solidFill>
                  <a:srgbClr val="072253"/>
                </a:solidFill>
                <a:latin typeface="Bricolage Grotesque Bold"/>
                <a:ea typeface="Bricolage Grotesque Bold"/>
                <a:cs typeface="Bricolage Grotesque Bold"/>
                <a:sym typeface="Bricolage Grotesque Bold"/>
              </a:rPr>
              <a:t>Team Coordination:</a:t>
            </a:r>
          </a:p>
        </p:txBody>
      </p:sp>
      <p:sp>
        <p:nvSpPr>
          <p:cNvPr id="40" name="TextBox 40"/>
          <p:cNvSpPr txBox="1"/>
          <p:nvPr/>
        </p:nvSpPr>
        <p:spPr>
          <a:xfrm>
            <a:off x="92412" y="5220938"/>
            <a:ext cx="9051588" cy="2026242"/>
          </a:xfrm>
          <a:prstGeom prst="rect">
            <a:avLst/>
          </a:prstGeom>
        </p:spPr>
        <p:txBody>
          <a:bodyPr lIns="0" tIns="0" rIns="0" bIns="0" rtlCol="0" anchor="t">
            <a:spAutoFit/>
          </a:bodyPr>
          <a:lstStyle/>
          <a:p>
            <a:pPr marL="507734" lvl="1" indent="-253867" algn="l">
              <a:lnSpc>
                <a:spcPts val="3292"/>
              </a:lnSpc>
              <a:buFont typeface="Arial"/>
              <a:buChar char="•"/>
            </a:pPr>
            <a:r>
              <a:rPr lang="en-US" sz="2351">
                <a:solidFill>
                  <a:srgbClr val="343434"/>
                </a:solidFill>
                <a:latin typeface="Canva Sans"/>
                <a:ea typeface="Canva Sans"/>
                <a:cs typeface="Canva Sans"/>
                <a:sym typeface="Canva Sans"/>
              </a:rPr>
              <a:t>Daily multidisciplinary meetings to share updates and adjust care plans.</a:t>
            </a:r>
          </a:p>
          <a:p>
            <a:pPr marL="507734" lvl="1" indent="-253867" algn="l">
              <a:lnSpc>
                <a:spcPts val="3292"/>
              </a:lnSpc>
              <a:spcBef>
                <a:spcPct val="0"/>
              </a:spcBef>
              <a:buFont typeface="Arial"/>
              <a:buChar char="•"/>
            </a:pPr>
            <a:r>
              <a:rPr lang="en-US" sz="2351">
                <a:solidFill>
                  <a:srgbClr val="343434"/>
                </a:solidFill>
                <a:latin typeface="Canva Sans"/>
                <a:ea typeface="Canva Sans"/>
                <a:cs typeface="Canva Sans"/>
                <a:sym typeface="Canva Sans"/>
              </a:rPr>
              <a:t>Collaborative decision-making ensures responsibilities are clear.</a:t>
            </a:r>
          </a:p>
          <a:p>
            <a:pPr algn="l">
              <a:lnSpc>
                <a:spcPts val="3292"/>
              </a:lnSpc>
              <a:spcBef>
                <a:spcPct val="0"/>
              </a:spcBef>
            </a:pPr>
            <a:endParaRPr lang="en-US" sz="2351">
              <a:solidFill>
                <a:srgbClr val="343434"/>
              </a:solidFill>
              <a:latin typeface="Canva Sans"/>
              <a:ea typeface="Canva Sans"/>
              <a:cs typeface="Canva Sans"/>
              <a:sym typeface="Canva Sans"/>
            </a:endParaRPr>
          </a:p>
        </p:txBody>
      </p:sp>
      <p:sp>
        <p:nvSpPr>
          <p:cNvPr id="41" name="TextBox 41"/>
          <p:cNvSpPr txBox="1"/>
          <p:nvPr/>
        </p:nvSpPr>
        <p:spPr>
          <a:xfrm>
            <a:off x="173987" y="6989564"/>
            <a:ext cx="7874434" cy="531439"/>
          </a:xfrm>
          <a:prstGeom prst="rect">
            <a:avLst/>
          </a:prstGeom>
        </p:spPr>
        <p:txBody>
          <a:bodyPr lIns="0" tIns="0" rIns="0" bIns="0" rtlCol="0" anchor="t">
            <a:spAutoFit/>
          </a:bodyPr>
          <a:lstStyle/>
          <a:p>
            <a:pPr algn="l">
              <a:lnSpc>
                <a:spcPts val="4308"/>
              </a:lnSpc>
              <a:spcBef>
                <a:spcPct val="0"/>
              </a:spcBef>
            </a:pPr>
            <a:r>
              <a:rPr lang="en-US" sz="3077" b="1">
                <a:solidFill>
                  <a:srgbClr val="072253"/>
                </a:solidFill>
                <a:latin typeface="Bricolage Grotesque Bold"/>
                <a:ea typeface="Bricolage Grotesque Bold"/>
                <a:cs typeface="Bricolage Grotesque Bold"/>
                <a:sym typeface="Bricolage Grotesque Bold"/>
              </a:rPr>
              <a:t>Outcome</a:t>
            </a:r>
          </a:p>
        </p:txBody>
      </p:sp>
      <p:sp>
        <p:nvSpPr>
          <p:cNvPr id="42" name="TextBox 42"/>
          <p:cNvSpPr txBox="1"/>
          <p:nvPr/>
        </p:nvSpPr>
        <p:spPr>
          <a:xfrm>
            <a:off x="92412" y="7597203"/>
            <a:ext cx="9051588" cy="2026242"/>
          </a:xfrm>
          <a:prstGeom prst="rect">
            <a:avLst/>
          </a:prstGeom>
        </p:spPr>
        <p:txBody>
          <a:bodyPr lIns="0" tIns="0" rIns="0" bIns="0" rtlCol="0" anchor="t">
            <a:spAutoFit/>
          </a:bodyPr>
          <a:lstStyle/>
          <a:p>
            <a:pPr marL="507734" lvl="1" indent="-253867" algn="l">
              <a:lnSpc>
                <a:spcPts val="3292"/>
              </a:lnSpc>
              <a:buFont typeface="Arial"/>
              <a:buChar char="•"/>
            </a:pPr>
            <a:r>
              <a:rPr lang="en-US" sz="2351">
                <a:solidFill>
                  <a:srgbClr val="343434"/>
                </a:solidFill>
                <a:latin typeface="Canva Sans"/>
                <a:ea typeface="Canva Sans"/>
                <a:cs typeface="Canva Sans"/>
                <a:sym typeface="Canva Sans"/>
              </a:rPr>
              <a:t>Holistic, person-centred care addressing clinical, physical, and social needs.</a:t>
            </a:r>
          </a:p>
          <a:p>
            <a:pPr marL="507734" lvl="1" indent="-253867" algn="l">
              <a:lnSpc>
                <a:spcPts val="3292"/>
              </a:lnSpc>
              <a:spcBef>
                <a:spcPct val="0"/>
              </a:spcBef>
              <a:buFont typeface="Arial"/>
              <a:buChar char="•"/>
            </a:pPr>
            <a:r>
              <a:rPr lang="en-US" sz="2351">
                <a:solidFill>
                  <a:srgbClr val="343434"/>
                </a:solidFill>
                <a:latin typeface="Canva Sans"/>
                <a:ea typeface="Canva Sans"/>
                <a:cs typeface="Canva Sans"/>
                <a:sym typeface="Canva Sans"/>
              </a:rPr>
              <a:t>Faster recovery, fewer complications, and higher patient satisfaction.</a:t>
            </a:r>
          </a:p>
          <a:p>
            <a:pPr algn="l">
              <a:lnSpc>
                <a:spcPts val="3292"/>
              </a:lnSpc>
              <a:spcBef>
                <a:spcPct val="0"/>
              </a:spcBef>
            </a:pPr>
            <a:endParaRPr lang="en-US" sz="2351">
              <a:solidFill>
                <a:srgbClr val="343434"/>
              </a:solidFill>
              <a:latin typeface="Canva Sans"/>
              <a:ea typeface="Canva Sans"/>
              <a:cs typeface="Canva Sans"/>
              <a:sym typeface="Canva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CFCFCF">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flipH="1">
            <a:off x="0" y="-6496335"/>
            <a:ext cx="20788495" cy="12862881"/>
          </a:xfrm>
          <a:custGeom>
            <a:avLst/>
            <a:gdLst/>
            <a:ahLst/>
            <a:cxnLst/>
            <a:rect l="l" t="t" r="r" b="b"/>
            <a:pathLst>
              <a:path w="20788495" h="12862881">
                <a:moveTo>
                  <a:pt x="20788495" y="0"/>
                </a:moveTo>
                <a:lnTo>
                  <a:pt x="0" y="0"/>
                </a:lnTo>
                <a:lnTo>
                  <a:pt x="0" y="12862881"/>
                </a:lnTo>
                <a:lnTo>
                  <a:pt x="20788495" y="12862881"/>
                </a:lnTo>
                <a:lnTo>
                  <a:pt x="20788495" y="0"/>
                </a:lnTo>
                <a:close/>
              </a:path>
            </a:pathLst>
          </a:custGeom>
          <a:blipFill>
            <a:blip>
              <a:alphaModFix amt="28000"/>
              <a:extLst>
                <a:ext uri="{96DAC541-7B7A-43D3-8B79-37D633B846F1}">
                  <asvg:svgBlip xmlns:asvg="http://schemas.microsoft.com/office/drawing/2016/SVG/main" r:embed="rId3"/>
                </a:ext>
              </a:extLst>
            </a:blip>
            <a:stretch>
              <a:fillRect/>
            </a:stretch>
          </a:blipFill>
        </p:spPr>
      </p:sp>
      <p:sp>
        <p:nvSpPr>
          <p:cNvPr id="3" name="TextBox 3"/>
          <p:cNvSpPr txBox="1"/>
          <p:nvPr/>
        </p:nvSpPr>
        <p:spPr>
          <a:xfrm>
            <a:off x="570665" y="981075"/>
            <a:ext cx="8573335" cy="1920832"/>
          </a:xfrm>
          <a:prstGeom prst="rect">
            <a:avLst/>
          </a:prstGeom>
        </p:spPr>
        <p:txBody>
          <a:bodyPr lIns="0" tIns="0" rIns="0" bIns="0" rtlCol="0" anchor="t">
            <a:spAutoFit/>
          </a:bodyPr>
          <a:lstStyle/>
          <a:p>
            <a:pPr marL="594091" lvl="1" indent="-297046" algn="l">
              <a:lnSpc>
                <a:spcPts val="3852"/>
              </a:lnSpc>
              <a:buFont typeface="Arial"/>
              <a:buChar char="•"/>
            </a:pPr>
            <a:r>
              <a:rPr lang="en-US" sz="2751">
                <a:solidFill>
                  <a:srgbClr val="343434"/>
                </a:solidFill>
                <a:latin typeface="Canva Sans"/>
                <a:ea typeface="Canva Sans"/>
                <a:cs typeface="Canva Sans"/>
                <a:sym typeface="Canva Sans"/>
              </a:rPr>
              <a:t>Safer, more effective care.</a:t>
            </a:r>
          </a:p>
          <a:p>
            <a:pPr marL="594091" lvl="1" indent="-297046" algn="l">
              <a:lnSpc>
                <a:spcPts val="3852"/>
              </a:lnSpc>
              <a:spcBef>
                <a:spcPct val="0"/>
              </a:spcBef>
              <a:buFont typeface="Arial"/>
              <a:buChar char="•"/>
            </a:pPr>
            <a:r>
              <a:rPr lang="en-US" sz="2751">
                <a:solidFill>
                  <a:srgbClr val="343434"/>
                </a:solidFill>
                <a:latin typeface="Canva Sans"/>
                <a:ea typeface="Canva Sans"/>
                <a:cs typeface="Canva Sans"/>
                <a:sym typeface="Canva Sans"/>
              </a:rPr>
              <a:t>Holistic support covering physical, mental, and social needs.</a:t>
            </a:r>
          </a:p>
          <a:p>
            <a:pPr algn="l">
              <a:lnSpc>
                <a:spcPts val="3852"/>
              </a:lnSpc>
              <a:spcBef>
                <a:spcPct val="0"/>
              </a:spcBef>
            </a:pPr>
            <a:endParaRPr lang="en-US" sz="2751">
              <a:solidFill>
                <a:srgbClr val="343434"/>
              </a:solidFill>
              <a:latin typeface="Canva Sans"/>
              <a:ea typeface="Canva Sans"/>
              <a:cs typeface="Canva Sans"/>
              <a:sym typeface="Canva Sans"/>
            </a:endParaRPr>
          </a:p>
        </p:txBody>
      </p:sp>
      <p:sp>
        <p:nvSpPr>
          <p:cNvPr id="4" name="TextBox 4"/>
          <p:cNvSpPr txBox="1"/>
          <p:nvPr/>
        </p:nvSpPr>
        <p:spPr>
          <a:xfrm>
            <a:off x="570665" y="3521883"/>
            <a:ext cx="7654223" cy="2892382"/>
          </a:xfrm>
          <a:prstGeom prst="rect">
            <a:avLst/>
          </a:prstGeom>
        </p:spPr>
        <p:txBody>
          <a:bodyPr lIns="0" tIns="0" rIns="0" bIns="0" rtlCol="0" anchor="t">
            <a:spAutoFit/>
          </a:bodyPr>
          <a:lstStyle/>
          <a:p>
            <a:pPr marL="594091" lvl="1" indent="-297046" algn="l">
              <a:lnSpc>
                <a:spcPts val="3852"/>
              </a:lnSpc>
              <a:buFont typeface="Arial"/>
              <a:buChar char="•"/>
            </a:pPr>
            <a:r>
              <a:rPr lang="en-US" sz="2751">
                <a:solidFill>
                  <a:srgbClr val="000000"/>
                </a:solidFill>
                <a:latin typeface="Canva Sans"/>
                <a:ea typeface="Canva Sans"/>
                <a:cs typeface="Canva Sans"/>
                <a:sym typeface="Canva Sans"/>
              </a:rPr>
              <a:t>Opportunities for learning and skill sharing.</a:t>
            </a:r>
          </a:p>
          <a:p>
            <a:pPr marL="594091" lvl="1" indent="-297046" algn="l">
              <a:lnSpc>
                <a:spcPts val="3852"/>
              </a:lnSpc>
              <a:buFont typeface="Arial"/>
              <a:buChar char="•"/>
            </a:pPr>
            <a:r>
              <a:rPr lang="en-US" sz="2751">
                <a:solidFill>
                  <a:srgbClr val="000000"/>
                </a:solidFill>
                <a:latin typeface="Canva Sans"/>
                <a:ea typeface="Canva Sans"/>
                <a:cs typeface="Canva Sans"/>
                <a:sym typeface="Canva Sans"/>
              </a:rPr>
              <a:t>Job satisfaction and lower stress levels.</a:t>
            </a:r>
          </a:p>
          <a:p>
            <a:pPr marL="594091" lvl="1" indent="-297046" algn="l">
              <a:lnSpc>
                <a:spcPts val="3852"/>
              </a:lnSpc>
              <a:spcBef>
                <a:spcPct val="0"/>
              </a:spcBef>
              <a:buFont typeface="Arial"/>
              <a:buChar char="•"/>
            </a:pPr>
            <a:r>
              <a:rPr lang="en-US" sz="2751">
                <a:solidFill>
                  <a:srgbClr val="000000"/>
                </a:solidFill>
                <a:latin typeface="Canva Sans"/>
                <a:ea typeface="Canva Sans"/>
                <a:cs typeface="Canva Sans"/>
                <a:sym typeface="Canva Sans"/>
              </a:rPr>
              <a:t>Improved resilience through peer support.</a:t>
            </a:r>
          </a:p>
          <a:p>
            <a:pPr algn="l">
              <a:lnSpc>
                <a:spcPts val="3852"/>
              </a:lnSpc>
              <a:spcBef>
                <a:spcPct val="0"/>
              </a:spcBef>
            </a:pPr>
            <a:endParaRPr lang="en-US" sz="2751">
              <a:solidFill>
                <a:srgbClr val="000000"/>
              </a:solidFill>
              <a:latin typeface="Canva Sans"/>
              <a:ea typeface="Canva Sans"/>
              <a:cs typeface="Canva Sans"/>
              <a:sym typeface="Canva Sans"/>
            </a:endParaRPr>
          </a:p>
        </p:txBody>
      </p:sp>
      <p:sp>
        <p:nvSpPr>
          <p:cNvPr id="5" name="Freeform 5"/>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alphaModFix amt="34000"/>
            </a:blip>
            <a:stretch>
              <a:fillRect t="-17295" b="-1371"/>
            </a:stretch>
          </a:blipFill>
        </p:spPr>
      </p:sp>
      <p:grpSp>
        <p:nvGrpSpPr>
          <p:cNvPr id="6" name="Group 6"/>
          <p:cNvGrpSpPr/>
          <p:nvPr/>
        </p:nvGrpSpPr>
        <p:grpSpPr>
          <a:xfrm>
            <a:off x="9285465" y="6366546"/>
            <a:ext cx="9351528" cy="4261992"/>
            <a:chOff x="0" y="0"/>
            <a:chExt cx="1381829" cy="629773"/>
          </a:xfrm>
        </p:grpSpPr>
        <p:sp>
          <p:nvSpPr>
            <p:cNvPr id="7" name="Freeform 7"/>
            <p:cNvSpPr/>
            <p:nvPr/>
          </p:nvSpPr>
          <p:spPr>
            <a:xfrm>
              <a:off x="0" y="0"/>
              <a:ext cx="1381829" cy="629773"/>
            </a:xfrm>
            <a:custGeom>
              <a:avLst/>
              <a:gdLst/>
              <a:ahLst/>
              <a:cxnLst/>
              <a:rect l="l" t="t" r="r" b="b"/>
              <a:pathLst>
                <a:path w="1381829" h="629773">
                  <a:moveTo>
                    <a:pt x="28976" y="0"/>
                  </a:moveTo>
                  <a:lnTo>
                    <a:pt x="1352853" y="0"/>
                  </a:lnTo>
                  <a:cubicBezTo>
                    <a:pt x="1368856" y="0"/>
                    <a:pt x="1381829" y="12973"/>
                    <a:pt x="1381829" y="28976"/>
                  </a:cubicBezTo>
                  <a:lnTo>
                    <a:pt x="1381829" y="600798"/>
                  </a:lnTo>
                  <a:cubicBezTo>
                    <a:pt x="1381829" y="608482"/>
                    <a:pt x="1378776" y="615852"/>
                    <a:pt x="1373342" y="621286"/>
                  </a:cubicBezTo>
                  <a:cubicBezTo>
                    <a:pt x="1367908" y="626721"/>
                    <a:pt x="1360538" y="629773"/>
                    <a:pt x="1352853" y="629773"/>
                  </a:cubicBezTo>
                  <a:lnTo>
                    <a:pt x="28976" y="629773"/>
                  </a:lnTo>
                  <a:cubicBezTo>
                    <a:pt x="21291" y="629773"/>
                    <a:pt x="13921" y="626721"/>
                    <a:pt x="8487" y="621286"/>
                  </a:cubicBezTo>
                  <a:cubicBezTo>
                    <a:pt x="3053" y="615852"/>
                    <a:pt x="0" y="608482"/>
                    <a:pt x="0" y="600798"/>
                  </a:cubicBezTo>
                  <a:lnTo>
                    <a:pt x="0" y="28976"/>
                  </a:lnTo>
                  <a:cubicBezTo>
                    <a:pt x="0" y="21291"/>
                    <a:pt x="3053" y="13921"/>
                    <a:pt x="8487" y="8487"/>
                  </a:cubicBezTo>
                  <a:cubicBezTo>
                    <a:pt x="13921" y="3053"/>
                    <a:pt x="21291" y="0"/>
                    <a:pt x="28976" y="0"/>
                  </a:cubicBezTo>
                  <a:close/>
                </a:path>
              </a:pathLst>
            </a:custGeom>
            <a:blipFill>
              <a:blip r:embed="rId5"/>
              <a:stretch>
                <a:fillRect t="-23093" b="-23093"/>
              </a:stretch>
            </a:blipFill>
            <a:ln cap="rnd">
              <a:noFill/>
              <a:prstDash val="solid"/>
              <a:round/>
            </a:ln>
          </p:spPr>
        </p:sp>
      </p:grpSp>
      <p:grpSp>
        <p:nvGrpSpPr>
          <p:cNvPr id="8" name="Group 8"/>
          <p:cNvGrpSpPr/>
          <p:nvPr/>
        </p:nvGrpSpPr>
        <p:grpSpPr>
          <a:xfrm>
            <a:off x="310776" y="171735"/>
            <a:ext cx="7386946" cy="696265"/>
            <a:chOff x="0" y="0"/>
            <a:chExt cx="4311655" cy="406400"/>
          </a:xfrm>
        </p:grpSpPr>
        <p:sp>
          <p:nvSpPr>
            <p:cNvPr id="9" name="Freeform 9"/>
            <p:cNvSpPr/>
            <p:nvPr/>
          </p:nvSpPr>
          <p:spPr>
            <a:xfrm>
              <a:off x="0" y="0"/>
              <a:ext cx="4311655" cy="406400"/>
            </a:xfrm>
            <a:custGeom>
              <a:avLst/>
              <a:gdLst/>
              <a:ahLst/>
              <a:cxnLst/>
              <a:rect l="l" t="t" r="r" b="b"/>
              <a:pathLst>
                <a:path w="4311655" h="406400">
                  <a:moveTo>
                    <a:pt x="4108455" y="0"/>
                  </a:moveTo>
                  <a:cubicBezTo>
                    <a:pt x="4220679" y="0"/>
                    <a:pt x="4311655" y="90976"/>
                    <a:pt x="4311655" y="203200"/>
                  </a:cubicBezTo>
                  <a:cubicBezTo>
                    <a:pt x="4311655" y="315424"/>
                    <a:pt x="4220679" y="406400"/>
                    <a:pt x="4108455" y="406400"/>
                  </a:cubicBezTo>
                  <a:lnTo>
                    <a:pt x="203200" y="406400"/>
                  </a:lnTo>
                  <a:cubicBezTo>
                    <a:pt x="90976" y="406400"/>
                    <a:pt x="0" y="315424"/>
                    <a:pt x="0" y="203200"/>
                  </a:cubicBezTo>
                  <a:cubicBezTo>
                    <a:pt x="0" y="90976"/>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10" name="TextBox 10"/>
            <p:cNvSpPr txBox="1"/>
            <p:nvPr/>
          </p:nvSpPr>
          <p:spPr>
            <a:xfrm>
              <a:off x="0" y="-47625"/>
              <a:ext cx="4311655" cy="454025"/>
            </a:xfrm>
            <a:prstGeom prst="rect">
              <a:avLst/>
            </a:prstGeom>
          </p:spPr>
          <p:txBody>
            <a:bodyPr lIns="50800" tIns="50800" rIns="50800" bIns="50800" rtlCol="0" anchor="ctr"/>
            <a:lstStyle/>
            <a:p>
              <a:pPr algn="ctr">
                <a:lnSpc>
                  <a:spcPts val="3103"/>
                </a:lnSpc>
              </a:pPr>
              <a:endParaRPr/>
            </a:p>
          </p:txBody>
        </p:sp>
      </p:grpSp>
      <p:grpSp>
        <p:nvGrpSpPr>
          <p:cNvPr id="11" name="Group 11"/>
          <p:cNvGrpSpPr/>
          <p:nvPr/>
        </p:nvGrpSpPr>
        <p:grpSpPr>
          <a:xfrm>
            <a:off x="310776" y="6066132"/>
            <a:ext cx="7386946" cy="696265"/>
            <a:chOff x="0" y="0"/>
            <a:chExt cx="4311655" cy="406400"/>
          </a:xfrm>
        </p:grpSpPr>
        <p:sp>
          <p:nvSpPr>
            <p:cNvPr id="12" name="Freeform 12"/>
            <p:cNvSpPr/>
            <p:nvPr/>
          </p:nvSpPr>
          <p:spPr>
            <a:xfrm>
              <a:off x="0" y="0"/>
              <a:ext cx="4311655" cy="406400"/>
            </a:xfrm>
            <a:custGeom>
              <a:avLst/>
              <a:gdLst/>
              <a:ahLst/>
              <a:cxnLst/>
              <a:rect l="l" t="t" r="r" b="b"/>
              <a:pathLst>
                <a:path w="4311655" h="406400">
                  <a:moveTo>
                    <a:pt x="4108455" y="0"/>
                  </a:moveTo>
                  <a:cubicBezTo>
                    <a:pt x="4220679" y="0"/>
                    <a:pt x="4311655" y="90976"/>
                    <a:pt x="4311655" y="203200"/>
                  </a:cubicBezTo>
                  <a:cubicBezTo>
                    <a:pt x="4311655" y="315424"/>
                    <a:pt x="4220679" y="406400"/>
                    <a:pt x="4108455" y="406400"/>
                  </a:cubicBezTo>
                  <a:lnTo>
                    <a:pt x="203200" y="406400"/>
                  </a:lnTo>
                  <a:cubicBezTo>
                    <a:pt x="90976" y="406400"/>
                    <a:pt x="0" y="315424"/>
                    <a:pt x="0" y="203200"/>
                  </a:cubicBezTo>
                  <a:cubicBezTo>
                    <a:pt x="0" y="90976"/>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13" name="TextBox 13"/>
            <p:cNvSpPr txBox="1"/>
            <p:nvPr/>
          </p:nvSpPr>
          <p:spPr>
            <a:xfrm>
              <a:off x="0" y="-47625"/>
              <a:ext cx="4311655" cy="454025"/>
            </a:xfrm>
            <a:prstGeom prst="rect">
              <a:avLst/>
            </a:prstGeom>
          </p:spPr>
          <p:txBody>
            <a:bodyPr lIns="50800" tIns="50800" rIns="50800" bIns="50800" rtlCol="0" anchor="ctr"/>
            <a:lstStyle/>
            <a:p>
              <a:pPr algn="ctr">
                <a:lnSpc>
                  <a:spcPts val="3103"/>
                </a:lnSpc>
              </a:pPr>
              <a:endParaRPr/>
            </a:p>
          </p:txBody>
        </p:sp>
      </p:grpSp>
      <p:grpSp>
        <p:nvGrpSpPr>
          <p:cNvPr id="14" name="Group 14"/>
          <p:cNvGrpSpPr/>
          <p:nvPr/>
        </p:nvGrpSpPr>
        <p:grpSpPr>
          <a:xfrm>
            <a:off x="310776" y="2711318"/>
            <a:ext cx="7386946" cy="696265"/>
            <a:chOff x="0" y="0"/>
            <a:chExt cx="4311655" cy="406400"/>
          </a:xfrm>
        </p:grpSpPr>
        <p:sp>
          <p:nvSpPr>
            <p:cNvPr id="15" name="Freeform 15"/>
            <p:cNvSpPr/>
            <p:nvPr/>
          </p:nvSpPr>
          <p:spPr>
            <a:xfrm>
              <a:off x="0" y="0"/>
              <a:ext cx="4311655" cy="406400"/>
            </a:xfrm>
            <a:custGeom>
              <a:avLst/>
              <a:gdLst/>
              <a:ahLst/>
              <a:cxnLst/>
              <a:rect l="l" t="t" r="r" b="b"/>
              <a:pathLst>
                <a:path w="4311655" h="406400">
                  <a:moveTo>
                    <a:pt x="4108455" y="0"/>
                  </a:moveTo>
                  <a:cubicBezTo>
                    <a:pt x="4220679" y="0"/>
                    <a:pt x="4311655" y="90976"/>
                    <a:pt x="4311655" y="203200"/>
                  </a:cubicBezTo>
                  <a:cubicBezTo>
                    <a:pt x="4311655" y="315424"/>
                    <a:pt x="4220679" y="406400"/>
                    <a:pt x="4108455" y="406400"/>
                  </a:cubicBezTo>
                  <a:lnTo>
                    <a:pt x="203200" y="406400"/>
                  </a:lnTo>
                  <a:cubicBezTo>
                    <a:pt x="90976" y="406400"/>
                    <a:pt x="0" y="315424"/>
                    <a:pt x="0" y="203200"/>
                  </a:cubicBezTo>
                  <a:cubicBezTo>
                    <a:pt x="0" y="90976"/>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16" name="TextBox 16"/>
            <p:cNvSpPr txBox="1"/>
            <p:nvPr/>
          </p:nvSpPr>
          <p:spPr>
            <a:xfrm>
              <a:off x="0" y="-47625"/>
              <a:ext cx="4311655" cy="454025"/>
            </a:xfrm>
            <a:prstGeom prst="rect">
              <a:avLst/>
            </a:prstGeom>
          </p:spPr>
          <p:txBody>
            <a:bodyPr lIns="50800" tIns="50800" rIns="50800" bIns="50800" rtlCol="0" anchor="ctr"/>
            <a:lstStyle/>
            <a:p>
              <a:pPr algn="ctr">
                <a:lnSpc>
                  <a:spcPts val="3103"/>
                </a:lnSpc>
              </a:pPr>
              <a:endParaRPr/>
            </a:p>
          </p:txBody>
        </p:sp>
      </p:grpSp>
      <p:grpSp>
        <p:nvGrpSpPr>
          <p:cNvPr id="17" name="Group 17"/>
          <p:cNvGrpSpPr/>
          <p:nvPr/>
        </p:nvGrpSpPr>
        <p:grpSpPr>
          <a:xfrm>
            <a:off x="10122530" y="1469394"/>
            <a:ext cx="7136770" cy="2310077"/>
            <a:chOff x="0" y="0"/>
            <a:chExt cx="4165631" cy="1348359"/>
          </a:xfrm>
        </p:grpSpPr>
        <p:sp>
          <p:nvSpPr>
            <p:cNvPr id="18" name="Freeform 18"/>
            <p:cNvSpPr/>
            <p:nvPr/>
          </p:nvSpPr>
          <p:spPr>
            <a:xfrm>
              <a:off x="0" y="0"/>
              <a:ext cx="4165631" cy="1348359"/>
            </a:xfrm>
            <a:custGeom>
              <a:avLst/>
              <a:gdLst/>
              <a:ahLst/>
              <a:cxnLst/>
              <a:rect l="l" t="t" r="r" b="b"/>
              <a:pathLst>
                <a:path w="4165631" h="1348359">
                  <a:moveTo>
                    <a:pt x="3962431" y="0"/>
                  </a:moveTo>
                  <a:cubicBezTo>
                    <a:pt x="4074655" y="0"/>
                    <a:pt x="4165631" y="301840"/>
                    <a:pt x="4165631" y="674180"/>
                  </a:cubicBezTo>
                  <a:cubicBezTo>
                    <a:pt x="4165631" y="1046519"/>
                    <a:pt x="4074655" y="1348359"/>
                    <a:pt x="3962431" y="1348359"/>
                  </a:cubicBezTo>
                  <a:lnTo>
                    <a:pt x="203200" y="1348359"/>
                  </a:lnTo>
                  <a:cubicBezTo>
                    <a:pt x="90976" y="1348359"/>
                    <a:pt x="0" y="1046519"/>
                    <a:pt x="0" y="674180"/>
                  </a:cubicBezTo>
                  <a:cubicBezTo>
                    <a:pt x="0" y="301840"/>
                    <a:pt x="90976" y="0"/>
                    <a:pt x="203200" y="0"/>
                  </a:cubicBezTo>
                  <a:close/>
                </a:path>
              </a:pathLst>
            </a:custGeom>
            <a:gradFill rotWithShape="1">
              <a:gsLst>
                <a:gs pos="0">
                  <a:srgbClr val="FF92EB">
                    <a:alpha val="100000"/>
                  </a:srgbClr>
                </a:gs>
                <a:gs pos="100000">
                  <a:srgbClr val="5052B3">
                    <a:alpha val="100000"/>
                  </a:srgbClr>
                </a:gs>
              </a:gsLst>
              <a:lin ang="2700000"/>
            </a:gradFill>
          </p:spPr>
        </p:sp>
        <p:sp>
          <p:nvSpPr>
            <p:cNvPr id="19" name="TextBox 19"/>
            <p:cNvSpPr txBox="1"/>
            <p:nvPr/>
          </p:nvSpPr>
          <p:spPr>
            <a:xfrm>
              <a:off x="0" y="-47625"/>
              <a:ext cx="4165631" cy="1395984"/>
            </a:xfrm>
            <a:prstGeom prst="rect">
              <a:avLst/>
            </a:prstGeom>
          </p:spPr>
          <p:txBody>
            <a:bodyPr lIns="50800" tIns="50800" rIns="50800" bIns="50800" rtlCol="0" anchor="ctr"/>
            <a:lstStyle/>
            <a:p>
              <a:pPr algn="ctr">
                <a:lnSpc>
                  <a:spcPts val="3103"/>
                </a:lnSpc>
              </a:pPr>
              <a:endParaRPr/>
            </a:p>
          </p:txBody>
        </p:sp>
      </p:grpSp>
      <p:sp>
        <p:nvSpPr>
          <p:cNvPr id="20" name="TextBox 20"/>
          <p:cNvSpPr txBox="1"/>
          <p:nvPr/>
        </p:nvSpPr>
        <p:spPr>
          <a:xfrm>
            <a:off x="10595650" y="1316994"/>
            <a:ext cx="8524534" cy="1319570"/>
          </a:xfrm>
          <a:prstGeom prst="rect">
            <a:avLst/>
          </a:prstGeom>
        </p:spPr>
        <p:txBody>
          <a:bodyPr lIns="0" tIns="0" rIns="0" bIns="0" rtlCol="0" anchor="t">
            <a:spAutoFit/>
          </a:bodyPr>
          <a:lstStyle/>
          <a:p>
            <a:pPr algn="l">
              <a:lnSpc>
                <a:spcPts val="10747"/>
              </a:lnSpc>
              <a:spcBef>
                <a:spcPct val="0"/>
              </a:spcBef>
            </a:pPr>
            <a:r>
              <a:rPr lang="en-US" sz="7677" b="1">
                <a:solidFill>
                  <a:srgbClr val="000000"/>
                </a:solidFill>
                <a:latin typeface="Bricolage Grotesque Bold"/>
                <a:ea typeface="Bricolage Grotesque Bold"/>
                <a:cs typeface="Bricolage Grotesque Bold"/>
                <a:sym typeface="Bricolage Grotesque Bold"/>
              </a:rPr>
              <a:t>BENEFITS OF</a:t>
            </a:r>
          </a:p>
        </p:txBody>
      </p:sp>
      <p:sp>
        <p:nvSpPr>
          <p:cNvPr id="21" name="TextBox 21"/>
          <p:cNvSpPr txBox="1"/>
          <p:nvPr/>
        </p:nvSpPr>
        <p:spPr>
          <a:xfrm>
            <a:off x="10498599" y="2459902"/>
            <a:ext cx="8524534" cy="1319570"/>
          </a:xfrm>
          <a:prstGeom prst="rect">
            <a:avLst/>
          </a:prstGeom>
        </p:spPr>
        <p:txBody>
          <a:bodyPr lIns="0" tIns="0" rIns="0" bIns="0" rtlCol="0" anchor="t">
            <a:spAutoFit/>
          </a:bodyPr>
          <a:lstStyle/>
          <a:p>
            <a:pPr algn="l">
              <a:lnSpc>
                <a:spcPts val="10747"/>
              </a:lnSpc>
              <a:spcBef>
                <a:spcPct val="0"/>
              </a:spcBef>
            </a:pPr>
            <a:r>
              <a:rPr lang="en-US" sz="7677" b="1">
                <a:solidFill>
                  <a:srgbClr val="072253"/>
                </a:solidFill>
                <a:latin typeface="Bricolage Grotesque Bold"/>
                <a:ea typeface="Bricolage Grotesque Bold"/>
                <a:cs typeface="Bricolage Grotesque Bold"/>
                <a:sym typeface="Bricolage Grotesque Bold"/>
              </a:rPr>
              <a:t>TEAMWORK</a:t>
            </a:r>
          </a:p>
        </p:txBody>
      </p:sp>
      <p:sp>
        <p:nvSpPr>
          <p:cNvPr id="22" name="TextBox 22"/>
          <p:cNvSpPr txBox="1"/>
          <p:nvPr/>
        </p:nvSpPr>
        <p:spPr>
          <a:xfrm>
            <a:off x="809946" y="251021"/>
            <a:ext cx="5334695" cy="480543"/>
          </a:xfrm>
          <a:prstGeom prst="rect">
            <a:avLst/>
          </a:prstGeom>
        </p:spPr>
        <p:txBody>
          <a:bodyPr lIns="0" tIns="0" rIns="0" bIns="0" rtlCol="0" anchor="t">
            <a:spAutoFit/>
          </a:bodyPr>
          <a:lstStyle/>
          <a:p>
            <a:pPr algn="ctr">
              <a:lnSpc>
                <a:spcPts val="3958"/>
              </a:lnSpc>
              <a:spcBef>
                <a:spcPct val="0"/>
              </a:spcBef>
            </a:pPr>
            <a:r>
              <a:rPr lang="en-US" sz="2827" b="1">
                <a:solidFill>
                  <a:srgbClr val="072253"/>
                </a:solidFill>
                <a:latin typeface="Bricolage Grotesque Bold"/>
                <a:ea typeface="Bricolage Grotesque Bold"/>
                <a:cs typeface="Bricolage Grotesque Bold"/>
                <a:sym typeface="Bricolage Grotesque Bold"/>
              </a:rPr>
              <a:t>FOR PATIENTS</a:t>
            </a:r>
          </a:p>
        </p:txBody>
      </p:sp>
      <p:sp>
        <p:nvSpPr>
          <p:cNvPr id="23" name="TextBox 23"/>
          <p:cNvSpPr txBox="1"/>
          <p:nvPr/>
        </p:nvSpPr>
        <p:spPr>
          <a:xfrm>
            <a:off x="1028700" y="2790604"/>
            <a:ext cx="5334695" cy="480543"/>
          </a:xfrm>
          <a:prstGeom prst="rect">
            <a:avLst/>
          </a:prstGeom>
        </p:spPr>
        <p:txBody>
          <a:bodyPr lIns="0" tIns="0" rIns="0" bIns="0" rtlCol="0" anchor="t">
            <a:spAutoFit/>
          </a:bodyPr>
          <a:lstStyle/>
          <a:p>
            <a:pPr algn="ctr">
              <a:lnSpc>
                <a:spcPts val="3958"/>
              </a:lnSpc>
              <a:spcBef>
                <a:spcPct val="0"/>
              </a:spcBef>
            </a:pPr>
            <a:r>
              <a:rPr lang="en-US" sz="2827" b="1">
                <a:solidFill>
                  <a:srgbClr val="072253"/>
                </a:solidFill>
                <a:latin typeface="Bricolage Grotesque Bold"/>
                <a:ea typeface="Bricolage Grotesque Bold"/>
                <a:cs typeface="Bricolage Grotesque Bold"/>
                <a:sym typeface="Bricolage Grotesque Bold"/>
              </a:rPr>
              <a:t>FOR PROFESSIONALS</a:t>
            </a:r>
          </a:p>
        </p:txBody>
      </p:sp>
      <p:sp>
        <p:nvSpPr>
          <p:cNvPr id="24" name="TextBox 24"/>
          <p:cNvSpPr txBox="1"/>
          <p:nvPr/>
        </p:nvSpPr>
        <p:spPr>
          <a:xfrm>
            <a:off x="570665" y="7142367"/>
            <a:ext cx="7654223" cy="1920832"/>
          </a:xfrm>
          <a:prstGeom prst="rect">
            <a:avLst/>
          </a:prstGeom>
        </p:spPr>
        <p:txBody>
          <a:bodyPr lIns="0" tIns="0" rIns="0" bIns="0" rtlCol="0" anchor="t">
            <a:spAutoFit/>
          </a:bodyPr>
          <a:lstStyle/>
          <a:p>
            <a:pPr marL="594091" lvl="1" indent="-297046" algn="l">
              <a:lnSpc>
                <a:spcPts val="3852"/>
              </a:lnSpc>
              <a:buFont typeface="Arial"/>
              <a:buChar char="•"/>
            </a:pPr>
            <a:r>
              <a:rPr lang="en-US" sz="2751">
                <a:solidFill>
                  <a:srgbClr val="343434"/>
                </a:solidFill>
                <a:latin typeface="Canva Sans"/>
                <a:ea typeface="Canva Sans"/>
                <a:cs typeface="Canva Sans"/>
                <a:sym typeface="Canva Sans"/>
              </a:rPr>
              <a:t>Efficient resource use.</a:t>
            </a:r>
          </a:p>
          <a:p>
            <a:pPr marL="594091" lvl="1" indent="-297046" algn="l">
              <a:lnSpc>
                <a:spcPts val="3852"/>
              </a:lnSpc>
              <a:spcBef>
                <a:spcPct val="0"/>
              </a:spcBef>
              <a:buFont typeface="Arial"/>
              <a:buChar char="•"/>
            </a:pPr>
            <a:r>
              <a:rPr lang="en-US" sz="2751">
                <a:solidFill>
                  <a:srgbClr val="343434"/>
                </a:solidFill>
                <a:latin typeface="Canva Sans"/>
                <a:ea typeface="Canva Sans"/>
                <a:cs typeface="Canva Sans"/>
                <a:sym typeface="Canva Sans"/>
              </a:rPr>
              <a:t>Better care delivery and service outcomes.</a:t>
            </a:r>
          </a:p>
          <a:p>
            <a:pPr algn="l">
              <a:lnSpc>
                <a:spcPts val="3852"/>
              </a:lnSpc>
              <a:spcBef>
                <a:spcPct val="0"/>
              </a:spcBef>
            </a:pPr>
            <a:endParaRPr lang="en-US" sz="2751">
              <a:solidFill>
                <a:srgbClr val="343434"/>
              </a:solidFill>
              <a:latin typeface="Canva Sans"/>
              <a:ea typeface="Canva Sans"/>
              <a:cs typeface="Canva Sans"/>
              <a:sym typeface="Canva Sans"/>
            </a:endParaRPr>
          </a:p>
        </p:txBody>
      </p:sp>
      <p:sp>
        <p:nvSpPr>
          <p:cNvPr id="25" name="TextBox 25"/>
          <p:cNvSpPr txBox="1"/>
          <p:nvPr/>
        </p:nvSpPr>
        <p:spPr>
          <a:xfrm>
            <a:off x="1028700" y="6097700"/>
            <a:ext cx="5334695" cy="480543"/>
          </a:xfrm>
          <a:prstGeom prst="rect">
            <a:avLst/>
          </a:prstGeom>
        </p:spPr>
        <p:txBody>
          <a:bodyPr lIns="0" tIns="0" rIns="0" bIns="0" rtlCol="0" anchor="t">
            <a:spAutoFit/>
          </a:bodyPr>
          <a:lstStyle/>
          <a:p>
            <a:pPr algn="ctr">
              <a:lnSpc>
                <a:spcPts val="3958"/>
              </a:lnSpc>
              <a:spcBef>
                <a:spcPct val="0"/>
              </a:spcBef>
            </a:pPr>
            <a:r>
              <a:rPr lang="en-US" sz="2827" b="1">
                <a:solidFill>
                  <a:srgbClr val="072253"/>
                </a:solidFill>
                <a:latin typeface="Bricolage Grotesque Bold"/>
                <a:ea typeface="Bricolage Grotesque Bold"/>
                <a:cs typeface="Bricolage Grotesque Bold"/>
                <a:sym typeface="Bricolage Grotesque Bold"/>
              </a:rPr>
              <a:t>FOR ORGANISATIONS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062152">
                <a:alpha val="100000"/>
              </a:srgbClr>
            </a:gs>
            <a:gs pos="100000">
              <a:srgbClr val="34558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rot="696066">
            <a:off x="7051408" y="-5042685"/>
            <a:ext cx="15911559" cy="9315495"/>
          </a:xfrm>
          <a:custGeom>
            <a:avLst/>
            <a:gdLst/>
            <a:ahLst/>
            <a:cxnLst/>
            <a:rect l="l" t="t" r="r" b="b"/>
            <a:pathLst>
              <a:path w="15911559" h="9315495">
                <a:moveTo>
                  <a:pt x="0" y="0"/>
                </a:moveTo>
                <a:lnTo>
                  <a:pt x="15911559" y="0"/>
                </a:lnTo>
                <a:lnTo>
                  <a:pt x="15911559" y="9315495"/>
                </a:lnTo>
                <a:lnTo>
                  <a:pt x="0" y="9315495"/>
                </a:lnTo>
                <a:lnTo>
                  <a:pt x="0" y="0"/>
                </a:lnTo>
                <a:close/>
              </a:path>
            </a:pathLst>
          </a:custGeom>
          <a:blipFill>
            <a:blip>
              <a:alphaModFix amt="40000"/>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5330853" y="2026549"/>
            <a:ext cx="6285819" cy="696265"/>
            <a:chOff x="0" y="0"/>
            <a:chExt cx="3668943" cy="406400"/>
          </a:xfrm>
        </p:grpSpPr>
        <p:sp>
          <p:nvSpPr>
            <p:cNvPr id="4" name="Freeform 4"/>
            <p:cNvSpPr/>
            <p:nvPr/>
          </p:nvSpPr>
          <p:spPr>
            <a:xfrm>
              <a:off x="0" y="0"/>
              <a:ext cx="3668943" cy="406400"/>
            </a:xfrm>
            <a:custGeom>
              <a:avLst/>
              <a:gdLst/>
              <a:ahLst/>
              <a:cxnLst/>
              <a:rect l="l" t="t" r="r" b="b"/>
              <a:pathLst>
                <a:path w="3668943" h="406400">
                  <a:moveTo>
                    <a:pt x="3465743" y="0"/>
                  </a:moveTo>
                  <a:cubicBezTo>
                    <a:pt x="3577967" y="0"/>
                    <a:pt x="3668943" y="90976"/>
                    <a:pt x="3668943" y="203200"/>
                  </a:cubicBezTo>
                  <a:cubicBezTo>
                    <a:pt x="3668943" y="315424"/>
                    <a:pt x="3577967" y="406400"/>
                    <a:pt x="3465743" y="406400"/>
                  </a:cubicBezTo>
                  <a:lnTo>
                    <a:pt x="203200" y="406400"/>
                  </a:lnTo>
                  <a:cubicBezTo>
                    <a:pt x="90976" y="406400"/>
                    <a:pt x="0" y="315424"/>
                    <a:pt x="0" y="203200"/>
                  </a:cubicBezTo>
                  <a:cubicBezTo>
                    <a:pt x="0" y="90976"/>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5" name="TextBox 5"/>
            <p:cNvSpPr txBox="1"/>
            <p:nvPr/>
          </p:nvSpPr>
          <p:spPr>
            <a:xfrm>
              <a:off x="0" y="-47625"/>
              <a:ext cx="3668943" cy="454025"/>
            </a:xfrm>
            <a:prstGeom prst="rect">
              <a:avLst/>
            </a:prstGeom>
          </p:spPr>
          <p:txBody>
            <a:bodyPr lIns="50800" tIns="50800" rIns="50800" bIns="50800" rtlCol="0" anchor="ctr"/>
            <a:lstStyle/>
            <a:p>
              <a:pPr algn="ctr">
                <a:lnSpc>
                  <a:spcPts val="3103"/>
                </a:lnSpc>
              </a:pPr>
              <a:endParaRPr/>
            </a:p>
          </p:txBody>
        </p:sp>
      </p:grpSp>
      <p:sp>
        <p:nvSpPr>
          <p:cNvPr id="6" name="Freeform 6"/>
          <p:cNvSpPr/>
          <p:nvPr/>
        </p:nvSpPr>
        <p:spPr>
          <a:xfrm>
            <a:off x="-1026685" y="0"/>
            <a:ext cx="19314685" cy="10846889"/>
          </a:xfrm>
          <a:custGeom>
            <a:avLst/>
            <a:gdLst/>
            <a:ahLst/>
            <a:cxnLst/>
            <a:rect l="l" t="t" r="r" b="b"/>
            <a:pathLst>
              <a:path w="19314685" h="10846889">
                <a:moveTo>
                  <a:pt x="0" y="0"/>
                </a:moveTo>
                <a:lnTo>
                  <a:pt x="19314685" y="0"/>
                </a:lnTo>
                <a:lnTo>
                  <a:pt x="19314685" y="10846889"/>
                </a:lnTo>
                <a:lnTo>
                  <a:pt x="0" y="10846889"/>
                </a:lnTo>
                <a:lnTo>
                  <a:pt x="0" y="0"/>
                </a:lnTo>
                <a:close/>
              </a:path>
            </a:pathLst>
          </a:custGeom>
          <a:blipFill>
            <a:blip r:embed="rId4">
              <a:alphaModFix amt="31999"/>
            </a:blip>
            <a:stretch>
              <a:fillRect l="-9640" t="-21790" b="-8283"/>
            </a:stretch>
          </a:blipFill>
        </p:spPr>
      </p:sp>
      <p:grpSp>
        <p:nvGrpSpPr>
          <p:cNvPr id="7" name="Group 7"/>
          <p:cNvGrpSpPr/>
          <p:nvPr/>
        </p:nvGrpSpPr>
        <p:grpSpPr>
          <a:xfrm>
            <a:off x="5678319" y="5553075"/>
            <a:ext cx="6285819" cy="696265"/>
            <a:chOff x="0" y="0"/>
            <a:chExt cx="3668943" cy="406400"/>
          </a:xfrm>
        </p:grpSpPr>
        <p:sp>
          <p:nvSpPr>
            <p:cNvPr id="8" name="Freeform 8"/>
            <p:cNvSpPr/>
            <p:nvPr/>
          </p:nvSpPr>
          <p:spPr>
            <a:xfrm>
              <a:off x="0" y="0"/>
              <a:ext cx="3668943" cy="406400"/>
            </a:xfrm>
            <a:custGeom>
              <a:avLst/>
              <a:gdLst/>
              <a:ahLst/>
              <a:cxnLst/>
              <a:rect l="l" t="t" r="r" b="b"/>
              <a:pathLst>
                <a:path w="3668943" h="406400">
                  <a:moveTo>
                    <a:pt x="3465743" y="0"/>
                  </a:moveTo>
                  <a:cubicBezTo>
                    <a:pt x="3577967" y="0"/>
                    <a:pt x="3668943" y="90976"/>
                    <a:pt x="3668943" y="203200"/>
                  </a:cubicBezTo>
                  <a:cubicBezTo>
                    <a:pt x="3668943" y="315424"/>
                    <a:pt x="3577967" y="406400"/>
                    <a:pt x="3465743" y="406400"/>
                  </a:cubicBezTo>
                  <a:lnTo>
                    <a:pt x="203200" y="406400"/>
                  </a:lnTo>
                  <a:cubicBezTo>
                    <a:pt x="90976" y="406400"/>
                    <a:pt x="0" y="315424"/>
                    <a:pt x="0" y="203200"/>
                  </a:cubicBezTo>
                  <a:cubicBezTo>
                    <a:pt x="0" y="90976"/>
                    <a:pt x="90976" y="0"/>
                    <a:pt x="203200" y="0"/>
                  </a:cubicBezTo>
                  <a:close/>
                </a:path>
              </a:pathLst>
            </a:custGeom>
            <a:gradFill rotWithShape="1">
              <a:gsLst>
                <a:gs pos="0">
                  <a:srgbClr val="57D99E">
                    <a:alpha val="100000"/>
                  </a:srgbClr>
                </a:gs>
                <a:gs pos="100000">
                  <a:srgbClr val="B8FFDF">
                    <a:alpha val="100000"/>
                  </a:srgbClr>
                </a:gs>
              </a:gsLst>
              <a:lin ang="0"/>
            </a:gradFill>
          </p:spPr>
        </p:sp>
        <p:sp>
          <p:nvSpPr>
            <p:cNvPr id="9" name="TextBox 9"/>
            <p:cNvSpPr txBox="1"/>
            <p:nvPr/>
          </p:nvSpPr>
          <p:spPr>
            <a:xfrm>
              <a:off x="0" y="-47625"/>
              <a:ext cx="3668943" cy="454025"/>
            </a:xfrm>
            <a:prstGeom prst="rect">
              <a:avLst/>
            </a:prstGeom>
          </p:spPr>
          <p:txBody>
            <a:bodyPr lIns="50800" tIns="50800" rIns="50800" bIns="50800" rtlCol="0" anchor="ctr"/>
            <a:lstStyle/>
            <a:p>
              <a:pPr algn="ctr">
                <a:lnSpc>
                  <a:spcPts val="3103"/>
                </a:lnSpc>
              </a:pPr>
              <a:endParaRPr/>
            </a:p>
          </p:txBody>
        </p:sp>
      </p:grpSp>
      <p:grpSp>
        <p:nvGrpSpPr>
          <p:cNvPr id="10" name="Group 10"/>
          <p:cNvGrpSpPr/>
          <p:nvPr/>
        </p:nvGrpSpPr>
        <p:grpSpPr>
          <a:xfrm>
            <a:off x="1423156" y="539709"/>
            <a:ext cx="14796144" cy="943915"/>
            <a:chOff x="0" y="0"/>
            <a:chExt cx="8636298" cy="550950"/>
          </a:xfrm>
        </p:grpSpPr>
        <p:sp>
          <p:nvSpPr>
            <p:cNvPr id="11" name="Freeform 11"/>
            <p:cNvSpPr/>
            <p:nvPr/>
          </p:nvSpPr>
          <p:spPr>
            <a:xfrm>
              <a:off x="0" y="0"/>
              <a:ext cx="8636298" cy="550950"/>
            </a:xfrm>
            <a:custGeom>
              <a:avLst/>
              <a:gdLst/>
              <a:ahLst/>
              <a:cxnLst/>
              <a:rect l="l" t="t" r="r" b="b"/>
              <a:pathLst>
                <a:path w="8636298" h="550950">
                  <a:moveTo>
                    <a:pt x="8433098" y="0"/>
                  </a:moveTo>
                  <a:cubicBezTo>
                    <a:pt x="8545322" y="0"/>
                    <a:pt x="8636298" y="123334"/>
                    <a:pt x="8636298" y="275475"/>
                  </a:cubicBezTo>
                  <a:cubicBezTo>
                    <a:pt x="8636298" y="427615"/>
                    <a:pt x="8545322" y="550950"/>
                    <a:pt x="8433098" y="550950"/>
                  </a:cubicBezTo>
                  <a:lnTo>
                    <a:pt x="203200" y="550950"/>
                  </a:lnTo>
                  <a:cubicBezTo>
                    <a:pt x="90976" y="550950"/>
                    <a:pt x="0" y="427615"/>
                    <a:pt x="0" y="275475"/>
                  </a:cubicBezTo>
                  <a:cubicBezTo>
                    <a:pt x="0" y="123334"/>
                    <a:pt x="90976" y="0"/>
                    <a:pt x="203200" y="0"/>
                  </a:cubicBezTo>
                  <a:close/>
                </a:path>
              </a:pathLst>
            </a:custGeom>
            <a:solidFill>
              <a:srgbClr val="5049A2"/>
            </a:solidFill>
          </p:spPr>
        </p:sp>
        <p:sp>
          <p:nvSpPr>
            <p:cNvPr id="12" name="TextBox 12"/>
            <p:cNvSpPr txBox="1"/>
            <p:nvPr/>
          </p:nvSpPr>
          <p:spPr>
            <a:xfrm>
              <a:off x="0" y="-47625"/>
              <a:ext cx="8636298" cy="598575"/>
            </a:xfrm>
            <a:prstGeom prst="rect">
              <a:avLst/>
            </a:prstGeom>
          </p:spPr>
          <p:txBody>
            <a:bodyPr lIns="50800" tIns="50800" rIns="50800" bIns="50800" rtlCol="0" anchor="ctr"/>
            <a:lstStyle/>
            <a:p>
              <a:pPr algn="ctr">
                <a:lnSpc>
                  <a:spcPts val="3103"/>
                </a:lnSpc>
              </a:pPr>
              <a:endParaRPr/>
            </a:p>
          </p:txBody>
        </p:sp>
      </p:grpSp>
      <p:sp>
        <p:nvSpPr>
          <p:cNvPr id="13" name="TextBox 13"/>
          <p:cNvSpPr txBox="1"/>
          <p:nvPr/>
        </p:nvSpPr>
        <p:spPr>
          <a:xfrm>
            <a:off x="788762" y="292761"/>
            <a:ext cx="16064932" cy="1319477"/>
          </a:xfrm>
          <a:prstGeom prst="rect">
            <a:avLst/>
          </a:prstGeom>
        </p:spPr>
        <p:txBody>
          <a:bodyPr lIns="0" tIns="0" rIns="0" bIns="0" rtlCol="0" anchor="t">
            <a:spAutoFit/>
          </a:bodyPr>
          <a:lstStyle/>
          <a:p>
            <a:pPr algn="ctr">
              <a:lnSpc>
                <a:spcPts val="10747"/>
              </a:lnSpc>
              <a:spcBef>
                <a:spcPct val="0"/>
              </a:spcBef>
            </a:pPr>
            <a:r>
              <a:rPr lang="en-US" sz="7677" b="1">
                <a:solidFill>
                  <a:srgbClr val="FFFFFF"/>
                </a:solidFill>
                <a:latin typeface="Bricolage Grotesque Bold"/>
                <a:ea typeface="Bricolage Grotesque Bold"/>
                <a:cs typeface="Bricolage Grotesque Bold"/>
                <a:sym typeface="Bricolage Grotesque Bold"/>
              </a:rPr>
              <a:t>CHALLENGES AND STRATEGIES</a:t>
            </a:r>
          </a:p>
        </p:txBody>
      </p:sp>
      <p:sp>
        <p:nvSpPr>
          <p:cNvPr id="14" name="TextBox 14"/>
          <p:cNvSpPr txBox="1"/>
          <p:nvPr/>
        </p:nvSpPr>
        <p:spPr>
          <a:xfrm>
            <a:off x="5797160" y="2105835"/>
            <a:ext cx="5631733" cy="480543"/>
          </a:xfrm>
          <a:prstGeom prst="rect">
            <a:avLst/>
          </a:prstGeom>
        </p:spPr>
        <p:txBody>
          <a:bodyPr lIns="0" tIns="0" rIns="0" bIns="0" rtlCol="0" anchor="t">
            <a:spAutoFit/>
          </a:bodyPr>
          <a:lstStyle/>
          <a:p>
            <a:pPr algn="ctr">
              <a:lnSpc>
                <a:spcPts val="3958"/>
              </a:lnSpc>
              <a:spcBef>
                <a:spcPct val="0"/>
              </a:spcBef>
            </a:pPr>
            <a:r>
              <a:rPr lang="en-US" sz="2827" b="1">
                <a:solidFill>
                  <a:srgbClr val="072253"/>
                </a:solidFill>
                <a:latin typeface="Bricolage Grotesque Bold"/>
                <a:ea typeface="Bricolage Grotesque Bold"/>
                <a:cs typeface="Bricolage Grotesque Bold"/>
                <a:sym typeface="Bricolage Grotesque Bold"/>
              </a:rPr>
              <a:t>CHALLENGES</a:t>
            </a:r>
          </a:p>
        </p:txBody>
      </p:sp>
      <p:sp>
        <p:nvSpPr>
          <p:cNvPr id="15" name="TextBox 15"/>
          <p:cNvSpPr txBox="1"/>
          <p:nvPr/>
        </p:nvSpPr>
        <p:spPr>
          <a:xfrm>
            <a:off x="1423156" y="3323703"/>
            <a:ext cx="14796144" cy="1819797"/>
          </a:xfrm>
          <a:prstGeom prst="rect">
            <a:avLst/>
          </a:prstGeom>
        </p:spPr>
        <p:txBody>
          <a:bodyPr lIns="0" tIns="0" rIns="0" bIns="0" rtlCol="0" anchor="t">
            <a:spAutoFit/>
          </a:bodyPr>
          <a:lstStyle/>
          <a:p>
            <a:pPr marL="562298" lvl="1" indent="-281149" algn="l">
              <a:lnSpc>
                <a:spcPts val="3646"/>
              </a:lnSpc>
              <a:buFont typeface="Arial"/>
              <a:buChar char="•"/>
            </a:pPr>
            <a:r>
              <a:rPr lang="en-US" sz="2604">
                <a:solidFill>
                  <a:srgbClr val="CFCFCF"/>
                </a:solidFill>
                <a:latin typeface="Canva Sans"/>
                <a:ea typeface="Canva Sans"/>
                <a:cs typeface="Canva Sans"/>
                <a:sym typeface="Canva Sans"/>
              </a:rPr>
              <a:t>Communication Barriers: Jargon, shift changes, or differing communication styles.</a:t>
            </a:r>
          </a:p>
          <a:p>
            <a:pPr marL="562298" lvl="1" indent="-281149" algn="l">
              <a:lnSpc>
                <a:spcPts val="3646"/>
              </a:lnSpc>
              <a:buFont typeface="Arial"/>
              <a:buChar char="•"/>
            </a:pPr>
            <a:r>
              <a:rPr lang="en-US" sz="2604">
                <a:solidFill>
                  <a:srgbClr val="CFCFCF"/>
                </a:solidFill>
                <a:latin typeface="Canva Sans"/>
                <a:ea typeface="Canva Sans"/>
                <a:cs typeface="Canva Sans"/>
                <a:sym typeface="Canva Sans"/>
              </a:rPr>
              <a:t>Role Confusion: Unclear responsibilities can lead to mistakes or gaps in care.</a:t>
            </a:r>
          </a:p>
          <a:p>
            <a:pPr marL="562298" lvl="1" indent="-281149" algn="l">
              <a:lnSpc>
                <a:spcPts val="3646"/>
              </a:lnSpc>
              <a:spcBef>
                <a:spcPct val="0"/>
              </a:spcBef>
              <a:buFont typeface="Arial"/>
              <a:buChar char="•"/>
            </a:pPr>
            <a:r>
              <a:rPr lang="en-US" sz="2604">
                <a:solidFill>
                  <a:srgbClr val="CFCFCF"/>
                </a:solidFill>
                <a:latin typeface="Canva Sans"/>
                <a:ea typeface="Canva Sans"/>
                <a:cs typeface="Canva Sans"/>
                <a:sym typeface="Canva Sans"/>
              </a:rPr>
              <a:t>Hierarchical Issues: Seniority differences may limit participation from some members.</a:t>
            </a:r>
          </a:p>
          <a:p>
            <a:pPr algn="l">
              <a:lnSpc>
                <a:spcPts val="3646"/>
              </a:lnSpc>
              <a:spcBef>
                <a:spcPct val="0"/>
              </a:spcBef>
            </a:pPr>
            <a:endParaRPr lang="en-US" sz="2604">
              <a:solidFill>
                <a:srgbClr val="CFCFCF"/>
              </a:solidFill>
              <a:latin typeface="Canva Sans"/>
              <a:ea typeface="Canva Sans"/>
              <a:cs typeface="Canva Sans"/>
              <a:sym typeface="Canva Sans"/>
            </a:endParaRPr>
          </a:p>
        </p:txBody>
      </p:sp>
      <p:sp>
        <p:nvSpPr>
          <p:cNvPr id="16" name="TextBox 16"/>
          <p:cNvSpPr txBox="1"/>
          <p:nvPr/>
        </p:nvSpPr>
        <p:spPr>
          <a:xfrm>
            <a:off x="5797160" y="5632361"/>
            <a:ext cx="5631733" cy="480543"/>
          </a:xfrm>
          <a:prstGeom prst="rect">
            <a:avLst/>
          </a:prstGeom>
        </p:spPr>
        <p:txBody>
          <a:bodyPr lIns="0" tIns="0" rIns="0" bIns="0" rtlCol="0" anchor="t">
            <a:spAutoFit/>
          </a:bodyPr>
          <a:lstStyle/>
          <a:p>
            <a:pPr algn="ctr">
              <a:lnSpc>
                <a:spcPts val="3958"/>
              </a:lnSpc>
              <a:spcBef>
                <a:spcPct val="0"/>
              </a:spcBef>
            </a:pPr>
            <a:r>
              <a:rPr lang="en-US" sz="2827" b="1">
                <a:solidFill>
                  <a:srgbClr val="072253"/>
                </a:solidFill>
                <a:latin typeface="Bricolage Grotesque Bold"/>
                <a:ea typeface="Bricolage Grotesque Bold"/>
                <a:cs typeface="Bricolage Grotesque Bold"/>
                <a:sym typeface="Bricolage Grotesque Bold"/>
              </a:rPr>
              <a:t>STRATEGIES</a:t>
            </a:r>
          </a:p>
        </p:txBody>
      </p:sp>
      <p:sp>
        <p:nvSpPr>
          <p:cNvPr id="17" name="TextBox 17"/>
          <p:cNvSpPr txBox="1"/>
          <p:nvPr/>
        </p:nvSpPr>
        <p:spPr>
          <a:xfrm>
            <a:off x="1423156" y="6849415"/>
            <a:ext cx="14796144" cy="2276997"/>
          </a:xfrm>
          <a:prstGeom prst="rect">
            <a:avLst/>
          </a:prstGeom>
        </p:spPr>
        <p:txBody>
          <a:bodyPr lIns="0" tIns="0" rIns="0" bIns="0" rtlCol="0" anchor="t">
            <a:spAutoFit/>
          </a:bodyPr>
          <a:lstStyle/>
          <a:p>
            <a:pPr marL="562298" lvl="1" indent="-281149" algn="l">
              <a:lnSpc>
                <a:spcPts val="3646"/>
              </a:lnSpc>
              <a:buFont typeface="Arial"/>
              <a:buChar char="•"/>
            </a:pPr>
            <a:r>
              <a:rPr lang="en-US" sz="2604">
                <a:solidFill>
                  <a:srgbClr val="CFCFCF"/>
                </a:solidFill>
                <a:latin typeface="Canva Sans"/>
                <a:ea typeface="Canva Sans"/>
                <a:cs typeface="Canva Sans"/>
                <a:sym typeface="Canva Sans"/>
              </a:rPr>
              <a:t>Structured handovers, clear documentation, and regular team meetings.</a:t>
            </a:r>
          </a:p>
          <a:p>
            <a:pPr marL="562298" lvl="1" indent="-281149" algn="l">
              <a:lnSpc>
                <a:spcPts val="3646"/>
              </a:lnSpc>
              <a:buFont typeface="Arial"/>
              <a:buChar char="•"/>
            </a:pPr>
            <a:r>
              <a:rPr lang="en-US" sz="2604">
                <a:solidFill>
                  <a:srgbClr val="CFCFCF"/>
                </a:solidFill>
                <a:latin typeface="Canva Sans"/>
                <a:ea typeface="Canva Sans"/>
                <a:cs typeface="Canva Sans"/>
                <a:sym typeface="Canva Sans"/>
              </a:rPr>
              <a:t>Role definition via care plans or team charters.</a:t>
            </a:r>
          </a:p>
          <a:p>
            <a:pPr marL="562298" lvl="1" indent="-281149" algn="l">
              <a:lnSpc>
                <a:spcPts val="3646"/>
              </a:lnSpc>
              <a:buFont typeface="Arial"/>
              <a:buChar char="•"/>
            </a:pPr>
            <a:r>
              <a:rPr lang="en-US" sz="2604">
                <a:solidFill>
                  <a:srgbClr val="CFCFCF"/>
                </a:solidFill>
                <a:latin typeface="Canva Sans"/>
                <a:ea typeface="Canva Sans"/>
                <a:cs typeface="Canva Sans"/>
                <a:sym typeface="Canva Sans"/>
              </a:rPr>
              <a:t>Team-building exercises and reflective practice sessions.</a:t>
            </a:r>
          </a:p>
          <a:p>
            <a:pPr marL="562298" lvl="1" indent="-281149" algn="l">
              <a:lnSpc>
                <a:spcPts val="3646"/>
              </a:lnSpc>
              <a:spcBef>
                <a:spcPct val="0"/>
              </a:spcBef>
              <a:buFont typeface="Arial"/>
              <a:buChar char="•"/>
            </a:pPr>
            <a:r>
              <a:rPr lang="en-US" sz="2604">
                <a:solidFill>
                  <a:srgbClr val="CFCFCF"/>
                </a:solidFill>
                <a:latin typeface="Canva Sans"/>
                <a:ea typeface="Canva Sans"/>
                <a:cs typeface="Canva Sans"/>
                <a:sym typeface="Canva Sans"/>
              </a:rPr>
              <a:t>Conflict resolution training to handle disagreements constructively.</a:t>
            </a:r>
          </a:p>
          <a:p>
            <a:pPr algn="l">
              <a:lnSpc>
                <a:spcPts val="3646"/>
              </a:lnSpc>
              <a:spcBef>
                <a:spcPct val="0"/>
              </a:spcBef>
            </a:pPr>
            <a:endParaRPr lang="en-US" sz="2604">
              <a:solidFill>
                <a:srgbClr val="CFCFCF"/>
              </a:solidFill>
              <a:latin typeface="Canva Sans"/>
              <a:ea typeface="Canva Sans"/>
              <a:cs typeface="Canva Sans"/>
              <a:sym typeface="Canva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CFCFCF">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0" y="8536797"/>
            <a:ext cx="18288000" cy="11315700"/>
          </a:xfrm>
          <a:custGeom>
            <a:avLst/>
            <a:gdLst/>
            <a:ahLst/>
            <a:cxnLst/>
            <a:rect l="l" t="t" r="r" b="b"/>
            <a:pathLst>
              <a:path w="18288000" h="11315700">
                <a:moveTo>
                  <a:pt x="0" y="0"/>
                </a:moveTo>
                <a:lnTo>
                  <a:pt x="18288000" y="0"/>
                </a:lnTo>
                <a:lnTo>
                  <a:pt x="18288000" y="11315700"/>
                </a:lnTo>
                <a:lnTo>
                  <a:pt x="0" y="11315700"/>
                </a:lnTo>
                <a:lnTo>
                  <a:pt x="0" y="0"/>
                </a:lnTo>
                <a:close/>
              </a:path>
            </a:pathLst>
          </a:custGeom>
          <a:blipFill>
            <a:blip>
              <a:alphaModFix amt="28000"/>
              <a:extLst>
                <a:ext uri="{96DAC541-7B7A-43D3-8B79-37D633B846F1}">
                  <asvg:svgBlip xmlns:asvg="http://schemas.microsoft.com/office/drawing/2016/SVG/main" r:embed="rId3"/>
                </a:ext>
              </a:extLst>
            </a:blip>
            <a:stretch>
              <a:fillRect/>
            </a:stretch>
          </a:blipFill>
        </p:spPr>
      </p:sp>
      <p:sp>
        <p:nvSpPr>
          <p:cNvPr id="3" name="Freeform 3"/>
          <p:cNvSpPr/>
          <p:nvPr/>
        </p:nvSpPr>
        <p:spPr>
          <a:xfrm>
            <a:off x="0" y="-337374"/>
            <a:ext cx="18288000" cy="11181465"/>
          </a:xfrm>
          <a:custGeom>
            <a:avLst/>
            <a:gdLst/>
            <a:ahLst/>
            <a:cxnLst/>
            <a:rect l="l" t="t" r="r" b="b"/>
            <a:pathLst>
              <a:path w="18288000" h="11181465">
                <a:moveTo>
                  <a:pt x="0" y="0"/>
                </a:moveTo>
                <a:lnTo>
                  <a:pt x="18288000" y="0"/>
                </a:lnTo>
                <a:lnTo>
                  <a:pt x="18288000" y="11181465"/>
                </a:lnTo>
                <a:lnTo>
                  <a:pt x="0" y="11181465"/>
                </a:lnTo>
                <a:lnTo>
                  <a:pt x="0" y="0"/>
                </a:lnTo>
                <a:close/>
              </a:path>
            </a:pathLst>
          </a:custGeom>
          <a:blipFill>
            <a:blip r:embed="rId4">
              <a:alphaModFix amt="34000"/>
            </a:blip>
            <a:stretch>
              <a:fillRect t="-422" b="-8690"/>
            </a:stretch>
          </a:blipFill>
        </p:spPr>
      </p:sp>
      <p:grpSp>
        <p:nvGrpSpPr>
          <p:cNvPr id="4" name="Group 4"/>
          <p:cNvGrpSpPr/>
          <p:nvPr/>
        </p:nvGrpSpPr>
        <p:grpSpPr>
          <a:xfrm>
            <a:off x="8465847" y="5758106"/>
            <a:ext cx="1356307" cy="1356307"/>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6" name="TextBox 6"/>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7" name="Group 7"/>
          <p:cNvGrpSpPr/>
          <p:nvPr/>
        </p:nvGrpSpPr>
        <p:grpSpPr>
          <a:xfrm>
            <a:off x="8465847" y="4182725"/>
            <a:ext cx="1356307" cy="135630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9" name="TextBox 9"/>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10" name="Group 10"/>
          <p:cNvGrpSpPr/>
          <p:nvPr/>
        </p:nvGrpSpPr>
        <p:grpSpPr>
          <a:xfrm>
            <a:off x="8465847" y="2607343"/>
            <a:ext cx="1356307" cy="135630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13" name="Group 13"/>
          <p:cNvGrpSpPr/>
          <p:nvPr/>
        </p:nvGrpSpPr>
        <p:grpSpPr>
          <a:xfrm>
            <a:off x="8465847" y="1028700"/>
            <a:ext cx="1356307" cy="135630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15" name="TextBox 15"/>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grpSp>
        <p:nvGrpSpPr>
          <p:cNvPr id="16" name="Group 16"/>
          <p:cNvGrpSpPr/>
          <p:nvPr/>
        </p:nvGrpSpPr>
        <p:grpSpPr>
          <a:xfrm>
            <a:off x="8465847" y="7333488"/>
            <a:ext cx="1356307" cy="135630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62152">
                    <a:alpha val="100000"/>
                  </a:srgbClr>
                </a:gs>
                <a:gs pos="100000">
                  <a:srgbClr val="34558F">
                    <a:alpha val="100000"/>
                  </a:srgbClr>
                </a:gs>
              </a:gsLst>
              <a:lin ang="0"/>
            </a:gradFill>
          </p:spPr>
        </p:sp>
        <p:sp>
          <p:nvSpPr>
            <p:cNvPr id="18" name="TextBox 18"/>
            <p:cNvSpPr txBox="1"/>
            <p:nvPr/>
          </p:nvSpPr>
          <p:spPr>
            <a:xfrm>
              <a:off x="76200" y="28575"/>
              <a:ext cx="660400" cy="708025"/>
            </a:xfrm>
            <a:prstGeom prst="rect">
              <a:avLst/>
            </a:prstGeom>
          </p:spPr>
          <p:txBody>
            <a:bodyPr lIns="50800" tIns="50800" rIns="50800" bIns="50800" rtlCol="0" anchor="ctr"/>
            <a:lstStyle/>
            <a:p>
              <a:pPr algn="ctr">
                <a:lnSpc>
                  <a:spcPts val="3103"/>
                </a:lnSpc>
              </a:pPr>
              <a:endParaRPr/>
            </a:p>
          </p:txBody>
        </p:sp>
      </p:grpSp>
      <p:sp>
        <p:nvSpPr>
          <p:cNvPr id="19" name="TextBox 19"/>
          <p:cNvSpPr txBox="1"/>
          <p:nvPr/>
        </p:nvSpPr>
        <p:spPr>
          <a:xfrm>
            <a:off x="1475385" y="2065992"/>
            <a:ext cx="6419015" cy="1319570"/>
          </a:xfrm>
          <a:prstGeom prst="rect">
            <a:avLst/>
          </a:prstGeom>
        </p:spPr>
        <p:txBody>
          <a:bodyPr lIns="0" tIns="0" rIns="0" bIns="0" rtlCol="0" anchor="t">
            <a:spAutoFit/>
          </a:bodyPr>
          <a:lstStyle/>
          <a:p>
            <a:pPr algn="l">
              <a:lnSpc>
                <a:spcPts val="10747"/>
              </a:lnSpc>
              <a:spcBef>
                <a:spcPct val="0"/>
              </a:spcBef>
            </a:pPr>
            <a:r>
              <a:rPr lang="en-US" sz="7677" b="1">
                <a:solidFill>
                  <a:srgbClr val="000000"/>
                </a:solidFill>
                <a:latin typeface="Bricolage Grotesque Bold"/>
                <a:ea typeface="Bricolage Grotesque Bold"/>
                <a:cs typeface="Bricolage Grotesque Bold"/>
                <a:sym typeface="Bricolage Grotesque Bold"/>
              </a:rPr>
              <a:t>CONCLUSION</a:t>
            </a:r>
          </a:p>
        </p:txBody>
      </p:sp>
      <p:sp>
        <p:nvSpPr>
          <p:cNvPr id="20" name="TextBox 20"/>
          <p:cNvSpPr txBox="1"/>
          <p:nvPr/>
        </p:nvSpPr>
        <p:spPr>
          <a:xfrm>
            <a:off x="8693616" y="1373607"/>
            <a:ext cx="900767" cy="590293"/>
          </a:xfrm>
          <a:prstGeom prst="rect">
            <a:avLst/>
          </a:prstGeom>
        </p:spPr>
        <p:txBody>
          <a:bodyPr lIns="0" tIns="0" rIns="0" bIns="0" rtlCol="0" anchor="t">
            <a:spAutoFit/>
          </a:bodyPr>
          <a:lstStyle/>
          <a:p>
            <a:pPr algn="ctr">
              <a:lnSpc>
                <a:spcPts val="4806"/>
              </a:lnSpc>
              <a:spcBef>
                <a:spcPct val="0"/>
              </a:spcBef>
            </a:pPr>
            <a:r>
              <a:rPr lang="en-US" sz="3433" b="1">
                <a:solidFill>
                  <a:srgbClr val="FFFFFF"/>
                </a:solidFill>
                <a:latin typeface="Bricolage Grotesque Bold"/>
                <a:ea typeface="Bricolage Grotesque Bold"/>
                <a:cs typeface="Bricolage Grotesque Bold"/>
                <a:sym typeface="Bricolage Grotesque Bold"/>
              </a:rPr>
              <a:t>01</a:t>
            </a:r>
          </a:p>
        </p:txBody>
      </p:sp>
      <p:sp>
        <p:nvSpPr>
          <p:cNvPr id="21" name="TextBox 21"/>
          <p:cNvSpPr txBox="1"/>
          <p:nvPr/>
        </p:nvSpPr>
        <p:spPr>
          <a:xfrm>
            <a:off x="8693616" y="3052315"/>
            <a:ext cx="900767" cy="590293"/>
          </a:xfrm>
          <a:prstGeom prst="rect">
            <a:avLst/>
          </a:prstGeom>
        </p:spPr>
        <p:txBody>
          <a:bodyPr lIns="0" tIns="0" rIns="0" bIns="0" rtlCol="0" anchor="t">
            <a:spAutoFit/>
          </a:bodyPr>
          <a:lstStyle/>
          <a:p>
            <a:pPr algn="ctr">
              <a:lnSpc>
                <a:spcPts val="4806"/>
              </a:lnSpc>
              <a:spcBef>
                <a:spcPct val="0"/>
              </a:spcBef>
            </a:pPr>
            <a:r>
              <a:rPr lang="en-US" sz="3433" b="1">
                <a:solidFill>
                  <a:srgbClr val="FFFFFF"/>
                </a:solidFill>
                <a:latin typeface="Bricolage Grotesque Bold"/>
                <a:ea typeface="Bricolage Grotesque Bold"/>
                <a:cs typeface="Bricolage Grotesque Bold"/>
                <a:sym typeface="Bricolage Grotesque Bold"/>
              </a:rPr>
              <a:t>02</a:t>
            </a:r>
          </a:p>
        </p:txBody>
      </p:sp>
      <p:sp>
        <p:nvSpPr>
          <p:cNvPr id="22" name="TextBox 22"/>
          <p:cNvSpPr txBox="1"/>
          <p:nvPr/>
        </p:nvSpPr>
        <p:spPr>
          <a:xfrm>
            <a:off x="10133275" y="1225580"/>
            <a:ext cx="7596650" cy="905397"/>
          </a:xfrm>
          <a:prstGeom prst="rect">
            <a:avLst/>
          </a:prstGeom>
        </p:spPr>
        <p:txBody>
          <a:bodyPr lIns="0" tIns="0" rIns="0" bIns="0" rtlCol="0" anchor="t">
            <a:spAutoFit/>
          </a:bodyPr>
          <a:lstStyle/>
          <a:p>
            <a:pPr algn="l">
              <a:lnSpc>
                <a:spcPts val="3646"/>
              </a:lnSpc>
              <a:spcBef>
                <a:spcPct val="0"/>
              </a:spcBef>
            </a:pPr>
            <a:r>
              <a:rPr lang="en-US" sz="2604">
                <a:solidFill>
                  <a:srgbClr val="343434"/>
                </a:solidFill>
                <a:latin typeface="Canva Sans"/>
                <a:ea typeface="Canva Sans"/>
                <a:cs typeface="Canva Sans"/>
                <a:sym typeface="Canva Sans"/>
              </a:rPr>
              <a:t>Teamwork is vital in HSC for safe, effective, and person-centred care.</a:t>
            </a:r>
          </a:p>
        </p:txBody>
      </p:sp>
      <p:sp>
        <p:nvSpPr>
          <p:cNvPr id="23" name="TextBox 23"/>
          <p:cNvSpPr txBox="1"/>
          <p:nvPr/>
        </p:nvSpPr>
        <p:spPr>
          <a:xfrm>
            <a:off x="10133275" y="2904288"/>
            <a:ext cx="8154725" cy="905397"/>
          </a:xfrm>
          <a:prstGeom prst="rect">
            <a:avLst/>
          </a:prstGeom>
        </p:spPr>
        <p:txBody>
          <a:bodyPr lIns="0" tIns="0" rIns="0" bIns="0" rtlCol="0" anchor="t">
            <a:spAutoFit/>
          </a:bodyPr>
          <a:lstStyle/>
          <a:p>
            <a:pPr algn="l">
              <a:lnSpc>
                <a:spcPts val="3646"/>
              </a:lnSpc>
              <a:spcBef>
                <a:spcPct val="0"/>
              </a:spcBef>
            </a:pPr>
            <a:r>
              <a:rPr lang="en-US" sz="2604">
                <a:solidFill>
                  <a:srgbClr val="343434"/>
                </a:solidFill>
                <a:latin typeface="Canva Sans"/>
                <a:ea typeface="Canva Sans"/>
                <a:cs typeface="Canva Sans"/>
                <a:sym typeface="Canva Sans"/>
              </a:rPr>
              <a:t>Requires clear roles, communication, trust, shared goals, and conflict resolution.</a:t>
            </a:r>
          </a:p>
        </p:txBody>
      </p:sp>
      <p:sp>
        <p:nvSpPr>
          <p:cNvPr id="24" name="TextBox 24"/>
          <p:cNvSpPr txBox="1"/>
          <p:nvPr/>
        </p:nvSpPr>
        <p:spPr>
          <a:xfrm>
            <a:off x="10133275" y="4572257"/>
            <a:ext cx="8154725" cy="905397"/>
          </a:xfrm>
          <a:prstGeom prst="rect">
            <a:avLst/>
          </a:prstGeom>
        </p:spPr>
        <p:txBody>
          <a:bodyPr lIns="0" tIns="0" rIns="0" bIns="0" rtlCol="0" anchor="t">
            <a:spAutoFit/>
          </a:bodyPr>
          <a:lstStyle/>
          <a:p>
            <a:pPr algn="l">
              <a:lnSpc>
                <a:spcPts val="3646"/>
              </a:lnSpc>
              <a:spcBef>
                <a:spcPct val="0"/>
              </a:spcBef>
            </a:pPr>
            <a:r>
              <a:rPr lang="en-US" sz="2604">
                <a:solidFill>
                  <a:srgbClr val="343434"/>
                </a:solidFill>
                <a:latin typeface="Canva Sans"/>
                <a:ea typeface="Canva Sans"/>
                <a:cs typeface="Canva Sans"/>
                <a:sym typeface="Canva Sans"/>
              </a:rPr>
              <a:t>Multidisciplinary collaboration improves patient outcomes and professional growth.</a:t>
            </a:r>
          </a:p>
        </p:txBody>
      </p:sp>
      <p:sp>
        <p:nvSpPr>
          <p:cNvPr id="25" name="TextBox 25"/>
          <p:cNvSpPr txBox="1"/>
          <p:nvPr/>
        </p:nvSpPr>
        <p:spPr>
          <a:xfrm>
            <a:off x="8693616" y="4553207"/>
            <a:ext cx="900767" cy="590293"/>
          </a:xfrm>
          <a:prstGeom prst="rect">
            <a:avLst/>
          </a:prstGeom>
        </p:spPr>
        <p:txBody>
          <a:bodyPr lIns="0" tIns="0" rIns="0" bIns="0" rtlCol="0" anchor="t">
            <a:spAutoFit/>
          </a:bodyPr>
          <a:lstStyle/>
          <a:p>
            <a:pPr algn="ctr">
              <a:lnSpc>
                <a:spcPts val="4806"/>
              </a:lnSpc>
              <a:spcBef>
                <a:spcPct val="0"/>
              </a:spcBef>
            </a:pPr>
            <a:r>
              <a:rPr lang="en-US" sz="3433" b="1">
                <a:solidFill>
                  <a:srgbClr val="FFFFFF"/>
                </a:solidFill>
                <a:latin typeface="Bricolage Grotesque Bold"/>
                <a:ea typeface="Bricolage Grotesque Bold"/>
                <a:cs typeface="Bricolage Grotesque Bold"/>
                <a:sym typeface="Bricolage Grotesque Bold"/>
              </a:rPr>
              <a:t>03</a:t>
            </a:r>
          </a:p>
        </p:txBody>
      </p:sp>
      <p:sp>
        <p:nvSpPr>
          <p:cNvPr id="26" name="TextBox 26"/>
          <p:cNvSpPr txBox="1"/>
          <p:nvPr/>
        </p:nvSpPr>
        <p:spPr>
          <a:xfrm>
            <a:off x="8693616" y="6103013"/>
            <a:ext cx="900767" cy="590293"/>
          </a:xfrm>
          <a:prstGeom prst="rect">
            <a:avLst/>
          </a:prstGeom>
        </p:spPr>
        <p:txBody>
          <a:bodyPr lIns="0" tIns="0" rIns="0" bIns="0" rtlCol="0" anchor="t">
            <a:spAutoFit/>
          </a:bodyPr>
          <a:lstStyle/>
          <a:p>
            <a:pPr algn="ctr">
              <a:lnSpc>
                <a:spcPts val="4806"/>
              </a:lnSpc>
              <a:spcBef>
                <a:spcPct val="0"/>
              </a:spcBef>
            </a:pPr>
            <a:r>
              <a:rPr lang="en-US" sz="3433" b="1">
                <a:solidFill>
                  <a:srgbClr val="FFFFFF"/>
                </a:solidFill>
                <a:latin typeface="Bricolage Grotesque Bold"/>
                <a:ea typeface="Bricolage Grotesque Bold"/>
                <a:cs typeface="Bricolage Grotesque Bold"/>
                <a:sym typeface="Bricolage Grotesque Bold"/>
              </a:rPr>
              <a:t>04</a:t>
            </a:r>
          </a:p>
        </p:txBody>
      </p:sp>
      <p:sp>
        <p:nvSpPr>
          <p:cNvPr id="27" name="TextBox 27"/>
          <p:cNvSpPr txBox="1"/>
          <p:nvPr/>
        </p:nvSpPr>
        <p:spPr>
          <a:xfrm>
            <a:off x="8693616" y="7657338"/>
            <a:ext cx="900767" cy="590293"/>
          </a:xfrm>
          <a:prstGeom prst="rect">
            <a:avLst/>
          </a:prstGeom>
        </p:spPr>
        <p:txBody>
          <a:bodyPr lIns="0" tIns="0" rIns="0" bIns="0" rtlCol="0" anchor="t">
            <a:spAutoFit/>
          </a:bodyPr>
          <a:lstStyle/>
          <a:p>
            <a:pPr algn="ctr">
              <a:lnSpc>
                <a:spcPts val="4806"/>
              </a:lnSpc>
              <a:spcBef>
                <a:spcPct val="0"/>
              </a:spcBef>
            </a:pPr>
            <a:r>
              <a:rPr lang="en-US" sz="3433" b="1">
                <a:solidFill>
                  <a:srgbClr val="FFFFFF"/>
                </a:solidFill>
                <a:latin typeface="Bricolage Grotesque Bold"/>
                <a:ea typeface="Bricolage Grotesque Bold"/>
                <a:cs typeface="Bricolage Grotesque Bold"/>
                <a:sym typeface="Bricolage Grotesque Bold"/>
              </a:rPr>
              <a:t>05</a:t>
            </a:r>
          </a:p>
        </p:txBody>
      </p:sp>
      <p:sp>
        <p:nvSpPr>
          <p:cNvPr id="28" name="TextBox 28"/>
          <p:cNvSpPr txBox="1"/>
          <p:nvPr/>
        </p:nvSpPr>
        <p:spPr>
          <a:xfrm>
            <a:off x="10133275" y="6122063"/>
            <a:ext cx="8154725" cy="905397"/>
          </a:xfrm>
          <a:prstGeom prst="rect">
            <a:avLst/>
          </a:prstGeom>
        </p:spPr>
        <p:txBody>
          <a:bodyPr lIns="0" tIns="0" rIns="0" bIns="0" rtlCol="0" anchor="t">
            <a:spAutoFit/>
          </a:bodyPr>
          <a:lstStyle/>
          <a:p>
            <a:pPr algn="l">
              <a:lnSpc>
                <a:spcPts val="3646"/>
              </a:lnSpc>
              <a:spcBef>
                <a:spcPct val="0"/>
              </a:spcBef>
            </a:pPr>
            <a:r>
              <a:rPr lang="en-US" sz="2604">
                <a:solidFill>
                  <a:srgbClr val="343434"/>
                </a:solidFill>
                <a:latin typeface="Canva Sans"/>
                <a:ea typeface="Canva Sans"/>
                <a:cs typeface="Canva Sans"/>
                <a:sym typeface="Canva Sans"/>
              </a:rPr>
              <a:t>Proactive strategies help overcome challenges and maintain team efficiency.</a:t>
            </a:r>
          </a:p>
        </p:txBody>
      </p:sp>
      <p:sp>
        <p:nvSpPr>
          <p:cNvPr id="29" name="TextBox 29"/>
          <p:cNvSpPr txBox="1"/>
          <p:nvPr/>
        </p:nvSpPr>
        <p:spPr>
          <a:xfrm>
            <a:off x="10285675" y="7676388"/>
            <a:ext cx="8154725" cy="905397"/>
          </a:xfrm>
          <a:prstGeom prst="rect">
            <a:avLst/>
          </a:prstGeom>
        </p:spPr>
        <p:txBody>
          <a:bodyPr lIns="0" tIns="0" rIns="0" bIns="0" rtlCol="0" anchor="t">
            <a:spAutoFit/>
          </a:bodyPr>
          <a:lstStyle/>
          <a:p>
            <a:pPr algn="l">
              <a:lnSpc>
                <a:spcPts val="3646"/>
              </a:lnSpc>
              <a:spcBef>
                <a:spcPct val="0"/>
              </a:spcBef>
            </a:pPr>
            <a:r>
              <a:rPr lang="en-US" sz="2604">
                <a:solidFill>
                  <a:srgbClr val="343434"/>
                </a:solidFill>
                <a:latin typeface="Canva Sans"/>
                <a:ea typeface="Canva Sans"/>
                <a:cs typeface="Canva Sans"/>
                <a:sym typeface="Canva Sans"/>
              </a:rPr>
              <a:t>Developing teamwork skills supports continuous learning, resilience, and high-quality care.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CFCFCF">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flipH="1">
            <a:off x="0" y="8536390"/>
            <a:ext cx="18288000" cy="11315700"/>
          </a:xfrm>
          <a:custGeom>
            <a:avLst/>
            <a:gdLst/>
            <a:ahLst/>
            <a:cxnLst/>
            <a:rect l="l" t="t" r="r" b="b"/>
            <a:pathLst>
              <a:path w="18288000" h="11315700">
                <a:moveTo>
                  <a:pt x="18288000" y="0"/>
                </a:moveTo>
                <a:lnTo>
                  <a:pt x="0" y="0"/>
                </a:lnTo>
                <a:lnTo>
                  <a:pt x="0" y="11315700"/>
                </a:lnTo>
                <a:lnTo>
                  <a:pt x="18288000" y="11315700"/>
                </a:lnTo>
                <a:lnTo>
                  <a:pt x="18288000" y="0"/>
                </a:lnTo>
                <a:close/>
              </a:path>
            </a:pathLst>
          </a:custGeom>
          <a:blipFill>
            <a:blip>
              <a:alphaModFix amt="28000"/>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388110" y="2183032"/>
            <a:ext cx="8207413" cy="8445507"/>
            <a:chOff x="0" y="0"/>
            <a:chExt cx="1212768" cy="1247950"/>
          </a:xfrm>
        </p:grpSpPr>
        <p:sp>
          <p:nvSpPr>
            <p:cNvPr id="4" name="Freeform 4"/>
            <p:cNvSpPr/>
            <p:nvPr/>
          </p:nvSpPr>
          <p:spPr>
            <a:xfrm>
              <a:off x="0" y="0"/>
              <a:ext cx="1212768" cy="1247950"/>
            </a:xfrm>
            <a:custGeom>
              <a:avLst/>
              <a:gdLst/>
              <a:ahLst/>
              <a:cxnLst/>
              <a:rect l="l" t="t" r="r" b="b"/>
              <a:pathLst>
                <a:path w="1212768" h="1247950">
                  <a:moveTo>
                    <a:pt x="33015" y="0"/>
                  </a:moveTo>
                  <a:lnTo>
                    <a:pt x="1179753" y="0"/>
                  </a:lnTo>
                  <a:cubicBezTo>
                    <a:pt x="1188510" y="0"/>
                    <a:pt x="1196907" y="3478"/>
                    <a:pt x="1203099" y="9670"/>
                  </a:cubicBezTo>
                  <a:cubicBezTo>
                    <a:pt x="1209290" y="15861"/>
                    <a:pt x="1212768" y="24259"/>
                    <a:pt x="1212768" y="33015"/>
                  </a:cubicBezTo>
                  <a:lnTo>
                    <a:pt x="1212768" y="1214935"/>
                  </a:lnTo>
                  <a:cubicBezTo>
                    <a:pt x="1212768" y="1233169"/>
                    <a:pt x="1197987" y="1247950"/>
                    <a:pt x="1179753" y="1247950"/>
                  </a:cubicBezTo>
                  <a:lnTo>
                    <a:pt x="33015" y="1247950"/>
                  </a:lnTo>
                  <a:cubicBezTo>
                    <a:pt x="24259" y="1247950"/>
                    <a:pt x="15861" y="1244472"/>
                    <a:pt x="9670" y="1238280"/>
                  </a:cubicBezTo>
                  <a:cubicBezTo>
                    <a:pt x="3478" y="1232089"/>
                    <a:pt x="0" y="1223691"/>
                    <a:pt x="0" y="1214935"/>
                  </a:cubicBezTo>
                  <a:lnTo>
                    <a:pt x="0" y="33015"/>
                  </a:lnTo>
                  <a:cubicBezTo>
                    <a:pt x="0" y="24259"/>
                    <a:pt x="3478" y="15861"/>
                    <a:pt x="9670" y="9670"/>
                  </a:cubicBezTo>
                  <a:cubicBezTo>
                    <a:pt x="15861" y="3478"/>
                    <a:pt x="24259" y="0"/>
                    <a:pt x="33015" y="0"/>
                  </a:cubicBezTo>
                  <a:close/>
                </a:path>
              </a:pathLst>
            </a:custGeom>
            <a:blipFill>
              <a:blip r:embed="rId4"/>
              <a:stretch>
                <a:fillRect l="-24108" r="-30339"/>
              </a:stretch>
            </a:blipFill>
            <a:ln cap="rnd">
              <a:noFill/>
              <a:prstDash val="solid"/>
              <a:round/>
            </a:ln>
          </p:spPr>
        </p:sp>
      </p:grpSp>
      <p:sp>
        <p:nvSpPr>
          <p:cNvPr id="5" name="TextBox 5"/>
          <p:cNvSpPr txBox="1"/>
          <p:nvPr/>
        </p:nvSpPr>
        <p:spPr>
          <a:xfrm>
            <a:off x="9563438" y="2030632"/>
            <a:ext cx="6717399" cy="1319570"/>
          </a:xfrm>
          <a:prstGeom prst="rect">
            <a:avLst/>
          </a:prstGeom>
        </p:spPr>
        <p:txBody>
          <a:bodyPr lIns="0" tIns="0" rIns="0" bIns="0" rtlCol="0" anchor="t">
            <a:spAutoFit/>
          </a:bodyPr>
          <a:lstStyle/>
          <a:p>
            <a:pPr algn="l">
              <a:lnSpc>
                <a:spcPts val="10747"/>
              </a:lnSpc>
              <a:spcBef>
                <a:spcPct val="0"/>
              </a:spcBef>
            </a:pPr>
            <a:r>
              <a:rPr lang="en-US" sz="7677" b="1">
                <a:solidFill>
                  <a:srgbClr val="072253"/>
                </a:solidFill>
                <a:latin typeface="Bricolage Grotesque Bold"/>
                <a:ea typeface="Bricolage Grotesque Bold"/>
                <a:cs typeface="Bricolage Grotesque Bold"/>
                <a:sym typeface="Bricolage Grotesque Bold"/>
              </a:rPr>
              <a:t>REFERENCES</a:t>
            </a:r>
          </a:p>
        </p:txBody>
      </p:sp>
      <p:sp>
        <p:nvSpPr>
          <p:cNvPr id="6" name="TextBox 6"/>
          <p:cNvSpPr txBox="1"/>
          <p:nvPr/>
        </p:nvSpPr>
        <p:spPr>
          <a:xfrm>
            <a:off x="9396654" y="3939753"/>
            <a:ext cx="7527150" cy="4190322"/>
          </a:xfrm>
          <a:prstGeom prst="rect">
            <a:avLst/>
          </a:prstGeom>
        </p:spPr>
        <p:txBody>
          <a:bodyPr lIns="0" tIns="0" rIns="0" bIns="0" rtlCol="0" anchor="t">
            <a:spAutoFit/>
          </a:bodyPr>
          <a:lstStyle/>
          <a:p>
            <a:pPr algn="l">
              <a:lnSpc>
                <a:spcPts val="3712"/>
              </a:lnSpc>
            </a:pPr>
            <a:r>
              <a:rPr lang="en-US" sz="2651">
                <a:solidFill>
                  <a:srgbClr val="343434"/>
                </a:solidFill>
                <a:latin typeface="Canva Sans"/>
                <a:ea typeface="Canva Sans"/>
                <a:cs typeface="Canva Sans"/>
                <a:sym typeface="Canva Sans"/>
              </a:rPr>
              <a:t>Sarangi, S., 2026. Teamwork and Team Talk: Decision-Making across the Boundaries in Health and Social Care. University of Toronto Press.</a:t>
            </a:r>
          </a:p>
          <a:p>
            <a:pPr algn="l">
              <a:lnSpc>
                <a:spcPts val="3712"/>
              </a:lnSpc>
            </a:pPr>
            <a:r>
              <a:rPr lang="en-US" sz="2651">
                <a:solidFill>
                  <a:srgbClr val="343434"/>
                </a:solidFill>
                <a:latin typeface="Canva Sans"/>
                <a:ea typeface="Canva Sans"/>
                <a:cs typeface="Canva Sans"/>
                <a:sym typeface="Canva Sans"/>
              </a:rPr>
              <a:t>Sharkiya, S.H., 2023. Quality communication can improve patient-centred health outcomes among older patients: a rapid review. BMC health services research, 23(1), p.886.</a:t>
            </a:r>
          </a:p>
          <a:p>
            <a:pPr algn="l">
              <a:lnSpc>
                <a:spcPts val="3712"/>
              </a:lnSpc>
              <a:spcBef>
                <a:spcPct val="0"/>
              </a:spcBef>
            </a:pPr>
            <a:endParaRPr lang="en-US" sz="2651">
              <a:solidFill>
                <a:srgbClr val="343434"/>
              </a:solidFill>
              <a:latin typeface="Canva Sans"/>
              <a:ea typeface="Canva Sans"/>
              <a:cs typeface="Canva Sans"/>
              <a:sym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1931</Words>
  <Application>Microsoft Office PowerPoint</Application>
  <PresentationFormat>Custom</PresentationFormat>
  <Paragraphs>157</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Bricolage Grotesque Bold</vt:lpstr>
      <vt:lpstr>Canva Sans</vt:lpstr>
      <vt:lpstr>Canva Sans Bold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Zuzana Pacajova (2511506)</cp:lastModifiedBy>
  <cp:revision>1</cp:revision>
  <dcterms:created xsi:type="dcterms:W3CDTF">2006-08-16T00:00:00Z</dcterms:created>
  <dcterms:modified xsi:type="dcterms:W3CDTF">2026-06-12T09:24:25Z</dcterms:modified>
  <dc:identifier>DAHMJdp_s8s</dc:identifier>
</cp:coreProperties>
</file>