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63" r:id="rId3"/>
    <p:sldId id="291" r:id="rId4"/>
    <p:sldId id="315" r:id="rId5"/>
    <p:sldId id="317" r:id="rId6"/>
    <p:sldId id="296" r:id="rId7"/>
    <p:sldId id="298" r:id="rId8"/>
    <p:sldId id="292" r:id="rId9"/>
    <p:sldId id="293" r:id="rId10"/>
    <p:sldId id="290" r:id="rId11"/>
    <p:sldId id="316" r:id="rId12"/>
    <p:sldId id="299" r:id="rId13"/>
    <p:sldId id="300" r:id="rId14"/>
    <p:sldId id="301" r:id="rId15"/>
    <p:sldId id="314" r:id="rId16"/>
    <p:sldId id="297" r:id="rId17"/>
    <p:sldId id="303" r:id="rId18"/>
    <p:sldId id="302" r:id="rId19"/>
    <p:sldId id="318" r:id="rId20"/>
    <p:sldId id="304" r:id="rId21"/>
    <p:sldId id="305" r:id="rId22"/>
    <p:sldId id="306" r:id="rId23"/>
    <p:sldId id="307" r:id="rId24"/>
    <p:sldId id="308" r:id="rId25"/>
    <p:sldId id="309" r:id="rId26"/>
    <p:sldId id="310" r:id="rId27"/>
    <p:sldId id="311" r:id="rId28"/>
    <p:sldId id="312" r:id="rId29"/>
    <p:sldId id="313" r:id="rId30"/>
    <p:sldId id="319" r:id="rId31"/>
    <p:sldId id="28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808" autoAdjust="0"/>
    <p:restoredTop sz="94660"/>
  </p:normalViewPr>
  <p:slideViewPr>
    <p:cSldViewPr snapToGrid="0">
      <p:cViewPr varScale="1">
        <p:scale>
          <a:sx n="130" d="100"/>
          <a:sy n="130" d="100"/>
        </p:scale>
        <p:origin x="192" y="8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29/09/2024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59660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03563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99547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7780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8857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9842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4487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8925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58257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5456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38303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945721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intervoiceonline.org/#conten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ucl.ac.uk/news/2022/jul/no-evidence-depression-caused-low-serotonin-levels-finds-comprehensive-review"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ucl.ac.uk/news/2022/jul/no-evidence-depression-caused-low-serotonin-levels-finds-comprehensive-review"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adisorder4everyone.com/video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2Mlw_GTN17o?feature=oembed" TargetMode="External"/><Relationship Id="rId4" Type="http://schemas.openxmlformats.org/officeDocument/2006/relationships/hyperlink" Target="https://youtu.be/2Mlw_GTN17o?si=QDiEG_461oXbr3y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journals.sagepub.com/doi/10.1177/0263276420981614"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kcl.ac.uk/news/cost-of-living-crisis-is-worsening-the-mental-health-of-most-vulnerable"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260089"/>
            <a:ext cx="7992888" cy="1838738"/>
          </a:xfrm>
        </p:spPr>
        <p:txBody>
          <a:bodyPr>
            <a:normAutofit fontScale="90000"/>
          </a:bodyPr>
          <a:lstStyle/>
          <a:p>
            <a:r>
              <a:rPr lang="en-GB" sz="5400" b="1" kern="100" dirty="0">
                <a:solidFill>
                  <a:schemeClr val="bg1"/>
                </a:solidFill>
                <a:effectLst/>
                <a:ea typeface="Arial" panose="020B0604020202020204" pitchFamily="34" charset="0"/>
                <a:cs typeface="Arial" panose="020B0604020202020204" pitchFamily="34" charset="0"/>
              </a:rPr>
              <a:t>Psychopathological Classifications and Provisions</a:t>
            </a:r>
            <a:br>
              <a:rPr lang="en-GB" sz="5400" b="1" kern="100" dirty="0">
                <a:solidFill>
                  <a:schemeClr val="bg1"/>
                </a:solidFill>
                <a:effectLst/>
                <a:ea typeface="DengXian" panose="02010600030101010101" pitchFamily="2" charset="-122"/>
                <a:cs typeface="Arial" panose="020B0604020202020204" pitchFamily="34" charset="0"/>
              </a:rPr>
            </a:br>
            <a:r>
              <a:rPr lang="en-GB" sz="5400" b="1" dirty="0">
                <a:solidFill>
                  <a:schemeClr val="bg1"/>
                </a:solidFill>
                <a:effectLst/>
                <a:ea typeface="Arial" panose="020B0604020202020204" pitchFamily="34" charset="0"/>
              </a:rPr>
              <a:t>BMHP6029</a:t>
            </a:r>
            <a:r>
              <a:rPr lang="en-GB" sz="5400" dirty="0">
                <a:solidFill>
                  <a:schemeClr val="bg1"/>
                </a:solidFill>
                <a:effectLst/>
              </a:rPr>
              <a:t> </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962616" y="3759174"/>
            <a:ext cx="8745078" cy="248850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Myriad Pro"/>
                <a:ea typeface="+mn-ea"/>
                <a:cs typeface="+mn-cs"/>
              </a:rPr>
              <a:t>Week 6</a:t>
            </a:r>
          </a:p>
          <a:p>
            <a:pPr algn="ctr">
              <a:lnSpc>
                <a:spcPct val="107000"/>
              </a:lnSpc>
              <a:spcAft>
                <a:spcPts val="800"/>
              </a:spcAft>
            </a:pPr>
            <a:r>
              <a:rPr lang="en-GB" sz="3600" b="1" kern="100" dirty="0">
                <a:solidFill>
                  <a:schemeClr val="bg1"/>
                </a:solidFill>
                <a:effectLst/>
                <a:latin typeface="+mj-lt"/>
                <a:ea typeface="Arial" panose="020B0604020202020204" pitchFamily="34" charset="0"/>
                <a:cs typeface="Arial" panose="020B0604020202020204" pitchFamily="34" charset="0"/>
              </a:rPr>
              <a:t>Debates surrounding classifications of conditions and</a:t>
            </a:r>
            <a:endParaRPr lang="en-GB" sz="3600" b="1" kern="100" dirty="0">
              <a:solidFill>
                <a:schemeClr val="bg1"/>
              </a:solidFill>
              <a:effectLst/>
              <a:latin typeface="+mj-lt"/>
              <a:ea typeface="DengXian" panose="02010600030101010101" pitchFamily="2" charset="-122"/>
              <a:cs typeface="Arial" panose="020B0604020202020204" pitchFamily="34" charset="0"/>
            </a:endParaRPr>
          </a:p>
          <a:p>
            <a:pPr algn="ctr"/>
            <a:r>
              <a:rPr lang="en-GB" sz="3600" b="1" dirty="0">
                <a:solidFill>
                  <a:schemeClr val="bg1"/>
                </a:solidFill>
                <a:effectLst/>
                <a:latin typeface="+mj-lt"/>
                <a:ea typeface="Arial" panose="020B0604020202020204" pitchFamily="34" charset="0"/>
              </a:rPr>
              <a:t>Critical perspective of mental disorders</a:t>
            </a:r>
            <a:r>
              <a:rPr lang="en-GB" sz="3600" b="1" dirty="0">
                <a:solidFill>
                  <a:schemeClr val="bg1"/>
                </a:solidFill>
                <a:effectLst/>
                <a:latin typeface="+mj-lt"/>
              </a:rPr>
              <a:t> </a:t>
            </a:r>
            <a:endParaRPr lang="en-GB" sz="3600" b="1" dirty="0">
              <a:solidFill>
                <a:schemeClr val="bg1"/>
              </a:solidFill>
              <a:latin typeface="+mj-lt"/>
            </a:endParaRPr>
          </a:p>
        </p:txBody>
      </p:sp>
    </p:spTree>
    <p:extLst>
      <p:ext uri="{BB962C8B-B14F-4D97-AF65-F5344CB8AC3E}">
        <p14:creationId xmlns:p14="http://schemas.microsoft.com/office/powerpoint/2010/main" val="451851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3918B-665B-4AB5-918D-F8B6714D5C65}"/>
              </a:ext>
            </a:extLst>
          </p:cNvPr>
          <p:cNvSpPr>
            <a:spLocks noGrp="1"/>
          </p:cNvSpPr>
          <p:nvPr>
            <p:ph type="title"/>
          </p:nvPr>
        </p:nvSpPr>
        <p:spPr/>
        <p:txBody>
          <a:bodyPr/>
          <a:lstStyle/>
          <a:p>
            <a:r>
              <a:rPr lang="en-GB" b="1" dirty="0"/>
              <a:t>Learning objectives </a:t>
            </a:r>
          </a:p>
        </p:txBody>
      </p:sp>
      <p:sp>
        <p:nvSpPr>
          <p:cNvPr id="3" name="Content Placeholder 2">
            <a:extLst>
              <a:ext uri="{FF2B5EF4-FFF2-40B4-BE49-F238E27FC236}">
                <a16:creationId xmlns:a16="http://schemas.microsoft.com/office/drawing/2014/main" id="{F8B012E5-ED48-4EFC-9092-636A340048AC}"/>
              </a:ext>
            </a:extLst>
          </p:cNvPr>
          <p:cNvSpPr>
            <a:spLocks noGrp="1"/>
          </p:cNvSpPr>
          <p:nvPr>
            <p:ph idx="1"/>
          </p:nvPr>
        </p:nvSpPr>
        <p:spPr/>
        <p:txBody>
          <a:bodyPr>
            <a:normAutofit fontScale="92500" lnSpcReduction="10000"/>
          </a:bodyPr>
          <a:lstStyle/>
          <a:p>
            <a:r>
              <a:rPr lang="en-GB" dirty="0"/>
              <a:t>Discuss debates and critical perspectives on the medical model and diagnosis of mental health disorders. </a:t>
            </a:r>
          </a:p>
          <a:p>
            <a:r>
              <a:rPr lang="en-GB" dirty="0"/>
              <a:t>Critically evaluate </a:t>
            </a:r>
            <a:r>
              <a:rPr lang="en-GB" dirty="0">
                <a:solidFill>
                  <a:srgbClr val="141413"/>
                </a:solidFill>
              </a:rPr>
              <a:t>s</a:t>
            </a:r>
            <a:r>
              <a:rPr lang="en-GB" sz="3200" dirty="0">
                <a:solidFill>
                  <a:srgbClr val="141413"/>
                </a:solidFill>
                <a:effectLst/>
              </a:rPr>
              <a:t>ocial determinants that might impact mental health. </a:t>
            </a:r>
          </a:p>
          <a:p>
            <a:r>
              <a:rPr lang="en-GB" dirty="0">
                <a:solidFill>
                  <a:srgbClr val="141413"/>
                </a:solidFill>
              </a:rPr>
              <a:t>Examine </a:t>
            </a:r>
            <a:r>
              <a:rPr lang="en-GB" dirty="0">
                <a:solidFill>
                  <a:srgbClr val="333333"/>
                </a:solidFill>
              </a:rPr>
              <a:t>t</a:t>
            </a:r>
            <a:r>
              <a:rPr lang="en-GB" i="0" u="none" strike="noStrike" dirty="0">
                <a:solidFill>
                  <a:srgbClr val="333333"/>
                </a:solidFill>
                <a:effectLst/>
              </a:rPr>
              <a:t>he interconnected nature of social categorisations such as race, class, and gender, regarded as creating overlapping and interdependent systems of discrimination or disadvantage </a:t>
            </a:r>
            <a:r>
              <a:rPr lang="en-GB" sz="3200" dirty="0">
                <a:solidFill>
                  <a:srgbClr val="141413"/>
                </a:solidFill>
                <a:effectLst/>
              </a:rPr>
              <a:t>that might impact mental health. </a:t>
            </a:r>
            <a:endParaRPr lang="en-GB" i="0" u="none" strike="noStrike" dirty="0">
              <a:solidFill>
                <a:srgbClr val="333333"/>
              </a:solidFill>
              <a:effectLst/>
            </a:endParaRPr>
          </a:p>
          <a:p>
            <a:endParaRPr lang="en-GB" dirty="0"/>
          </a:p>
        </p:txBody>
      </p:sp>
    </p:spTree>
    <p:extLst>
      <p:ext uri="{BB962C8B-B14F-4D97-AF65-F5344CB8AC3E}">
        <p14:creationId xmlns:p14="http://schemas.microsoft.com/office/powerpoint/2010/main" val="1418009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729B5-1E9E-68BF-54C9-C0C697B0E9D3}"/>
              </a:ext>
            </a:extLst>
          </p:cNvPr>
          <p:cNvSpPr>
            <a:spLocks noGrp="1"/>
          </p:cNvSpPr>
          <p:nvPr>
            <p:ph type="title"/>
          </p:nvPr>
        </p:nvSpPr>
        <p:spPr>
          <a:xfrm>
            <a:off x="566442" y="274637"/>
            <a:ext cx="11015958" cy="2258170"/>
          </a:xfrm>
        </p:spPr>
        <p:txBody>
          <a:bodyPr>
            <a:normAutofit fontScale="90000"/>
          </a:bodyPr>
          <a:lstStyle/>
          <a:p>
            <a:r>
              <a:rPr lang="en-GB" b="1" i="0" u="none" strike="noStrike" dirty="0">
                <a:effectLst/>
              </a:rPr>
              <a:t>Drop The Disorder! </a:t>
            </a:r>
            <a:br>
              <a:rPr lang="en-GB" b="1" i="0" u="none" strike="noStrike" dirty="0">
                <a:effectLst/>
              </a:rPr>
            </a:br>
            <a:r>
              <a:rPr lang="en-GB" sz="3100" b="1" i="0" u="none" strike="noStrike" dirty="0">
                <a:effectLst/>
              </a:rPr>
              <a:t>Challenging The Culture Of Psychiatric Diagnosis</a:t>
            </a:r>
            <a:br>
              <a:rPr lang="en-GB" sz="3100" b="1" i="0" u="none" strike="noStrike" dirty="0">
                <a:effectLst/>
              </a:rPr>
            </a:br>
            <a:r>
              <a:rPr lang="en-GB" sz="3100" b="1" dirty="0">
                <a:solidFill>
                  <a:srgbClr val="000000"/>
                </a:solidFill>
              </a:rPr>
              <a:t>a</a:t>
            </a:r>
            <a:r>
              <a:rPr lang="en-GB" sz="3100" b="1" i="0" u="none" strike="noStrike" dirty="0">
                <a:solidFill>
                  <a:srgbClr val="000000"/>
                </a:solidFill>
                <a:effectLst/>
              </a:rPr>
              <a:t>nd the Medical Model of Mental Disorder in the UK</a:t>
            </a:r>
            <a:br>
              <a:rPr lang="en-GB" sz="3100" b="1" i="0" u="none" strike="noStrike" dirty="0">
                <a:solidFill>
                  <a:srgbClr val="000000"/>
                </a:solidFill>
                <a:effectLst/>
              </a:rPr>
            </a:br>
            <a:br>
              <a:rPr lang="en-GB" sz="3100" b="1" i="0" u="none" strike="noStrike" dirty="0">
                <a:solidFill>
                  <a:srgbClr val="333333"/>
                </a:solidFill>
                <a:effectLst/>
                <a:latin typeface="Source Sans Pro" panose="020B0503030403020204" pitchFamily="34" charset="0"/>
              </a:rPr>
            </a:br>
            <a:endParaRPr lang="en-US" sz="3100" dirty="0"/>
          </a:p>
        </p:txBody>
      </p:sp>
      <p:pic>
        <p:nvPicPr>
          <p:cNvPr id="5" name="Content Placeholder 4" descr="A book cover with yellow text and orange tags&#10;&#10;Description automatically generated">
            <a:extLst>
              <a:ext uri="{FF2B5EF4-FFF2-40B4-BE49-F238E27FC236}">
                <a16:creationId xmlns:a16="http://schemas.microsoft.com/office/drawing/2014/main" id="{5EFE3B69-FFDE-CF5A-2776-C8E2177F5F3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2397" b="2479"/>
          <a:stretch/>
        </p:blipFill>
        <p:spPr>
          <a:xfrm>
            <a:off x="10144509" y="2278463"/>
            <a:ext cx="1893743" cy="2673307"/>
          </a:xfrm>
        </p:spPr>
      </p:pic>
      <p:sp>
        <p:nvSpPr>
          <p:cNvPr id="9" name="TextBox 8">
            <a:extLst>
              <a:ext uri="{FF2B5EF4-FFF2-40B4-BE49-F238E27FC236}">
                <a16:creationId xmlns:a16="http://schemas.microsoft.com/office/drawing/2014/main" id="{47FD3969-5074-41AA-890E-0E7924A53919}"/>
              </a:ext>
            </a:extLst>
          </p:cNvPr>
          <p:cNvSpPr txBox="1"/>
          <p:nvPr/>
        </p:nvSpPr>
        <p:spPr>
          <a:xfrm>
            <a:off x="396511" y="2092345"/>
            <a:ext cx="9747998" cy="3416319"/>
          </a:xfrm>
          <a:prstGeom prst="rect">
            <a:avLst/>
          </a:prstGeom>
          <a:noFill/>
        </p:spPr>
        <p:txBody>
          <a:bodyPr wrap="square">
            <a:spAutoFit/>
          </a:bodyPr>
          <a:lstStyle/>
          <a:p>
            <a:pPr marL="342900" indent="-342900" algn="l">
              <a:buFont typeface="Arial" panose="020B0604020202020204" pitchFamily="34" charset="0"/>
              <a:buChar char="•"/>
            </a:pPr>
            <a:r>
              <a:rPr lang="en-GB" sz="2400" b="0" i="0" u="none" strike="noStrike" dirty="0">
                <a:solidFill>
                  <a:srgbClr val="000000"/>
                </a:solidFill>
                <a:effectLst/>
              </a:rPr>
              <a:t>The medical model sees mental disorders as the result of biological factors such as genetics, brain chemistry, or physical brain structure abnormalities.</a:t>
            </a:r>
          </a:p>
          <a:p>
            <a:pPr marL="342900" indent="-342900" algn="l">
              <a:buFont typeface="Arial" panose="020B0604020202020204" pitchFamily="34" charset="0"/>
              <a:buChar char="•"/>
            </a:pPr>
            <a:r>
              <a:rPr lang="en-GB" sz="2400" b="0" i="0" u="none" strike="noStrike" dirty="0">
                <a:solidFill>
                  <a:srgbClr val="000000"/>
                </a:solidFill>
                <a:effectLst/>
              </a:rPr>
              <a:t>Treatments under this model typically focus on medical interventions such as medications (antidepressants, antipsychotics, etc.), electroconvulsive therapy (ECT), or other biomedical approaches. </a:t>
            </a:r>
          </a:p>
          <a:p>
            <a:pPr marL="342900" indent="-342900" algn="l">
              <a:buFont typeface="Arial" panose="020B0604020202020204" pitchFamily="34" charset="0"/>
              <a:buChar char="•"/>
            </a:pPr>
            <a:r>
              <a:rPr lang="en-GB" sz="2400" b="0" i="0" u="none" strike="noStrike" dirty="0">
                <a:solidFill>
                  <a:srgbClr val="000000"/>
                </a:solidFill>
                <a:effectLst/>
              </a:rPr>
              <a:t>This is the dominant approach in psychiatry, both globally and in the UK.</a:t>
            </a:r>
          </a:p>
        </p:txBody>
      </p:sp>
    </p:spTree>
    <p:extLst>
      <p:ext uri="{BB962C8B-B14F-4D97-AF65-F5344CB8AC3E}">
        <p14:creationId xmlns:p14="http://schemas.microsoft.com/office/powerpoint/2010/main" val="659658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44EFA-84BB-0963-060F-FEB73D71A815}"/>
              </a:ext>
            </a:extLst>
          </p:cNvPr>
          <p:cNvSpPr>
            <a:spLocks noGrp="1"/>
          </p:cNvSpPr>
          <p:nvPr>
            <p:ph type="title"/>
          </p:nvPr>
        </p:nvSpPr>
        <p:spPr/>
        <p:txBody>
          <a:bodyPr>
            <a:normAutofit fontScale="90000"/>
          </a:bodyPr>
          <a:lstStyle/>
          <a:p>
            <a:r>
              <a:rPr lang="en-GB" b="1" i="0" u="none" strike="noStrike" dirty="0">
                <a:solidFill>
                  <a:srgbClr val="000000"/>
                </a:solidFill>
                <a:effectLst/>
              </a:rPr>
              <a:t>Psychiatric Survivors and Anti-Psychiatry Movements</a:t>
            </a:r>
            <a:r>
              <a:rPr lang="en-GB" b="0" i="0" u="none" strike="noStrike" dirty="0">
                <a:solidFill>
                  <a:srgbClr val="000000"/>
                </a:solidFill>
                <a:effectLst/>
                <a:latin typeface="-webkit-standard"/>
              </a:rPr>
              <a:t>:</a:t>
            </a:r>
            <a:endParaRPr lang="en-US" dirty="0"/>
          </a:p>
        </p:txBody>
      </p:sp>
      <p:sp>
        <p:nvSpPr>
          <p:cNvPr id="3" name="Content Placeholder 2">
            <a:extLst>
              <a:ext uri="{FF2B5EF4-FFF2-40B4-BE49-F238E27FC236}">
                <a16:creationId xmlns:a16="http://schemas.microsoft.com/office/drawing/2014/main" id="{82A173B9-0159-ABE6-A7B6-FA505631E9A6}"/>
              </a:ext>
            </a:extLst>
          </p:cNvPr>
          <p:cNvSpPr>
            <a:spLocks noGrp="1"/>
          </p:cNvSpPr>
          <p:nvPr>
            <p:ph idx="1"/>
          </p:nvPr>
        </p:nvSpPr>
        <p:spPr>
          <a:xfrm>
            <a:off x="609600" y="1600201"/>
            <a:ext cx="8947355" cy="4308986"/>
          </a:xfrm>
        </p:spPr>
        <p:txBody>
          <a:bodyPr>
            <a:normAutofit/>
          </a:bodyPr>
          <a:lstStyle/>
          <a:p>
            <a:r>
              <a:rPr lang="en-GB" sz="2400" b="0" i="0" u="none" strike="noStrike" dirty="0">
                <a:solidFill>
                  <a:srgbClr val="000000"/>
                </a:solidFill>
                <a:effectLst/>
              </a:rPr>
              <a:t>Some mental health service users and psychiatric survivors advocate for alternatives to the medical model. </a:t>
            </a:r>
          </a:p>
          <a:p>
            <a:r>
              <a:rPr lang="en-GB" sz="2400" b="0" i="0" u="none" strike="noStrike" dirty="0">
                <a:solidFill>
                  <a:srgbClr val="000000"/>
                </a:solidFill>
                <a:effectLst/>
              </a:rPr>
              <a:t>They argue that mental health conditions are often labelled in ways that stigmatise and marginalise people, rather than empowering them to recover. </a:t>
            </a:r>
          </a:p>
          <a:p>
            <a:r>
              <a:rPr lang="en-GB" sz="2400" b="0" i="0" u="none" strike="noStrike" dirty="0">
                <a:solidFill>
                  <a:srgbClr val="000000"/>
                </a:solidFill>
                <a:effectLst/>
              </a:rPr>
              <a:t>The </a:t>
            </a:r>
            <a:r>
              <a:rPr lang="en-GB" sz="2400" b="1" i="0" u="none" strike="noStrike" dirty="0">
                <a:solidFill>
                  <a:srgbClr val="000000"/>
                </a:solidFill>
                <a:effectLst/>
              </a:rPr>
              <a:t> Hearing Voices </a:t>
            </a:r>
            <a:r>
              <a:rPr lang="en-GB" sz="2400" i="0" u="none" strike="noStrike" dirty="0">
                <a:solidFill>
                  <a:srgbClr val="000000"/>
                </a:solidFill>
                <a:effectLst/>
              </a:rPr>
              <a:t>movement </a:t>
            </a:r>
            <a:r>
              <a:rPr lang="en-GB" sz="2400" b="0" i="0" u="none" strike="noStrike" dirty="0">
                <a:solidFill>
                  <a:srgbClr val="000000"/>
                </a:solidFill>
                <a:effectLst/>
              </a:rPr>
              <a:t>and </a:t>
            </a:r>
            <a:r>
              <a:rPr lang="en-GB" sz="2400" b="1" i="0" u="none" strike="noStrike" dirty="0">
                <a:solidFill>
                  <a:srgbClr val="000000"/>
                </a:solidFill>
                <a:effectLst/>
              </a:rPr>
              <a:t>recovery-oriented approaches </a:t>
            </a:r>
            <a:r>
              <a:rPr lang="en-GB" sz="2400" b="0" i="0" u="none" strike="noStrike" dirty="0">
                <a:solidFill>
                  <a:srgbClr val="000000"/>
                </a:solidFill>
                <a:effectLst/>
              </a:rPr>
              <a:t>challenge traditional psychiatry by emphasizing individual empowerment and non-medical perspectives on mental health. </a:t>
            </a:r>
            <a:endParaRPr lang="en-US" sz="2400" dirty="0"/>
          </a:p>
        </p:txBody>
      </p:sp>
      <p:sp>
        <p:nvSpPr>
          <p:cNvPr id="4" name="TextBox 3">
            <a:extLst>
              <a:ext uri="{FF2B5EF4-FFF2-40B4-BE49-F238E27FC236}">
                <a16:creationId xmlns:a16="http://schemas.microsoft.com/office/drawing/2014/main" id="{25C7945A-8785-403C-1B85-C11371B43C22}"/>
              </a:ext>
            </a:extLst>
          </p:cNvPr>
          <p:cNvSpPr txBox="1"/>
          <p:nvPr/>
        </p:nvSpPr>
        <p:spPr>
          <a:xfrm>
            <a:off x="922492" y="5454032"/>
            <a:ext cx="3634969" cy="276999"/>
          </a:xfrm>
          <a:prstGeom prst="rect">
            <a:avLst/>
          </a:prstGeom>
          <a:noFill/>
        </p:spPr>
        <p:txBody>
          <a:bodyPr wrap="none" rtlCol="0">
            <a:spAutoFit/>
          </a:bodyPr>
          <a:lstStyle/>
          <a:p>
            <a:r>
              <a:rPr lang="en-US" sz="1200"/>
              <a:t>Source: </a:t>
            </a:r>
            <a:r>
              <a:rPr lang="en-US" sz="1200">
                <a:hlinkClick r:id="rId2"/>
              </a:rPr>
              <a:t>https://www.intervoiceonline.org/#content</a:t>
            </a:r>
            <a:r>
              <a:rPr lang="en-US" sz="1200"/>
              <a:t> </a:t>
            </a:r>
            <a:endParaRPr lang="en-US" sz="1200" dirty="0"/>
          </a:p>
        </p:txBody>
      </p:sp>
      <p:pic>
        <p:nvPicPr>
          <p:cNvPr id="6" name="Picture 5" descr="A person pointing at something&#10;&#10;Description automatically generated">
            <a:extLst>
              <a:ext uri="{FF2B5EF4-FFF2-40B4-BE49-F238E27FC236}">
                <a16:creationId xmlns:a16="http://schemas.microsoft.com/office/drawing/2014/main" id="{13C79910-8ED1-9579-E823-BC295D7FE9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83418" y="2172929"/>
            <a:ext cx="2406024" cy="1755468"/>
          </a:xfrm>
          <a:prstGeom prst="rect">
            <a:avLst/>
          </a:prstGeom>
        </p:spPr>
      </p:pic>
    </p:spTree>
    <p:extLst>
      <p:ext uri="{BB962C8B-B14F-4D97-AF65-F5344CB8AC3E}">
        <p14:creationId xmlns:p14="http://schemas.microsoft.com/office/powerpoint/2010/main" val="1541213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40CE8-663D-1982-F7C7-D2D7869BF6A2}"/>
              </a:ext>
            </a:extLst>
          </p:cNvPr>
          <p:cNvSpPr>
            <a:spLocks noGrp="1"/>
          </p:cNvSpPr>
          <p:nvPr>
            <p:ph type="title"/>
          </p:nvPr>
        </p:nvSpPr>
        <p:spPr/>
        <p:txBody>
          <a:bodyPr/>
          <a:lstStyle/>
          <a:p>
            <a:r>
              <a:rPr lang="en-US" b="1" dirty="0"/>
              <a:t>Cont. </a:t>
            </a:r>
          </a:p>
        </p:txBody>
      </p:sp>
      <p:sp>
        <p:nvSpPr>
          <p:cNvPr id="3" name="Content Placeholder 2">
            <a:extLst>
              <a:ext uri="{FF2B5EF4-FFF2-40B4-BE49-F238E27FC236}">
                <a16:creationId xmlns:a16="http://schemas.microsoft.com/office/drawing/2014/main" id="{0564347B-1062-E1AC-9A35-60603643BB01}"/>
              </a:ext>
            </a:extLst>
          </p:cNvPr>
          <p:cNvSpPr>
            <a:spLocks noGrp="1"/>
          </p:cNvSpPr>
          <p:nvPr>
            <p:ph idx="1"/>
          </p:nvPr>
        </p:nvSpPr>
        <p:spPr>
          <a:xfrm>
            <a:off x="315589" y="1058801"/>
            <a:ext cx="8957883" cy="4740398"/>
          </a:xfrm>
        </p:spPr>
        <p:txBody>
          <a:bodyPr>
            <a:normAutofit fontScale="85000" lnSpcReduction="10000"/>
          </a:bodyPr>
          <a:lstStyle/>
          <a:p>
            <a:pPr algn="l"/>
            <a:endParaRPr lang="en-GB" b="0" i="0" u="none" strike="noStrike" dirty="0">
              <a:solidFill>
                <a:srgbClr val="000000"/>
              </a:solidFill>
              <a:effectLst/>
            </a:endParaRPr>
          </a:p>
          <a:p>
            <a:pPr algn="l"/>
            <a:r>
              <a:rPr lang="en-GB" i="0" u="none" strike="noStrike" dirty="0">
                <a:solidFill>
                  <a:srgbClr val="000000"/>
                </a:solidFill>
                <a:effectLst/>
              </a:rPr>
              <a:t>These movements challenge the medical model of mental health disorders prevalent in Western countries. </a:t>
            </a:r>
          </a:p>
          <a:p>
            <a:pPr algn="l"/>
            <a:r>
              <a:rPr lang="en-GB" i="0" u="none" strike="noStrike" dirty="0">
                <a:solidFill>
                  <a:srgbClr val="000000"/>
                </a:solidFill>
                <a:effectLst/>
              </a:rPr>
              <a:t>This model tends to label individuals by attributing their mental health issues to biological causes, such as chemical imbalances within the brain. </a:t>
            </a:r>
          </a:p>
          <a:p>
            <a:pPr algn="l"/>
            <a:r>
              <a:rPr lang="en-GB" i="0" u="none" strike="noStrike" dirty="0">
                <a:solidFill>
                  <a:srgbClr val="000000"/>
                </a:solidFill>
                <a:effectLst/>
              </a:rPr>
              <a:t>However, recent studies suggest that the relationship between mental health disorders and biological causes is not well-substantiated, advocating for considering broader social, psychological, and environmental factors.</a:t>
            </a:r>
          </a:p>
          <a:p>
            <a:endParaRPr lang="en-US" dirty="0"/>
          </a:p>
        </p:txBody>
      </p:sp>
      <p:pic>
        <p:nvPicPr>
          <p:cNvPr id="5" name="Picture 4" descr="A group of white tags with black text&#10;&#10;Description automatically generated">
            <a:extLst>
              <a:ext uri="{FF2B5EF4-FFF2-40B4-BE49-F238E27FC236}">
                <a16:creationId xmlns:a16="http://schemas.microsoft.com/office/drawing/2014/main" id="{8E26B57A-E32D-49D1-7394-993A27F69A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13289" y="2282722"/>
            <a:ext cx="2663122" cy="1875532"/>
          </a:xfrm>
          <a:prstGeom prst="rect">
            <a:avLst/>
          </a:prstGeom>
        </p:spPr>
      </p:pic>
    </p:spTree>
    <p:extLst>
      <p:ext uri="{BB962C8B-B14F-4D97-AF65-F5344CB8AC3E}">
        <p14:creationId xmlns:p14="http://schemas.microsoft.com/office/powerpoint/2010/main" val="3157662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B4729-C806-03A0-B361-CA652708DDA2}"/>
              </a:ext>
            </a:extLst>
          </p:cNvPr>
          <p:cNvSpPr>
            <a:spLocks noGrp="1"/>
          </p:cNvSpPr>
          <p:nvPr>
            <p:ph type="title"/>
          </p:nvPr>
        </p:nvSpPr>
        <p:spPr>
          <a:xfrm>
            <a:off x="256478" y="278780"/>
            <a:ext cx="11325922" cy="1462243"/>
          </a:xfrm>
        </p:spPr>
        <p:txBody>
          <a:bodyPr>
            <a:normAutofit fontScale="90000"/>
          </a:bodyPr>
          <a:lstStyle/>
          <a:p>
            <a:r>
              <a:rPr lang="en-GB" b="1" i="0" u="none" strike="noStrike" dirty="0">
                <a:solidFill>
                  <a:srgbClr val="000000"/>
                </a:solidFill>
                <a:effectLst/>
              </a:rPr>
              <a:t>No evidence that depression is caused by low serotonin levels according to UCL study (2022)</a:t>
            </a:r>
            <a:br>
              <a:rPr lang="en-GB" b="0" i="0" u="none" strike="noStrike" dirty="0">
                <a:solidFill>
                  <a:srgbClr val="000000"/>
                </a:solidFill>
                <a:effectLst/>
              </a:rPr>
            </a:br>
            <a:endParaRPr lang="en-US" dirty="0"/>
          </a:p>
        </p:txBody>
      </p:sp>
      <p:sp>
        <p:nvSpPr>
          <p:cNvPr id="3" name="Content Placeholder 2">
            <a:extLst>
              <a:ext uri="{FF2B5EF4-FFF2-40B4-BE49-F238E27FC236}">
                <a16:creationId xmlns:a16="http://schemas.microsoft.com/office/drawing/2014/main" id="{04283B1F-6EF6-8095-E040-0A486F5BC990}"/>
              </a:ext>
            </a:extLst>
          </p:cNvPr>
          <p:cNvSpPr>
            <a:spLocks noGrp="1"/>
          </p:cNvSpPr>
          <p:nvPr>
            <p:ph idx="1"/>
          </p:nvPr>
        </p:nvSpPr>
        <p:spPr>
          <a:xfrm>
            <a:off x="256478" y="1628079"/>
            <a:ext cx="9155151" cy="3889154"/>
          </a:xfrm>
        </p:spPr>
        <p:txBody>
          <a:bodyPr>
            <a:normAutofit fontScale="32500" lnSpcReduction="20000"/>
          </a:bodyPr>
          <a:lstStyle/>
          <a:p>
            <a:pPr algn="l" fontAlgn="base">
              <a:lnSpc>
                <a:spcPct val="120000"/>
              </a:lnSpc>
            </a:pPr>
            <a:r>
              <a:rPr lang="en-GB" sz="8600" b="0" i="0" u="none" strike="noStrike" dirty="0">
                <a:solidFill>
                  <a:srgbClr val="000000"/>
                </a:solidFill>
                <a:effectLst/>
              </a:rPr>
              <a:t>Lead author Professor Joanna Moncrieff, a Professor of Psychiatry at UCL said: </a:t>
            </a:r>
          </a:p>
          <a:p>
            <a:pPr algn="l" fontAlgn="base">
              <a:lnSpc>
                <a:spcPct val="120000"/>
              </a:lnSpc>
            </a:pPr>
            <a:r>
              <a:rPr lang="en-GB" sz="8600" b="0" i="0" u="none" strike="noStrike" dirty="0">
                <a:solidFill>
                  <a:srgbClr val="000000"/>
                </a:solidFill>
                <a:effectLst/>
              </a:rPr>
              <a:t>“It is always difficult to prove a negative, but I think we can safely say that after a vast amount of research conducted over several decades, there is no convincing evidence that depression is caused by serotonin abnormalities, particularly by lower levels or reduced activity of serotonin.</a:t>
            </a:r>
          </a:p>
          <a:p>
            <a:endParaRPr lang="en-US" dirty="0"/>
          </a:p>
        </p:txBody>
      </p:sp>
      <p:sp>
        <p:nvSpPr>
          <p:cNvPr id="4" name="TextBox 3">
            <a:extLst>
              <a:ext uri="{FF2B5EF4-FFF2-40B4-BE49-F238E27FC236}">
                <a16:creationId xmlns:a16="http://schemas.microsoft.com/office/drawing/2014/main" id="{8783FDC9-DF11-91DE-D5CD-B1E0B504AE33}"/>
              </a:ext>
            </a:extLst>
          </p:cNvPr>
          <p:cNvSpPr txBox="1"/>
          <p:nvPr/>
        </p:nvSpPr>
        <p:spPr>
          <a:xfrm>
            <a:off x="591015" y="5229922"/>
            <a:ext cx="8924875" cy="276999"/>
          </a:xfrm>
          <a:prstGeom prst="rect">
            <a:avLst/>
          </a:prstGeom>
          <a:noFill/>
        </p:spPr>
        <p:txBody>
          <a:bodyPr wrap="square" rtlCol="0">
            <a:spAutoFit/>
          </a:bodyPr>
          <a:lstStyle/>
          <a:p>
            <a:r>
              <a:rPr lang="en-US" sz="1200" dirty="0"/>
              <a:t>Source: </a:t>
            </a:r>
            <a:r>
              <a:rPr lang="en-US" sz="1200" dirty="0">
                <a:hlinkClick r:id="rId2"/>
              </a:rPr>
              <a:t>https://www.ucl.ac.uk/news/2022/jul/no-evidence-depression-caused-low-serotonin-levels-finds-comprehensive-review</a:t>
            </a:r>
            <a:r>
              <a:rPr lang="en-US" sz="1200" dirty="0"/>
              <a:t> </a:t>
            </a:r>
          </a:p>
        </p:txBody>
      </p:sp>
      <p:pic>
        <p:nvPicPr>
          <p:cNvPr id="6" name="Picture 5" descr="A blue brain with dots and lines&#10;&#10;Description automatically generated">
            <a:extLst>
              <a:ext uri="{FF2B5EF4-FFF2-40B4-BE49-F238E27FC236}">
                <a16:creationId xmlns:a16="http://schemas.microsoft.com/office/drawing/2014/main" id="{27CB0E3E-6F3A-197B-A1BD-0646C3B4FA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15890" y="2348211"/>
            <a:ext cx="2496496" cy="1795183"/>
          </a:xfrm>
          <a:prstGeom prst="rect">
            <a:avLst/>
          </a:prstGeom>
        </p:spPr>
      </p:pic>
    </p:spTree>
    <p:extLst>
      <p:ext uri="{BB962C8B-B14F-4D97-AF65-F5344CB8AC3E}">
        <p14:creationId xmlns:p14="http://schemas.microsoft.com/office/powerpoint/2010/main" val="2658683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74090-B5A7-62EC-55B0-F403307E72B1}"/>
              </a:ext>
            </a:extLst>
          </p:cNvPr>
          <p:cNvSpPr>
            <a:spLocks noGrp="1"/>
          </p:cNvSpPr>
          <p:nvPr>
            <p:ph type="title"/>
          </p:nvPr>
        </p:nvSpPr>
        <p:spPr/>
        <p:txBody>
          <a:bodyPr/>
          <a:lstStyle/>
          <a:p>
            <a:pPr algn="l"/>
            <a:r>
              <a:rPr lang="en-US" b="1" dirty="0"/>
              <a:t>Cont. </a:t>
            </a:r>
          </a:p>
        </p:txBody>
      </p:sp>
      <p:sp>
        <p:nvSpPr>
          <p:cNvPr id="3" name="Content Placeholder 2">
            <a:extLst>
              <a:ext uri="{FF2B5EF4-FFF2-40B4-BE49-F238E27FC236}">
                <a16:creationId xmlns:a16="http://schemas.microsoft.com/office/drawing/2014/main" id="{CB2E40F8-0BC5-8B85-1389-5539888AE9D9}"/>
              </a:ext>
            </a:extLst>
          </p:cNvPr>
          <p:cNvSpPr>
            <a:spLocks noGrp="1"/>
          </p:cNvSpPr>
          <p:nvPr>
            <p:ph idx="1"/>
          </p:nvPr>
        </p:nvSpPr>
        <p:spPr>
          <a:xfrm>
            <a:off x="609600" y="1417638"/>
            <a:ext cx="9582615" cy="4099595"/>
          </a:xfrm>
        </p:spPr>
        <p:txBody>
          <a:bodyPr>
            <a:normAutofit fontScale="85000" lnSpcReduction="20000"/>
          </a:bodyPr>
          <a:lstStyle/>
          <a:p>
            <a:r>
              <a:rPr lang="en-GB" sz="3200" b="0" i="0" u="none" strike="noStrike" dirty="0">
                <a:solidFill>
                  <a:srgbClr val="000000"/>
                </a:solidFill>
                <a:effectLst/>
              </a:rPr>
              <a:t>“The popularity of the ‘chemical imbalance’ theory of depression has coincided with a huge increase in the use of antidepressants. </a:t>
            </a:r>
          </a:p>
          <a:p>
            <a:r>
              <a:rPr lang="en-GB" sz="3200" b="0" i="0" u="none" strike="noStrike" dirty="0">
                <a:solidFill>
                  <a:srgbClr val="000000"/>
                </a:solidFill>
                <a:effectLst/>
              </a:rPr>
              <a:t>Prescriptions for antidepressants have risen dramatically since the 1990s, with one in six adults in England and 2% of teenagers now being prescribed an antidepressant in a given year</a:t>
            </a:r>
            <a:r>
              <a:rPr lang="en-GB" sz="3200" dirty="0">
                <a:solidFill>
                  <a:srgbClr val="000000"/>
                </a:solidFill>
              </a:rPr>
              <a:t>……</a:t>
            </a:r>
          </a:p>
          <a:p>
            <a:r>
              <a:rPr lang="en-GB" sz="3200" b="0" i="0" u="none" strike="noStrike" dirty="0">
                <a:solidFill>
                  <a:srgbClr val="000000"/>
                </a:solidFill>
                <a:effectLst/>
              </a:rPr>
              <a:t>Many people take antidepressants because they have been led to believe their depression has a biochemical cause, but this new research suggests this belief is not grounded in evidence.”</a:t>
            </a:r>
          </a:p>
          <a:p>
            <a:endParaRPr lang="en-US" dirty="0"/>
          </a:p>
        </p:txBody>
      </p:sp>
      <p:sp>
        <p:nvSpPr>
          <p:cNvPr id="5" name="TextBox 4">
            <a:extLst>
              <a:ext uri="{FF2B5EF4-FFF2-40B4-BE49-F238E27FC236}">
                <a16:creationId xmlns:a16="http://schemas.microsoft.com/office/drawing/2014/main" id="{CE86BD85-25BF-3CAA-A471-53EE1212D56A}"/>
              </a:ext>
            </a:extLst>
          </p:cNvPr>
          <p:cNvSpPr txBox="1"/>
          <p:nvPr/>
        </p:nvSpPr>
        <p:spPr>
          <a:xfrm>
            <a:off x="936702" y="5352585"/>
            <a:ext cx="10125309" cy="276999"/>
          </a:xfrm>
          <a:prstGeom prst="rect">
            <a:avLst/>
          </a:prstGeom>
          <a:noFill/>
        </p:spPr>
        <p:txBody>
          <a:bodyPr wrap="square">
            <a:spAutoFit/>
          </a:bodyPr>
          <a:lstStyle/>
          <a:p>
            <a:r>
              <a:rPr lang="en-US" sz="1200" dirty="0"/>
              <a:t>Source: </a:t>
            </a:r>
            <a:r>
              <a:rPr lang="en-US" sz="1200" dirty="0">
                <a:hlinkClick r:id="rId2"/>
              </a:rPr>
              <a:t>https://www.ucl.ac.uk/news/2022/jul/no-evidence-depression-caused-low-serotonin-levels-finds-comprehensive-review</a:t>
            </a:r>
            <a:r>
              <a:rPr lang="en-US" sz="1200" dirty="0"/>
              <a:t> </a:t>
            </a:r>
          </a:p>
        </p:txBody>
      </p:sp>
    </p:spTree>
    <p:extLst>
      <p:ext uri="{BB962C8B-B14F-4D97-AF65-F5344CB8AC3E}">
        <p14:creationId xmlns:p14="http://schemas.microsoft.com/office/powerpoint/2010/main" val="3526227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74E4F-D082-A149-3611-DE07526EABB0}"/>
              </a:ext>
            </a:extLst>
          </p:cNvPr>
          <p:cNvSpPr>
            <a:spLocks noGrp="1"/>
          </p:cNvSpPr>
          <p:nvPr>
            <p:ph type="title"/>
          </p:nvPr>
        </p:nvSpPr>
        <p:spPr/>
        <p:txBody>
          <a:bodyPr>
            <a:normAutofit fontScale="90000"/>
          </a:bodyPr>
          <a:lstStyle/>
          <a:p>
            <a:r>
              <a:rPr lang="en-GB" b="1" i="0" u="none" strike="noStrike" dirty="0">
                <a:solidFill>
                  <a:srgbClr val="0A0B0C"/>
                </a:solidFill>
                <a:effectLst/>
              </a:rPr>
              <a:t>‘A Disorder For Everyone’ (AD4E) Movement </a:t>
            </a:r>
            <a:endParaRPr lang="en-US" b="1" dirty="0"/>
          </a:p>
        </p:txBody>
      </p:sp>
      <p:sp>
        <p:nvSpPr>
          <p:cNvPr id="3" name="Content Placeholder 2">
            <a:extLst>
              <a:ext uri="{FF2B5EF4-FFF2-40B4-BE49-F238E27FC236}">
                <a16:creationId xmlns:a16="http://schemas.microsoft.com/office/drawing/2014/main" id="{BF2B98F0-2388-F1C8-22E7-2261882B8759}"/>
              </a:ext>
            </a:extLst>
          </p:cNvPr>
          <p:cNvSpPr>
            <a:spLocks noGrp="1"/>
          </p:cNvSpPr>
          <p:nvPr>
            <p:ph idx="1"/>
          </p:nvPr>
        </p:nvSpPr>
        <p:spPr>
          <a:xfrm>
            <a:off x="367990" y="1583473"/>
            <a:ext cx="8552986" cy="3933760"/>
          </a:xfrm>
        </p:spPr>
        <p:txBody>
          <a:bodyPr>
            <a:normAutofit fontScale="92500" lnSpcReduction="20000"/>
          </a:bodyPr>
          <a:lstStyle/>
          <a:p>
            <a:r>
              <a:rPr lang="en-GB" b="0" i="0" u="none" strike="noStrike" dirty="0">
                <a:solidFill>
                  <a:srgbClr val="0A0B0C"/>
                </a:solidFill>
                <a:effectLst/>
              </a:rPr>
              <a:t>'A Disorder For Everyone’ (AD4E) hosts events that challenge the dominant diagnostic culture in 'mental health.’ </a:t>
            </a:r>
          </a:p>
          <a:p>
            <a:r>
              <a:rPr lang="en-GB" b="0" i="0" u="none" strike="noStrike" dirty="0">
                <a:solidFill>
                  <a:srgbClr val="0A0B0C"/>
                </a:solidFill>
                <a:effectLst/>
              </a:rPr>
              <a:t>They bring together people who want to see a change in how we understand and respond to emotional distress.  </a:t>
            </a:r>
          </a:p>
          <a:p>
            <a:r>
              <a:rPr lang="en-GB" b="0" i="0" u="none" strike="noStrike" dirty="0">
                <a:solidFill>
                  <a:srgbClr val="0A0B0C"/>
                </a:solidFill>
                <a:effectLst/>
              </a:rPr>
              <a:t>This includes people with experiences of mental distress, professionals, academics, journalists, artists, politicians, authors, and many others.</a:t>
            </a:r>
          </a:p>
          <a:p>
            <a:r>
              <a:rPr lang="en-GB" sz="1800" b="0" i="0" u="none" strike="noStrike" dirty="0">
                <a:solidFill>
                  <a:srgbClr val="0A0B0C"/>
                </a:solidFill>
                <a:effectLst/>
              </a:rPr>
              <a:t>Source: </a:t>
            </a:r>
            <a:r>
              <a:rPr lang="en-GB" sz="1800" b="0" i="0" u="none" strike="noStrike" dirty="0">
                <a:solidFill>
                  <a:srgbClr val="0A0B0C"/>
                </a:solidFill>
                <a:effectLst/>
                <a:hlinkClick r:id="rId2"/>
              </a:rPr>
              <a:t>https://www.adisorder4everyone.com/videos</a:t>
            </a:r>
            <a:r>
              <a:rPr lang="en-GB" sz="1800" b="0" i="0" u="none" strike="noStrike" dirty="0">
                <a:solidFill>
                  <a:srgbClr val="0A0B0C"/>
                </a:solidFill>
                <a:effectLst/>
              </a:rPr>
              <a:t>   </a:t>
            </a:r>
            <a:endParaRPr lang="en-US" sz="1800" dirty="0"/>
          </a:p>
        </p:txBody>
      </p:sp>
      <p:pic>
        <p:nvPicPr>
          <p:cNvPr id="5" name="Picture 4" descr="A drawing of a person holding a tablet&#10;&#10;Description automatically generated">
            <a:extLst>
              <a:ext uri="{FF2B5EF4-FFF2-40B4-BE49-F238E27FC236}">
                <a16:creationId xmlns:a16="http://schemas.microsoft.com/office/drawing/2014/main" id="{0AB55191-B11A-B8D2-37C7-025AC39006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0976" y="2051825"/>
            <a:ext cx="3093033" cy="1883622"/>
          </a:xfrm>
          <a:prstGeom prst="rect">
            <a:avLst/>
          </a:prstGeom>
        </p:spPr>
      </p:pic>
    </p:spTree>
    <p:extLst>
      <p:ext uri="{BB962C8B-B14F-4D97-AF65-F5344CB8AC3E}">
        <p14:creationId xmlns:p14="http://schemas.microsoft.com/office/powerpoint/2010/main" val="801797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C2ABC-B2F1-21EF-3048-F35BCA83C940}"/>
              </a:ext>
            </a:extLst>
          </p:cNvPr>
          <p:cNvSpPr>
            <a:spLocks noGrp="1"/>
          </p:cNvSpPr>
          <p:nvPr>
            <p:ph type="title"/>
          </p:nvPr>
        </p:nvSpPr>
        <p:spPr/>
        <p:txBody>
          <a:bodyPr/>
          <a:lstStyle/>
          <a:p>
            <a:pPr algn="l"/>
            <a:r>
              <a:rPr lang="en-US" b="1" dirty="0"/>
              <a:t>Cont. </a:t>
            </a:r>
          </a:p>
        </p:txBody>
      </p:sp>
      <p:sp>
        <p:nvSpPr>
          <p:cNvPr id="3" name="Content Placeholder 2">
            <a:extLst>
              <a:ext uri="{FF2B5EF4-FFF2-40B4-BE49-F238E27FC236}">
                <a16:creationId xmlns:a16="http://schemas.microsoft.com/office/drawing/2014/main" id="{18E6F77A-437D-D95A-BDC6-F112A4D4B98D}"/>
              </a:ext>
            </a:extLst>
          </p:cNvPr>
          <p:cNvSpPr>
            <a:spLocks noGrp="1"/>
          </p:cNvSpPr>
          <p:nvPr>
            <p:ph idx="1"/>
          </p:nvPr>
        </p:nvSpPr>
        <p:spPr>
          <a:xfrm>
            <a:off x="352698" y="1188720"/>
            <a:ext cx="8934994" cy="4328513"/>
          </a:xfrm>
        </p:spPr>
        <p:txBody>
          <a:bodyPr>
            <a:normAutofit fontScale="92500" lnSpcReduction="10000"/>
          </a:bodyPr>
          <a:lstStyle/>
          <a:p>
            <a:pPr algn="l" fontAlgn="base">
              <a:lnSpc>
                <a:spcPct val="110000"/>
              </a:lnSpc>
            </a:pPr>
            <a:r>
              <a:rPr lang="en-GB" b="0" i="0" u="none" strike="noStrike" dirty="0">
                <a:effectLst/>
              </a:rPr>
              <a:t>AD4E suggests that there are more helpful ways to understand emotional distress than seeing it as a medical illness or disorder. </a:t>
            </a:r>
          </a:p>
          <a:p>
            <a:pPr algn="l" fontAlgn="base">
              <a:lnSpc>
                <a:spcPct val="110000"/>
              </a:lnSpc>
            </a:pPr>
            <a:r>
              <a:rPr lang="en-GB" b="0" i="0" u="none" strike="noStrike" dirty="0">
                <a:effectLst/>
              </a:rPr>
              <a:t>AD4E asks not </a:t>
            </a:r>
            <a:r>
              <a:rPr lang="en-GB" b="1" i="0" u="none" strike="noStrike" dirty="0">
                <a:effectLst/>
              </a:rPr>
              <a:t>'What’s wrong with you?’ </a:t>
            </a:r>
            <a:r>
              <a:rPr lang="en-GB" b="0" i="0" u="none" strike="noStrike" dirty="0">
                <a:effectLst/>
              </a:rPr>
              <a:t>but '</a:t>
            </a:r>
            <a:r>
              <a:rPr lang="en-GB" b="1" i="0" u="none" strike="noStrike" dirty="0">
                <a:effectLst/>
              </a:rPr>
              <a:t>What happened to you?’</a:t>
            </a:r>
            <a:r>
              <a:rPr lang="en-GB" b="0" i="0" u="none" strike="noStrike" dirty="0">
                <a:effectLst/>
              </a:rPr>
              <a:t> a question that encourages the framing of distress as an understandable reaction to trauma, adversity, or just the struggles we all face as human beings in a difficult world.  </a:t>
            </a:r>
          </a:p>
          <a:p>
            <a:endParaRPr lang="en-US" dirty="0"/>
          </a:p>
        </p:txBody>
      </p:sp>
      <p:pic>
        <p:nvPicPr>
          <p:cNvPr id="5" name="Picture 4" descr="A group of people's faces&#10;&#10;Description automatically generated">
            <a:extLst>
              <a:ext uri="{FF2B5EF4-FFF2-40B4-BE49-F238E27FC236}">
                <a16:creationId xmlns:a16="http://schemas.microsoft.com/office/drawing/2014/main" id="{587FF710-C35C-41BA-D2D8-96A50905F9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8928" y="2239646"/>
            <a:ext cx="3032236" cy="1959923"/>
          </a:xfrm>
          <a:prstGeom prst="rect">
            <a:avLst/>
          </a:prstGeom>
        </p:spPr>
      </p:pic>
    </p:spTree>
    <p:extLst>
      <p:ext uri="{BB962C8B-B14F-4D97-AF65-F5344CB8AC3E}">
        <p14:creationId xmlns:p14="http://schemas.microsoft.com/office/powerpoint/2010/main" val="3237335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8483A-ADC6-36DD-7E18-C59B43D42E2E}"/>
              </a:ext>
            </a:extLst>
          </p:cNvPr>
          <p:cNvSpPr>
            <a:spLocks noGrp="1"/>
          </p:cNvSpPr>
          <p:nvPr>
            <p:ph type="title"/>
          </p:nvPr>
        </p:nvSpPr>
        <p:spPr/>
        <p:txBody>
          <a:bodyPr>
            <a:normAutofit fontScale="90000"/>
          </a:bodyPr>
          <a:lstStyle/>
          <a:p>
            <a:r>
              <a:rPr lang="en-US" b="1" dirty="0"/>
              <a:t>Video: We should drop the disorder because…. </a:t>
            </a:r>
          </a:p>
        </p:txBody>
      </p:sp>
      <p:pic>
        <p:nvPicPr>
          <p:cNvPr id="4" name="Online Media 3" descr="We Should Drop The Disorder Because...">
            <a:hlinkClick r:id="" action="ppaction://media"/>
            <a:extLst>
              <a:ext uri="{FF2B5EF4-FFF2-40B4-BE49-F238E27FC236}">
                <a16:creationId xmlns:a16="http://schemas.microsoft.com/office/drawing/2014/main" id="{629E6547-00FB-F970-A66D-57D052F834E4}"/>
              </a:ext>
            </a:extLst>
          </p:cNvPr>
          <p:cNvPicPr>
            <a:picLocks noGrp="1" noRot="1" noChangeAspect="1"/>
          </p:cNvPicPr>
          <p:nvPr>
            <p:ph idx="1"/>
            <a:videoFile r:link="rId1"/>
          </p:nvPr>
        </p:nvPicPr>
        <p:blipFill>
          <a:blip r:embed="rId3"/>
          <a:stretch>
            <a:fillRect/>
          </a:stretch>
        </p:blipFill>
        <p:spPr>
          <a:xfrm>
            <a:off x="3486150" y="1490216"/>
            <a:ext cx="5367918" cy="4026347"/>
          </a:xfrm>
          <a:prstGeom prst="rect">
            <a:avLst/>
          </a:prstGeom>
        </p:spPr>
      </p:pic>
      <p:sp>
        <p:nvSpPr>
          <p:cNvPr id="5" name="TextBox 4">
            <a:extLst>
              <a:ext uri="{FF2B5EF4-FFF2-40B4-BE49-F238E27FC236}">
                <a16:creationId xmlns:a16="http://schemas.microsoft.com/office/drawing/2014/main" id="{7B8E0212-EFED-4A16-846A-0CD3A6F186AB}"/>
              </a:ext>
            </a:extLst>
          </p:cNvPr>
          <p:cNvSpPr txBox="1"/>
          <p:nvPr/>
        </p:nvSpPr>
        <p:spPr>
          <a:xfrm>
            <a:off x="222387" y="5442857"/>
            <a:ext cx="6875099" cy="276999"/>
          </a:xfrm>
          <a:prstGeom prst="rect">
            <a:avLst/>
          </a:prstGeom>
          <a:noFill/>
        </p:spPr>
        <p:txBody>
          <a:bodyPr wrap="square" rtlCol="0">
            <a:spAutoFit/>
          </a:bodyPr>
          <a:lstStyle/>
          <a:p>
            <a:r>
              <a:rPr lang="en-US" sz="1200" dirty="0"/>
              <a:t>Source: </a:t>
            </a:r>
            <a:r>
              <a:rPr lang="en-US" sz="1200" dirty="0">
                <a:hlinkClick r:id="rId4"/>
              </a:rPr>
              <a:t>https://youtu.be/2Mlw_GTN17o?si=QDiEG_461oXbr3yD</a:t>
            </a:r>
            <a:r>
              <a:rPr lang="en-US" sz="1200" dirty="0"/>
              <a:t> </a:t>
            </a:r>
          </a:p>
        </p:txBody>
      </p:sp>
    </p:spTree>
    <p:extLst>
      <p:ext uri="{BB962C8B-B14F-4D97-AF65-F5344CB8AC3E}">
        <p14:creationId xmlns:p14="http://schemas.microsoft.com/office/powerpoint/2010/main" val="1994241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3F8AB-DC7C-7511-FB4A-583E7DCCC286}"/>
              </a:ext>
            </a:extLst>
          </p:cNvPr>
          <p:cNvSpPr>
            <a:spLocks noGrp="1"/>
          </p:cNvSpPr>
          <p:nvPr>
            <p:ph type="title"/>
          </p:nvPr>
        </p:nvSpPr>
        <p:spPr>
          <a:xfrm>
            <a:off x="609600" y="274638"/>
            <a:ext cx="10972800" cy="1143000"/>
          </a:xfrm>
        </p:spPr>
        <p:txBody>
          <a:bodyPr anchor="ctr">
            <a:normAutofit/>
          </a:bodyPr>
          <a:lstStyle/>
          <a:p>
            <a:r>
              <a:rPr lang="en-GB" b="1" i="0" u="none" strike="noStrike">
                <a:effectLst/>
              </a:rPr>
              <a:t>Pharmaceutical Criticism</a:t>
            </a:r>
            <a:r>
              <a:rPr lang="en-GB" b="0" i="0" u="none" strike="noStrike">
                <a:effectLst/>
              </a:rPr>
              <a:t>:</a:t>
            </a:r>
            <a:endParaRPr lang="en-US" dirty="0"/>
          </a:p>
        </p:txBody>
      </p:sp>
      <p:sp>
        <p:nvSpPr>
          <p:cNvPr id="3" name="Content Placeholder 2">
            <a:extLst>
              <a:ext uri="{FF2B5EF4-FFF2-40B4-BE49-F238E27FC236}">
                <a16:creationId xmlns:a16="http://schemas.microsoft.com/office/drawing/2014/main" id="{3FB35F5C-F030-EC55-BD57-D1F2A1AAE162}"/>
              </a:ext>
            </a:extLst>
          </p:cNvPr>
          <p:cNvSpPr>
            <a:spLocks noGrp="1"/>
          </p:cNvSpPr>
          <p:nvPr>
            <p:ph sz="half" idx="1"/>
          </p:nvPr>
        </p:nvSpPr>
        <p:spPr>
          <a:xfrm>
            <a:off x="609599" y="1417638"/>
            <a:ext cx="7798025" cy="4171603"/>
          </a:xfrm>
        </p:spPr>
        <p:txBody>
          <a:bodyPr>
            <a:noAutofit/>
          </a:bodyPr>
          <a:lstStyle/>
          <a:p>
            <a:pPr>
              <a:lnSpc>
                <a:spcPct val="90000"/>
              </a:lnSpc>
            </a:pPr>
            <a:r>
              <a:rPr lang="en-GB" b="0" i="0" u="none" strike="noStrike" dirty="0">
                <a:effectLst/>
              </a:rPr>
              <a:t>The over-reliance on medications for mental health disorders has been criticised as well. </a:t>
            </a:r>
          </a:p>
          <a:p>
            <a:pPr>
              <a:lnSpc>
                <a:spcPct val="90000"/>
              </a:lnSpc>
            </a:pPr>
            <a:r>
              <a:rPr lang="en-GB" b="0" i="0" u="none" strike="noStrike" dirty="0">
                <a:effectLst/>
              </a:rPr>
              <a:t>While medications such as antidepressants and antipsychotics can help many people, concerns have arisen over side effects, over-prescription, and a "quick fix" mentality.</a:t>
            </a:r>
          </a:p>
          <a:p>
            <a:pPr>
              <a:lnSpc>
                <a:spcPct val="90000"/>
              </a:lnSpc>
            </a:pPr>
            <a:r>
              <a:rPr lang="en-GB" b="0" i="0" u="none" strike="noStrike" dirty="0">
                <a:effectLst/>
              </a:rPr>
              <a:t>Critics argue that this does not address the underlying causes of distress and can even lead to long-term dependency or issues with withdrawal.</a:t>
            </a:r>
            <a:endParaRPr lang="en-US" dirty="0"/>
          </a:p>
        </p:txBody>
      </p:sp>
      <p:pic>
        <p:nvPicPr>
          <p:cNvPr id="5" name="Picture 4" descr="A close-up of a box of pills&#10;&#10;Description automatically generated">
            <a:extLst>
              <a:ext uri="{FF2B5EF4-FFF2-40B4-BE49-F238E27FC236}">
                <a16:creationId xmlns:a16="http://schemas.microsoft.com/office/drawing/2014/main" id="{03C8A2DC-62DB-115C-E0E5-F2BFCEB0EA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27578" y="2085072"/>
            <a:ext cx="3734869" cy="2558384"/>
          </a:xfrm>
          <a:prstGeom prst="rect">
            <a:avLst/>
          </a:prstGeom>
          <a:noFill/>
        </p:spPr>
      </p:pic>
    </p:spTree>
    <p:extLst>
      <p:ext uri="{BB962C8B-B14F-4D97-AF65-F5344CB8AC3E}">
        <p14:creationId xmlns:p14="http://schemas.microsoft.com/office/powerpoint/2010/main" val="1401062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4479D-AF7C-A335-F06B-F8A1E4961544}"/>
              </a:ext>
            </a:extLst>
          </p:cNvPr>
          <p:cNvSpPr>
            <a:spLocks noGrp="1"/>
          </p:cNvSpPr>
          <p:nvPr>
            <p:ph type="title"/>
          </p:nvPr>
        </p:nvSpPr>
        <p:spPr/>
        <p:txBody>
          <a:bodyPr/>
          <a:lstStyle/>
          <a:p>
            <a:r>
              <a:rPr lang="en-GB" sz="4400" b="1" dirty="0">
                <a:effectLst/>
              </a:rPr>
              <a:t>The biopsychosocial model (BPS)</a:t>
            </a:r>
            <a:endParaRPr lang="en-US" b="1" dirty="0"/>
          </a:p>
        </p:txBody>
      </p:sp>
      <p:sp>
        <p:nvSpPr>
          <p:cNvPr id="3" name="Content Placeholder 2">
            <a:extLst>
              <a:ext uri="{FF2B5EF4-FFF2-40B4-BE49-F238E27FC236}">
                <a16:creationId xmlns:a16="http://schemas.microsoft.com/office/drawing/2014/main" id="{B95C23FE-8C59-B3C7-FDF6-6AE6B739D0EF}"/>
              </a:ext>
            </a:extLst>
          </p:cNvPr>
          <p:cNvSpPr>
            <a:spLocks noGrp="1"/>
          </p:cNvSpPr>
          <p:nvPr>
            <p:ph idx="1"/>
          </p:nvPr>
        </p:nvSpPr>
        <p:spPr>
          <a:xfrm>
            <a:off x="434897" y="1293542"/>
            <a:ext cx="11314737" cy="4223692"/>
          </a:xfrm>
        </p:spPr>
        <p:txBody>
          <a:bodyPr>
            <a:noAutofit/>
          </a:bodyPr>
          <a:lstStyle/>
          <a:p>
            <a:pPr>
              <a:lnSpc>
                <a:spcPct val="120000"/>
              </a:lnSpc>
            </a:pPr>
            <a:r>
              <a:rPr lang="en-GB" sz="2800" dirty="0">
                <a:effectLst/>
              </a:rPr>
              <a:t>The biopsychosocial model (BPS) was proposed by George L. Engel in 1977 as a needed medical model to explain psychiatric disorders. </a:t>
            </a:r>
          </a:p>
          <a:p>
            <a:pPr>
              <a:lnSpc>
                <a:spcPct val="120000"/>
              </a:lnSpc>
            </a:pPr>
            <a:r>
              <a:rPr lang="en-GB" sz="2800" dirty="0">
                <a:effectLst/>
              </a:rPr>
              <a:t>Since then, this model has gained wide acceptability across the globe. </a:t>
            </a:r>
          </a:p>
          <a:p>
            <a:pPr>
              <a:lnSpc>
                <a:spcPct val="120000"/>
              </a:lnSpc>
            </a:pPr>
            <a:r>
              <a:rPr lang="en-GB" sz="2800" dirty="0">
                <a:effectLst/>
              </a:rPr>
              <a:t>It systematically explained the complex interplay of three major dimensions: </a:t>
            </a:r>
            <a:r>
              <a:rPr lang="en-GB" sz="2800" b="1" dirty="0">
                <a:effectLst/>
              </a:rPr>
              <a:t>biological, psychological, and social</a:t>
            </a:r>
            <a:r>
              <a:rPr lang="en-GB" sz="2800" dirty="0">
                <a:effectLst/>
              </a:rPr>
              <a:t> in the development of psychiatric disorders. </a:t>
            </a:r>
          </a:p>
        </p:txBody>
      </p:sp>
    </p:spTree>
    <p:extLst>
      <p:ext uri="{BB962C8B-B14F-4D97-AF65-F5344CB8AC3E}">
        <p14:creationId xmlns:p14="http://schemas.microsoft.com/office/powerpoint/2010/main" val="2541084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43A6-3A7C-49E8-9054-203D62DCFDA9}"/>
              </a:ext>
            </a:extLst>
          </p:cNvPr>
          <p:cNvSpPr>
            <a:spLocks noGrp="1"/>
          </p:cNvSpPr>
          <p:nvPr>
            <p:ph type="title"/>
          </p:nvPr>
        </p:nvSpPr>
        <p:spPr/>
        <p:txBody>
          <a:bodyPr/>
          <a:lstStyle/>
          <a:p>
            <a:pPr algn="l"/>
            <a:r>
              <a:rPr lang="en-US" b="1" dirty="0"/>
              <a:t>Cont. </a:t>
            </a:r>
          </a:p>
        </p:txBody>
      </p:sp>
      <p:sp>
        <p:nvSpPr>
          <p:cNvPr id="3" name="Content Placeholder 2">
            <a:extLst>
              <a:ext uri="{FF2B5EF4-FFF2-40B4-BE49-F238E27FC236}">
                <a16:creationId xmlns:a16="http://schemas.microsoft.com/office/drawing/2014/main" id="{1836993A-11A3-66FF-DA4C-1D5C08F716F7}"/>
              </a:ext>
            </a:extLst>
          </p:cNvPr>
          <p:cNvSpPr>
            <a:spLocks noGrp="1"/>
          </p:cNvSpPr>
          <p:nvPr>
            <p:ph idx="1"/>
          </p:nvPr>
        </p:nvSpPr>
        <p:spPr/>
        <p:txBody>
          <a:bodyPr>
            <a:normAutofit fontScale="85000" lnSpcReduction="20000"/>
          </a:bodyPr>
          <a:lstStyle/>
          <a:p>
            <a:pPr>
              <a:lnSpc>
                <a:spcPct val="120000"/>
              </a:lnSpc>
            </a:pPr>
            <a:r>
              <a:rPr lang="en-GB" sz="3200" dirty="0">
                <a:effectLst/>
              </a:rPr>
              <a:t>The emotional tone of a person, their personality, the surrounding environment, and other social parameters do influence the manifestation of illness. </a:t>
            </a:r>
          </a:p>
          <a:p>
            <a:pPr>
              <a:lnSpc>
                <a:spcPct val="120000"/>
              </a:lnSpc>
            </a:pPr>
            <a:r>
              <a:rPr lang="en-GB" sz="3200" dirty="0">
                <a:effectLst/>
              </a:rPr>
              <a:t>The model established a holistic and empathetic approach to psychiatric practice.</a:t>
            </a:r>
          </a:p>
          <a:p>
            <a:pPr>
              <a:lnSpc>
                <a:spcPct val="120000"/>
              </a:lnSpc>
            </a:pPr>
            <a:r>
              <a:rPr lang="en-GB" sz="3200" dirty="0">
                <a:effectLst/>
              </a:rPr>
              <a:t>It explained that a person does not suffer as isolated organs but rather as a whole. </a:t>
            </a:r>
          </a:p>
          <a:p>
            <a:pPr>
              <a:lnSpc>
                <a:spcPct val="120000"/>
              </a:lnSpc>
            </a:pPr>
            <a:r>
              <a:rPr lang="en-GB" sz="3200" dirty="0">
                <a:effectLst/>
              </a:rPr>
              <a:t>This provided a holistic approach to psychiatric illnesses. </a:t>
            </a:r>
            <a:endParaRPr lang="en-US" sz="3200" dirty="0"/>
          </a:p>
          <a:p>
            <a:endParaRPr lang="en-GB" dirty="0"/>
          </a:p>
          <a:p>
            <a:endParaRPr lang="en-US" dirty="0"/>
          </a:p>
        </p:txBody>
      </p:sp>
    </p:spTree>
    <p:extLst>
      <p:ext uri="{BB962C8B-B14F-4D97-AF65-F5344CB8AC3E}">
        <p14:creationId xmlns:p14="http://schemas.microsoft.com/office/powerpoint/2010/main" val="741989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mental health&#10;&#10;Description automatically generated">
            <a:extLst>
              <a:ext uri="{FF2B5EF4-FFF2-40B4-BE49-F238E27FC236}">
                <a16:creationId xmlns:a16="http://schemas.microsoft.com/office/drawing/2014/main" id="{A37B7735-CB4C-5EC6-83EF-7D8FB29DECD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987" r="1" b="5432"/>
          <a:stretch/>
        </p:blipFill>
        <p:spPr>
          <a:xfrm>
            <a:off x="120650" y="68263"/>
            <a:ext cx="11950700" cy="6721475"/>
          </a:xfrm>
          <a:noFill/>
        </p:spPr>
      </p:pic>
    </p:spTree>
    <p:extLst>
      <p:ext uri="{BB962C8B-B14F-4D97-AF65-F5344CB8AC3E}">
        <p14:creationId xmlns:p14="http://schemas.microsoft.com/office/powerpoint/2010/main" val="4042670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1B3C7-7B25-6774-1BEF-9D11CAF204F7}"/>
              </a:ext>
            </a:extLst>
          </p:cNvPr>
          <p:cNvSpPr>
            <a:spLocks noGrp="1"/>
          </p:cNvSpPr>
          <p:nvPr>
            <p:ph type="title"/>
          </p:nvPr>
        </p:nvSpPr>
        <p:spPr>
          <a:xfrm>
            <a:off x="728283" y="274638"/>
            <a:ext cx="10854116" cy="1626990"/>
          </a:xfrm>
        </p:spPr>
        <p:txBody>
          <a:bodyPr>
            <a:normAutofit fontScale="90000"/>
          </a:bodyPr>
          <a:lstStyle/>
          <a:p>
            <a:r>
              <a:rPr lang="en-GB" sz="4000" b="1" dirty="0">
                <a:solidFill>
                  <a:srgbClr val="141413"/>
                </a:solidFill>
                <a:effectLst/>
              </a:rPr>
              <a:t>Social Determinants that impact mental</a:t>
            </a:r>
            <a:br>
              <a:rPr lang="en-GB" sz="4000" b="1" dirty="0">
                <a:solidFill>
                  <a:srgbClr val="141413"/>
                </a:solidFill>
                <a:effectLst/>
              </a:rPr>
            </a:br>
            <a:r>
              <a:rPr lang="en-GB" sz="4000" b="1" dirty="0">
                <a:solidFill>
                  <a:srgbClr val="141413"/>
                </a:solidFill>
                <a:effectLst/>
              </a:rPr>
              <a:t>health</a:t>
            </a:r>
            <a:br>
              <a:rPr lang="en-GB" sz="4000" b="1" dirty="0">
                <a:solidFill>
                  <a:srgbClr val="141413"/>
                </a:solidFill>
                <a:effectLst/>
              </a:rPr>
            </a:br>
            <a:endParaRPr lang="en-US" sz="4000" b="1" dirty="0"/>
          </a:p>
        </p:txBody>
      </p:sp>
      <p:pic>
        <p:nvPicPr>
          <p:cNvPr id="5" name="Picture 4" descr="A diagram of social determinants of health&#10;&#10;Description automatically generated">
            <a:extLst>
              <a:ext uri="{FF2B5EF4-FFF2-40B4-BE49-F238E27FC236}">
                <a16:creationId xmlns:a16="http://schemas.microsoft.com/office/drawing/2014/main" id="{023D5024-B921-0B2F-9132-F5BCB6DAAE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9800" y="1507359"/>
            <a:ext cx="7772400" cy="4133797"/>
          </a:xfrm>
          <a:prstGeom prst="rect">
            <a:avLst/>
          </a:prstGeom>
        </p:spPr>
      </p:pic>
    </p:spTree>
    <p:extLst>
      <p:ext uri="{BB962C8B-B14F-4D97-AF65-F5344CB8AC3E}">
        <p14:creationId xmlns:p14="http://schemas.microsoft.com/office/powerpoint/2010/main" val="4057803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09A7D-F03E-BE71-A23C-1DD3FA687A63}"/>
              </a:ext>
            </a:extLst>
          </p:cNvPr>
          <p:cNvSpPr>
            <a:spLocks noGrp="1"/>
          </p:cNvSpPr>
          <p:nvPr>
            <p:ph type="title"/>
          </p:nvPr>
        </p:nvSpPr>
        <p:spPr>
          <a:xfrm>
            <a:off x="609600" y="274638"/>
            <a:ext cx="10624457" cy="1143000"/>
          </a:xfrm>
        </p:spPr>
        <p:txBody>
          <a:bodyPr>
            <a:normAutofit fontScale="90000"/>
          </a:bodyPr>
          <a:lstStyle/>
          <a:p>
            <a:r>
              <a:rPr lang="en-GB" b="0" i="0" u="none" strike="noStrike" dirty="0">
                <a:solidFill>
                  <a:srgbClr val="333333"/>
                </a:solidFill>
                <a:effectLst/>
                <a:highlight>
                  <a:srgbClr val="FFFFFF"/>
                </a:highlight>
                <a:latin typeface="Open Sans" panose="020B0606030504020204" pitchFamily="34" charset="0"/>
              </a:rPr>
              <a:t> </a:t>
            </a:r>
            <a:r>
              <a:rPr lang="en-GB" b="1" u="none" strike="noStrike" dirty="0">
                <a:solidFill>
                  <a:srgbClr val="333333"/>
                </a:solidFill>
                <a:effectLst/>
              </a:rPr>
              <a:t>The Social Determinants of Mental Health</a:t>
            </a:r>
            <a:endParaRPr lang="en-US" b="1" dirty="0"/>
          </a:p>
        </p:txBody>
      </p:sp>
      <p:sp>
        <p:nvSpPr>
          <p:cNvPr id="3" name="Content Placeholder 2">
            <a:extLst>
              <a:ext uri="{FF2B5EF4-FFF2-40B4-BE49-F238E27FC236}">
                <a16:creationId xmlns:a16="http://schemas.microsoft.com/office/drawing/2014/main" id="{1AD75F64-E71B-4363-B59F-909B084D31C5}"/>
              </a:ext>
            </a:extLst>
          </p:cNvPr>
          <p:cNvSpPr>
            <a:spLocks noGrp="1"/>
          </p:cNvSpPr>
          <p:nvPr>
            <p:ph idx="1"/>
          </p:nvPr>
        </p:nvSpPr>
        <p:spPr>
          <a:xfrm>
            <a:off x="470263" y="1240971"/>
            <a:ext cx="11112137" cy="4276262"/>
          </a:xfrm>
        </p:spPr>
        <p:txBody>
          <a:bodyPr>
            <a:noAutofit/>
          </a:bodyPr>
          <a:lstStyle/>
          <a:p>
            <a:pPr algn="l"/>
            <a:r>
              <a:rPr lang="en-GB" sz="2800" b="0" i="0" u="none" strike="noStrike" dirty="0">
                <a:solidFill>
                  <a:srgbClr val="333333"/>
                </a:solidFill>
                <a:effectLst/>
              </a:rPr>
              <a:t>Research consistently shows that particular groups are more vulnerable to the development of mental ill health than others, for example, people who live in large cities, migrants or more generally those who experience social disadvantage and inequality. </a:t>
            </a:r>
          </a:p>
          <a:p>
            <a:pPr algn="l"/>
            <a:r>
              <a:rPr lang="en-GB" sz="2800" b="0" i="0" u="none" strike="noStrike" dirty="0">
                <a:solidFill>
                  <a:srgbClr val="333333"/>
                </a:solidFill>
                <a:effectLst/>
              </a:rPr>
              <a:t>The diagnoses involved range from schizophrenia, bipolar disorder and other psychoses – ‘serious mental illnesses’ – to anxiety or depression – the so-called ‘common mental disorders’ that afflict almost all of us at some time in our lives (</a:t>
            </a:r>
            <a:r>
              <a:rPr lang="en-GB" sz="2800" b="0" i="0" u="none" strike="noStrike" dirty="0">
                <a:solidFill>
                  <a:srgbClr val="333333"/>
                </a:solidFill>
                <a:effectLst/>
                <a:highlight>
                  <a:srgbClr val="FFFFFF"/>
                </a:highlight>
                <a:latin typeface="Open Sans" panose="020B0606030504020204" pitchFamily="34" charset="0"/>
              </a:rPr>
              <a:t>Rose </a:t>
            </a:r>
            <a:r>
              <a:rPr lang="en-GB" sz="2800" b="0" i="1" u="none" strike="noStrike" dirty="0">
                <a:solidFill>
                  <a:srgbClr val="333333"/>
                </a:solidFill>
                <a:effectLst/>
                <a:highlight>
                  <a:srgbClr val="FFFFFF"/>
                </a:highlight>
                <a:latin typeface="Open Sans" panose="020B0606030504020204" pitchFamily="34" charset="0"/>
              </a:rPr>
              <a:t>et al.</a:t>
            </a:r>
            <a:r>
              <a:rPr lang="en-GB" sz="2800" b="0" i="0" u="none" strike="noStrike" dirty="0">
                <a:solidFill>
                  <a:srgbClr val="333333"/>
                </a:solidFill>
                <a:effectLst/>
                <a:highlight>
                  <a:srgbClr val="FFFFFF"/>
                </a:highlight>
                <a:latin typeface="Open Sans" panose="020B0606030504020204" pitchFamily="34" charset="0"/>
              </a:rPr>
              <a:t>,  2022).  </a:t>
            </a:r>
            <a:endParaRPr lang="en-GB" sz="2800" b="0" i="0" u="none" strike="noStrike" dirty="0">
              <a:solidFill>
                <a:srgbClr val="333333"/>
              </a:solidFill>
              <a:effectLst/>
            </a:endParaRPr>
          </a:p>
          <a:p>
            <a:pPr marL="0" indent="0">
              <a:buNone/>
            </a:pPr>
            <a:br>
              <a:rPr lang="en-GB" sz="1400" dirty="0"/>
            </a:br>
            <a:r>
              <a:rPr lang="en-GB" sz="1400" dirty="0"/>
              <a:t>       Source:  </a:t>
            </a:r>
            <a:r>
              <a:rPr lang="en-GB" sz="1400" dirty="0">
                <a:hlinkClick r:id="rId2"/>
              </a:rPr>
              <a:t>https://journals.sagepub.com/doi/10.1177/0263276420981614</a:t>
            </a:r>
            <a:r>
              <a:rPr lang="en-GB" sz="1400" dirty="0"/>
              <a:t> </a:t>
            </a:r>
            <a:endParaRPr lang="en-US" sz="1400" dirty="0"/>
          </a:p>
        </p:txBody>
      </p:sp>
    </p:spTree>
    <p:extLst>
      <p:ext uri="{BB962C8B-B14F-4D97-AF65-F5344CB8AC3E}">
        <p14:creationId xmlns:p14="http://schemas.microsoft.com/office/powerpoint/2010/main" val="38789384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6B3BA-A9E9-6219-615E-641B2055E2A5}"/>
              </a:ext>
            </a:extLst>
          </p:cNvPr>
          <p:cNvSpPr>
            <a:spLocks noGrp="1"/>
          </p:cNvSpPr>
          <p:nvPr>
            <p:ph type="title"/>
          </p:nvPr>
        </p:nvSpPr>
        <p:spPr/>
        <p:txBody>
          <a:bodyPr>
            <a:normAutofit fontScale="90000"/>
          </a:bodyPr>
          <a:lstStyle/>
          <a:p>
            <a:r>
              <a:rPr lang="en-GB" b="1" dirty="0">
                <a:solidFill>
                  <a:srgbClr val="141413"/>
                </a:solidFill>
                <a:effectLst/>
              </a:rPr>
              <a:t>Socioeconomic disadvantage</a:t>
            </a:r>
            <a:br>
              <a:rPr lang="en-GB" dirty="0">
                <a:solidFill>
                  <a:srgbClr val="141413"/>
                </a:solidFill>
                <a:effectLst/>
                <a:latin typeface="Helvetica" pitchFamily="2" charset="0"/>
              </a:rPr>
            </a:br>
            <a:endParaRPr lang="en-US" dirty="0"/>
          </a:p>
        </p:txBody>
      </p:sp>
      <p:sp>
        <p:nvSpPr>
          <p:cNvPr id="3" name="Content Placeholder 2">
            <a:extLst>
              <a:ext uri="{FF2B5EF4-FFF2-40B4-BE49-F238E27FC236}">
                <a16:creationId xmlns:a16="http://schemas.microsoft.com/office/drawing/2014/main" id="{126B6F6C-DA9B-2D0D-C844-33DCF8369C29}"/>
              </a:ext>
            </a:extLst>
          </p:cNvPr>
          <p:cNvSpPr>
            <a:spLocks noGrp="1"/>
          </p:cNvSpPr>
          <p:nvPr>
            <p:ph idx="1"/>
          </p:nvPr>
        </p:nvSpPr>
        <p:spPr>
          <a:xfrm>
            <a:off x="331773" y="1270450"/>
            <a:ext cx="7703617" cy="4539631"/>
          </a:xfrm>
        </p:spPr>
        <p:txBody>
          <a:bodyPr>
            <a:normAutofit fontScale="47500" lnSpcReduction="20000"/>
          </a:bodyPr>
          <a:lstStyle/>
          <a:p>
            <a:pPr>
              <a:lnSpc>
                <a:spcPct val="120000"/>
              </a:lnSpc>
            </a:pPr>
            <a:r>
              <a:rPr lang="en-GB" sz="5100" dirty="0">
                <a:solidFill>
                  <a:srgbClr val="141413"/>
                </a:solidFill>
                <a:effectLst/>
              </a:rPr>
              <a:t>Socioeconomic disadvantage is a fundamental determinant of mental health outcomes over the life course. </a:t>
            </a:r>
          </a:p>
          <a:p>
            <a:pPr>
              <a:lnSpc>
                <a:spcPct val="120000"/>
              </a:lnSpc>
            </a:pPr>
            <a:r>
              <a:rPr lang="en-GB" sz="5100" dirty="0">
                <a:solidFill>
                  <a:srgbClr val="141413"/>
                </a:solidFill>
                <a:effectLst/>
              </a:rPr>
              <a:t>Socioeconomic disadvantage can be operationalized in several ways and different dimensions, including education, finance, occupation, and living standards. </a:t>
            </a:r>
          </a:p>
          <a:p>
            <a:pPr>
              <a:lnSpc>
                <a:spcPct val="120000"/>
              </a:lnSpc>
            </a:pPr>
            <a:r>
              <a:rPr lang="en-GB" sz="5100" dirty="0">
                <a:solidFill>
                  <a:srgbClr val="141413"/>
                </a:solidFill>
                <a:effectLst/>
              </a:rPr>
              <a:t>All these dimensions have been associated with mental health and disorder, and social inequalities in mental health may arise from a series of interrelated structural and cultural processes operating in society.</a:t>
            </a:r>
          </a:p>
          <a:p>
            <a:endParaRPr lang="en-US" dirty="0"/>
          </a:p>
        </p:txBody>
      </p:sp>
      <p:pic>
        <p:nvPicPr>
          <p:cNvPr id="5" name="Picture 4" descr="A person with her hands on her face&#10;&#10;Description automatically generated">
            <a:extLst>
              <a:ext uri="{FF2B5EF4-FFF2-40B4-BE49-F238E27FC236}">
                <a16:creationId xmlns:a16="http://schemas.microsoft.com/office/drawing/2014/main" id="{A6D71F43-771C-C545-046F-E3FE729625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5390" y="1909910"/>
            <a:ext cx="3934679" cy="2597352"/>
          </a:xfrm>
          <a:prstGeom prst="rect">
            <a:avLst/>
          </a:prstGeom>
        </p:spPr>
      </p:pic>
    </p:spTree>
    <p:extLst>
      <p:ext uri="{BB962C8B-B14F-4D97-AF65-F5344CB8AC3E}">
        <p14:creationId xmlns:p14="http://schemas.microsoft.com/office/powerpoint/2010/main" val="669442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4194B-DEC6-3E8D-28E4-7078E9A24E1E}"/>
              </a:ext>
            </a:extLst>
          </p:cNvPr>
          <p:cNvSpPr>
            <a:spLocks noGrp="1"/>
          </p:cNvSpPr>
          <p:nvPr>
            <p:ph type="title"/>
          </p:nvPr>
        </p:nvSpPr>
        <p:spPr>
          <a:xfrm>
            <a:off x="609600" y="274638"/>
            <a:ext cx="10972800" cy="1143000"/>
          </a:xfrm>
        </p:spPr>
        <p:txBody>
          <a:bodyPr anchor="ctr">
            <a:normAutofit fontScale="90000"/>
          </a:bodyPr>
          <a:lstStyle/>
          <a:p>
            <a:r>
              <a:rPr lang="en-US" sz="4100" b="1" dirty="0"/>
              <a:t>The impact of financial issues on mental health </a:t>
            </a:r>
          </a:p>
        </p:txBody>
      </p:sp>
      <p:sp>
        <p:nvSpPr>
          <p:cNvPr id="3" name="Content Placeholder 2">
            <a:extLst>
              <a:ext uri="{FF2B5EF4-FFF2-40B4-BE49-F238E27FC236}">
                <a16:creationId xmlns:a16="http://schemas.microsoft.com/office/drawing/2014/main" id="{B56CEB3C-932B-A61C-8101-A300E942B2F4}"/>
              </a:ext>
            </a:extLst>
          </p:cNvPr>
          <p:cNvSpPr>
            <a:spLocks noGrp="1"/>
          </p:cNvSpPr>
          <p:nvPr>
            <p:ph sz="half" idx="1"/>
          </p:nvPr>
        </p:nvSpPr>
        <p:spPr>
          <a:xfrm>
            <a:off x="609600" y="1600201"/>
            <a:ext cx="5384800" cy="3989040"/>
          </a:xfrm>
        </p:spPr>
        <p:txBody>
          <a:bodyPr>
            <a:normAutofit lnSpcReduction="10000"/>
          </a:bodyPr>
          <a:lstStyle/>
          <a:p>
            <a:pPr>
              <a:buFont typeface="Arial" panose="020B0604020202020204" pitchFamily="34" charset="0"/>
              <a:buChar char="•"/>
            </a:pPr>
            <a:r>
              <a:rPr lang="en-GB" b="0" i="0" u="none" strike="noStrike" dirty="0">
                <a:effectLst/>
              </a:rPr>
              <a:t>80% of people who said they were struggling financially reported feeling negative about life over the next year given rising costs, – far higher than the figure for people who said they were coping financially (31%).</a:t>
            </a:r>
          </a:p>
          <a:p>
            <a:pPr>
              <a:buFont typeface="Arial" panose="020B0604020202020204" pitchFamily="34" charset="0"/>
              <a:buChar char="•"/>
            </a:pPr>
            <a:r>
              <a:rPr lang="en-GB" sz="1700" b="0" i="0" u="none" strike="noStrike" dirty="0">
                <a:effectLst/>
              </a:rPr>
              <a:t>Source: </a:t>
            </a:r>
            <a:r>
              <a:rPr lang="en-GB" sz="1700" b="0" i="0" u="none" strike="noStrike" dirty="0">
                <a:effectLst/>
                <a:hlinkClick r:id="rId2"/>
              </a:rPr>
              <a:t>https://www.kcl.ac.uk/news/cost-of-living-crisis-is-worsening-the-mental-health-of-most-vulnerable</a:t>
            </a:r>
            <a:r>
              <a:rPr lang="en-GB" sz="1700" b="0" i="0" u="none" strike="noStrike" dirty="0">
                <a:effectLst/>
              </a:rPr>
              <a:t> </a:t>
            </a:r>
          </a:p>
          <a:p>
            <a:endParaRPr lang="en-US" dirty="0"/>
          </a:p>
        </p:txBody>
      </p:sp>
      <p:pic>
        <p:nvPicPr>
          <p:cNvPr id="5" name="Picture 4" descr="A hands holding a pile of coins&#10;&#10;Description automatically generated">
            <a:extLst>
              <a:ext uri="{FF2B5EF4-FFF2-40B4-BE49-F238E27FC236}">
                <a16:creationId xmlns:a16="http://schemas.microsoft.com/office/drawing/2014/main" id="{56CFF54E-84B6-4E35-6779-317D2A339284}"/>
              </a:ext>
            </a:extLst>
          </p:cNvPr>
          <p:cNvPicPr>
            <a:picLocks noChangeAspect="1"/>
          </p:cNvPicPr>
          <p:nvPr/>
        </p:nvPicPr>
        <p:blipFill>
          <a:blip r:embed="rId3">
            <a:extLst>
              <a:ext uri="{28A0092B-C50C-407E-A947-70E740481C1C}">
                <a14:useLocalDpi xmlns:a14="http://schemas.microsoft.com/office/drawing/2010/main" val="0"/>
              </a:ext>
            </a:extLst>
          </a:blip>
          <a:srcRect t="3382" b="7633"/>
          <a:stretch/>
        </p:blipFill>
        <p:spPr>
          <a:xfrm>
            <a:off x="6197600" y="1600201"/>
            <a:ext cx="5384800" cy="3989040"/>
          </a:xfrm>
          <a:prstGeom prst="rect">
            <a:avLst/>
          </a:prstGeom>
          <a:noFill/>
        </p:spPr>
      </p:pic>
    </p:spTree>
    <p:extLst>
      <p:ext uri="{BB962C8B-B14F-4D97-AF65-F5344CB8AC3E}">
        <p14:creationId xmlns:p14="http://schemas.microsoft.com/office/powerpoint/2010/main" val="964284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3548B-5DD3-05F4-DF17-AEB7205E4EC1}"/>
              </a:ext>
            </a:extLst>
          </p:cNvPr>
          <p:cNvSpPr>
            <a:spLocks noGrp="1"/>
          </p:cNvSpPr>
          <p:nvPr>
            <p:ph type="title"/>
          </p:nvPr>
        </p:nvSpPr>
        <p:spPr>
          <a:xfrm>
            <a:off x="609600" y="274638"/>
            <a:ext cx="10972800" cy="712590"/>
          </a:xfrm>
        </p:spPr>
        <p:txBody>
          <a:bodyPr>
            <a:normAutofit fontScale="90000"/>
          </a:bodyPr>
          <a:lstStyle/>
          <a:p>
            <a:r>
              <a:rPr lang="en-GB" sz="4400" b="1" dirty="0">
                <a:solidFill>
                  <a:srgbClr val="141413"/>
                </a:solidFill>
                <a:effectLst/>
              </a:rPr>
              <a:t>Unemployment</a:t>
            </a:r>
            <a:endParaRPr lang="en-US" b="1" dirty="0"/>
          </a:p>
        </p:txBody>
      </p:sp>
      <p:sp>
        <p:nvSpPr>
          <p:cNvPr id="3" name="Content Placeholder 2">
            <a:extLst>
              <a:ext uri="{FF2B5EF4-FFF2-40B4-BE49-F238E27FC236}">
                <a16:creationId xmlns:a16="http://schemas.microsoft.com/office/drawing/2014/main" id="{1C21771D-96E5-76A2-BD50-DC12E3369D38}"/>
              </a:ext>
            </a:extLst>
          </p:cNvPr>
          <p:cNvSpPr>
            <a:spLocks noGrp="1"/>
          </p:cNvSpPr>
          <p:nvPr>
            <p:ph sz="half" idx="1"/>
          </p:nvPr>
        </p:nvSpPr>
        <p:spPr>
          <a:xfrm>
            <a:off x="428878" y="987228"/>
            <a:ext cx="9168276" cy="4602013"/>
          </a:xfrm>
        </p:spPr>
        <p:txBody>
          <a:bodyPr>
            <a:normAutofit fontScale="25000" lnSpcReduction="20000"/>
          </a:bodyPr>
          <a:lstStyle/>
          <a:p>
            <a:pPr>
              <a:lnSpc>
                <a:spcPct val="120000"/>
              </a:lnSpc>
            </a:pPr>
            <a:r>
              <a:rPr lang="en-GB" sz="9600" dirty="0">
                <a:solidFill>
                  <a:srgbClr val="141413"/>
                </a:solidFill>
                <a:effectLst/>
              </a:rPr>
              <a:t>Unemployment and poor-quality employment are particularly strong risk factors for mental disorders and are a particularly significant cause of inequalities in mental disorders.</a:t>
            </a:r>
          </a:p>
          <a:p>
            <a:pPr>
              <a:lnSpc>
                <a:spcPct val="120000"/>
              </a:lnSpc>
            </a:pPr>
            <a:r>
              <a:rPr lang="en-GB" sz="9600" dirty="0">
                <a:solidFill>
                  <a:srgbClr val="141413"/>
                </a:solidFill>
                <a:effectLst/>
              </a:rPr>
              <a:t>Studies suggest close associations between job loss and symptoms of depression and anxiety and demonstrate that these impacts are particularly clear for the long-term unemployed.</a:t>
            </a:r>
          </a:p>
          <a:p>
            <a:pPr>
              <a:lnSpc>
                <a:spcPct val="120000"/>
              </a:lnSpc>
            </a:pPr>
            <a:r>
              <a:rPr lang="en-GB" sz="9600" dirty="0">
                <a:solidFill>
                  <a:srgbClr val="141413"/>
                </a:solidFill>
                <a:effectLst/>
              </a:rPr>
              <a:t>Poor quality employment, such as employment with no or short-term contracts, and jobs with low reward and control at work, have significant harmful impacts on mental health. </a:t>
            </a:r>
          </a:p>
          <a:p>
            <a:pPr>
              <a:lnSpc>
                <a:spcPct val="120000"/>
              </a:lnSpc>
            </a:pPr>
            <a:r>
              <a:rPr lang="en-GB" sz="9600" dirty="0">
                <a:solidFill>
                  <a:srgbClr val="141413"/>
                </a:solidFill>
                <a:effectLst/>
              </a:rPr>
              <a:t>Conversely, job security and a sense of control at work are protective of good mental health (</a:t>
            </a:r>
            <a:r>
              <a:rPr lang="en-GB" sz="9600" b="0" i="0" u="none" strike="noStrike" dirty="0">
                <a:solidFill>
                  <a:srgbClr val="212121"/>
                </a:solidFill>
                <a:effectLst/>
                <a:highlight>
                  <a:srgbClr val="FFFFFF"/>
                </a:highlight>
              </a:rPr>
              <a:t>Kirkbride </a:t>
            </a:r>
            <a:r>
              <a:rPr lang="en-GB" sz="9600" b="0" i="1" u="none" strike="noStrike" dirty="0">
                <a:solidFill>
                  <a:srgbClr val="212121"/>
                </a:solidFill>
                <a:effectLst/>
                <a:highlight>
                  <a:srgbClr val="FFFFFF"/>
                </a:highlight>
              </a:rPr>
              <a:t>et al., </a:t>
            </a:r>
            <a:r>
              <a:rPr lang="en-GB" sz="9600" dirty="0">
                <a:solidFill>
                  <a:srgbClr val="212121"/>
                </a:solidFill>
                <a:highlight>
                  <a:srgbClr val="FFFFFF"/>
                </a:highlight>
              </a:rPr>
              <a:t>2024). </a:t>
            </a:r>
            <a:r>
              <a:rPr lang="en-GB" sz="9600" b="0" i="0" u="none" strike="noStrike" dirty="0">
                <a:solidFill>
                  <a:srgbClr val="212121"/>
                </a:solidFill>
                <a:effectLst/>
                <a:highlight>
                  <a:srgbClr val="FFFFFF"/>
                </a:highlight>
              </a:rPr>
              <a:t> </a:t>
            </a:r>
            <a:endParaRPr lang="en-GB" sz="9600" dirty="0">
              <a:solidFill>
                <a:srgbClr val="141413"/>
              </a:solidFill>
              <a:effectLst/>
            </a:endParaRPr>
          </a:p>
          <a:p>
            <a:endParaRPr lang="en-US" dirty="0"/>
          </a:p>
        </p:txBody>
      </p:sp>
      <p:pic>
        <p:nvPicPr>
          <p:cNvPr id="7" name="Picture 6">
            <a:extLst>
              <a:ext uri="{FF2B5EF4-FFF2-40B4-BE49-F238E27FC236}">
                <a16:creationId xmlns:a16="http://schemas.microsoft.com/office/drawing/2014/main" id="{55B64899-316D-3266-52C3-CF13F7C6C5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46164" y="1896511"/>
            <a:ext cx="2743128" cy="2557502"/>
          </a:xfrm>
          <a:prstGeom prst="rect">
            <a:avLst/>
          </a:prstGeom>
        </p:spPr>
      </p:pic>
    </p:spTree>
    <p:extLst>
      <p:ext uri="{BB962C8B-B14F-4D97-AF65-F5344CB8AC3E}">
        <p14:creationId xmlns:p14="http://schemas.microsoft.com/office/powerpoint/2010/main" val="22089692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AB705-F39F-1C56-8C2B-5F6AB0BB146B}"/>
              </a:ext>
            </a:extLst>
          </p:cNvPr>
          <p:cNvSpPr>
            <a:spLocks noGrp="1"/>
          </p:cNvSpPr>
          <p:nvPr>
            <p:ph type="title"/>
          </p:nvPr>
        </p:nvSpPr>
        <p:spPr/>
        <p:txBody>
          <a:bodyPr>
            <a:normAutofit fontScale="90000"/>
          </a:bodyPr>
          <a:lstStyle/>
          <a:p>
            <a:r>
              <a:rPr lang="en-GB" b="1" dirty="0">
                <a:solidFill>
                  <a:srgbClr val="141413"/>
                </a:solidFill>
                <a:effectLst/>
              </a:rPr>
              <a:t>Early life adversity</a:t>
            </a:r>
            <a:br>
              <a:rPr lang="en-GB" dirty="0">
                <a:solidFill>
                  <a:srgbClr val="141413"/>
                </a:solidFill>
                <a:effectLst/>
                <a:latin typeface="Helvetica" pitchFamily="2" charset="0"/>
              </a:rPr>
            </a:br>
            <a:endParaRPr lang="en-US" dirty="0"/>
          </a:p>
        </p:txBody>
      </p:sp>
      <p:sp>
        <p:nvSpPr>
          <p:cNvPr id="3" name="Content Placeholder 2">
            <a:extLst>
              <a:ext uri="{FF2B5EF4-FFF2-40B4-BE49-F238E27FC236}">
                <a16:creationId xmlns:a16="http://schemas.microsoft.com/office/drawing/2014/main" id="{CA80A64E-490D-00EA-2A66-5C4A1BA6287A}"/>
              </a:ext>
            </a:extLst>
          </p:cNvPr>
          <p:cNvSpPr>
            <a:spLocks noGrp="1"/>
          </p:cNvSpPr>
          <p:nvPr>
            <p:ph idx="1"/>
          </p:nvPr>
        </p:nvSpPr>
        <p:spPr>
          <a:xfrm>
            <a:off x="436971" y="1165254"/>
            <a:ext cx="7363751" cy="4952325"/>
          </a:xfrm>
        </p:spPr>
        <p:txBody>
          <a:bodyPr>
            <a:normAutofit fontScale="47500" lnSpcReduction="20000"/>
          </a:bodyPr>
          <a:lstStyle/>
          <a:p>
            <a:pPr>
              <a:lnSpc>
                <a:spcPct val="110000"/>
              </a:lnSpc>
            </a:pPr>
            <a:r>
              <a:rPr lang="en-GB" sz="5100" dirty="0">
                <a:solidFill>
                  <a:srgbClr val="141413"/>
                </a:solidFill>
                <a:effectLst/>
                <a:cs typeface="Arial" panose="020B0604020202020204" pitchFamily="34" charset="0"/>
              </a:rPr>
              <a:t>There is strong evidence that several early life (defined here as prenatal and perinatal) adversities – including maternal stress, obstetric complications,</a:t>
            </a:r>
            <a:r>
              <a:rPr lang="en-GB" sz="5100" dirty="0">
                <a:solidFill>
                  <a:srgbClr val="141413"/>
                </a:solidFill>
                <a:cs typeface="Arial" panose="020B0604020202020204" pitchFamily="34" charset="0"/>
              </a:rPr>
              <a:t> </a:t>
            </a:r>
            <a:r>
              <a:rPr lang="en-GB" sz="5100" dirty="0">
                <a:solidFill>
                  <a:srgbClr val="141413"/>
                </a:solidFill>
                <a:effectLst/>
                <a:cs typeface="Arial" panose="020B0604020202020204" pitchFamily="34" charset="0"/>
              </a:rPr>
              <a:t>and malnutrition – can have profound effects on mental health and disorder decades later. </a:t>
            </a:r>
          </a:p>
          <a:p>
            <a:pPr>
              <a:lnSpc>
                <a:spcPct val="110000"/>
              </a:lnSpc>
            </a:pPr>
            <a:r>
              <a:rPr lang="en-GB" sz="5100" dirty="0">
                <a:solidFill>
                  <a:srgbClr val="141413"/>
                </a:solidFill>
                <a:effectLst/>
                <a:cs typeface="Arial" panose="020B0604020202020204" pitchFamily="34" charset="0"/>
              </a:rPr>
              <a:t>These events do not affect all people equally, making them strongly socially determined risk factors for offspring mental health. </a:t>
            </a:r>
          </a:p>
          <a:p>
            <a:pPr>
              <a:lnSpc>
                <a:spcPct val="110000"/>
              </a:lnSpc>
            </a:pPr>
            <a:r>
              <a:rPr lang="en-GB" sz="5100" dirty="0">
                <a:solidFill>
                  <a:srgbClr val="141413"/>
                </a:solidFill>
                <a:effectLst/>
                <a:cs typeface="Arial" panose="020B0604020202020204" pitchFamily="34" charset="0"/>
              </a:rPr>
              <a:t>For example, parental socioeconomic status and experiences of income inequality are associated with adverse birth outcomes </a:t>
            </a:r>
            <a:r>
              <a:rPr lang="en-GB" sz="5400" dirty="0">
                <a:solidFill>
                  <a:srgbClr val="141413"/>
                </a:solidFill>
                <a:effectLst/>
              </a:rPr>
              <a:t>(</a:t>
            </a:r>
            <a:r>
              <a:rPr lang="en-GB" sz="5400" b="0" i="0" u="none" strike="noStrike" dirty="0">
                <a:solidFill>
                  <a:srgbClr val="212121"/>
                </a:solidFill>
                <a:effectLst/>
                <a:highlight>
                  <a:srgbClr val="FFFFFF"/>
                </a:highlight>
              </a:rPr>
              <a:t>Kirkbride </a:t>
            </a:r>
            <a:r>
              <a:rPr lang="en-GB" sz="5400" b="0" i="1" u="none" strike="noStrike" dirty="0">
                <a:solidFill>
                  <a:srgbClr val="212121"/>
                </a:solidFill>
                <a:effectLst/>
                <a:highlight>
                  <a:srgbClr val="FFFFFF"/>
                </a:highlight>
              </a:rPr>
              <a:t>et al., </a:t>
            </a:r>
            <a:r>
              <a:rPr lang="en-GB" sz="5400" dirty="0">
                <a:solidFill>
                  <a:srgbClr val="212121"/>
                </a:solidFill>
                <a:highlight>
                  <a:srgbClr val="FFFFFF"/>
                </a:highlight>
              </a:rPr>
              <a:t>2024). </a:t>
            </a:r>
            <a:r>
              <a:rPr lang="en-GB" sz="5400" b="0" i="0" u="none" strike="noStrike" dirty="0">
                <a:solidFill>
                  <a:srgbClr val="212121"/>
                </a:solidFill>
                <a:effectLst/>
                <a:highlight>
                  <a:srgbClr val="FFFFFF"/>
                </a:highlight>
              </a:rPr>
              <a:t> </a:t>
            </a:r>
            <a:endParaRPr lang="en-GB" sz="5400" dirty="0">
              <a:solidFill>
                <a:srgbClr val="141413"/>
              </a:solidFill>
              <a:effectLst/>
            </a:endParaRPr>
          </a:p>
          <a:p>
            <a:pPr>
              <a:lnSpc>
                <a:spcPct val="110000"/>
              </a:lnSpc>
            </a:pPr>
            <a:endParaRPr lang="en-GB" sz="5100" dirty="0">
              <a:solidFill>
                <a:srgbClr val="141413"/>
              </a:solidFill>
              <a:effectLst/>
              <a:cs typeface="Arial" panose="020B0604020202020204" pitchFamily="34" charset="0"/>
            </a:endParaRPr>
          </a:p>
          <a:p>
            <a:endParaRPr lang="en-US" dirty="0"/>
          </a:p>
        </p:txBody>
      </p:sp>
      <p:pic>
        <p:nvPicPr>
          <p:cNvPr id="7" name="Picture 6" descr="A x-ray of a baby&#10;&#10;Description automatically generated">
            <a:extLst>
              <a:ext uri="{FF2B5EF4-FFF2-40B4-BE49-F238E27FC236}">
                <a16:creationId xmlns:a16="http://schemas.microsoft.com/office/drawing/2014/main" id="{E2DEE08D-18EF-4584-1D2F-F3DF83A002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4071" y="1273277"/>
            <a:ext cx="3379839" cy="4055807"/>
          </a:xfrm>
          <a:prstGeom prst="rect">
            <a:avLst/>
          </a:prstGeom>
        </p:spPr>
      </p:pic>
    </p:spTree>
    <p:extLst>
      <p:ext uri="{BB962C8B-B14F-4D97-AF65-F5344CB8AC3E}">
        <p14:creationId xmlns:p14="http://schemas.microsoft.com/office/powerpoint/2010/main" val="3882739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5A035-5941-B47D-0C71-C637844FDE88}"/>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effectLst/>
              </a:rPr>
              <a:t>Childhood adversity</a:t>
            </a:r>
            <a:br>
              <a:rPr lang="en-GB" sz="3700">
                <a:effectLst/>
              </a:rPr>
            </a:br>
            <a:endParaRPr lang="en-US" sz="3700"/>
          </a:p>
        </p:txBody>
      </p:sp>
      <p:sp>
        <p:nvSpPr>
          <p:cNvPr id="3" name="Content Placeholder 2">
            <a:extLst>
              <a:ext uri="{FF2B5EF4-FFF2-40B4-BE49-F238E27FC236}">
                <a16:creationId xmlns:a16="http://schemas.microsoft.com/office/drawing/2014/main" id="{20C3EB8B-7F15-5FEF-FA13-8AB0C0236997}"/>
              </a:ext>
            </a:extLst>
          </p:cNvPr>
          <p:cNvSpPr>
            <a:spLocks noGrp="1"/>
          </p:cNvSpPr>
          <p:nvPr>
            <p:ph sz="half" idx="1"/>
          </p:nvPr>
        </p:nvSpPr>
        <p:spPr>
          <a:xfrm>
            <a:off x="609600" y="1600201"/>
            <a:ext cx="5384800" cy="3989040"/>
          </a:xfrm>
        </p:spPr>
        <p:txBody>
          <a:bodyPr>
            <a:normAutofit lnSpcReduction="10000"/>
          </a:bodyPr>
          <a:lstStyle/>
          <a:p>
            <a:pPr>
              <a:lnSpc>
                <a:spcPct val="90000"/>
              </a:lnSpc>
            </a:pPr>
            <a:r>
              <a:rPr lang="en-GB" dirty="0">
                <a:effectLst/>
              </a:rPr>
              <a:t>Clear and consistent evidence has demonstrated associations between childhood adversity and several poor mental health outcomes in childhood, adolescence and adulthood, including general psychopathology, depression, anxiety, self-harm, psychosis and suicide </a:t>
            </a:r>
            <a:r>
              <a:rPr lang="en-GB" sz="2800" dirty="0">
                <a:solidFill>
                  <a:srgbClr val="141413"/>
                </a:solidFill>
                <a:effectLst/>
              </a:rPr>
              <a:t>(</a:t>
            </a:r>
            <a:r>
              <a:rPr lang="en-GB" sz="2800" b="0" i="0" u="none" strike="noStrike" dirty="0">
                <a:solidFill>
                  <a:srgbClr val="212121"/>
                </a:solidFill>
                <a:effectLst/>
                <a:highlight>
                  <a:srgbClr val="FFFFFF"/>
                </a:highlight>
              </a:rPr>
              <a:t>Kirkbride </a:t>
            </a:r>
            <a:r>
              <a:rPr lang="en-GB" sz="2800" b="0" i="1" u="none" strike="noStrike" dirty="0">
                <a:solidFill>
                  <a:srgbClr val="212121"/>
                </a:solidFill>
                <a:effectLst/>
                <a:highlight>
                  <a:srgbClr val="FFFFFF"/>
                </a:highlight>
              </a:rPr>
              <a:t>et al., </a:t>
            </a:r>
            <a:r>
              <a:rPr lang="en-GB" sz="2800" dirty="0">
                <a:solidFill>
                  <a:srgbClr val="212121"/>
                </a:solidFill>
                <a:highlight>
                  <a:srgbClr val="FFFFFF"/>
                </a:highlight>
              </a:rPr>
              <a:t>2024)</a:t>
            </a:r>
            <a:r>
              <a:rPr lang="en-GB" dirty="0">
                <a:solidFill>
                  <a:srgbClr val="212121"/>
                </a:solidFill>
                <a:highlight>
                  <a:srgbClr val="FFFFFF"/>
                </a:highlight>
              </a:rPr>
              <a:t>. </a:t>
            </a:r>
            <a:endParaRPr lang="en-GB" sz="2800" dirty="0">
              <a:solidFill>
                <a:srgbClr val="141413"/>
              </a:solidFill>
              <a:effectLst/>
            </a:endParaRPr>
          </a:p>
          <a:p>
            <a:pPr>
              <a:lnSpc>
                <a:spcPct val="90000"/>
              </a:lnSpc>
            </a:pPr>
            <a:endParaRPr lang="en-GB" dirty="0">
              <a:effectLst/>
            </a:endParaRPr>
          </a:p>
          <a:p>
            <a:pPr>
              <a:lnSpc>
                <a:spcPct val="90000"/>
              </a:lnSpc>
            </a:pPr>
            <a:endParaRPr lang="en-US" dirty="0"/>
          </a:p>
        </p:txBody>
      </p:sp>
      <p:pic>
        <p:nvPicPr>
          <p:cNvPr id="4" name="Picture 3" descr="A person holding a teddy bear&#10;&#10;Description automatically generated">
            <a:extLst>
              <a:ext uri="{FF2B5EF4-FFF2-40B4-BE49-F238E27FC236}">
                <a16:creationId xmlns:a16="http://schemas.microsoft.com/office/drawing/2014/main" id="{92431186-E66F-161D-F609-EAE93B26702E}"/>
              </a:ext>
            </a:extLst>
          </p:cNvPr>
          <p:cNvPicPr>
            <a:picLocks noChangeAspect="1"/>
          </p:cNvPicPr>
          <p:nvPr/>
        </p:nvPicPr>
        <p:blipFill>
          <a:blip r:embed="rId2">
            <a:extLst>
              <a:ext uri="{28A0092B-C50C-407E-A947-70E740481C1C}">
                <a14:useLocalDpi xmlns:a14="http://schemas.microsoft.com/office/drawing/2010/main" val="0"/>
              </a:ext>
            </a:extLst>
          </a:blip>
          <a:srcRect t="1102" b="6008"/>
          <a:stretch/>
        </p:blipFill>
        <p:spPr>
          <a:xfrm>
            <a:off x="6197600" y="1600201"/>
            <a:ext cx="5384800" cy="3989040"/>
          </a:xfrm>
          <a:prstGeom prst="rect">
            <a:avLst/>
          </a:prstGeom>
          <a:noFill/>
        </p:spPr>
      </p:pic>
    </p:spTree>
    <p:extLst>
      <p:ext uri="{BB962C8B-B14F-4D97-AF65-F5344CB8AC3E}">
        <p14:creationId xmlns:p14="http://schemas.microsoft.com/office/powerpoint/2010/main" val="23321364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14166-A71E-1794-9809-820A741E02B0}"/>
              </a:ext>
            </a:extLst>
          </p:cNvPr>
          <p:cNvSpPr>
            <a:spLocks noGrp="1"/>
          </p:cNvSpPr>
          <p:nvPr>
            <p:ph type="title"/>
          </p:nvPr>
        </p:nvSpPr>
        <p:spPr/>
        <p:txBody>
          <a:bodyPr>
            <a:normAutofit fontScale="90000"/>
          </a:bodyPr>
          <a:lstStyle/>
          <a:p>
            <a:r>
              <a:rPr lang="en-GB" b="1" dirty="0">
                <a:solidFill>
                  <a:srgbClr val="141413"/>
                </a:solidFill>
                <a:effectLst/>
              </a:rPr>
              <a:t>Migration</a:t>
            </a:r>
            <a:br>
              <a:rPr lang="en-GB" dirty="0">
                <a:solidFill>
                  <a:srgbClr val="141413"/>
                </a:solidFill>
                <a:effectLst/>
                <a:latin typeface="Helvetica" pitchFamily="2" charset="0"/>
              </a:rPr>
            </a:br>
            <a:endParaRPr lang="en-US" dirty="0"/>
          </a:p>
        </p:txBody>
      </p:sp>
      <p:sp>
        <p:nvSpPr>
          <p:cNvPr id="3" name="Content Placeholder 2">
            <a:extLst>
              <a:ext uri="{FF2B5EF4-FFF2-40B4-BE49-F238E27FC236}">
                <a16:creationId xmlns:a16="http://schemas.microsoft.com/office/drawing/2014/main" id="{7D1BB35D-6216-DEE2-28AA-476615D3B181}"/>
              </a:ext>
            </a:extLst>
          </p:cNvPr>
          <p:cNvSpPr>
            <a:spLocks noGrp="1"/>
          </p:cNvSpPr>
          <p:nvPr>
            <p:ph idx="1"/>
          </p:nvPr>
        </p:nvSpPr>
        <p:spPr>
          <a:xfrm>
            <a:off x="609600" y="1417638"/>
            <a:ext cx="6535667" cy="4099595"/>
          </a:xfrm>
        </p:spPr>
        <p:txBody>
          <a:bodyPr>
            <a:normAutofit/>
          </a:bodyPr>
          <a:lstStyle/>
          <a:p>
            <a:r>
              <a:rPr lang="en-GB" sz="2800" dirty="0">
                <a:solidFill>
                  <a:srgbClr val="141413"/>
                </a:solidFill>
                <a:effectLst/>
              </a:rPr>
              <a:t>Most studies specifically concerned with common mental disorders in refugees, asylum seekers or forced migrants suggest that the prevalence of depression and anxiety may be higher in these groups than in the general population (</a:t>
            </a:r>
            <a:r>
              <a:rPr lang="en-GB" sz="2800" b="0" i="0" u="none" strike="noStrike" dirty="0">
                <a:solidFill>
                  <a:srgbClr val="212121"/>
                </a:solidFill>
                <a:effectLst/>
                <a:highlight>
                  <a:srgbClr val="FFFFFF"/>
                </a:highlight>
              </a:rPr>
              <a:t>Kirkbride </a:t>
            </a:r>
            <a:r>
              <a:rPr lang="en-GB" sz="2800" b="0" i="1" u="none" strike="noStrike" dirty="0">
                <a:solidFill>
                  <a:srgbClr val="212121"/>
                </a:solidFill>
                <a:effectLst/>
                <a:highlight>
                  <a:srgbClr val="FFFFFF"/>
                </a:highlight>
              </a:rPr>
              <a:t>et al., </a:t>
            </a:r>
            <a:r>
              <a:rPr lang="en-GB" sz="2800" dirty="0">
                <a:solidFill>
                  <a:srgbClr val="212121"/>
                </a:solidFill>
                <a:highlight>
                  <a:srgbClr val="FFFFFF"/>
                </a:highlight>
              </a:rPr>
              <a:t>2024). </a:t>
            </a:r>
            <a:r>
              <a:rPr lang="en-GB" sz="2800" b="0" i="0" u="none" strike="noStrike" dirty="0">
                <a:solidFill>
                  <a:srgbClr val="212121"/>
                </a:solidFill>
                <a:effectLst/>
                <a:highlight>
                  <a:srgbClr val="FFFFFF"/>
                </a:highlight>
              </a:rPr>
              <a:t> </a:t>
            </a:r>
            <a:endParaRPr lang="en-GB" sz="2800" dirty="0">
              <a:solidFill>
                <a:srgbClr val="141413"/>
              </a:solidFill>
              <a:effectLst/>
            </a:endParaRPr>
          </a:p>
          <a:p>
            <a:endParaRPr lang="en-GB" sz="2800" dirty="0">
              <a:solidFill>
                <a:srgbClr val="141413"/>
              </a:solidFill>
              <a:effectLst/>
            </a:endParaRPr>
          </a:p>
          <a:p>
            <a:endParaRPr lang="en-US" dirty="0"/>
          </a:p>
        </p:txBody>
      </p:sp>
      <p:pic>
        <p:nvPicPr>
          <p:cNvPr id="5" name="Picture 4">
            <a:extLst>
              <a:ext uri="{FF2B5EF4-FFF2-40B4-BE49-F238E27FC236}">
                <a16:creationId xmlns:a16="http://schemas.microsoft.com/office/drawing/2014/main" id="{EC778827-2E53-FEF3-000B-D7C94505A0AE}"/>
              </a:ext>
            </a:extLst>
          </p:cNvPr>
          <p:cNvPicPr>
            <a:picLocks noChangeAspect="1"/>
          </p:cNvPicPr>
          <p:nvPr/>
        </p:nvPicPr>
        <p:blipFill rotWithShape="1">
          <a:blip r:embed="rId2">
            <a:extLst>
              <a:ext uri="{28A0092B-C50C-407E-A947-70E740481C1C}">
                <a14:useLocalDpi xmlns:a14="http://schemas.microsoft.com/office/drawing/2010/main" val="0"/>
              </a:ext>
            </a:extLst>
          </a:blip>
          <a:srcRect r="1375" b="6292"/>
          <a:stretch/>
        </p:blipFill>
        <p:spPr>
          <a:xfrm>
            <a:off x="7351810" y="1564167"/>
            <a:ext cx="4197348" cy="3193950"/>
          </a:xfrm>
          <a:prstGeom prst="rect">
            <a:avLst/>
          </a:prstGeom>
        </p:spPr>
      </p:pic>
    </p:spTree>
    <p:extLst>
      <p:ext uri="{BB962C8B-B14F-4D97-AF65-F5344CB8AC3E}">
        <p14:creationId xmlns:p14="http://schemas.microsoft.com/office/powerpoint/2010/main" val="3270828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59D25-5960-B003-7982-A2DDDAC35DB9}"/>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effectLst/>
              </a:rPr>
              <a:t>Racial discrimination</a:t>
            </a:r>
            <a:br>
              <a:rPr lang="en-GB" sz="3700" dirty="0">
                <a:effectLst/>
              </a:rPr>
            </a:br>
            <a:endParaRPr lang="en-US" sz="3700" dirty="0"/>
          </a:p>
        </p:txBody>
      </p:sp>
      <p:sp>
        <p:nvSpPr>
          <p:cNvPr id="3" name="Content Placeholder 2">
            <a:extLst>
              <a:ext uri="{FF2B5EF4-FFF2-40B4-BE49-F238E27FC236}">
                <a16:creationId xmlns:a16="http://schemas.microsoft.com/office/drawing/2014/main" id="{7455EC21-E2FF-962A-4301-71F3A0E65392}"/>
              </a:ext>
            </a:extLst>
          </p:cNvPr>
          <p:cNvSpPr>
            <a:spLocks noGrp="1"/>
          </p:cNvSpPr>
          <p:nvPr>
            <p:ph sz="half" idx="1"/>
          </p:nvPr>
        </p:nvSpPr>
        <p:spPr>
          <a:xfrm>
            <a:off x="-2" y="1022554"/>
            <a:ext cx="9281567" cy="4771343"/>
          </a:xfrm>
        </p:spPr>
        <p:txBody>
          <a:bodyPr>
            <a:normAutofit fontScale="92500" lnSpcReduction="20000"/>
          </a:bodyPr>
          <a:lstStyle/>
          <a:p>
            <a:pPr>
              <a:lnSpc>
                <a:spcPct val="120000"/>
              </a:lnSpc>
            </a:pPr>
            <a:r>
              <a:rPr lang="en-GB" dirty="0">
                <a:effectLst/>
              </a:rPr>
              <a:t>Racial discrimination involves major events such as experiencing interpersonal racism, exclusion from labour markets, and police harassment. </a:t>
            </a:r>
          </a:p>
          <a:p>
            <a:pPr>
              <a:lnSpc>
                <a:spcPct val="120000"/>
              </a:lnSpc>
            </a:pPr>
            <a:r>
              <a:rPr lang="en-GB" dirty="0">
                <a:effectLst/>
              </a:rPr>
              <a:t>These experiences extend to racial microaggressions, which are more subtle everyday expressions of discrimination through being slighted, made to feel inferior, stereotyped, and/or invalidated due to race or ethnicity. </a:t>
            </a:r>
          </a:p>
          <a:p>
            <a:pPr>
              <a:lnSpc>
                <a:spcPct val="120000"/>
              </a:lnSpc>
            </a:pPr>
            <a:r>
              <a:rPr lang="en-GB" dirty="0">
                <a:effectLst/>
              </a:rPr>
              <a:t>Racial discrimination has been associated with poorer mental health and distress, common mental disorders, psychotic disorders, and risk for conversion to psychosis among those at high risk </a:t>
            </a:r>
            <a:r>
              <a:rPr lang="en-GB" sz="2800" dirty="0">
                <a:solidFill>
                  <a:srgbClr val="141413"/>
                </a:solidFill>
                <a:effectLst/>
              </a:rPr>
              <a:t>(</a:t>
            </a:r>
            <a:r>
              <a:rPr lang="en-GB" sz="2800" b="0" i="0" u="none" strike="noStrike" dirty="0">
                <a:solidFill>
                  <a:srgbClr val="212121"/>
                </a:solidFill>
                <a:effectLst/>
                <a:highlight>
                  <a:srgbClr val="FFFFFF"/>
                </a:highlight>
              </a:rPr>
              <a:t>Kirkbride </a:t>
            </a:r>
            <a:r>
              <a:rPr lang="en-GB" sz="2800" b="0" i="1" u="none" strike="noStrike" dirty="0">
                <a:solidFill>
                  <a:srgbClr val="212121"/>
                </a:solidFill>
                <a:effectLst/>
                <a:highlight>
                  <a:srgbClr val="FFFFFF"/>
                </a:highlight>
              </a:rPr>
              <a:t>et al., </a:t>
            </a:r>
            <a:r>
              <a:rPr lang="en-GB" sz="2800" dirty="0">
                <a:solidFill>
                  <a:srgbClr val="212121"/>
                </a:solidFill>
                <a:highlight>
                  <a:srgbClr val="FFFFFF"/>
                </a:highlight>
              </a:rPr>
              <a:t>2024)</a:t>
            </a:r>
            <a:r>
              <a:rPr lang="en-GB" sz="2800" b="0" i="0" u="none" strike="noStrike" dirty="0">
                <a:solidFill>
                  <a:srgbClr val="212121"/>
                </a:solidFill>
                <a:effectLst/>
                <a:highlight>
                  <a:srgbClr val="FFFFFF"/>
                </a:highlight>
              </a:rPr>
              <a:t> </a:t>
            </a:r>
            <a:endParaRPr lang="en-GB" sz="2800" dirty="0">
              <a:solidFill>
                <a:srgbClr val="141413"/>
              </a:solidFill>
              <a:effectLst/>
            </a:endParaRPr>
          </a:p>
          <a:p>
            <a:pPr marL="0" indent="0">
              <a:lnSpc>
                <a:spcPct val="120000"/>
              </a:lnSpc>
              <a:buNone/>
            </a:pPr>
            <a:endParaRPr lang="en-GB" dirty="0">
              <a:effectLst/>
            </a:endParaRPr>
          </a:p>
          <a:p>
            <a:pPr>
              <a:lnSpc>
                <a:spcPct val="90000"/>
              </a:lnSpc>
            </a:pPr>
            <a:endParaRPr lang="en-US" sz="1800" dirty="0"/>
          </a:p>
        </p:txBody>
      </p:sp>
      <p:pic>
        <p:nvPicPr>
          <p:cNvPr id="8" name="Picture 7" descr="A blue and white text&#10;&#10;Description automatically generated">
            <a:extLst>
              <a:ext uri="{FF2B5EF4-FFF2-40B4-BE49-F238E27FC236}">
                <a16:creationId xmlns:a16="http://schemas.microsoft.com/office/drawing/2014/main" id="{3D010D7A-870E-818D-8693-0C41E87B5F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3421" y="2853218"/>
            <a:ext cx="2877123" cy="1294705"/>
          </a:xfrm>
          <a:prstGeom prst="rect">
            <a:avLst/>
          </a:prstGeom>
          <a:noFill/>
        </p:spPr>
      </p:pic>
    </p:spTree>
    <p:extLst>
      <p:ext uri="{BB962C8B-B14F-4D97-AF65-F5344CB8AC3E}">
        <p14:creationId xmlns:p14="http://schemas.microsoft.com/office/powerpoint/2010/main" val="36469698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35A6B-6474-08B7-3D1F-9FA26415ADB5}"/>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400" b="1">
                <a:effectLst/>
              </a:rPr>
              <a:t>Inequalities experienced by the LGBTQ+ community</a:t>
            </a:r>
            <a:br>
              <a:rPr lang="en-GB" sz="3400" b="1">
                <a:effectLst/>
              </a:rPr>
            </a:br>
            <a:endParaRPr lang="en-US" sz="3400" b="1"/>
          </a:p>
        </p:txBody>
      </p:sp>
      <p:sp>
        <p:nvSpPr>
          <p:cNvPr id="3" name="Content Placeholder 2">
            <a:extLst>
              <a:ext uri="{FF2B5EF4-FFF2-40B4-BE49-F238E27FC236}">
                <a16:creationId xmlns:a16="http://schemas.microsoft.com/office/drawing/2014/main" id="{8FD199E9-D396-15D5-DA1E-8E785F4B14D0}"/>
              </a:ext>
            </a:extLst>
          </p:cNvPr>
          <p:cNvSpPr>
            <a:spLocks noGrp="1"/>
          </p:cNvSpPr>
          <p:nvPr>
            <p:ph sz="half" idx="1"/>
          </p:nvPr>
        </p:nvSpPr>
        <p:spPr>
          <a:xfrm>
            <a:off x="609599" y="1286634"/>
            <a:ext cx="7684737" cy="4302607"/>
          </a:xfrm>
        </p:spPr>
        <p:txBody>
          <a:bodyPr>
            <a:normAutofit fontScale="77500" lnSpcReduction="20000"/>
          </a:bodyPr>
          <a:lstStyle/>
          <a:p>
            <a:pPr>
              <a:lnSpc>
                <a:spcPct val="120000"/>
              </a:lnSpc>
            </a:pPr>
            <a:r>
              <a:rPr lang="en-GB" dirty="0">
                <a:effectLst/>
              </a:rPr>
              <a:t>LGBTQ+ people continue to be exposed to acts of marginalization and moral panics, which can have harmful effects on mental health. </a:t>
            </a:r>
          </a:p>
          <a:p>
            <a:pPr>
              <a:lnSpc>
                <a:spcPct val="120000"/>
              </a:lnSpc>
            </a:pPr>
            <a:r>
              <a:rPr lang="en-GB" dirty="0">
                <a:effectLst/>
              </a:rPr>
              <a:t>Marginalization occurs through discrimination, stigma, anti-queer and anti-trans policies, bullying/harassment, and other violence occurring at both micro-levels (e.g., microaggressions) and macro-levels (e.g., denial of human rights and health service access), placing these people at greater risk of social exclusion and loneliness. </a:t>
            </a:r>
          </a:p>
          <a:p>
            <a:pPr>
              <a:lnSpc>
                <a:spcPct val="120000"/>
              </a:lnSpc>
            </a:pPr>
            <a:r>
              <a:rPr lang="en-GB" dirty="0">
                <a:effectLst/>
              </a:rPr>
              <a:t>Minority stress following exposure to these experiences is thought to be a key process in determining mental health outcomes among LGBTQ+ people </a:t>
            </a:r>
            <a:r>
              <a:rPr lang="en-GB" sz="2800" dirty="0">
                <a:solidFill>
                  <a:srgbClr val="141413"/>
                </a:solidFill>
                <a:effectLst/>
              </a:rPr>
              <a:t>(</a:t>
            </a:r>
            <a:r>
              <a:rPr lang="en-GB" sz="2800" b="0" i="0" u="none" strike="noStrike" dirty="0">
                <a:solidFill>
                  <a:srgbClr val="212121"/>
                </a:solidFill>
                <a:effectLst/>
                <a:highlight>
                  <a:srgbClr val="FFFFFF"/>
                </a:highlight>
              </a:rPr>
              <a:t>Kirkbride </a:t>
            </a:r>
            <a:r>
              <a:rPr lang="en-GB" sz="2800" b="0" i="1" u="none" strike="noStrike" dirty="0">
                <a:solidFill>
                  <a:srgbClr val="212121"/>
                </a:solidFill>
                <a:effectLst/>
                <a:highlight>
                  <a:srgbClr val="FFFFFF"/>
                </a:highlight>
              </a:rPr>
              <a:t>et al., </a:t>
            </a:r>
            <a:r>
              <a:rPr lang="en-GB" sz="2800" dirty="0">
                <a:solidFill>
                  <a:srgbClr val="212121"/>
                </a:solidFill>
                <a:highlight>
                  <a:srgbClr val="FFFFFF"/>
                </a:highlight>
              </a:rPr>
              <a:t>2024)</a:t>
            </a:r>
            <a:r>
              <a:rPr lang="en-GB" sz="2800" b="0" i="0" u="none" strike="noStrike" dirty="0">
                <a:solidFill>
                  <a:srgbClr val="212121"/>
                </a:solidFill>
                <a:effectLst/>
                <a:highlight>
                  <a:srgbClr val="FFFFFF"/>
                </a:highlight>
              </a:rPr>
              <a:t> </a:t>
            </a:r>
            <a:endParaRPr lang="en-GB" sz="2800" dirty="0">
              <a:solidFill>
                <a:srgbClr val="141413"/>
              </a:solidFill>
              <a:effectLst/>
            </a:endParaRPr>
          </a:p>
          <a:p>
            <a:pPr>
              <a:lnSpc>
                <a:spcPct val="120000"/>
              </a:lnSpc>
            </a:pPr>
            <a:endParaRPr lang="en-GB" dirty="0">
              <a:effectLst/>
            </a:endParaRPr>
          </a:p>
          <a:p>
            <a:pPr>
              <a:lnSpc>
                <a:spcPct val="90000"/>
              </a:lnSpc>
            </a:pPr>
            <a:endParaRPr lang="en-US" sz="1800" dirty="0"/>
          </a:p>
        </p:txBody>
      </p:sp>
      <p:pic>
        <p:nvPicPr>
          <p:cNvPr id="6" name="Picture 5" descr="A person with tape over his mouth&#10;&#10;Description automatically generated">
            <a:extLst>
              <a:ext uri="{FF2B5EF4-FFF2-40B4-BE49-F238E27FC236}">
                <a16:creationId xmlns:a16="http://schemas.microsoft.com/office/drawing/2014/main" id="{72BD903C-6244-CCE7-843A-A9CFAA4B15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83507" y="1989546"/>
            <a:ext cx="3097539" cy="2299922"/>
          </a:xfrm>
          <a:prstGeom prst="rect">
            <a:avLst/>
          </a:prstGeom>
          <a:noFill/>
        </p:spPr>
      </p:pic>
    </p:spTree>
    <p:extLst>
      <p:ext uri="{BB962C8B-B14F-4D97-AF65-F5344CB8AC3E}">
        <p14:creationId xmlns:p14="http://schemas.microsoft.com/office/powerpoint/2010/main" val="17110844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447BC-D40D-F219-D408-4F12D1F53438}"/>
              </a:ext>
            </a:extLst>
          </p:cNvPr>
          <p:cNvSpPr>
            <a:spLocks noGrp="1"/>
          </p:cNvSpPr>
          <p:nvPr>
            <p:ph type="title"/>
          </p:nvPr>
        </p:nvSpPr>
        <p:spPr/>
        <p:txBody>
          <a:bodyPr>
            <a:normAutofit fontScale="90000"/>
          </a:bodyPr>
          <a:lstStyle/>
          <a:p>
            <a:r>
              <a:rPr lang="en-GB" b="1" dirty="0">
                <a:solidFill>
                  <a:srgbClr val="141413"/>
                </a:solidFill>
                <a:effectLst/>
              </a:rPr>
              <a:t>Sex-based inequalities</a:t>
            </a:r>
            <a:br>
              <a:rPr lang="en-GB" dirty="0">
                <a:solidFill>
                  <a:srgbClr val="141413"/>
                </a:solidFill>
                <a:effectLst/>
                <a:latin typeface="Helvetica" pitchFamily="2" charset="0"/>
              </a:rPr>
            </a:br>
            <a:endParaRPr lang="en-US" dirty="0"/>
          </a:p>
        </p:txBody>
      </p:sp>
      <p:sp>
        <p:nvSpPr>
          <p:cNvPr id="3" name="Content Placeholder 2">
            <a:extLst>
              <a:ext uri="{FF2B5EF4-FFF2-40B4-BE49-F238E27FC236}">
                <a16:creationId xmlns:a16="http://schemas.microsoft.com/office/drawing/2014/main" id="{9002437A-6860-EEC7-E72F-E9F044E5B19C}"/>
              </a:ext>
            </a:extLst>
          </p:cNvPr>
          <p:cNvSpPr>
            <a:spLocks noGrp="1"/>
          </p:cNvSpPr>
          <p:nvPr>
            <p:ph idx="1"/>
          </p:nvPr>
        </p:nvSpPr>
        <p:spPr>
          <a:xfrm>
            <a:off x="250854" y="1262358"/>
            <a:ext cx="8569465" cy="4254875"/>
          </a:xfrm>
        </p:spPr>
        <p:txBody>
          <a:bodyPr>
            <a:normAutofit fontScale="92500" lnSpcReduction="10000"/>
          </a:bodyPr>
          <a:lstStyle/>
          <a:p>
            <a:r>
              <a:rPr lang="en-GB" sz="3000" dirty="0">
                <a:solidFill>
                  <a:srgbClr val="141413"/>
                </a:solidFill>
                <a:effectLst/>
              </a:rPr>
              <a:t>The incidence and prevalence of many psychiatric disorders differ by biological sex. For example, depression and anxiety are approximately twice as common in women than men, a pattern that seems reversed in non-affective psychotic disorders.  </a:t>
            </a:r>
          </a:p>
          <a:p>
            <a:r>
              <a:rPr lang="en-GB" sz="3000" dirty="0">
                <a:solidFill>
                  <a:srgbClr val="141413"/>
                </a:solidFill>
                <a:effectLst/>
              </a:rPr>
              <a:t>Several potential drivers for sex differences in the incidence/prevalence of common mental disorders have been proposed, including ascertainment biases, family environment, social norms, and social support (</a:t>
            </a:r>
            <a:r>
              <a:rPr lang="en-GB" sz="3000" b="0" i="0" u="none" strike="noStrike" dirty="0">
                <a:solidFill>
                  <a:srgbClr val="212121"/>
                </a:solidFill>
                <a:effectLst/>
                <a:highlight>
                  <a:srgbClr val="FFFFFF"/>
                </a:highlight>
              </a:rPr>
              <a:t>Kirkbride </a:t>
            </a:r>
            <a:r>
              <a:rPr lang="en-GB" sz="3000" b="0" i="1" u="none" strike="noStrike" dirty="0">
                <a:solidFill>
                  <a:srgbClr val="212121"/>
                </a:solidFill>
                <a:effectLst/>
                <a:highlight>
                  <a:srgbClr val="FFFFFF"/>
                </a:highlight>
              </a:rPr>
              <a:t>et al., </a:t>
            </a:r>
            <a:r>
              <a:rPr lang="en-GB" sz="3000" dirty="0">
                <a:solidFill>
                  <a:srgbClr val="212121"/>
                </a:solidFill>
                <a:highlight>
                  <a:srgbClr val="FFFFFF"/>
                </a:highlight>
              </a:rPr>
              <a:t>2024)</a:t>
            </a:r>
            <a:r>
              <a:rPr lang="en-GB" sz="3000" b="0" i="0" u="none" strike="noStrike" dirty="0">
                <a:solidFill>
                  <a:srgbClr val="212121"/>
                </a:solidFill>
                <a:effectLst/>
                <a:highlight>
                  <a:srgbClr val="FFFFFF"/>
                </a:highlight>
              </a:rPr>
              <a:t> </a:t>
            </a:r>
            <a:endParaRPr lang="en-GB" sz="3000" dirty="0">
              <a:solidFill>
                <a:srgbClr val="141413"/>
              </a:solidFill>
              <a:effectLst/>
            </a:endParaRPr>
          </a:p>
          <a:p>
            <a:endParaRPr lang="en-GB" dirty="0">
              <a:solidFill>
                <a:srgbClr val="141413"/>
              </a:solidFill>
              <a:effectLst/>
              <a:latin typeface="Helvetica" pitchFamily="2" charset="0"/>
            </a:endParaRPr>
          </a:p>
          <a:p>
            <a:endParaRPr lang="en-US" dirty="0"/>
          </a:p>
        </p:txBody>
      </p:sp>
      <p:pic>
        <p:nvPicPr>
          <p:cNvPr id="5" name="Picture 4" descr="A person sitting on the floor with her hands on her head&#10;&#10;Description automatically generated">
            <a:extLst>
              <a:ext uri="{FF2B5EF4-FFF2-40B4-BE49-F238E27FC236}">
                <a16:creationId xmlns:a16="http://schemas.microsoft.com/office/drawing/2014/main" id="{373BEFD6-4623-EFFB-9C74-4CA8A263E7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12024" y="1872389"/>
            <a:ext cx="2699650" cy="3034811"/>
          </a:xfrm>
          <a:prstGeom prst="rect">
            <a:avLst/>
          </a:prstGeom>
        </p:spPr>
      </p:pic>
    </p:spTree>
    <p:extLst>
      <p:ext uri="{BB962C8B-B14F-4D97-AF65-F5344CB8AC3E}">
        <p14:creationId xmlns:p14="http://schemas.microsoft.com/office/powerpoint/2010/main" val="5798710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E03DE-EBB4-4048-298C-DBDF18AD6895}"/>
              </a:ext>
            </a:extLst>
          </p:cNvPr>
          <p:cNvSpPr>
            <a:spLocks noGrp="1"/>
          </p:cNvSpPr>
          <p:nvPr>
            <p:ph type="title"/>
          </p:nvPr>
        </p:nvSpPr>
        <p:spPr>
          <a:xfrm>
            <a:off x="609600" y="274638"/>
            <a:ext cx="10972800" cy="1143000"/>
          </a:xfrm>
        </p:spPr>
        <p:txBody>
          <a:bodyPr anchor="ctr">
            <a:normAutofit fontScale="90000"/>
          </a:bodyPr>
          <a:lstStyle/>
          <a:p>
            <a:pPr>
              <a:lnSpc>
                <a:spcPct val="90000"/>
              </a:lnSpc>
            </a:pPr>
            <a:r>
              <a:rPr lang="en-GB" sz="4000" b="1" dirty="0">
                <a:effectLst/>
              </a:rPr>
              <a:t>Loneliness and social isolation</a:t>
            </a:r>
            <a:br>
              <a:rPr lang="en-GB" sz="3700" dirty="0">
                <a:effectLst/>
              </a:rPr>
            </a:br>
            <a:endParaRPr lang="en-US" sz="3700" dirty="0"/>
          </a:p>
        </p:txBody>
      </p:sp>
      <p:sp>
        <p:nvSpPr>
          <p:cNvPr id="3" name="Content Placeholder 2">
            <a:extLst>
              <a:ext uri="{FF2B5EF4-FFF2-40B4-BE49-F238E27FC236}">
                <a16:creationId xmlns:a16="http://schemas.microsoft.com/office/drawing/2014/main" id="{9AFC5393-3EFD-9448-3F1E-6E0008472758}"/>
              </a:ext>
            </a:extLst>
          </p:cNvPr>
          <p:cNvSpPr>
            <a:spLocks noGrp="1"/>
          </p:cNvSpPr>
          <p:nvPr>
            <p:ph sz="half" idx="1"/>
          </p:nvPr>
        </p:nvSpPr>
        <p:spPr>
          <a:xfrm>
            <a:off x="609600" y="1600201"/>
            <a:ext cx="5384800" cy="3989040"/>
          </a:xfrm>
        </p:spPr>
        <p:txBody>
          <a:bodyPr>
            <a:normAutofit lnSpcReduction="10000"/>
          </a:bodyPr>
          <a:lstStyle/>
          <a:p>
            <a:pPr>
              <a:lnSpc>
                <a:spcPct val="90000"/>
              </a:lnSpc>
            </a:pPr>
            <a:r>
              <a:rPr lang="en-GB" dirty="0">
                <a:effectLst/>
              </a:rPr>
              <a:t>The majority of studies investigating longitudinal associations between loneliness or social isolation and mental health have focused on depression, reporting a longitudinal association of loneliness with depression onset, severity</a:t>
            </a:r>
            <a:r>
              <a:rPr lang="en-GB" dirty="0"/>
              <a:t> </a:t>
            </a:r>
            <a:r>
              <a:rPr lang="en-GB" dirty="0">
                <a:effectLst/>
              </a:rPr>
              <a:t>and recovery </a:t>
            </a:r>
            <a:r>
              <a:rPr lang="en-GB" sz="2800" dirty="0">
                <a:solidFill>
                  <a:srgbClr val="141413"/>
                </a:solidFill>
                <a:effectLst/>
              </a:rPr>
              <a:t>(</a:t>
            </a:r>
            <a:r>
              <a:rPr lang="en-GB" sz="2800" b="0" i="0" u="none" strike="noStrike" dirty="0">
                <a:solidFill>
                  <a:srgbClr val="212121"/>
                </a:solidFill>
                <a:effectLst/>
                <a:highlight>
                  <a:srgbClr val="FFFFFF"/>
                </a:highlight>
              </a:rPr>
              <a:t>Kirkbride </a:t>
            </a:r>
            <a:r>
              <a:rPr lang="en-GB" sz="2800" b="0" i="1" u="none" strike="noStrike" dirty="0">
                <a:solidFill>
                  <a:srgbClr val="212121"/>
                </a:solidFill>
                <a:effectLst/>
                <a:highlight>
                  <a:srgbClr val="FFFFFF"/>
                </a:highlight>
              </a:rPr>
              <a:t>et al., </a:t>
            </a:r>
            <a:r>
              <a:rPr lang="en-GB" sz="2800" dirty="0">
                <a:solidFill>
                  <a:srgbClr val="212121"/>
                </a:solidFill>
                <a:highlight>
                  <a:srgbClr val="FFFFFF"/>
                </a:highlight>
              </a:rPr>
              <a:t>2024).</a:t>
            </a:r>
            <a:r>
              <a:rPr lang="en-GB" sz="2800" b="0" i="0" u="none" strike="noStrike" dirty="0">
                <a:solidFill>
                  <a:srgbClr val="212121"/>
                </a:solidFill>
                <a:effectLst/>
                <a:highlight>
                  <a:srgbClr val="FFFFFF"/>
                </a:highlight>
              </a:rPr>
              <a:t> </a:t>
            </a:r>
            <a:endParaRPr lang="en-GB" sz="2800" dirty="0">
              <a:solidFill>
                <a:srgbClr val="141413"/>
              </a:solidFill>
              <a:effectLst/>
            </a:endParaRPr>
          </a:p>
          <a:p>
            <a:pPr>
              <a:lnSpc>
                <a:spcPct val="90000"/>
              </a:lnSpc>
            </a:pPr>
            <a:endParaRPr lang="en-GB" dirty="0">
              <a:effectLst/>
            </a:endParaRPr>
          </a:p>
          <a:p>
            <a:pPr>
              <a:lnSpc>
                <a:spcPct val="90000"/>
              </a:lnSpc>
            </a:pPr>
            <a:endParaRPr lang="en-US" dirty="0"/>
          </a:p>
        </p:txBody>
      </p:sp>
      <p:pic>
        <p:nvPicPr>
          <p:cNvPr id="9" name="Picture 8" descr="A child lying on a bed looking at a phone&#10;&#10;Description automatically generated">
            <a:extLst>
              <a:ext uri="{FF2B5EF4-FFF2-40B4-BE49-F238E27FC236}">
                <a16:creationId xmlns:a16="http://schemas.microsoft.com/office/drawing/2014/main" id="{D47B3D3A-CF72-9AC1-8B44-C7B8E337D914}"/>
              </a:ext>
            </a:extLst>
          </p:cNvPr>
          <p:cNvPicPr>
            <a:picLocks noChangeAspect="1"/>
          </p:cNvPicPr>
          <p:nvPr/>
        </p:nvPicPr>
        <p:blipFill>
          <a:blip r:embed="rId2">
            <a:extLst>
              <a:ext uri="{28A0092B-C50C-407E-A947-70E740481C1C}">
                <a14:useLocalDpi xmlns:a14="http://schemas.microsoft.com/office/drawing/2010/main" val="0"/>
              </a:ext>
            </a:extLst>
          </a:blip>
          <a:srcRect l="3026" r="119" b="-1"/>
          <a:stretch/>
        </p:blipFill>
        <p:spPr>
          <a:xfrm>
            <a:off x="6586916" y="1629636"/>
            <a:ext cx="4857919" cy="3598728"/>
          </a:xfrm>
          <a:prstGeom prst="rect">
            <a:avLst/>
          </a:prstGeom>
          <a:noFill/>
        </p:spPr>
      </p:pic>
    </p:spTree>
    <p:extLst>
      <p:ext uri="{BB962C8B-B14F-4D97-AF65-F5344CB8AC3E}">
        <p14:creationId xmlns:p14="http://schemas.microsoft.com/office/powerpoint/2010/main" val="2108459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02A0-EBE5-6BCE-EC27-29920F284599}"/>
              </a:ext>
            </a:extLst>
          </p:cNvPr>
          <p:cNvSpPr>
            <a:spLocks noGrp="1"/>
          </p:cNvSpPr>
          <p:nvPr>
            <p:ph type="title"/>
          </p:nvPr>
        </p:nvSpPr>
        <p:spPr>
          <a:xfrm>
            <a:off x="534074" y="331773"/>
            <a:ext cx="11239837" cy="1932748"/>
          </a:xfrm>
        </p:spPr>
        <p:txBody>
          <a:bodyPr>
            <a:normAutofit fontScale="90000"/>
          </a:bodyPr>
          <a:lstStyle/>
          <a:p>
            <a:r>
              <a:rPr lang="en-GB" b="1" dirty="0">
                <a:solidFill>
                  <a:srgbClr val="141413"/>
                </a:solidFill>
                <a:effectLst/>
              </a:rPr>
              <a:t>Neighbourhood socioeconomic disadvantage and inequality</a:t>
            </a:r>
            <a:br>
              <a:rPr lang="en-GB" b="1" dirty="0">
                <a:solidFill>
                  <a:srgbClr val="141413"/>
                </a:solidFill>
                <a:effectLst/>
              </a:rPr>
            </a:br>
            <a:br>
              <a:rPr lang="en-GB" b="1" dirty="0">
                <a:solidFill>
                  <a:srgbClr val="141413"/>
                </a:solidFill>
                <a:effectLst/>
              </a:rPr>
            </a:br>
            <a:endParaRPr lang="en-US" b="1" dirty="0"/>
          </a:p>
        </p:txBody>
      </p:sp>
      <p:sp>
        <p:nvSpPr>
          <p:cNvPr id="3" name="Content Placeholder 2">
            <a:extLst>
              <a:ext uri="{FF2B5EF4-FFF2-40B4-BE49-F238E27FC236}">
                <a16:creationId xmlns:a16="http://schemas.microsoft.com/office/drawing/2014/main" id="{83F1C9A9-DF5D-6A8E-0E1D-5CC22FDF802F}"/>
              </a:ext>
            </a:extLst>
          </p:cNvPr>
          <p:cNvSpPr>
            <a:spLocks noGrp="1"/>
          </p:cNvSpPr>
          <p:nvPr>
            <p:ph idx="1"/>
          </p:nvPr>
        </p:nvSpPr>
        <p:spPr>
          <a:xfrm>
            <a:off x="609601" y="1666959"/>
            <a:ext cx="6333365" cy="3842181"/>
          </a:xfrm>
        </p:spPr>
        <p:txBody>
          <a:bodyPr>
            <a:normAutofit/>
          </a:bodyPr>
          <a:lstStyle/>
          <a:p>
            <a:r>
              <a:rPr lang="en-GB" sz="2800" dirty="0">
                <a:solidFill>
                  <a:srgbClr val="141413"/>
                </a:solidFill>
              </a:rPr>
              <a:t>Studies </a:t>
            </a:r>
            <a:r>
              <a:rPr lang="en-GB" sz="2800" dirty="0">
                <a:solidFill>
                  <a:srgbClr val="141413"/>
                </a:solidFill>
                <a:effectLst/>
              </a:rPr>
              <a:t>found that one aspect of neighbourhood disadvantage – i.e., perceived or objective levels of crime – was associated with several mental health outcomes, including depression, psychological distress, anxiety and psychosis (</a:t>
            </a:r>
            <a:r>
              <a:rPr lang="en-GB" sz="2800" b="0" i="0" u="none" strike="noStrike" dirty="0">
                <a:solidFill>
                  <a:srgbClr val="212121"/>
                </a:solidFill>
                <a:effectLst/>
                <a:highlight>
                  <a:srgbClr val="FFFFFF"/>
                </a:highlight>
              </a:rPr>
              <a:t>Kirkbride </a:t>
            </a:r>
            <a:r>
              <a:rPr lang="en-GB" sz="2800" b="0" i="1" u="none" strike="noStrike" dirty="0">
                <a:solidFill>
                  <a:srgbClr val="212121"/>
                </a:solidFill>
                <a:effectLst/>
                <a:highlight>
                  <a:srgbClr val="FFFFFF"/>
                </a:highlight>
              </a:rPr>
              <a:t>et al., </a:t>
            </a:r>
            <a:r>
              <a:rPr lang="en-GB" sz="2800" dirty="0">
                <a:solidFill>
                  <a:srgbClr val="212121"/>
                </a:solidFill>
                <a:highlight>
                  <a:srgbClr val="FFFFFF"/>
                </a:highlight>
              </a:rPr>
              <a:t>2024)</a:t>
            </a:r>
            <a:r>
              <a:rPr lang="en-GB" sz="2800" b="0" i="0" u="none" strike="noStrike" dirty="0">
                <a:solidFill>
                  <a:srgbClr val="212121"/>
                </a:solidFill>
                <a:effectLst/>
                <a:highlight>
                  <a:srgbClr val="FFFFFF"/>
                </a:highlight>
              </a:rPr>
              <a:t> </a:t>
            </a:r>
            <a:endParaRPr lang="en-GB" sz="2800" dirty="0">
              <a:solidFill>
                <a:srgbClr val="141413"/>
              </a:solidFill>
              <a:effectLst/>
            </a:endParaRPr>
          </a:p>
          <a:p>
            <a:endParaRPr lang="en-GB" sz="2800" dirty="0">
              <a:solidFill>
                <a:srgbClr val="141413"/>
              </a:solidFill>
              <a:effectLst/>
            </a:endParaRPr>
          </a:p>
          <a:p>
            <a:endParaRPr lang="en-US" dirty="0"/>
          </a:p>
        </p:txBody>
      </p:sp>
      <p:pic>
        <p:nvPicPr>
          <p:cNvPr id="5" name="Picture 4" descr="A cartoon of handcuffs and a yellow banner&#10;&#10;Description automatically generated">
            <a:extLst>
              <a:ext uri="{FF2B5EF4-FFF2-40B4-BE49-F238E27FC236}">
                <a16:creationId xmlns:a16="http://schemas.microsoft.com/office/drawing/2014/main" id="{76E2CE36-B112-C2CB-70F9-E4A4AB1596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2439" y="1789847"/>
            <a:ext cx="4361607" cy="3278305"/>
          </a:xfrm>
          <a:prstGeom prst="rect">
            <a:avLst/>
          </a:prstGeom>
        </p:spPr>
      </p:pic>
    </p:spTree>
    <p:extLst>
      <p:ext uri="{BB962C8B-B14F-4D97-AF65-F5344CB8AC3E}">
        <p14:creationId xmlns:p14="http://schemas.microsoft.com/office/powerpoint/2010/main" val="36602265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81237-0D19-CFCF-501C-29CF6056EE92}"/>
              </a:ext>
            </a:extLst>
          </p:cNvPr>
          <p:cNvSpPr>
            <a:spLocks noGrp="1"/>
          </p:cNvSpPr>
          <p:nvPr>
            <p:ph type="title"/>
          </p:nvPr>
        </p:nvSpPr>
        <p:spPr/>
        <p:txBody>
          <a:bodyPr>
            <a:normAutofit fontScale="90000"/>
          </a:bodyPr>
          <a:lstStyle/>
          <a:p>
            <a:r>
              <a:rPr lang="en-GB" b="1" dirty="0">
                <a:solidFill>
                  <a:srgbClr val="141413"/>
                </a:solidFill>
                <a:effectLst/>
              </a:rPr>
              <a:t>Physical environment</a:t>
            </a:r>
            <a:br>
              <a:rPr lang="en-GB" dirty="0">
                <a:solidFill>
                  <a:srgbClr val="141413"/>
                </a:solidFill>
                <a:effectLst/>
                <a:latin typeface="Helvetica" pitchFamily="2" charset="0"/>
              </a:rPr>
            </a:br>
            <a:endParaRPr lang="en-US" dirty="0"/>
          </a:p>
        </p:txBody>
      </p:sp>
      <p:sp>
        <p:nvSpPr>
          <p:cNvPr id="3" name="Content Placeholder 2">
            <a:extLst>
              <a:ext uri="{FF2B5EF4-FFF2-40B4-BE49-F238E27FC236}">
                <a16:creationId xmlns:a16="http://schemas.microsoft.com/office/drawing/2014/main" id="{DDC4DB9F-C8BE-3449-45BF-A68BDA5EA49E}"/>
              </a:ext>
            </a:extLst>
          </p:cNvPr>
          <p:cNvSpPr>
            <a:spLocks noGrp="1"/>
          </p:cNvSpPr>
          <p:nvPr>
            <p:ph idx="1"/>
          </p:nvPr>
        </p:nvSpPr>
        <p:spPr>
          <a:xfrm>
            <a:off x="609600" y="1600201"/>
            <a:ext cx="6665140" cy="3917032"/>
          </a:xfrm>
        </p:spPr>
        <p:txBody>
          <a:bodyPr>
            <a:normAutofit lnSpcReduction="10000"/>
          </a:bodyPr>
          <a:lstStyle/>
          <a:p>
            <a:r>
              <a:rPr lang="en-GB" sz="2800" dirty="0">
                <a:solidFill>
                  <a:srgbClr val="141413"/>
                </a:solidFill>
                <a:effectLst/>
              </a:rPr>
              <a:t>The physical environment which encompasses the built environment (housing quality, density and type; urban design), exposure to pollution (particularly air and noise pollution), access to green space, and climate change is considered a potential social determinant of mental health (</a:t>
            </a:r>
            <a:r>
              <a:rPr lang="en-GB" sz="2800" b="0" i="0" u="none" strike="noStrike" dirty="0">
                <a:solidFill>
                  <a:srgbClr val="212121"/>
                </a:solidFill>
                <a:effectLst/>
                <a:highlight>
                  <a:srgbClr val="FFFFFF"/>
                </a:highlight>
              </a:rPr>
              <a:t>Kirkbride </a:t>
            </a:r>
            <a:r>
              <a:rPr lang="en-GB" sz="2800" b="0" i="1" u="none" strike="noStrike" dirty="0">
                <a:solidFill>
                  <a:srgbClr val="212121"/>
                </a:solidFill>
                <a:effectLst/>
                <a:highlight>
                  <a:srgbClr val="FFFFFF"/>
                </a:highlight>
              </a:rPr>
              <a:t>et al., </a:t>
            </a:r>
            <a:r>
              <a:rPr lang="en-GB" sz="2800" dirty="0">
                <a:solidFill>
                  <a:srgbClr val="212121"/>
                </a:solidFill>
                <a:highlight>
                  <a:srgbClr val="FFFFFF"/>
                </a:highlight>
              </a:rPr>
              <a:t>2024). </a:t>
            </a:r>
            <a:r>
              <a:rPr lang="en-GB" sz="2800" b="0" i="0" u="none" strike="noStrike" dirty="0">
                <a:solidFill>
                  <a:srgbClr val="212121"/>
                </a:solidFill>
                <a:effectLst/>
                <a:highlight>
                  <a:srgbClr val="FFFFFF"/>
                </a:highlight>
              </a:rPr>
              <a:t> </a:t>
            </a:r>
            <a:endParaRPr lang="en-GB" sz="2800" dirty="0">
              <a:solidFill>
                <a:srgbClr val="141413"/>
              </a:solidFill>
              <a:effectLst/>
            </a:endParaRPr>
          </a:p>
          <a:p>
            <a:endParaRPr lang="en-GB" sz="2800" dirty="0">
              <a:solidFill>
                <a:srgbClr val="141413"/>
              </a:solidFill>
              <a:effectLst/>
            </a:endParaRPr>
          </a:p>
          <a:p>
            <a:endParaRPr lang="en-US" dirty="0"/>
          </a:p>
        </p:txBody>
      </p:sp>
      <p:pic>
        <p:nvPicPr>
          <p:cNvPr id="5" name="Picture 4" descr="A green grass field with trees and a bench&#10;&#10;Description automatically generated">
            <a:extLst>
              <a:ext uri="{FF2B5EF4-FFF2-40B4-BE49-F238E27FC236}">
                <a16:creationId xmlns:a16="http://schemas.microsoft.com/office/drawing/2014/main" id="{BDF1A22F-9AFC-AD3E-C25A-F38B00B301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74740" y="1796432"/>
            <a:ext cx="4594442" cy="3122570"/>
          </a:xfrm>
          <a:prstGeom prst="rect">
            <a:avLst/>
          </a:prstGeom>
        </p:spPr>
      </p:pic>
    </p:spTree>
    <p:extLst>
      <p:ext uri="{BB962C8B-B14F-4D97-AF65-F5344CB8AC3E}">
        <p14:creationId xmlns:p14="http://schemas.microsoft.com/office/powerpoint/2010/main" val="22288538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56D6D-CE7C-2EA1-B9A1-7F1C85765B4C}"/>
              </a:ext>
            </a:extLst>
          </p:cNvPr>
          <p:cNvSpPr>
            <a:spLocks noGrp="1"/>
          </p:cNvSpPr>
          <p:nvPr>
            <p:ph type="title"/>
          </p:nvPr>
        </p:nvSpPr>
        <p:spPr/>
        <p:txBody>
          <a:bodyPr/>
          <a:lstStyle/>
          <a:p>
            <a:r>
              <a:rPr lang="en-US" b="1" dirty="0"/>
              <a:t>Social determinants </a:t>
            </a:r>
          </a:p>
        </p:txBody>
      </p:sp>
      <p:pic>
        <p:nvPicPr>
          <p:cNvPr id="5" name="Content Placeholder 4" descr="A diagram of a child's life&#10;&#10;Description automatically generated">
            <a:extLst>
              <a:ext uri="{FF2B5EF4-FFF2-40B4-BE49-F238E27FC236}">
                <a16:creationId xmlns:a16="http://schemas.microsoft.com/office/drawing/2014/main" id="{5A9763A9-5BD6-6251-CB51-84ADEDD1A7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43038" y="1106905"/>
            <a:ext cx="6974098" cy="5622441"/>
          </a:xfrm>
        </p:spPr>
      </p:pic>
    </p:spTree>
    <p:extLst>
      <p:ext uri="{BB962C8B-B14F-4D97-AF65-F5344CB8AC3E}">
        <p14:creationId xmlns:p14="http://schemas.microsoft.com/office/powerpoint/2010/main" val="28225724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8CC4F-1FFE-9D51-56BA-407F02EF3E18}"/>
              </a:ext>
            </a:extLst>
          </p:cNvPr>
          <p:cNvSpPr>
            <a:spLocks noGrp="1"/>
          </p:cNvSpPr>
          <p:nvPr>
            <p:ph type="title"/>
          </p:nvPr>
        </p:nvSpPr>
        <p:spPr>
          <a:xfrm>
            <a:off x="679730" y="274638"/>
            <a:ext cx="10902669" cy="599302"/>
          </a:xfrm>
        </p:spPr>
        <p:txBody>
          <a:bodyPr>
            <a:normAutofit fontScale="90000"/>
          </a:bodyPr>
          <a:lstStyle/>
          <a:p>
            <a:br>
              <a:rPr lang="en-GB" b="1" i="0" u="none" strike="noStrike" cap="all" dirty="0">
                <a:solidFill>
                  <a:srgbClr val="3A343A"/>
                </a:solidFill>
                <a:effectLst/>
                <a:latin typeface="Europa"/>
              </a:rPr>
            </a:br>
            <a:br>
              <a:rPr lang="en-GB" b="1" i="0" u="none" strike="noStrike" dirty="0">
                <a:solidFill>
                  <a:srgbClr val="3A343A"/>
                </a:solidFill>
                <a:effectLst/>
                <a:latin typeface="Europa"/>
              </a:rPr>
            </a:br>
            <a:r>
              <a:rPr lang="en-GB" b="1" i="0" u="none" strike="noStrike" dirty="0">
                <a:solidFill>
                  <a:srgbClr val="3A343A"/>
                </a:solidFill>
                <a:effectLst/>
              </a:rPr>
              <a:t>What is intersectionality?</a:t>
            </a:r>
            <a:br>
              <a:rPr lang="en-GB" b="1" i="0" u="none" strike="noStrike" dirty="0">
                <a:solidFill>
                  <a:srgbClr val="3A343A"/>
                </a:solidFill>
                <a:effectLst/>
              </a:rPr>
            </a:br>
            <a:endParaRPr lang="en-US" dirty="0"/>
          </a:p>
        </p:txBody>
      </p:sp>
      <p:sp>
        <p:nvSpPr>
          <p:cNvPr id="3" name="Content Placeholder 2">
            <a:extLst>
              <a:ext uri="{FF2B5EF4-FFF2-40B4-BE49-F238E27FC236}">
                <a16:creationId xmlns:a16="http://schemas.microsoft.com/office/drawing/2014/main" id="{00366FC2-7DA9-372F-9FD5-BEBC78EE78B2}"/>
              </a:ext>
            </a:extLst>
          </p:cNvPr>
          <p:cNvSpPr>
            <a:spLocks noGrp="1"/>
          </p:cNvSpPr>
          <p:nvPr>
            <p:ph idx="1"/>
          </p:nvPr>
        </p:nvSpPr>
        <p:spPr>
          <a:xfrm>
            <a:off x="590720" y="1448474"/>
            <a:ext cx="6983426" cy="4068759"/>
          </a:xfrm>
        </p:spPr>
        <p:txBody>
          <a:bodyPr>
            <a:noAutofit/>
          </a:bodyPr>
          <a:lstStyle/>
          <a:p>
            <a:r>
              <a:rPr lang="en-GB" sz="2400" dirty="0">
                <a:solidFill>
                  <a:srgbClr val="555555"/>
                </a:solidFill>
                <a:highlight>
                  <a:srgbClr val="FFFFFF"/>
                </a:highlight>
              </a:rPr>
              <a:t>I</a:t>
            </a:r>
            <a:r>
              <a:rPr lang="en-GB" sz="2400" i="0" u="none" strike="noStrike" dirty="0">
                <a:solidFill>
                  <a:srgbClr val="555555"/>
                </a:solidFill>
                <a:effectLst/>
                <a:highlight>
                  <a:srgbClr val="FFFFFF"/>
                </a:highlight>
              </a:rPr>
              <a:t>ntersectionality can be defined as the interconnected nature of social categorisations such as race, class, and gender, regarded as creating overlapping and interdependent systems of discrimination or disadvantage. </a:t>
            </a:r>
          </a:p>
          <a:p>
            <a:r>
              <a:rPr lang="en-GB" sz="2400" i="0" u="none" strike="noStrike" dirty="0">
                <a:solidFill>
                  <a:srgbClr val="555555"/>
                </a:solidFill>
                <a:effectLst/>
                <a:highlight>
                  <a:srgbClr val="FFFFFF"/>
                </a:highlight>
              </a:rPr>
              <a:t>Intersectionality is the acknowledgement that </a:t>
            </a:r>
            <a:r>
              <a:rPr lang="en-GB" sz="2400" i="0" u="none" strike="noStrike" dirty="0">
                <a:solidFill>
                  <a:srgbClr val="555555"/>
                </a:solidFill>
                <a:effectLst/>
              </a:rPr>
              <a:t>everyone has their own unique experiences of discrimination and oppression,</a:t>
            </a:r>
            <a:r>
              <a:rPr lang="en-GB" sz="2400" i="0" u="none" strike="noStrike" dirty="0">
                <a:solidFill>
                  <a:srgbClr val="555555"/>
                </a:solidFill>
                <a:effectLst/>
                <a:highlight>
                  <a:srgbClr val="FFFFFF"/>
                </a:highlight>
              </a:rPr>
              <a:t> and we must consider everything and anything that can marginalise people – gender, race, class, sexual orientation, physical ability, etc. </a:t>
            </a:r>
            <a:endParaRPr lang="en-US" sz="2400" dirty="0"/>
          </a:p>
        </p:txBody>
      </p:sp>
      <p:pic>
        <p:nvPicPr>
          <p:cNvPr id="5" name="Picture 4" descr="A diagram of different colored circles&#10;&#10;Description automatically generated">
            <a:extLst>
              <a:ext uri="{FF2B5EF4-FFF2-40B4-BE49-F238E27FC236}">
                <a16:creationId xmlns:a16="http://schemas.microsoft.com/office/drawing/2014/main" id="{D8934CDF-E195-4DF4-BB24-33EFBA0692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4248" y="1714597"/>
            <a:ext cx="4413334" cy="3536512"/>
          </a:xfrm>
          <a:prstGeom prst="rect">
            <a:avLst/>
          </a:prstGeom>
        </p:spPr>
      </p:pic>
    </p:spTree>
    <p:extLst>
      <p:ext uri="{BB962C8B-B14F-4D97-AF65-F5344CB8AC3E}">
        <p14:creationId xmlns:p14="http://schemas.microsoft.com/office/powerpoint/2010/main" val="34051187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4F7D9-0743-F878-1D47-FDBEF378FC18}"/>
              </a:ext>
            </a:extLst>
          </p:cNvPr>
          <p:cNvSpPr>
            <a:spLocks noGrp="1"/>
          </p:cNvSpPr>
          <p:nvPr>
            <p:ph type="title"/>
          </p:nvPr>
        </p:nvSpPr>
        <p:spPr/>
        <p:txBody>
          <a:bodyPr/>
          <a:lstStyle/>
          <a:p>
            <a:r>
              <a:rPr lang="en-US" b="1" dirty="0"/>
              <a:t>References</a:t>
            </a:r>
            <a:r>
              <a:rPr lang="en-US" dirty="0"/>
              <a:t> </a:t>
            </a:r>
          </a:p>
        </p:txBody>
      </p:sp>
      <p:sp>
        <p:nvSpPr>
          <p:cNvPr id="3" name="Content Placeholder 2">
            <a:extLst>
              <a:ext uri="{FF2B5EF4-FFF2-40B4-BE49-F238E27FC236}">
                <a16:creationId xmlns:a16="http://schemas.microsoft.com/office/drawing/2014/main" id="{EAF579B0-6E71-30C8-2599-73707B2F21DB}"/>
              </a:ext>
            </a:extLst>
          </p:cNvPr>
          <p:cNvSpPr>
            <a:spLocks noGrp="1"/>
          </p:cNvSpPr>
          <p:nvPr>
            <p:ph idx="1"/>
          </p:nvPr>
        </p:nvSpPr>
        <p:spPr/>
        <p:txBody>
          <a:bodyPr>
            <a:noAutofit/>
          </a:bodyPr>
          <a:lstStyle/>
          <a:p>
            <a:r>
              <a:rPr lang="en-GB" sz="2400" b="0" i="0" u="none" strike="noStrike" dirty="0">
                <a:solidFill>
                  <a:srgbClr val="212121"/>
                </a:solidFill>
                <a:effectLst/>
                <a:highlight>
                  <a:srgbClr val="FFFFFF"/>
                </a:highlight>
              </a:rPr>
              <a:t>Kirkbride, J.B. </a:t>
            </a:r>
            <a:r>
              <a:rPr lang="en-GB" sz="2400" b="0" i="1" u="none" strike="noStrike" dirty="0">
                <a:solidFill>
                  <a:srgbClr val="212121"/>
                </a:solidFill>
                <a:effectLst/>
                <a:highlight>
                  <a:srgbClr val="FFFFFF"/>
                </a:highlight>
              </a:rPr>
              <a:t>et al. </a:t>
            </a:r>
            <a:r>
              <a:rPr lang="en-GB" sz="2400" dirty="0">
                <a:solidFill>
                  <a:srgbClr val="212121"/>
                </a:solidFill>
                <a:highlight>
                  <a:srgbClr val="FFFFFF"/>
                </a:highlight>
              </a:rPr>
              <a:t>(2024)</a:t>
            </a:r>
            <a:r>
              <a:rPr lang="en-GB" sz="2400" b="0" i="0" u="none" strike="noStrike" dirty="0">
                <a:solidFill>
                  <a:srgbClr val="212121"/>
                </a:solidFill>
                <a:effectLst/>
                <a:highlight>
                  <a:srgbClr val="FFFFFF"/>
                </a:highlight>
              </a:rPr>
              <a:t> ‘The social determinants of mental health and disorder: evidence, prevention and recommendations’, </a:t>
            </a:r>
            <a:r>
              <a:rPr lang="en-GB" sz="2400" b="0" i="1" u="none" strike="noStrike" dirty="0">
                <a:solidFill>
                  <a:srgbClr val="212121"/>
                </a:solidFill>
                <a:effectLst/>
                <a:highlight>
                  <a:srgbClr val="FFFFFF"/>
                </a:highlight>
              </a:rPr>
              <a:t>World Psychiatry</a:t>
            </a:r>
            <a:r>
              <a:rPr lang="en-GB" sz="2400" dirty="0">
                <a:solidFill>
                  <a:srgbClr val="212121"/>
                </a:solidFill>
                <a:highlight>
                  <a:srgbClr val="FFFFFF"/>
                </a:highlight>
              </a:rPr>
              <a:t>,</a:t>
            </a:r>
            <a:r>
              <a:rPr lang="en-GB" sz="2400" b="0" i="0" u="none" strike="noStrike" dirty="0">
                <a:solidFill>
                  <a:srgbClr val="212121"/>
                </a:solidFill>
                <a:effectLst/>
                <a:highlight>
                  <a:srgbClr val="FFFFFF"/>
                </a:highlight>
              </a:rPr>
              <a:t> 23(1), pp. 58-90.</a:t>
            </a:r>
          </a:p>
          <a:p>
            <a:r>
              <a:rPr lang="en-GB" sz="2400" b="0" i="0" u="none" strike="noStrike" dirty="0">
                <a:solidFill>
                  <a:srgbClr val="222222"/>
                </a:solidFill>
                <a:effectLst/>
                <a:highlight>
                  <a:srgbClr val="FFFFFF"/>
                </a:highlight>
              </a:rPr>
              <a:t>Moncrieff, J. </a:t>
            </a:r>
            <a:r>
              <a:rPr lang="en-GB" sz="2400" b="0" i="1" u="none" strike="noStrike" dirty="0">
                <a:solidFill>
                  <a:srgbClr val="222222"/>
                </a:solidFill>
                <a:effectLst/>
              </a:rPr>
              <a:t>et al.</a:t>
            </a:r>
            <a:r>
              <a:rPr lang="en-GB" sz="2400" b="0" i="0" u="none" strike="noStrike" dirty="0">
                <a:solidFill>
                  <a:srgbClr val="222222"/>
                </a:solidFill>
                <a:effectLst/>
                <a:highlight>
                  <a:srgbClr val="FFFFFF"/>
                </a:highlight>
              </a:rPr>
              <a:t> (2023) ‘The serotonin theory of depression: a systematic umbrella review of the evidence’, </a:t>
            </a:r>
            <a:r>
              <a:rPr lang="en-GB" sz="2400" b="0" i="1" u="none" strike="noStrike" dirty="0">
                <a:solidFill>
                  <a:srgbClr val="222222"/>
                </a:solidFill>
                <a:effectLst/>
              </a:rPr>
              <a:t>Mol Psychiatry,</a:t>
            </a:r>
            <a:r>
              <a:rPr lang="en-GB" sz="2400" b="0" i="0" u="none" strike="noStrike" dirty="0">
                <a:solidFill>
                  <a:srgbClr val="222222"/>
                </a:solidFill>
                <a:effectLst/>
                <a:highlight>
                  <a:srgbClr val="FFFFFF"/>
                </a:highlight>
              </a:rPr>
              <a:t> </a:t>
            </a:r>
            <a:r>
              <a:rPr lang="en-GB" sz="2400" b="1" i="0" u="none" strike="noStrike" dirty="0">
                <a:solidFill>
                  <a:srgbClr val="222222"/>
                </a:solidFill>
                <a:effectLst/>
              </a:rPr>
              <a:t>28</a:t>
            </a:r>
            <a:r>
              <a:rPr lang="en-GB" sz="2400" b="0" i="0" u="none" strike="noStrike" dirty="0">
                <a:solidFill>
                  <a:srgbClr val="222222"/>
                </a:solidFill>
                <a:effectLst/>
                <a:highlight>
                  <a:srgbClr val="FFFFFF"/>
                </a:highlight>
              </a:rPr>
              <a:t>, pp. 3243–3256.  </a:t>
            </a:r>
          </a:p>
          <a:p>
            <a:r>
              <a:rPr lang="en-GB" sz="2400" b="0" i="0" u="none" strike="noStrike" dirty="0">
                <a:solidFill>
                  <a:srgbClr val="333333"/>
                </a:solidFill>
                <a:effectLst/>
                <a:highlight>
                  <a:srgbClr val="FFFFFF"/>
                </a:highlight>
                <a:latin typeface="Open Sans" panose="020B0606030504020204" pitchFamily="34" charset="0"/>
              </a:rPr>
              <a:t>Rose, N., Birk, R., &amp; Manning, N. (2022) ‘Towards </a:t>
            </a:r>
            <a:r>
              <a:rPr lang="en-GB" sz="2400" b="0" i="0" u="none" strike="noStrike" dirty="0" err="1">
                <a:solidFill>
                  <a:srgbClr val="333333"/>
                </a:solidFill>
                <a:effectLst/>
                <a:highlight>
                  <a:srgbClr val="FFFFFF"/>
                </a:highlight>
                <a:latin typeface="Open Sans" panose="020B0606030504020204" pitchFamily="34" charset="0"/>
              </a:rPr>
              <a:t>Neuroecosociality</a:t>
            </a:r>
            <a:r>
              <a:rPr lang="en-GB" sz="2400" b="0" i="0" u="none" strike="noStrike" dirty="0">
                <a:solidFill>
                  <a:srgbClr val="333333"/>
                </a:solidFill>
                <a:effectLst/>
                <a:highlight>
                  <a:srgbClr val="FFFFFF"/>
                </a:highlight>
                <a:latin typeface="Open Sans" panose="020B0606030504020204" pitchFamily="34" charset="0"/>
              </a:rPr>
              <a:t>: Mental Health in Adversity’, </a:t>
            </a:r>
            <a:r>
              <a:rPr lang="en-GB" sz="2400" b="0" i="1" u="none" strike="noStrike" dirty="0">
                <a:solidFill>
                  <a:srgbClr val="333333"/>
                </a:solidFill>
                <a:effectLst/>
                <a:latin typeface="Open Sans" panose="020B0606030504020204" pitchFamily="34" charset="0"/>
              </a:rPr>
              <a:t>Theory, Culture &amp; Society</a:t>
            </a:r>
            <a:r>
              <a:rPr lang="en-GB" sz="2400" b="0" i="0" u="none" strike="noStrike" dirty="0">
                <a:solidFill>
                  <a:srgbClr val="333333"/>
                </a:solidFill>
                <a:effectLst/>
                <a:highlight>
                  <a:srgbClr val="FFFFFF"/>
                </a:highlight>
                <a:latin typeface="Open Sans" panose="020B0606030504020204" pitchFamily="34" charset="0"/>
              </a:rPr>
              <a:t>, </a:t>
            </a:r>
            <a:r>
              <a:rPr lang="en-GB" sz="2400" b="0" u="none" strike="noStrike" dirty="0">
                <a:solidFill>
                  <a:srgbClr val="333333"/>
                </a:solidFill>
                <a:effectLst/>
                <a:latin typeface="Open Sans" panose="020B0606030504020204" pitchFamily="34" charset="0"/>
              </a:rPr>
              <a:t>39</a:t>
            </a:r>
            <a:r>
              <a:rPr lang="en-GB" sz="2400" b="0" i="0" u="none" strike="noStrike" dirty="0">
                <a:solidFill>
                  <a:srgbClr val="333333"/>
                </a:solidFill>
                <a:effectLst/>
                <a:highlight>
                  <a:srgbClr val="FFFFFF"/>
                </a:highlight>
                <a:latin typeface="Open Sans" panose="020B0606030504020204" pitchFamily="34" charset="0"/>
              </a:rPr>
              <a:t>(3), pp. 121-144.</a:t>
            </a:r>
            <a:endParaRPr lang="en-US" sz="2400" dirty="0"/>
          </a:p>
        </p:txBody>
      </p:sp>
    </p:spTree>
    <p:extLst>
      <p:ext uri="{BB962C8B-B14F-4D97-AF65-F5344CB8AC3E}">
        <p14:creationId xmlns:p14="http://schemas.microsoft.com/office/powerpoint/2010/main" val="93771315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5656</TotalTime>
  <Words>2103</Words>
  <Application>Microsoft Macintosh PowerPoint</Application>
  <PresentationFormat>Widescreen</PresentationFormat>
  <Paragraphs>104</Paragraphs>
  <Slides>31</Slides>
  <Notes>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DengXian</vt:lpstr>
      <vt:lpstr>-webkit-standard</vt:lpstr>
      <vt:lpstr>Arial</vt:lpstr>
      <vt:lpstr>Europa</vt:lpstr>
      <vt:lpstr>Helvetica</vt:lpstr>
      <vt:lpstr>Myriad Pro</vt:lpstr>
      <vt:lpstr>Open Sans</vt:lpstr>
      <vt:lpstr>Source Sans Pro</vt:lpstr>
      <vt:lpstr>20140311PresentationUWTSDTemplate</vt:lpstr>
      <vt:lpstr>Psychopathological Classifications and Provisions BMHP6029 </vt:lpstr>
      <vt:lpstr>Learning objectives </vt:lpstr>
      <vt:lpstr>Drop The Disorder!  Challenging The Culture Of Psychiatric Diagnosis and the Medical Model of Mental Disorder in the UK  </vt:lpstr>
      <vt:lpstr>Psychiatric Survivors and Anti-Psychiatry Movements:</vt:lpstr>
      <vt:lpstr>Cont. </vt:lpstr>
      <vt:lpstr>No evidence that depression is caused by low serotonin levels according to UCL study (2022) </vt:lpstr>
      <vt:lpstr>Cont. </vt:lpstr>
      <vt:lpstr>‘A Disorder For Everyone’ (AD4E) Movement </vt:lpstr>
      <vt:lpstr>Cont. </vt:lpstr>
      <vt:lpstr>Video: We should drop the disorder because…. </vt:lpstr>
      <vt:lpstr>Pharmaceutical Criticism:</vt:lpstr>
      <vt:lpstr>The biopsychosocial model (BPS)</vt:lpstr>
      <vt:lpstr>Cont. </vt:lpstr>
      <vt:lpstr>PowerPoint Presentation</vt:lpstr>
      <vt:lpstr>Social Determinants that impact mental health </vt:lpstr>
      <vt:lpstr> The Social Determinants of Mental Health</vt:lpstr>
      <vt:lpstr>Socioeconomic disadvantage </vt:lpstr>
      <vt:lpstr>The impact of financial issues on mental health </vt:lpstr>
      <vt:lpstr>Unemployment</vt:lpstr>
      <vt:lpstr>Early life adversity </vt:lpstr>
      <vt:lpstr>Childhood adversity </vt:lpstr>
      <vt:lpstr>Migration </vt:lpstr>
      <vt:lpstr>Racial discrimination </vt:lpstr>
      <vt:lpstr>Inequalities experienced by the LGBTQ+ community </vt:lpstr>
      <vt:lpstr>Sex-based inequalities </vt:lpstr>
      <vt:lpstr>Loneliness and social isolation </vt:lpstr>
      <vt:lpstr>Neighbourhood socioeconomic disadvantage and inequality  </vt:lpstr>
      <vt:lpstr>Physical environment </vt:lpstr>
      <vt:lpstr>Social determinants </vt:lpstr>
      <vt:lpstr>  What is intersectionality?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Disorders and Psychopathology (BMHP6006_LON)</dc:title>
  <dc:creator>bianca sanfilippo</dc:creator>
  <cp:lastModifiedBy>Bianca Sanfilippo</cp:lastModifiedBy>
  <cp:revision>23</cp:revision>
  <dcterms:created xsi:type="dcterms:W3CDTF">2021-11-10T14:13:00Z</dcterms:created>
  <dcterms:modified xsi:type="dcterms:W3CDTF">2024-10-03T12:17:13Z</dcterms:modified>
</cp:coreProperties>
</file>