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4"/>
  </p:notesMasterIdLst>
  <p:handoutMasterIdLst>
    <p:handoutMasterId r:id="rId15"/>
  </p:handoutMasterIdLst>
  <p:sldIdLst>
    <p:sldId id="474" r:id="rId4"/>
    <p:sldId id="478" r:id="rId5"/>
    <p:sldId id="268" r:id="rId6"/>
    <p:sldId id="285" r:id="rId7"/>
    <p:sldId id="278" r:id="rId8"/>
    <p:sldId id="477" r:id="rId9"/>
    <p:sldId id="291" r:id="rId10"/>
    <p:sldId id="476" r:id="rId11"/>
    <p:sldId id="475" r:id="rId12"/>
    <p:sldId id="292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5AF9"/>
    <a:srgbClr val="B3ECE5"/>
    <a:srgbClr val="FFE8F3"/>
    <a:srgbClr val="FFFFD3"/>
    <a:srgbClr val="BDCFA4"/>
    <a:srgbClr val="FFCA94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403"/>
    <p:restoredTop sz="79392" autoAdjust="0"/>
  </p:normalViewPr>
  <p:slideViewPr>
    <p:cSldViewPr snapToGrid="0" snapToObjects="1">
      <p:cViewPr varScale="1">
        <p:scale>
          <a:sx n="69" d="100"/>
          <a:sy n="69" d="100"/>
        </p:scale>
        <p:origin x="22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5BC1FA-350E-9F49-837E-C3DAE7C72B8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244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370F04-1D08-4140-9C07-B2D829237B71}" type="datetimeFigureOut">
              <a:rPr lang="en-US" smtClean="0">
                <a:solidFill>
                  <a:srgbClr val="FEFAC9"/>
                </a:solidFill>
              </a:rPr>
              <a:pPr/>
              <a:t>12/11/22</a:t>
            </a:fld>
            <a:endParaRPr lang="en-GB">
              <a:solidFill>
                <a:srgbClr val="FEFAC9"/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510D997-577D-49FB-963B-089AC7189CB7}" type="slidenum">
              <a:rPr lang="en-GB" smtClean="0">
                <a:solidFill>
                  <a:srgbClr val="FEFAC9"/>
                </a:solidFill>
              </a:rPr>
              <a:pPr/>
              <a:t>‹#›</a:t>
            </a:fld>
            <a:endParaRPr lang="en-GB">
              <a:solidFill>
                <a:srgbClr val="FEFAC9"/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>
              <a:solidFill>
                <a:srgbClr val="FEFAC9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624356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9D428-A1E3-1643-BB50-C62BC9676595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AD26-50E5-444B-8D71-009D0A086D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0162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2" r:id="rId21"/>
    <p:sldLayoutId id="2147484113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4.tiff"/><Relationship Id="rId5" Type="http://schemas.openxmlformats.org/officeDocument/2006/relationships/image" Target="../media/image3.tiff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8.xml"/><Relationship Id="rId1" Type="http://schemas.openxmlformats.org/officeDocument/2006/relationships/video" Target="https://www.youtube.com/embed/tcAv2DdBw7w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4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clic/programme/802851998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886720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10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3253185" y="1780636"/>
            <a:ext cx="5801377" cy="2193537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  <a:endParaRPr lang="en-GB" sz="1500" b="1" dirty="0">
              <a:solidFill>
                <a:srgbClr val="002060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283698" y="1315137"/>
            <a:ext cx="287771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12.12.22</a:t>
            </a:r>
          </a:p>
        </p:txBody>
      </p:sp>
      <p:pic>
        <p:nvPicPr>
          <p:cNvPr id="11" name="Picture 2" descr="http://welshrepublic.com/wp-content/uploads/2011/01/owain-glyndwr.jpg">
            <a:extLst>
              <a:ext uri="{FF2B5EF4-FFF2-40B4-BE49-F238E27FC236}">
                <a16:creationId xmlns:a16="http://schemas.microsoft.com/office/drawing/2014/main" id="{B63E1301-6DBE-83D9-483D-41F635782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036" y="215086"/>
            <a:ext cx="2972939" cy="2267012"/>
          </a:xfrm>
          <a:prstGeom prst="rect">
            <a:avLst/>
          </a:prstGeom>
          <a:noFill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BBF97C-0E17-03A5-31BC-74B1A7370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014" y="2624215"/>
            <a:ext cx="2877710" cy="16187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3FE4849-23C9-E83E-135A-EA8CB8D4D9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4373" y="2238467"/>
            <a:ext cx="2613768" cy="17357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979FA7C-591D-282B-6350-380B9525F9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013" y="4356998"/>
            <a:ext cx="2927961" cy="195324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138D9B2-97AF-D5E2-EE14-C238C89D6B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64373" y="4164823"/>
            <a:ext cx="2594720" cy="195324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5A7F53D-FC70-2062-029A-20443CD412E0}"/>
              </a:ext>
            </a:extLst>
          </p:cNvPr>
          <p:cNvSpPr txBox="1"/>
          <p:nvPr/>
        </p:nvSpPr>
        <p:spPr>
          <a:xfrm>
            <a:off x="3253185" y="460064"/>
            <a:ext cx="61022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b="1" dirty="0">
                <a:solidFill>
                  <a:srgbClr val="002060"/>
                </a:solidFill>
                <a:latin typeface="Segoe Print" panose="02000800000000000000" pitchFamily="2" charset="0"/>
              </a:rPr>
              <a:t>HANES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5303CCCA-9934-2808-D88D-562D28EC8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78984"/>
            <a:ext cx="12462933" cy="684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794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764982" cy="1371600"/>
          </a:xfrm>
        </p:spPr>
        <p:txBody>
          <a:bodyPr>
            <a:normAutofit/>
          </a:bodyPr>
          <a:lstStyle/>
          <a:p>
            <a:r>
              <a:rPr lang="en-US" sz="32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Defnyddio</a:t>
            </a:r>
            <a:r>
              <a:rPr lang="en-US" sz="32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“</a:t>
            </a:r>
            <a:r>
              <a:rPr lang="en-US" sz="32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Roedd</a:t>
            </a:r>
            <a:r>
              <a:rPr lang="en-US" sz="32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” </a:t>
            </a:r>
            <a:r>
              <a:rPr lang="en-US" sz="32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mewn</a:t>
            </a:r>
            <a:r>
              <a:rPr lang="en-US" sz="32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32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gwersi</a:t>
            </a:r>
            <a:r>
              <a:rPr lang="en-US" sz="32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32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hanes</a:t>
            </a:r>
            <a:r>
              <a:rPr lang="en-US" sz="32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						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524000"/>
            <a:ext cx="11831782" cy="4779818"/>
          </a:xfrm>
        </p:spPr>
        <p:txBody>
          <a:bodyPr>
            <a:normAutofit fontScale="92500"/>
          </a:bodyPr>
          <a:lstStyle/>
          <a:p>
            <a:r>
              <a:rPr lang="en-US" sz="2800" dirty="0"/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Roedd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y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Celtiaid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yn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byw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mewn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bryngaerau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(</a:t>
            </a:r>
            <a:r>
              <a:rPr lang="en-US" sz="2800" i="1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hillforts)</a:t>
            </a:r>
          </a:p>
          <a:p>
            <a:pPr marL="0" indent="0">
              <a:buNone/>
            </a:pP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</a:p>
          <a:p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Roedd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y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Rhufeiniaid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yn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defnyddio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baddondai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i="1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(bath houses)</a:t>
            </a:r>
          </a:p>
          <a:p>
            <a:endParaRPr lang="en-US" sz="2800" dirty="0">
              <a:solidFill>
                <a:schemeClr val="tx2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Roedd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y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Llychlynwyr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(</a:t>
            </a:r>
            <a:r>
              <a:rPr lang="en-US" sz="2800" i="1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Vikings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)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yn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ymosod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(</a:t>
            </a:r>
            <a:r>
              <a:rPr lang="en-US" sz="2800" i="1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attack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)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ar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arfordir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Cymru</a:t>
            </a:r>
            <a:endParaRPr lang="en-US" sz="2800" dirty="0">
              <a:solidFill>
                <a:schemeClr val="tx2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endParaRPr lang="en-US" sz="2800" dirty="0">
              <a:solidFill>
                <a:schemeClr val="tx2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Roedd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Harri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Tudur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yn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cau’r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abatai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(</a:t>
            </a:r>
            <a:r>
              <a:rPr lang="en-US" sz="2800" i="1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abbeys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)</a:t>
            </a:r>
          </a:p>
          <a:p>
            <a:pPr marL="0" indent="0">
              <a:buNone/>
            </a:pP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</a:p>
          <a:p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Roedd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y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Frenhines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Fictoria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yn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teyrnasu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 (</a:t>
            </a:r>
            <a:r>
              <a:rPr lang="en-US" sz="2800" i="1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ruled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) am 61 </a:t>
            </a:r>
            <a:r>
              <a:rPr lang="en-US" sz="2800" dirty="0" err="1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mlynedd</a:t>
            </a:r>
            <a:r>
              <a:rPr lang="en-US" sz="2800" dirty="0">
                <a:solidFill>
                  <a:schemeClr val="tx2">
                    <a:lumMod val="75000"/>
                  </a:schemeClr>
                </a:solidFill>
                <a:latin typeface="Segoe Print" panose="02000800000000000000" pitchFamily="2" charset="0"/>
              </a:rPr>
              <a:t>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F953480-953F-BA46-82A4-A71309691F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38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574"/>
    </mc:Choice>
    <mc:Fallback xmlns="">
      <p:transition spd="slow" advTm="132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21D28C23-FABF-4644-9881-47EC29B2C3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1650" y="558800"/>
            <a:ext cx="8648700" cy="57404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1F0C168-655E-A547-9C3C-A996108C7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6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996"/>
    </mc:Choice>
    <mc:Fallback xmlns="">
      <p:transition spd="slow" advTm="217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B40695C2-151A-BB46-9AF6-C986879492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084" b="5476"/>
          <a:stretch/>
        </p:blipFill>
        <p:spPr>
          <a:xfrm>
            <a:off x="783233" y="1947185"/>
            <a:ext cx="10585338" cy="406685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53BE8F2-B0D4-A54D-AC6F-08E4D514B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E02FA95-E16F-5161-BC52-601CD718A8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77061"/>
            <a:ext cx="4890796" cy="878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Yr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Ail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Ryfel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Byd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The Second World War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3A4436F-BCEA-9B69-8EDF-724BC7DDDDC4}"/>
              </a:ext>
            </a:extLst>
          </p:cNvPr>
          <p:cNvSpPr txBox="1">
            <a:spLocks/>
          </p:cNvSpPr>
          <p:nvPr/>
        </p:nvSpPr>
        <p:spPr>
          <a:xfrm>
            <a:off x="6272504" y="787981"/>
            <a:ext cx="4890796" cy="878702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Cymharu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1137633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46"/>
    </mc:Choice>
    <mc:Fallback xmlns="">
      <p:transition spd="slow" advTm="82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A572AE-5A50-68AA-FEF4-6A68F2C69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875" y="970385"/>
            <a:ext cx="4457473" cy="2544924"/>
          </a:xfrm>
          <a:prstGeom prst="rect">
            <a:avLst/>
          </a:prstGeom>
        </p:spPr>
      </p:pic>
      <p:pic>
        <p:nvPicPr>
          <p:cNvPr id="4" name="Picture 3" descr="Diagram, venn diagram&#10;&#10;Description automatically generated">
            <a:extLst>
              <a:ext uri="{FF2B5EF4-FFF2-40B4-BE49-F238E27FC236}">
                <a16:creationId xmlns:a16="http://schemas.microsoft.com/office/drawing/2014/main" id="{6B0E27F4-07EA-E721-5965-D1C4D6968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760" y="970385"/>
            <a:ext cx="6067592" cy="5728218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9D20813-FC66-D63D-7EE5-790AA0622D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247720"/>
              </p:ext>
            </p:extLst>
          </p:nvPr>
        </p:nvGraphicFramePr>
        <p:xfrm>
          <a:off x="563583" y="3815243"/>
          <a:ext cx="4606059" cy="28833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432181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173878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offer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ysgrifennu</a:t>
                      </a:r>
                      <a:endParaRPr lang="cy-GB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writing equipment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gemau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playtime games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gwersi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lessons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byrddau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tables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68114"/>
                  </a:ext>
                </a:extLst>
              </a:tr>
              <a:tr h="37656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gwisg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ysgol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school uniform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74138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toiledau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toilets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68681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cosbau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punishments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921568"/>
                  </a:ext>
                </a:extLst>
              </a:tr>
            </a:tbl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A8671E41-7741-4D97-0A21-3EFF76EE64B4}"/>
              </a:ext>
            </a:extLst>
          </p:cNvPr>
          <p:cNvSpPr txBox="1">
            <a:spLocks/>
          </p:cNvSpPr>
          <p:nvPr/>
        </p:nvSpPr>
        <p:spPr>
          <a:xfrm>
            <a:off x="791964" y="91683"/>
            <a:ext cx="4890796" cy="9556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Fictoria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660E4009-BD47-CEA4-3752-6B00600F2CA3}"/>
              </a:ext>
            </a:extLst>
          </p:cNvPr>
          <p:cNvSpPr txBox="1">
            <a:spLocks/>
          </p:cNvSpPr>
          <p:nvPr/>
        </p:nvSpPr>
        <p:spPr>
          <a:xfrm>
            <a:off x="6226268" y="102603"/>
            <a:ext cx="4890796" cy="878702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Cymharu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745756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CAE95C8-AD77-BA4A-A3E9-48FD1230A5C5}"/>
              </a:ext>
            </a:extLst>
          </p:cNvPr>
          <p:cNvSpPr txBox="1"/>
          <p:nvPr/>
        </p:nvSpPr>
        <p:spPr>
          <a:xfrm>
            <a:off x="1116368" y="215066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Fictoria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nline Media 3" descr="Ysgol Oes Fictoria Victorian School in Wales">
            <a:hlinkClick r:id="" action="ppaction://media"/>
            <a:extLst>
              <a:ext uri="{FF2B5EF4-FFF2-40B4-BE49-F238E27FC236}">
                <a16:creationId xmlns:a16="http://schemas.microsoft.com/office/drawing/2014/main" id="{CF9D85FE-A6CB-B940-B0CB-4D7E93ECA6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231" y="1127276"/>
            <a:ext cx="9143538" cy="514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6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endParaRPr lang="en-US" sz="60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6425" y="2439012"/>
            <a:ext cx="90079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Segoe Print" panose="02000800000000000000" pitchFamily="2" charset="0"/>
              </a:rPr>
              <a:t>1. </a:t>
            </a:r>
            <a:r>
              <a:rPr lang="en-US" dirty="0">
                <a:latin typeface="American Typewriter" panose="02090604020004020304" pitchFamily="18" charset="77"/>
              </a:rPr>
              <a:t>Sut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teimlo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2.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wisgo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3.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ddysgu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4.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chwarae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amser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egwyl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5. Beth </a:t>
            </a:r>
            <a:r>
              <a:rPr lang="en-US" dirty="0" err="1">
                <a:latin typeface="American Typewriter" panose="02090604020004020304" pitchFamily="18" charset="77"/>
              </a:rPr>
              <a:t>oedd</a:t>
            </a:r>
            <a:r>
              <a:rPr lang="en-US" dirty="0">
                <a:latin typeface="American Typewriter" panose="02090604020004020304" pitchFamily="18" charset="77"/>
              </a:rPr>
              <a:t> y “Welsh Not”?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792" y="67650"/>
            <a:ext cx="2922848" cy="19498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41ABD-4247-9D81-759B-3673E110B0C8}"/>
              </a:ext>
            </a:extLst>
          </p:cNvPr>
          <p:cNvSpPr txBox="1"/>
          <p:nvPr/>
        </p:nvSpPr>
        <p:spPr>
          <a:xfrm>
            <a:off x="648128" y="1098048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latin typeface="Segoe Print" panose="02000800000000000000" pitchFamily="2" charset="0"/>
              </a:rPr>
              <a:t>Oes</a:t>
            </a:r>
            <a:r>
              <a:rPr lang="en-GB" sz="2800" b="1" dirty="0"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latin typeface="Segoe Print" panose="02000800000000000000" pitchFamily="2" charset="0"/>
              </a:rPr>
              <a:t>Fictoria</a:t>
            </a:r>
            <a:endParaRPr lang="en-GB" sz="2800" b="1" dirty="0"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 descr="mage result for speech bubble logo no background">
            <a:extLst>
              <a:ext uri="{FF2B5EF4-FFF2-40B4-BE49-F238E27FC236}">
                <a16:creationId xmlns:a16="http://schemas.microsoft.com/office/drawing/2014/main" id="{71D69D51-A734-C353-3961-15B5B808D8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743EA4-F2BF-B30E-4576-90EED2630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2784" y="211473"/>
            <a:ext cx="1173892" cy="10525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74E1E6-7BDC-A697-8706-723A781D6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65184" y="363873"/>
            <a:ext cx="1173892" cy="10525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BFECC3-72C4-77CE-E782-9880825A6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7584" y="516273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703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endParaRPr lang="en-US" sz="60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3201" y="1621605"/>
            <a:ext cx="90079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Segoe Print" panose="02000800000000000000" pitchFamily="2" charset="0"/>
              </a:rPr>
              <a:t>1. </a:t>
            </a:r>
            <a:r>
              <a:rPr lang="en-US" dirty="0">
                <a:latin typeface="American Typewriter" panose="02090604020004020304" pitchFamily="18" charset="77"/>
              </a:rPr>
              <a:t>Sut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teimlo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2.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wisgo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3.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ddysgu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4.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chwarae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amser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egwyl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5. Beth </a:t>
            </a:r>
            <a:r>
              <a:rPr lang="en-US" dirty="0" err="1">
                <a:latin typeface="American Typewriter" panose="02090604020004020304" pitchFamily="18" charset="77"/>
              </a:rPr>
              <a:t>oedd</a:t>
            </a:r>
            <a:r>
              <a:rPr lang="en-US" dirty="0">
                <a:latin typeface="American Typewriter" panose="02090604020004020304" pitchFamily="18" charset="77"/>
              </a:rPr>
              <a:t> y “Welsh Not”?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792" y="67650"/>
            <a:ext cx="2922848" cy="19498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41ABD-4247-9D81-759B-3673E110B0C8}"/>
              </a:ext>
            </a:extLst>
          </p:cNvPr>
          <p:cNvSpPr txBox="1"/>
          <p:nvPr/>
        </p:nvSpPr>
        <p:spPr>
          <a:xfrm>
            <a:off x="229330" y="260754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latin typeface="Segoe Print" panose="02000800000000000000" pitchFamily="2" charset="0"/>
              </a:rPr>
              <a:t>Oes</a:t>
            </a:r>
            <a:r>
              <a:rPr lang="en-GB" sz="2800" b="1" dirty="0"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latin typeface="Segoe Print" panose="02000800000000000000" pitchFamily="2" charset="0"/>
              </a:rPr>
              <a:t>Fictoria</a:t>
            </a:r>
            <a:endParaRPr lang="en-GB" sz="2800" b="1" dirty="0"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892CDC-32A8-2A7B-889C-CF930F6136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8904381"/>
              </p:ext>
            </p:extLst>
          </p:nvPr>
        </p:nvGraphicFramePr>
        <p:xfrm>
          <a:off x="7648698" y="3797274"/>
          <a:ext cx="4210355" cy="272907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2517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185182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endParaRPr lang="cy-GB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Victorian Era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Llechen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 a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sialc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Slate &amp; chalk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Cosb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Punishment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Rhifyddeg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Arithmetic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68114"/>
                  </a:ext>
                </a:extLst>
              </a:tr>
              <a:tr h="58687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Frenhines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Queen Victoria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74138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Cansen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686813"/>
                  </a:ext>
                </a:extLst>
              </a:tr>
            </a:tbl>
          </a:graphicData>
        </a:graphic>
      </p:graphicFrame>
      <p:pic>
        <p:nvPicPr>
          <p:cNvPr id="11" name="Picture 10" descr="mage result for speech bubble logo no background">
            <a:extLst>
              <a:ext uri="{FF2B5EF4-FFF2-40B4-BE49-F238E27FC236}">
                <a16:creationId xmlns:a16="http://schemas.microsoft.com/office/drawing/2014/main" id="{71D69D51-A734-C353-3961-15B5B808D8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743EA4-F2BF-B30E-4576-90EED2630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16F552C9-ACA3-72BE-7ADA-7BF24CD6E2E5}"/>
              </a:ext>
            </a:extLst>
          </p:cNvPr>
          <p:cNvSpPr txBox="1">
            <a:spLocks/>
          </p:cNvSpPr>
          <p:nvPr/>
        </p:nvSpPr>
        <p:spPr>
          <a:xfrm>
            <a:off x="332947" y="4462732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teimlo’n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gwisgo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...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dysgu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y “Welsh Not”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11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B71CB-6ED6-9C4D-95AE-F2718B22A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82B803-A5DE-0841-A6B0-B5918E5D1474}"/>
              </a:ext>
            </a:extLst>
          </p:cNvPr>
          <p:cNvSpPr txBox="1"/>
          <p:nvPr/>
        </p:nvSpPr>
        <p:spPr>
          <a:xfrm>
            <a:off x="2496234" y="1730401"/>
            <a:ext cx="695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https://www.s4c.cymru/clic/programme/802851998</a:t>
            </a:r>
            <a:endParaRPr lang="en-US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3150100-65CA-464E-A453-E93C63C890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081" y="2582689"/>
            <a:ext cx="10255837" cy="40197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460358-15F2-FC73-4C20-E0651A68CC04}"/>
              </a:ext>
            </a:extLst>
          </p:cNvPr>
          <p:cNvSpPr txBox="1"/>
          <p:nvPr/>
        </p:nvSpPr>
        <p:spPr>
          <a:xfrm>
            <a:off x="719818" y="74408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Cliciwch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i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wylio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rhagor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Click to watch more of the programme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0071819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2931</TotalTime>
  <Words>323</Words>
  <Application>Microsoft Macintosh PowerPoint</Application>
  <PresentationFormat>Widescreen</PresentationFormat>
  <Paragraphs>88</Paragraphs>
  <Slides>10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American Typewriter</vt:lpstr>
      <vt:lpstr>Arial</vt:lpstr>
      <vt:lpstr>Calibri</vt:lpstr>
      <vt:lpstr>Calibri Light</vt:lpstr>
      <vt:lpstr>Cavolini</vt:lpstr>
      <vt:lpstr>Segoe Print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Defnyddio “Roedd” mewn gwersi hanes        </vt:lpstr>
      <vt:lpstr>PowerPoint Presentation</vt:lpstr>
      <vt:lpstr>Yr Ail Ryfel Byd  The Second World War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74</cp:revision>
  <dcterms:created xsi:type="dcterms:W3CDTF">2020-09-30T16:50:28Z</dcterms:created>
  <dcterms:modified xsi:type="dcterms:W3CDTF">2022-12-11T20:58:34Z</dcterms:modified>
  <cp:category/>
</cp:coreProperties>
</file>