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9" r:id="rId2"/>
    <p:sldId id="1563" r:id="rId3"/>
    <p:sldId id="1656" r:id="rId4"/>
    <p:sldId id="1657" r:id="rId5"/>
    <p:sldId id="1659" r:id="rId6"/>
    <p:sldId id="261" r:id="rId7"/>
    <p:sldId id="269" r:id="rId8"/>
    <p:sldId id="16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0D52-336E-66E8-BA75-D9EAD72882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13181E-14ED-B15E-3F8F-2A4F238428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F68B0B-7748-28D6-AC29-464BE7AC65E3}"/>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5" name="Footer Placeholder 4">
            <a:extLst>
              <a:ext uri="{FF2B5EF4-FFF2-40B4-BE49-F238E27FC236}">
                <a16:creationId xmlns:a16="http://schemas.microsoft.com/office/drawing/2014/main" id="{7ED16BCE-ABFA-0300-912E-279B1314E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900B2-5888-0C4F-DF24-305336CC8AE3}"/>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1949447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FB810-A65E-055C-7441-BE5CC8BCA4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219FF6-197F-6B03-307A-C063026EE5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9E511E-A899-CE92-30CB-255011746FB4}"/>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5" name="Footer Placeholder 4">
            <a:extLst>
              <a:ext uri="{FF2B5EF4-FFF2-40B4-BE49-F238E27FC236}">
                <a16:creationId xmlns:a16="http://schemas.microsoft.com/office/drawing/2014/main" id="{DF27E644-B6B8-7DB5-AA04-CDCB8E0ED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825F8-5264-1C62-99F0-FE5B13A2E5C9}"/>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1672476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74C4-FCCA-CD1E-3516-DB24C20DB9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8094A9-9725-5CC4-B7C9-D3A61593B8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106BB8-F041-A40D-63BD-E5371C77F910}"/>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5" name="Footer Placeholder 4">
            <a:extLst>
              <a:ext uri="{FF2B5EF4-FFF2-40B4-BE49-F238E27FC236}">
                <a16:creationId xmlns:a16="http://schemas.microsoft.com/office/drawing/2014/main" id="{9D9D95BB-D0A6-F318-0301-599077F44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81C962-58AD-A818-0E3F-9D7B9A6AD0C4}"/>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3504427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3066-30B6-6602-D377-D87D2A1C7D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052999-C646-E830-9D88-AEAA8DE848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3B4073-91E6-5FAD-CAE1-CEB4E28AFB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E1A4A-2A85-8DF8-FFCA-4D276C20A257}"/>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6" name="Footer Placeholder 5">
            <a:extLst>
              <a:ext uri="{FF2B5EF4-FFF2-40B4-BE49-F238E27FC236}">
                <a16:creationId xmlns:a16="http://schemas.microsoft.com/office/drawing/2014/main" id="{F4F634FA-576F-4E14-915C-E0E943593E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40CBE-6B81-51B6-1ED6-CD82ED6B761E}"/>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375335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6EFBC-A74B-85DA-3899-C74EF7AB58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80283C-6EAE-5E62-92D2-B11D98989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A08CC9-4DF7-F991-242A-640EDF4726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3C0EF8-E9E8-67BD-9EE9-FB3CE2BDD6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33648C-3B86-CC90-9D9F-B3FE65AA3A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8CFF15-DC9E-0AD6-554A-F720FE7A5264}"/>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8" name="Footer Placeholder 7">
            <a:extLst>
              <a:ext uri="{FF2B5EF4-FFF2-40B4-BE49-F238E27FC236}">
                <a16:creationId xmlns:a16="http://schemas.microsoft.com/office/drawing/2014/main" id="{D818B7A3-D0A8-00B0-2919-A9D46F3444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060E22-25F9-2F58-003F-3E64E4666FC4}"/>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140255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21780-1786-CB80-CE8A-6E3E9B1C43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4D2552-DF1E-651D-2379-E011B6B2E0AF}"/>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4" name="Footer Placeholder 3">
            <a:extLst>
              <a:ext uri="{FF2B5EF4-FFF2-40B4-BE49-F238E27FC236}">
                <a16:creationId xmlns:a16="http://schemas.microsoft.com/office/drawing/2014/main" id="{4FCA6CF5-BFB0-01A9-8160-EB6F1D9A75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7E4811-D0D0-9E42-1D66-5C30987CCA44}"/>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3413440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69E18A-7BE2-05E2-373D-3DAE61A4CA35}"/>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3" name="Footer Placeholder 2">
            <a:extLst>
              <a:ext uri="{FF2B5EF4-FFF2-40B4-BE49-F238E27FC236}">
                <a16:creationId xmlns:a16="http://schemas.microsoft.com/office/drawing/2014/main" id="{0FAC6F2F-F5DE-35B7-1738-0730A9D4F3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6D005B-5610-09A7-2E9E-1AC0B9928ECA}"/>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1881261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29588-180A-BCF2-E594-37058E4E81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EEA7D6-B83D-FDB2-44F0-E33BBE8EE1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320166-5986-26CB-A452-D1ECA8B623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FD5E03-1F84-5731-479A-EBE086F9465E}"/>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6" name="Footer Placeholder 5">
            <a:extLst>
              <a:ext uri="{FF2B5EF4-FFF2-40B4-BE49-F238E27FC236}">
                <a16:creationId xmlns:a16="http://schemas.microsoft.com/office/drawing/2014/main" id="{263F8C6E-63CE-0FC4-347E-D7A21F0E92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03F588-235E-BDC8-B5C3-E226EBFB7713}"/>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3936259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C7EC4-6D36-50CB-ABED-DCB6CAA0E0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4BDF8C-06B3-84B7-89A9-8314278FDF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9A400C-2C25-A48E-6876-524F83A27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81F2A4-9436-87C5-1668-900D2F62A8B2}"/>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6" name="Footer Placeholder 5">
            <a:extLst>
              <a:ext uri="{FF2B5EF4-FFF2-40B4-BE49-F238E27FC236}">
                <a16:creationId xmlns:a16="http://schemas.microsoft.com/office/drawing/2014/main" id="{7E4BA22C-08A3-75FC-D726-6030F3797E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4DEDFE-7B5C-913E-EDB7-03ECDCEFE65F}"/>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1432604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DC77-BDB3-E633-B6A4-94CA048ED0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CCA57B-60B6-6A26-2480-5E75468318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9BB3BC-0519-6640-A901-41202BD0A505}"/>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5" name="Footer Placeholder 4">
            <a:extLst>
              <a:ext uri="{FF2B5EF4-FFF2-40B4-BE49-F238E27FC236}">
                <a16:creationId xmlns:a16="http://schemas.microsoft.com/office/drawing/2014/main" id="{0131BC4D-8114-F583-6E6D-4CA3C127B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67A127-ED32-5A82-05A9-7D051380B33F}"/>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2666365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56CD2-5704-6F9F-6E35-43BF3BB375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C77B5A-6F97-1AC5-C911-754FD833E8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F1128D-F841-15C3-F321-E4AB2D9A88BC}"/>
              </a:ext>
            </a:extLst>
          </p:cNvPr>
          <p:cNvSpPr>
            <a:spLocks noGrp="1"/>
          </p:cNvSpPr>
          <p:nvPr>
            <p:ph type="dt" sz="half" idx="10"/>
          </p:nvPr>
        </p:nvSpPr>
        <p:spPr/>
        <p:txBody>
          <a:bodyPr/>
          <a:lstStyle/>
          <a:p>
            <a:fld id="{99578394-08E7-4ECC-BD0F-DBF0D6EFB8D8}" type="datetimeFigureOut">
              <a:rPr lang="en-GB" smtClean="0"/>
              <a:t>27/11/2025</a:t>
            </a:fld>
            <a:endParaRPr lang="en-GB"/>
          </a:p>
        </p:txBody>
      </p:sp>
      <p:sp>
        <p:nvSpPr>
          <p:cNvPr id="5" name="Footer Placeholder 4">
            <a:extLst>
              <a:ext uri="{FF2B5EF4-FFF2-40B4-BE49-F238E27FC236}">
                <a16:creationId xmlns:a16="http://schemas.microsoft.com/office/drawing/2014/main" id="{B8F5FD81-B9E2-2B50-D603-E04FF3E36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C3CEFC-EDA4-8BA6-17B9-E10A76E04DCB}"/>
              </a:ext>
            </a:extLst>
          </p:cNvPr>
          <p:cNvSpPr>
            <a:spLocks noGrp="1"/>
          </p:cNvSpPr>
          <p:nvPr>
            <p:ph type="sldNum" sz="quarter" idx="12"/>
          </p:nvPr>
        </p:nvSpPr>
        <p:spPr/>
        <p:txBody>
          <a:bodyPr/>
          <a:lstStyle/>
          <a:p>
            <a:fld id="{38974417-29B4-4E82-B49E-B8C0A534720B}" type="slidenum">
              <a:rPr lang="en-GB" smtClean="0"/>
              <a:t>‹#›</a:t>
            </a:fld>
            <a:endParaRPr lang="en-GB"/>
          </a:p>
        </p:txBody>
      </p:sp>
    </p:spTree>
    <p:extLst>
      <p:ext uri="{BB962C8B-B14F-4D97-AF65-F5344CB8AC3E}">
        <p14:creationId xmlns:p14="http://schemas.microsoft.com/office/powerpoint/2010/main" val="249742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11/27/2025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5481894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11/27/2025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45557870"/>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11/27/2025</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354520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11/27/2025</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095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11/27/2025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534731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11/27/2025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23805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BF46A5-E7C1-F073-6267-610C8BC2CD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51E3C1-4092-3435-B4A5-F988CCBA2D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72423-8264-E8FC-16C2-649FA39F08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9578394-08E7-4ECC-BD0F-DBF0D6EFB8D8}" type="datetimeFigureOut">
              <a:rPr lang="en-GB" smtClean="0"/>
              <a:t>27/11/2025</a:t>
            </a:fld>
            <a:endParaRPr lang="en-GB"/>
          </a:p>
        </p:txBody>
      </p:sp>
      <p:sp>
        <p:nvSpPr>
          <p:cNvPr id="5" name="Footer Placeholder 4">
            <a:extLst>
              <a:ext uri="{FF2B5EF4-FFF2-40B4-BE49-F238E27FC236}">
                <a16:creationId xmlns:a16="http://schemas.microsoft.com/office/drawing/2014/main" id="{60D6130B-F724-BD89-ECF4-D355855D92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7669B48-2710-3C54-8278-8ECA2C7995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974417-29B4-4E82-B49E-B8C0A534720B}" type="slidenum">
              <a:rPr lang="en-GB" smtClean="0"/>
              <a:t>‹#›</a:t>
            </a:fld>
            <a:endParaRPr lang="en-GB"/>
          </a:p>
        </p:txBody>
      </p:sp>
    </p:spTree>
    <p:extLst>
      <p:ext uri="{BB962C8B-B14F-4D97-AF65-F5344CB8AC3E}">
        <p14:creationId xmlns:p14="http://schemas.microsoft.com/office/powerpoint/2010/main" val="1596720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cmit.mit.edu/observation/" TargetMode="External"/><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journalistsresource.org/economics/smartphones-mobile-distracting-cognition-iphone/" TargetMode="External"/><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artwheelspodcast.com/" TargetMode="External"/><Relationship Id="rId2" Type="http://schemas.openxmlformats.org/officeDocument/2006/relationships/image" Target="../media/image7.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FACAB-959D-812F-8963-C96537EDB0E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BE92D4A-2B01-7C79-765D-37A3B92265E7}"/>
              </a:ext>
            </a:extLst>
          </p:cNvPr>
          <p:cNvSpPr>
            <a:spLocks noGrp="1"/>
          </p:cNvSpPr>
          <p:nvPr>
            <p:ph type="ctrTitle"/>
          </p:nvPr>
        </p:nvSpPr>
        <p:spPr>
          <a:xfrm>
            <a:off x="429768" y="5276088"/>
            <a:ext cx="11347704" cy="786384"/>
          </a:xfrm>
        </p:spPr>
        <p:txBody>
          <a:bodyPr/>
          <a:lstStyle/>
          <a:p>
            <a:r>
              <a:rPr lang="en-US" b="1" dirty="0">
                <a:solidFill>
                  <a:srgbClr val="FFC000"/>
                </a:solidFill>
              </a:rPr>
              <a:t>Reflective Presentation</a:t>
            </a:r>
          </a:p>
        </p:txBody>
      </p:sp>
      <p:sp>
        <p:nvSpPr>
          <p:cNvPr id="4" name="Subtitle 3">
            <a:extLst>
              <a:ext uri="{FF2B5EF4-FFF2-40B4-BE49-F238E27FC236}">
                <a16:creationId xmlns:a16="http://schemas.microsoft.com/office/drawing/2014/main" id="{214E2E02-FD44-8495-42A7-69BFA6085D98}"/>
              </a:ext>
            </a:extLst>
          </p:cNvPr>
          <p:cNvSpPr>
            <a:spLocks noGrp="1"/>
          </p:cNvSpPr>
          <p:nvPr>
            <p:ph type="subTitle" idx="1"/>
          </p:nvPr>
        </p:nvSpPr>
        <p:spPr>
          <a:xfrm>
            <a:off x="429768" y="5980176"/>
            <a:ext cx="11347704" cy="530352"/>
          </a:xfrm>
        </p:spPr>
        <p:txBody>
          <a:bodyPr>
            <a:normAutofit/>
          </a:bodyPr>
          <a:lstStyle/>
          <a:p>
            <a:r>
              <a:rPr lang="en-US" dirty="0"/>
              <a:t>Presented by Tammy Joyce</a:t>
            </a:r>
          </a:p>
        </p:txBody>
      </p:sp>
      <p:pic>
        <p:nvPicPr>
          <p:cNvPr id="5" name="Picture Placeholder 4" descr="A cartoon of a child&#10;&#10;AI-generated content may be incorrect.">
            <a:extLst>
              <a:ext uri="{FF2B5EF4-FFF2-40B4-BE49-F238E27FC236}">
                <a16:creationId xmlns:a16="http://schemas.microsoft.com/office/drawing/2014/main" id="{78399731-5F97-E9F2-6BCE-D012F2544B7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a:xfrm>
            <a:off x="854231" y="493942"/>
            <a:ext cx="10596810" cy="4058472"/>
          </a:xfrm>
        </p:spPr>
      </p:pic>
      <p:sp>
        <p:nvSpPr>
          <p:cNvPr id="7" name="TextBox 6">
            <a:extLst>
              <a:ext uri="{FF2B5EF4-FFF2-40B4-BE49-F238E27FC236}">
                <a16:creationId xmlns:a16="http://schemas.microsoft.com/office/drawing/2014/main" id="{E0F7D000-432C-8E47-35A5-CE66C16F19A9}"/>
              </a:ext>
            </a:extLst>
          </p:cNvPr>
          <p:cNvSpPr txBox="1"/>
          <p:nvPr/>
        </p:nvSpPr>
        <p:spPr>
          <a:xfrm>
            <a:off x="3355975" y="3336925"/>
            <a:ext cx="548005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40834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E99EF-994E-2448-D260-6957DB076C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7EC32-F483-9CB8-A03D-3BDD45298ED1}"/>
              </a:ext>
            </a:extLst>
          </p:cNvPr>
          <p:cNvSpPr>
            <a:spLocks noGrp="1"/>
          </p:cNvSpPr>
          <p:nvPr>
            <p:ph type="title"/>
          </p:nvPr>
        </p:nvSpPr>
        <p:spPr>
          <a:xfrm>
            <a:off x="7644383" y="1012952"/>
            <a:ext cx="4023360" cy="1636776"/>
          </a:xfrm>
        </p:spPr>
        <p:txBody>
          <a:bodyPr/>
          <a:lstStyle/>
          <a:p>
            <a:r>
              <a:rPr lang="en-US" b="1" dirty="0">
                <a:solidFill>
                  <a:srgbClr val="FFC000"/>
                </a:solidFill>
              </a:rPr>
              <a:t>Contents</a:t>
            </a:r>
          </a:p>
        </p:txBody>
      </p:sp>
      <p:pic>
        <p:nvPicPr>
          <p:cNvPr id="4" name="Picture Placeholder 3" descr="Free Images : laptop, creative, photography, pen, graphics tablet ...">
            <a:extLst>
              <a:ext uri="{FF2B5EF4-FFF2-40B4-BE49-F238E27FC236}">
                <a16:creationId xmlns:a16="http://schemas.microsoft.com/office/drawing/2014/main" id="{D7CFB661-4F9E-1368-0E5F-82003881950D}"/>
              </a:ext>
            </a:extLst>
          </p:cNvPr>
          <p:cNvPicPr>
            <a:picLocks noGrp="1" noChangeAspect="1"/>
          </p:cNvPicPr>
          <p:nvPr>
            <p:ph type="pic" sz="quarter" idx="14"/>
          </p:nvPr>
        </p:nvPicPr>
        <p:blipFill>
          <a:blip r:embed="rId2"/>
          <a:srcRect l="13684" r="13684"/>
          <a:stretch/>
        </p:blipFill>
        <p:spPr>
          <a:xfrm>
            <a:off x="342901" y="345109"/>
            <a:ext cx="6714969" cy="6163508"/>
          </a:xfrm>
        </p:spPr>
      </p:pic>
      <p:sp>
        <p:nvSpPr>
          <p:cNvPr id="6" name="Content Placeholder 5">
            <a:extLst>
              <a:ext uri="{FF2B5EF4-FFF2-40B4-BE49-F238E27FC236}">
                <a16:creationId xmlns:a16="http://schemas.microsoft.com/office/drawing/2014/main" id="{0FC375E5-CCC8-A819-72F8-DE6E01420C03}"/>
              </a:ext>
            </a:extLst>
          </p:cNvPr>
          <p:cNvSpPr>
            <a:spLocks noGrp="1"/>
          </p:cNvSpPr>
          <p:nvPr>
            <p:ph sz="quarter" idx="13"/>
          </p:nvPr>
        </p:nvSpPr>
        <p:spPr>
          <a:xfrm>
            <a:off x="7644384" y="2896616"/>
            <a:ext cx="4023360" cy="3364992"/>
          </a:xfrm>
        </p:spPr>
        <p:txBody>
          <a:bodyPr vert="horz" lIns="91440" tIns="45720" rIns="91440" bIns="45720" rtlCol="0" anchor="t">
            <a:normAutofit/>
          </a:bodyPr>
          <a:lstStyle/>
          <a:p>
            <a:r>
              <a:rPr lang="en-US"/>
              <a:t>Overview</a:t>
            </a:r>
          </a:p>
          <a:p>
            <a:r>
              <a:rPr lang="en-US"/>
              <a:t>Research</a:t>
            </a:r>
          </a:p>
          <a:p>
            <a:r>
              <a:rPr lang="en-US"/>
              <a:t>Planning and Writing</a:t>
            </a:r>
          </a:p>
          <a:p>
            <a:pPr marL="0" indent="0">
              <a:buNone/>
            </a:pPr>
            <a:r>
              <a:rPr lang="en-US"/>
              <a:t>4.  Challenges</a:t>
            </a:r>
          </a:p>
          <a:p>
            <a:pPr marL="0" indent="0">
              <a:buNone/>
            </a:pPr>
            <a:r>
              <a:rPr lang="en-US"/>
              <a:t>5.  Successes</a:t>
            </a:r>
          </a:p>
          <a:p>
            <a:pPr marL="0" indent="0">
              <a:buNone/>
            </a:pPr>
            <a:r>
              <a:rPr lang="en-US"/>
              <a:t>6.  Looking Forward</a:t>
            </a:r>
          </a:p>
        </p:txBody>
      </p:sp>
    </p:spTree>
    <p:extLst>
      <p:ext uri="{BB962C8B-B14F-4D97-AF65-F5344CB8AC3E}">
        <p14:creationId xmlns:p14="http://schemas.microsoft.com/office/powerpoint/2010/main" val="403250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E96A91-1631-1D6C-FF50-C75B65DE6B12}"/>
              </a:ext>
            </a:extLst>
          </p:cNvPr>
          <p:cNvSpPr>
            <a:spLocks noGrp="1"/>
          </p:cNvSpPr>
          <p:nvPr>
            <p:ph type="title"/>
          </p:nvPr>
        </p:nvSpPr>
        <p:spPr/>
        <p:txBody>
          <a:bodyPr/>
          <a:lstStyle/>
          <a:p>
            <a:r>
              <a:rPr lang="en-US" b="1" dirty="0">
                <a:solidFill>
                  <a:srgbClr val="FFC000"/>
                </a:solidFill>
              </a:rPr>
              <a:t>Overview</a:t>
            </a:r>
          </a:p>
        </p:txBody>
      </p:sp>
      <p:sp>
        <p:nvSpPr>
          <p:cNvPr id="7" name="Content Placeholder 6">
            <a:extLst>
              <a:ext uri="{FF2B5EF4-FFF2-40B4-BE49-F238E27FC236}">
                <a16:creationId xmlns:a16="http://schemas.microsoft.com/office/drawing/2014/main" id="{BC5C0AB1-C3E0-9A6E-F18F-2ACAEB29BFF3}"/>
              </a:ext>
            </a:extLst>
          </p:cNvPr>
          <p:cNvSpPr>
            <a:spLocks noGrp="1"/>
          </p:cNvSpPr>
          <p:nvPr>
            <p:ph sz="quarter" idx="14"/>
          </p:nvPr>
        </p:nvSpPr>
        <p:spPr/>
        <p:txBody>
          <a:bodyPr vert="horz" lIns="91440" tIns="45720" rIns="91440" bIns="45720" rtlCol="0" anchor="t">
            <a:normAutofit/>
          </a:bodyPr>
          <a:lstStyle/>
          <a:p>
            <a:r>
              <a:rPr lang="en-US" sz="2400" dirty="0"/>
              <a:t>The source I have chosen to make a report of is regarding 'Digital Distractions'. </a:t>
            </a:r>
          </a:p>
        </p:txBody>
      </p:sp>
      <p:pic>
        <p:nvPicPr>
          <p:cNvPr id="10" name="Picture Placeholder 9">
            <a:extLst>
              <a:ext uri="{FF2B5EF4-FFF2-40B4-BE49-F238E27FC236}">
                <a16:creationId xmlns:a16="http://schemas.microsoft.com/office/drawing/2014/main" id="{ACC1B38D-1775-E3D3-01BC-E46CB957057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25708" r="25708"/>
          <a:stretch/>
        </p:blipFill>
        <p:spPr>
          <a:xfrm>
            <a:off x="7353304" y="352327"/>
            <a:ext cx="4495799" cy="6172200"/>
          </a:xfrm>
        </p:spPr>
      </p:pic>
      <p:sp>
        <p:nvSpPr>
          <p:cNvPr id="2" name="TextBox 1">
            <a:extLst>
              <a:ext uri="{FF2B5EF4-FFF2-40B4-BE49-F238E27FC236}">
                <a16:creationId xmlns:a16="http://schemas.microsoft.com/office/drawing/2014/main" id="{C9056C80-DDBD-A041-68AA-E85DD771332E}"/>
              </a:ext>
            </a:extLst>
          </p:cNvPr>
          <p:cNvSpPr txBox="1"/>
          <p:nvPr/>
        </p:nvSpPr>
        <p:spPr>
          <a:xfrm>
            <a:off x="7353300" y="6524625"/>
            <a:ext cx="4495800" cy="317500"/>
          </a:xfrm>
          <a:prstGeom prst="rect">
            <a:avLst/>
          </a:prstGeom>
        </p:spPr>
        <p:txBody>
          <a:bodyPr lIns="91440" tIns="45720" rIns="91440" bIns="45720" anchor="t">
            <a:normAutofit fontScale="92500" lnSpcReduction="20000"/>
          </a:bodyPr>
          <a:lstStyle/>
          <a:p>
            <a:r>
              <a:rPr lang="en-US" dirty="0"/>
              <a:t>.</a:t>
            </a:r>
          </a:p>
        </p:txBody>
      </p:sp>
    </p:spTree>
    <p:extLst>
      <p:ext uri="{BB962C8B-B14F-4D97-AF65-F5344CB8AC3E}">
        <p14:creationId xmlns:p14="http://schemas.microsoft.com/office/powerpoint/2010/main" val="3901277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8D14EC-78B8-4287-8DC4-AECA6B3C1038}"/>
              </a:ext>
            </a:extLst>
          </p:cNvPr>
          <p:cNvSpPr>
            <a:spLocks noGrp="1"/>
          </p:cNvSpPr>
          <p:nvPr>
            <p:ph type="title"/>
          </p:nvPr>
        </p:nvSpPr>
        <p:spPr>
          <a:xfrm>
            <a:off x="1459415" y="301021"/>
            <a:ext cx="8685647" cy="2128102"/>
          </a:xfrm>
        </p:spPr>
        <p:txBody>
          <a:bodyPr/>
          <a:lstStyle/>
          <a:p>
            <a:r>
              <a:rPr lang="en-US" b="1" dirty="0">
                <a:solidFill>
                  <a:srgbClr val="FFC000"/>
                </a:solidFill>
              </a:rPr>
              <a:t>Research</a:t>
            </a:r>
          </a:p>
        </p:txBody>
      </p:sp>
      <p:sp>
        <p:nvSpPr>
          <p:cNvPr id="6" name="Content Placeholder 5">
            <a:extLst>
              <a:ext uri="{FF2B5EF4-FFF2-40B4-BE49-F238E27FC236}">
                <a16:creationId xmlns:a16="http://schemas.microsoft.com/office/drawing/2014/main" id="{8B9F3E55-BAB9-1E39-F6BB-65CB4DB4726F}"/>
              </a:ext>
            </a:extLst>
          </p:cNvPr>
          <p:cNvSpPr>
            <a:spLocks noGrp="1"/>
          </p:cNvSpPr>
          <p:nvPr>
            <p:ph sz="quarter" idx="13"/>
          </p:nvPr>
        </p:nvSpPr>
        <p:spPr>
          <a:xfrm>
            <a:off x="1449118" y="1557776"/>
            <a:ext cx="8695944" cy="3185818"/>
          </a:xfrm>
        </p:spPr>
        <p:txBody>
          <a:bodyPr>
            <a:normAutofit/>
          </a:bodyPr>
          <a:lstStyle/>
          <a:p>
            <a:r>
              <a:rPr lang="en-US" sz="2400"/>
              <a:t>The sources I used to gather my information to complete my report on Digital Distractions were Google and AI. </a:t>
            </a:r>
          </a:p>
        </p:txBody>
      </p:sp>
    </p:spTree>
    <p:extLst>
      <p:ext uri="{BB962C8B-B14F-4D97-AF65-F5344CB8AC3E}">
        <p14:creationId xmlns:p14="http://schemas.microsoft.com/office/powerpoint/2010/main" val="123272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0AFC61-58D8-9A41-F18F-40FEBA2841FC}"/>
              </a:ext>
            </a:extLst>
          </p:cNvPr>
          <p:cNvSpPr>
            <a:spLocks noGrp="1"/>
          </p:cNvSpPr>
          <p:nvPr>
            <p:ph type="title"/>
          </p:nvPr>
        </p:nvSpPr>
        <p:spPr>
          <a:xfrm>
            <a:off x="429768" y="1717836"/>
            <a:ext cx="8050427" cy="1731100"/>
          </a:xfrm>
        </p:spPr>
        <p:txBody>
          <a:bodyPr vert="horz" lIns="91440" tIns="45720" rIns="91440" bIns="45720" rtlCol="0" anchor="b">
            <a:noAutofit/>
          </a:bodyPr>
          <a:lstStyle/>
          <a:p>
            <a:r>
              <a:rPr lang="en-US" sz="2800" dirty="0">
                <a:latin typeface="Aptos"/>
              </a:rPr>
              <a:t>I planned my report by structuring them into sections. Having them in sections helped me to stay </a:t>
            </a:r>
            <a:r>
              <a:rPr lang="en-US" sz="2800" dirty="0" err="1">
                <a:latin typeface="Aptos"/>
              </a:rPr>
              <a:t>organised</a:t>
            </a:r>
            <a:r>
              <a:rPr lang="en-US" sz="2800" dirty="0">
                <a:latin typeface="Aptos"/>
              </a:rPr>
              <a:t> and less overwhelming. The most difficult part was getting started and making sure the writing sounded like myself and not too formal</a:t>
            </a:r>
            <a:r>
              <a:rPr lang="en-US" sz="2800" dirty="0">
                <a:solidFill>
                  <a:srgbClr val="FFFFFF"/>
                </a:solidFill>
                <a:latin typeface="Aptos"/>
              </a:rPr>
              <a:t>.</a:t>
            </a:r>
            <a:endParaRPr lang="en-US" sz="2800" dirty="0">
              <a:solidFill>
                <a:srgbClr val="FFFFFF"/>
              </a:solidFill>
            </a:endParaRPr>
          </a:p>
        </p:txBody>
      </p:sp>
      <p:sp>
        <p:nvSpPr>
          <p:cNvPr id="5" name="Text Placeholder 4">
            <a:extLst>
              <a:ext uri="{FF2B5EF4-FFF2-40B4-BE49-F238E27FC236}">
                <a16:creationId xmlns:a16="http://schemas.microsoft.com/office/drawing/2014/main" id="{5A764EDF-39C3-ED92-46E1-AEB276A46B7F}"/>
              </a:ext>
            </a:extLst>
          </p:cNvPr>
          <p:cNvSpPr>
            <a:spLocks noGrp="1"/>
          </p:cNvSpPr>
          <p:nvPr>
            <p:ph type="body" idx="1"/>
          </p:nvPr>
        </p:nvSpPr>
        <p:spPr>
          <a:xfrm>
            <a:off x="429768" y="429768"/>
            <a:ext cx="7772400" cy="786384"/>
          </a:xfrm>
        </p:spPr>
        <p:txBody>
          <a:bodyPr vert="horz" lIns="91440" tIns="45720" rIns="91440" bIns="45720" rtlCol="0" anchor="t">
            <a:normAutofit/>
          </a:bodyPr>
          <a:lstStyle/>
          <a:p>
            <a:r>
              <a:rPr lang="en-GB" sz="3600" b="1" dirty="0">
                <a:solidFill>
                  <a:srgbClr val="FFC000"/>
                </a:solidFill>
                <a:latin typeface="Aptos"/>
              </a:rPr>
              <a:t>Planning and Writing</a:t>
            </a:r>
            <a:endParaRPr lang="en-US" sz="3600" b="1">
              <a:solidFill>
                <a:srgbClr val="FFC000"/>
              </a:solidFill>
            </a:endParaRPr>
          </a:p>
        </p:txBody>
      </p:sp>
    </p:spTree>
    <p:extLst>
      <p:ext uri="{BB962C8B-B14F-4D97-AF65-F5344CB8AC3E}">
        <p14:creationId xmlns:p14="http://schemas.microsoft.com/office/powerpoint/2010/main" val="1284621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429768" y="640080"/>
            <a:ext cx="4032504" cy="737781"/>
          </a:xfrm>
        </p:spPr>
        <p:txBody>
          <a:bodyPr>
            <a:normAutofit/>
          </a:bodyPr>
          <a:lstStyle/>
          <a:p>
            <a:r>
              <a:rPr lang="en-GB" sz="3600" b="1" dirty="0">
                <a:solidFill>
                  <a:srgbClr val="FFC000"/>
                </a:solidFill>
                <a:latin typeface="Aptos"/>
              </a:rPr>
              <a:t>Challenges </a:t>
            </a:r>
            <a:endParaRPr lang="en-US" sz="3600" b="1" dirty="0">
              <a:solidFill>
                <a:srgbClr val="FFC000"/>
              </a:solidFill>
            </a:endParaRP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3"/>
          </p:nvPr>
        </p:nvSpPr>
        <p:spPr>
          <a:xfrm>
            <a:off x="4742771" y="640080"/>
            <a:ext cx="6650653" cy="5260765"/>
          </a:xfrm>
        </p:spPr>
        <p:txBody>
          <a:bodyPr vert="horz" lIns="91440" tIns="45720" rIns="91440" bIns="45720" rtlCol="0" anchor="t">
            <a:noAutofit/>
          </a:bodyPr>
          <a:lstStyle/>
          <a:p>
            <a:pPr>
              <a:buNone/>
            </a:pPr>
            <a:r>
              <a:rPr lang="en-GB" sz="2800">
                <a:latin typeface="Aptos"/>
              </a:rPr>
              <a:t>My biggest challenge was getting started and not getting overwhelmed by all the information. </a:t>
            </a:r>
          </a:p>
          <a:p>
            <a:pPr>
              <a:buNone/>
            </a:pPr>
            <a:r>
              <a:rPr lang="en-GB" sz="2800">
                <a:latin typeface="Aptos"/>
              </a:rPr>
              <a:t>I overcame this by speaking to my teacher, then having a go. Once </a:t>
            </a:r>
            <a:r>
              <a:rPr lang="en-GB" sz="2800" err="1">
                <a:latin typeface="Aptos"/>
              </a:rPr>
              <a:t>i</a:t>
            </a:r>
            <a:r>
              <a:rPr lang="en-GB" sz="2800">
                <a:latin typeface="Aptos"/>
              </a:rPr>
              <a:t> got started and organised my work so that it wasn't overwhelming it got a little easier. Also reading and writing about similar things continuously helped me understand better. </a:t>
            </a:r>
            <a:endParaRPr lang="en-US" sz="2800"/>
          </a:p>
          <a:p>
            <a:pPr marL="0" indent="0">
              <a:buNone/>
            </a:pPr>
            <a:endParaRPr lang="en-US"/>
          </a:p>
        </p:txBody>
      </p:sp>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429767" y="640080"/>
            <a:ext cx="11328845" cy="740664"/>
          </a:xfrm>
        </p:spPr>
        <p:txBody>
          <a:bodyPr>
            <a:normAutofit/>
          </a:bodyPr>
          <a:lstStyle/>
          <a:p>
            <a:r>
              <a:rPr lang="en-US" sz="3600" b="1" dirty="0">
                <a:solidFill>
                  <a:srgbClr val="FFC000"/>
                </a:solidFill>
                <a:latin typeface="Aptos"/>
              </a:rPr>
              <a:t>Successes </a:t>
            </a:r>
            <a:endParaRPr lang="en-US" sz="3600" b="1" dirty="0">
              <a:solidFill>
                <a:srgbClr val="FFC000"/>
              </a:solidFill>
            </a:endParaRPr>
          </a:p>
        </p:txBody>
      </p:sp>
      <p:sp>
        <p:nvSpPr>
          <p:cNvPr id="4" name="Content Placeholder 3">
            <a:extLst>
              <a:ext uri="{FF2B5EF4-FFF2-40B4-BE49-F238E27FC236}">
                <a16:creationId xmlns:a16="http://schemas.microsoft.com/office/drawing/2014/main" id="{96D739E4-A967-D66E-22F8-56DC053F6FE0}"/>
              </a:ext>
            </a:extLst>
          </p:cNvPr>
          <p:cNvSpPr>
            <a:spLocks noGrp="1"/>
          </p:cNvSpPr>
          <p:nvPr>
            <p:ph idx="1"/>
          </p:nvPr>
        </p:nvSpPr>
        <p:spPr/>
        <p:txBody>
          <a:bodyPr vert="horz" lIns="91440" tIns="45720" rIns="91440" bIns="45720" rtlCol="0" anchor="t">
            <a:normAutofit/>
          </a:bodyPr>
          <a:lstStyle/>
          <a:p>
            <a:pPr marL="0" indent="0">
              <a:buNone/>
            </a:pPr>
            <a:r>
              <a:rPr lang="en-GB" sz="2800" dirty="0">
                <a:solidFill>
                  <a:srgbClr val="000000"/>
                </a:solidFill>
                <a:latin typeface="Aptos"/>
              </a:rPr>
              <a:t>I am proud that </a:t>
            </a:r>
            <a:r>
              <a:rPr lang="en-GB" sz="2800" dirty="0" err="1">
                <a:solidFill>
                  <a:srgbClr val="000000"/>
                </a:solidFill>
                <a:latin typeface="Aptos"/>
              </a:rPr>
              <a:t>i</a:t>
            </a:r>
            <a:r>
              <a:rPr lang="en-GB" sz="2800" dirty="0">
                <a:solidFill>
                  <a:srgbClr val="000000"/>
                </a:solidFill>
                <a:latin typeface="Aptos"/>
              </a:rPr>
              <a:t> give it a go and managed to get through the report. I am also happy that </a:t>
            </a:r>
            <a:r>
              <a:rPr lang="en-GB" sz="2800" dirty="0" err="1">
                <a:solidFill>
                  <a:srgbClr val="000000"/>
                </a:solidFill>
                <a:latin typeface="Aptos"/>
              </a:rPr>
              <a:t>i</a:t>
            </a:r>
            <a:r>
              <a:rPr lang="en-GB" sz="2800" dirty="0">
                <a:solidFill>
                  <a:srgbClr val="000000"/>
                </a:solidFill>
                <a:latin typeface="Aptos"/>
              </a:rPr>
              <a:t> feel a little more confident in what </a:t>
            </a:r>
            <a:r>
              <a:rPr lang="en-GB" sz="2800" dirty="0" err="1">
                <a:solidFill>
                  <a:srgbClr val="000000"/>
                </a:solidFill>
                <a:latin typeface="Aptos"/>
              </a:rPr>
              <a:t>i</a:t>
            </a:r>
            <a:r>
              <a:rPr lang="en-GB" sz="2800" dirty="0">
                <a:solidFill>
                  <a:srgbClr val="000000"/>
                </a:solidFill>
                <a:latin typeface="Aptos"/>
              </a:rPr>
              <a:t> am doing and how to structure it to make it more understanding.</a:t>
            </a:r>
          </a:p>
        </p:txBody>
      </p:sp>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D2D12-47D6-0C75-0075-86F584A26E7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553767-BED4-28A8-F874-32EC6F0D27E7}"/>
              </a:ext>
            </a:extLst>
          </p:cNvPr>
          <p:cNvSpPr>
            <a:spLocks noGrp="1"/>
          </p:cNvSpPr>
          <p:nvPr>
            <p:ph type="title"/>
          </p:nvPr>
        </p:nvSpPr>
        <p:spPr/>
        <p:txBody>
          <a:bodyPr anchor="t">
            <a:normAutofit/>
          </a:bodyPr>
          <a:lstStyle/>
          <a:p>
            <a:r>
              <a:rPr lang="en-US" sz="3600" b="1" dirty="0">
                <a:solidFill>
                  <a:srgbClr val="FFC000"/>
                </a:solidFill>
              </a:rPr>
              <a:t>Looking Forward</a:t>
            </a:r>
          </a:p>
        </p:txBody>
      </p:sp>
      <p:pic>
        <p:nvPicPr>
          <p:cNvPr id="6" name="Picture Placeholder 5">
            <a:extLst>
              <a:ext uri="{FF2B5EF4-FFF2-40B4-BE49-F238E27FC236}">
                <a16:creationId xmlns:a16="http://schemas.microsoft.com/office/drawing/2014/main" id="{F50DBC62-37E2-B773-D8AC-09F4F82765AC}"/>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a:xfrm>
            <a:off x="1528571" y="1832798"/>
            <a:ext cx="3978792" cy="3745344"/>
          </a:xfrm>
        </p:spPr>
      </p:pic>
      <p:sp>
        <p:nvSpPr>
          <p:cNvPr id="3" name="Content Placeholder 2">
            <a:extLst>
              <a:ext uri="{FF2B5EF4-FFF2-40B4-BE49-F238E27FC236}">
                <a16:creationId xmlns:a16="http://schemas.microsoft.com/office/drawing/2014/main" id="{D68FF951-ED9F-7CAE-7F37-6D62C882B8C3}"/>
              </a:ext>
            </a:extLst>
          </p:cNvPr>
          <p:cNvSpPr>
            <a:spLocks noGrp="1"/>
          </p:cNvSpPr>
          <p:nvPr>
            <p:ph sz="quarter" idx="14"/>
          </p:nvPr>
        </p:nvSpPr>
        <p:spPr/>
        <p:txBody>
          <a:bodyPr vert="horz" lIns="91440" tIns="45720" rIns="91440" bIns="45720" rtlCol="0" anchor="t">
            <a:normAutofit/>
          </a:bodyPr>
          <a:lstStyle/>
          <a:p>
            <a:pPr marL="0" indent="0">
              <a:buNone/>
            </a:pPr>
            <a:r>
              <a:rPr lang="en-GB" sz="2400" dirty="0">
                <a:solidFill>
                  <a:srgbClr val="000000"/>
                </a:solidFill>
                <a:latin typeface="Aptos"/>
              </a:rPr>
              <a:t>Next time, </a:t>
            </a:r>
            <a:r>
              <a:rPr lang="en-GB" sz="2400" dirty="0" err="1">
                <a:solidFill>
                  <a:srgbClr val="000000"/>
                </a:solidFill>
                <a:latin typeface="Aptos"/>
              </a:rPr>
              <a:t>i</a:t>
            </a:r>
            <a:r>
              <a:rPr lang="en-GB" sz="2400" dirty="0">
                <a:solidFill>
                  <a:srgbClr val="000000"/>
                </a:solidFill>
                <a:latin typeface="Aptos"/>
              </a:rPr>
              <a:t> will try to make more sense of what </a:t>
            </a:r>
            <a:r>
              <a:rPr lang="en-GB" sz="2400" dirty="0" err="1">
                <a:solidFill>
                  <a:srgbClr val="000000"/>
                </a:solidFill>
                <a:latin typeface="Aptos"/>
              </a:rPr>
              <a:t>i</a:t>
            </a:r>
            <a:r>
              <a:rPr lang="en-GB" sz="2400" dirty="0">
                <a:solidFill>
                  <a:srgbClr val="000000"/>
                </a:solidFill>
                <a:latin typeface="Aptos"/>
              </a:rPr>
              <a:t> am doing by not letting my nerves get the best of me and breaking  the questions down so that </a:t>
            </a:r>
            <a:r>
              <a:rPr lang="en-GB" sz="2400" dirty="0" err="1">
                <a:solidFill>
                  <a:srgbClr val="000000"/>
                </a:solidFill>
                <a:latin typeface="Aptos"/>
              </a:rPr>
              <a:t>i</a:t>
            </a:r>
            <a:r>
              <a:rPr lang="en-GB" sz="2400" dirty="0">
                <a:solidFill>
                  <a:srgbClr val="000000"/>
                </a:solidFill>
                <a:latin typeface="Aptos"/>
              </a:rPr>
              <a:t> have more understanding in what </a:t>
            </a:r>
            <a:r>
              <a:rPr lang="en-GB" sz="2400" dirty="0" err="1">
                <a:solidFill>
                  <a:srgbClr val="000000"/>
                </a:solidFill>
                <a:latin typeface="Aptos"/>
              </a:rPr>
              <a:t>i</a:t>
            </a:r>
            <a:r>
              <a:rPr lang="en-GB" sz="2400" dirty="0">
                <a:solidFill>
                  <a:srgbClr val="000000"/>
                </a:solidFill>
                <a:latin typeface="Aptos"/>
              </a:rPr>
              <a:t> am to do. </a:t>
            </a:r>
            <a:endParaRPr lang="en-US" sz="2400" dirty="0">
              <a:solidFill>
                <a:srgbClr val="000000"/>
              </a:solidFill>
              <a:latin typeface="Aptos"/>
            </a:endParaRPr>
          </a:p>
        </p:txBody>
      </p:sp>
      <p:sp>
        <p:nvSpPr>
          <p:cNvPr id="7" name="TextBox 6">
            <a:extLst>
              <a:ext uri="{FF2B5EF4-FFF2-40B4-BE49-F238E27FC236}">
                <a16:creationId xmlns:a16="http://schemas.microsoft.com/office/drawing/2014/main" id="{C53A44CB-D629-CCC2-F57F-C67BB51485D4}"/>
              </a:ext>
            </a:extLst>
          </p:cNvPr>
          <p:cNvSpPr txBox="1"/>
          <p:nvPr/>
        </p:nvSpPr>
        <p:spPr>
          <a:xfrm>
            <a:off x="1528763" y="5330825"/>
            <a:ext cx="3978275" cy="317500"/>
          </a:xfrm>
          <a:prstGeom prst="rect">
            <a:avLst/>
          </a:prstGeom>
        </p:spPr>
        <p:txBody>
          <a:bodyPr lIns="91440" tIns="45720" rIns="91440" bIns="45720" anchor="t">
            <a:normAutofit fontScale="92500" lnSpcReduction="20000"/>
          </a:bodyPr>
          <a:lstStyle/>
          <a:p>
            <a:r>
              <a:rPr lang="en-US" dirty="0"/>
              <a:t>.</a:t>
            </a:r>
          </a:p>
        </p:txBody>
      </p:sp>
    </p:spTree>
    <p:extLst>
      <p:ext uri="{BB962C8B-B14F-4D97-AF65-F5344CB8AC3E}">
        <p14:creationId xmlns:p14="http://schemas.microsoft.com/office/powerpoint/2010/main" val="5777189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267</Words>
  <Application>Microsoft Office PowerPoint</Application>
  <PresentationFormat>Widescreen</PresentationFormat>
  <Paragraphs>25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Neue Haas Grotesk Text Pro</vt:lpstr>
      <vt:lpstr>Office Theme</vt:lpstr>
      <vt:lpstr>Reflective Presentation</vt:lpstr>
      <vt:lpstr>Contents</vt:lpstr>
      <vt:lpstr>Overview</vt:lpstr>
      <vt:lpstr>Research</vt:lpstr>
      <vt:lpstr>I planned my report by structuring them into sections. Having them in sections helped me to stay organised and less overwhelming. The most difficult part was getting started and making sure the writing sounded like myself and not too formal.</vt:lpstr>
      <vt:lpstr>Challenges </vt:lpstr>
      <vt:lpstr>Successes </vt:lpstr>
      <vt:lpstr>Looking Forward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Scott James</dc:creator>
  <cp:lastModifiedBy>Scott James</cp:lastModifiedBy>
  <cp:revision>1</cp:revision>
  <dcterms:created xsi:type="dcterms:W3CDTF">2025-11-27T09:06:17Z</dcterms:created>
  <dcterms:modified xsi:type="dcterms:W3CDTF">2025-11-27T09:09:14Z</dcterms:modified>
</cp:coreProperties>
</file>