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9" r:id="rId4"/>
    <p:sldId id="260" r:id="rId5"/>
    <p:sldId id="261" r:id="rId6"/>
    <p:sldId id="262" r:id="rId7"/>
    <p:sldId id="263" r:id="rId8"/>
    <p:sldId id="264"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235" autoAdjust="0"/>
  </p:normalViewPr>
  <p:slideViewPr>
    <p:cSldViewPr snapToGrid="0">
      <p:cViewPr varScale="1">
        <p:scale>
          <a:sx n="35" d="100"/>
          <a:sy n="35" d="100"/>
        </p:scale>
        <p:origin x="1454"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37511-C50D-4A86-BD0C-2146AF9C8D2D}" type="doc">
      <dgm:prSet loTypeId="urn:microsoft.com/office/officeart/2011/layout/HexagonRadial" loCatId="cycle" qsTypeId="urn:microsoft.com/office/officeart/2005/8/quickstyle/simple1" qsCatId="simple" csTypeId="urn:microsoft.com/office/officeart/2005/8/colors/accent1_1" csCatId="accent1" phldr="1"/>
      <dgm:spPr/>
      <dgm:t>
        <a:bodyPr/>
        <a:lstStyle/>
        <a:p>
          <a:endParaRPr lang="en-US"/>
        </a:p>
      </dgm:t>
    </dgm:pt>
    <dgm:pt modelId="{AC5D1D44-E4CC-443E-9AF8-13076E0C9D9F}">
      <dgm:prSet phldrT="[Text]"/>
      <dgm:spPr/>
      <dgm:t>
        <a:bodyPr/>
        <a:lstStyle/>
        <a:p>
          <a:r>
            <a:rPr lang="en-GB" dirty="0"/>
            <a:t>IDENTITY</a:t>
          </a:r>
          <a:endParaRPr lang="en-US" dirty="0"/>
        </a:p>
      </dgm:t>
    </dgm:pt>
    <dgm:pt modelId="{A0655F47-C636-450D-BE31-6468B66E5982}" type="parTrans" cxnId="{6BA61739-893A-4770-A3D0-E04D69939D31}">
      <dgm:prSet/>
      <dgm:spPr/>
      <dgm:t>
        <a:bodyPr/>
        <a:lstStyle/>
        <a:p>
          <a:endParaRPr lang="en-US"/>
        </a:p>
      </dgm:t>
    </dgm:pt>
    <dgm:pt modelId="{CFA7BED5-7389-4237-844D-40A9DD330195}" type="sibTrans" cxnId="{6BA61739-893A-4770-A3D0-E04D69939D31}">
      <dgm:prSet/>
      <dgm:spPr/>
      <dgm:t>
        <a:bodyPr/>
        <a:lstStyle/>
        <a:p>
          <a:endParaRPr lang="en-US"/>
        </a:p>
      </dgm:t>
    </dgm:pt>
    <dgm:pt modelId="{4E7A6736-5244-4F13-9037-0FB79D0F5986}">
      <dgm:prSet phldrT="[Text]"/>
      <dgm:spPr/>
      <dgm:t>
        <a:bodyPr/>
        <a:lstStyle/>
        <a:p>
          <a:r>
            <a:rPr lang="en-GB" dirty="0"/>
            <a:t>PRESENCE</a:t>
          </a:r>
          <a:endParaRPr lang="en-US" dirty="0"/>
        </a:p>
      </dgm:t>
    </dgm:pt>
    <dgm:pt modelId="{BBF75544-5F3C-4844-8CA3-22033D83DBEF}" type="parTrans" cxnId="{8937C641-E700-4BB0-8A3A-87F58BD70718}">
      <dgm:prSet/>
      <dgm:spPr/>
      <dgm:t>
        <a:bodyPr/>
        <a:lstStyle/>
        <a:p>
          <a:endParaRPr lang="en-US"/>
        </a:p>
      </dgm:t>
    </dgm:pt>
    <dgm:pt modelId="{07AEF757-38B7-458A-9784-5FFEA45DD196}" type="sibTrans" cxnId="{8937C641-E700-4BB0-8A3A-87F58BD70718}">
      <dgm:prSet/>
      <dgm:spPr/>
      <dgm:t>
        <a:bodyPr/>
        <a:lstStyle/>
        <a:p>
          <a:endParaRPr lang="en-US"/>
        </a:p>
      </dgm:t>
    </dgm:pt>
    <dgm:pt modelId="{34F8F23E-AFB9-45B8-A976-134A2EC58A32}">
      <dgm:prSet phldrT="[Text]"/>
      <dgm:spPr/>
      <dgm:t>
        <a:bodyPr/>
        <a:lstStyle/>
        <a:p>
          <a:r>
            <a:rPr lang="en-GB" dirty="0"/>
            <a:t>RELATIONSHIPS</a:t>
          </a:r>
          <a:endParaRPr lang="en-US" dirty="0"/>
        </a:p>
      </dgm:t>
    </dgm:pt>
    <dgm:pt modelId="{9502754A-45DA-416F-AD7F-7A0239BBADE3}" type="parTrans" cxnId="{B39A6DB4-9F1F-42F1-BA3E-B740F4888C31}">
      <dgm:prSet/>
      <dgm:spPr/>
      <dgm:t>
        <a:bodyPr/>
        <a:lstStyle/>
        <a:p>
          <a:endParaRPr lang="en-US"/>
        </a:p>
      </dgm:t>
    </dgm:pt>
    <dgm:pt modelId="{B6374AAE-184C-4B04-B231-588A2152361C}" type="sibTrans" cxnId="{B39A6DB4-9F1F-42F1-BA3E-B740F4888C31}">
      <dgm:prSet/>
      <dgm:spPr/>
      <dgm:t>
        <a:bodyPr/>
        <a:lstStyle/>
        <a:p>
          <a:endParaRPr lang="en-US"/>
        </a:p>
      </dgm:t>
    </dgm:pt>
    <dgm:pt modelId="{654900B7-6640-44BD-9B1D-587F773640B7}">
      <dgm:prSet phldrT="[Text]"/>
      <dgm:spPr/>
      <dgm:t>
        <a:bodyPr/>
        <a:lstStyle/>
        <a:p>
          <a:r>
            <a:rPr lang="en-GB" dirty="0"/>
            <a:t>REPUTATION</a:t>
          </a:r>
          <a:endParaRPr lang="en-US" dirty="0"/>
        </a:p>
      </dgm:t>
    </dgm:pt>
    <dgm:pt modelId="{1CEF02DE-0AAF-4204-9B2A-550509BB7DA9}" type="parTrans" cxnId="{BE9115C9-1FE7-4707-823E-1C8B696DB710}">
      <dgm:prSet/>
      <dgm:spPr/>
      <dgm:t>
        <a:bodyPr/>
        <a:lstStyle/>
        <a:p>
          <a:endParaRPr lang="en-US"/>
        </a:p>
      </dgm:t>
    </dgm:pt>
    <dgm:pt modelId="{3647BF5F-E60A-4CDC-8149-12535DB6A5B9}" type="sibTrans" cxnId="{BE9115C9-1FE7-4707-823E-1C8B696DB710}">
      <dgm:prSet/>
      <dgm:spPr/>
      <dgm:t>
        <a:bodyPr/>
        <a:lstStyle/>
        <a:p>
          <a:endParaRPr lang="en-US"/>
        </a:p>
      </dgm:t>
    </dgm:pt>
    <dgm:pt modelId="{7871CF28-0521-4064-8915-C4DD5714E940}">
      <dgm:prSet phldrT="[Text]"/>
      <dgm:spPr/>
      <dgm:t>
        <a:bodyPr/>
        <a:lstStyle/>
        <a:p>
          <a:r>
            <a:rPr lang="en-GB" dirty="0"/>
            <a:t>GROUPS</a:t>
          </a:r>
          <a:endParaRPr lang="en-US" dirty="0"/>
        </a:p>
      </dgm:t>
    </dgm:pt>
    <dgm:pt modelId="{299CF5CD-87AF-4A6E-AE5F-1D5FC47FFF66}" type="parTrans" cxnId="{A70BCDD5-63EB-4290-8A6A-E6A37FC8F0CD}">
      <dgm:prSet/>
      <dgm:spPr/>
      <dgm:t>
        <a:bodyPr/>
        <a:lstStyle/>
        <a:p>
          <a:endParaRPr lang="en-US"/>
        </a:p>
      </dgm:t>
    </dgm:pt>
    <dgm:pt modelId="{92812598-ED10-4750-8C7D-00C269EA06CE}" type="sibTrans" cxnId="{A70BCDD5-63EB-4290-8A6A-E6A37FC8F0CD}">
      <dgm:prSet/>
      <dgm:spPr/>
      <dgm:t>
        <a:bodyPr/>
        <a:lstStyle/>
        <a:p>
          <a:endParaRPr lang="en-US"/>
        </a:p>
      </dgm:t>
    </dgm:pt>
    <dgm:pt modelId="{E4A7BD71-D431-4194-858C-322C9346EF76}">
      <dgm:prSet phldrT="[Text]"/>
      <dgm:spPr/>
      <dgm:t>
        <a:bodyPr/>
        <a:lstStyle/>
        <a:p>
          <a:r>
            <a:rPr lang="en-GB" dirty="0"/>
            <a:t>CONVERSATIONS</a:t>
          </a:r>
          <a:endParaRPr lang="en-US" dirty="0"/>
        </a:p>
      </dgm:t>
    </dgm:pt>
    <dgm:pt modelId="{BF4C909F-75EE-4D3D-B8FB-D32B1641C65C}" type="parTrans" cxnId="{CAB37947-027F-4281-8897-7A5F69D87BFB}">
      <dgm:prSet/>
      <dgm:spPr/>
      <dgm:t>
        <a:bodyPr/>
        <a:lstStyle/>
        <a:p>
          <a:endParaRPr lang="en-US"/>
        </a:p>
      </dgm:t>
    </dgm:pt>
    <dgm:pt modelId="{CA96908C-20C4-4855-8628-571E2F2C8541}" type="sibTrans" cxnId="{CAB37947-027F-4281-8897-7A5F69D87BFB}">
      <dgm:prSet/>
      <dgm:spPr/>
      <dgm:t>
        <a:bodyPr/>
        <a:lstStyle/>
        <a:p>
          <a:endParaRPr lang="en-US"/>
        </a:p>
      </dgm:t>
    </dgm:pt>
    <dgm:pt modelId="{E37004FD-CECD-4EB7-8D64-7FB66B8AFD69}">
      <dgm:prSet phldrT="[Text]"/>
      <dgm:spPr/>
      <dgm:t>
        <a:bodyPr/>
        <a:lstStyle/>
        <a:p>
          <a:r>
            <a:rPr lang="en-GB" dirty="0"/>
            <a:t>SHARING</a:t>
          </a:r>
          <a:endParaRPr lang="en-US" dirty="0"/>
        </a:p>
      </dgm:t>
    </dgm:pt>
    <dgm:pt modelId="{B3875C2E-F334-4019-9E1A-84561A472A0A}" type="parTrans" cxnId="{A73BDC64-2FBF-47FE-91B2-D28BDA026DD1}">
      <dgm:prSet/>
      <dgm:spPr/>
      <dgm:t>
        <a:bodyPr/>
        <a:lstStyle/>
        <a:p>
          <a:endParaRPr lang="en-US"/>
        </a:p>
      </dgm:t>
    </dgm:pt>
    <dgm:pt modelId="{71978084-29F6-49F8-98D9-ADE2881A4BAB}" type="sibTrans" cxnId="{A73BDC64-2FBF-47FE-91B2-D28BDA026DD1}">
      <dgm:prSet/>
      <dgm:spPr/>
      <dgm:t>
        <a:bodyPr/>
        <a:lstStyle/>
        <a:p>
          <a:endParaRPr lang="en-US"/>
        </a:p>
      </dgm:t>
    </dgm:pt>
    <dgm:pt modelId="{90514B34-262A-4648-90B2-7164AAD52D52}" type="pres">
      <dgm:prSet presAssocID="{65D37511-C50D-4A86-BD0C-2146AF9C8D2D}" presName="Name0" presStyleCnt="0">
        <dgm:presLayoutVars>
          <dgm:chMax val="1"/>
          <dgm:chPref val="1"/>
          <dgm:dir/>
          <dgm:animOne val="branch"/>
          <dgm:animLvl val="lvl"/>
        </dgm:presLayoutVars>
      </dgm:prSet>
      <dgm:spPr/>
      <dgm:t>
        <a:bodyPr/>
        <a:lstStyle/>
        <a:p>
          <a:endParaRPr lang="en-US"/>
        </a:p>
      </dgm:t>
    </dgm:pt>
    <dgm:pt modelId="{91E77DED-2749-46E9-B465-5DEF728EE519}" type="pres">
      <dgm:prSet presAssocID="{AC5D1D44-E4CC-443E-9AF8-13076E0C9D9F}" presName="Parent" presStyleLbl="node0" presStyleIdx="0" presStyleCnt="1">
        <dgm:presLayoutVars>
          <dgm:chMax val="6"/>
          <dgm:chPref val="6"/>
        </dgm:presLayoutVars>
      </dgm:prSet>
      <dgm:spPr/>
      <dgm:t>
        <a:bodyPr/>
        <a:lstStyle/>
        <a:p>
          <a:endParaRPr lang="en-US"/>
        </a:p>
      </dgm:t>
    </dgm:pt>
    <dgm:pt modelId="{0F3D96CA-8FC4-498A-8BAE-F07E2165024E}" type="pres">
      <dgm:prSet presAssocID="{4E7A6736-5244-4F13-9037-0FB79D0F5986}" presName="Accent1" presStyleCnt="0"/>
      <dgm:spPr/>
    </dgm:pt>
    <dgm:pt modelId="{F8AEB4FA-51B9-4A4A-9410-7BF36558DF32}" type="pres">
      <dgm:prSet presAssocID="{4E7A6736-5244-4F13-9037-0FB79D0F5986}" presName="Accent" presStyleLbl="bgShp" presStyleIdx="0" presStyleCnt="6"/>
      <dgm:spPr/>
    </dgm:pt>
    <dgm:pt modelId="{E3D8DE1F-994C-45A5-857C-31CE2C6DD5A9}" type="pres">
      <dgm:prSet presAssocID="{4E7A6736-5244-4F13-9037-0FB79D0F5986}" presName="Child1" presStyleLbl="node1" presStyleIdx="0" presStyleCnt="6">
        <dgm:presLayoutVars>
          <dgm:chMax val="0"/>
          <dgm:chPref val="0"/>
          <dgm:bulletEnabled val="1"/>
        </dgm:presLayoutVars>
      </dgm:prSet>
      <dgm:spPr/>
      <dgm:t>
        <a:bodyPr/>
        <a:lstStyle/>
        <a:p>
          <a:endParaRPr lang="en-US"/>
        </a:p>
      </dgm:t>
    </dgm:pt>
    <dgm:pt modelId="{BEE274D3-01A0-4BA3-A12E-8EABB090192B}" type="pres">
      <dgm:prSet presAssocID="{34F8F23E-AFB9-45B8-A976-134A2EC58A32}" presName="Accent2" presStyleCnt="0"/>
      <dgm:spPr/>
    </dgm:pt>
    <dgm:pt modelId="{415CC9E5-E350-44C3-B07C-FF41809C9175}" type="pres">
      <dgm:prSet presAssocID="{34F8F23E-AFB9-45B8-A976-134A2EC58A32}" presName="Accent" presStyleLbl="bgShp" presStyleIdx="1" presStyleCnt="6"/>
      <dgm:spPr/>
    </dgm:pt>
    <dgm:pt modelId="{394F0250-7096-41D6-870C-DE92B789CDF3}" type="pres">
      <dgm:prSet presAssocID="{34F8F23E-AFB9-45B8-A976-134A2EC58A32}" presName="Child2" presStyleLbl="node1" presStyleIdx="1" presStyleCnt="6">
        <dgm:presLayoutVars>
          <dgm:chMax val="0"/>
          <dgm:chPref val="0"/>
          <dgm:bulletEnabled val="1"/>
        </dgm:presLayoutVars>
      </dgm:prSet>
      <dgm:spPr/>
      <dgm:t>
        <a:bodyPr/>
        <a:lstStyle/>
        <a:p>
          <a:endParaRPr lang="en-US"/>
        </a:p>
      </dgm:t>
    </dgm:pt>
    <dgm:pt modelId="{901D431A-9828-43BF-B335-1DA0778CCD1E}" type="pres">
      <dgm:prSet presAssocID="{654900B7-6640-44BD-9B1D-587F773640B7}" presName="Accent3" presStyleCnt="0"/>
      <dgm:spPr/>
    </dgm:pt>
    <dgm:pt modelId="{BC0FCBD8-50E8-48EB-8315-4B35D8A2D4D1}" type="pres">
      <dgm:prSet presAssocID="{654900B7-6640-44BD-9B1D-587F773640B7}" presName="Accent" presStyleLbl="bgShp" presStyleIdx="2" presStyleCnt="6"/>
      <dgm:spPr/>
    </dgm:pt>
    <dgm:pt modelId="{DF2B7EF0-35B1-481F-8659-9A1C289FC00C}" type="pres">
      <dgm:prSet presAssocID="{654900B7-6640-44BD-9B1D-587F773640B7}" presName="Child3" presStyleLbl="node1" presStyleIdx="2" presStyleCnt="6">
        <dgm:presLayoutVars>
          <dgm:chMax val="0"/>
          <dgm:chPref val="0"/>
          <dgm:bulletEnabled val="1"/>
        </dgm:presLayoutVars>
      </dgm:prSet>
      <dgm:spPr/>
      <dgm:t>
        <a:bodyPr/>
        <a:lstStyle/>
        <a:p>
          <a:endParaRPr lang="en-US"/>
        </a:p>
      </dgm:t>
    </dgm:pt>
    <dgm:pt modelId="{E2A9BE55-0B01-4FFB-B80F-0F5D4EB94203}" type="pres">
      <dgm:prSet presAssocID="{7871CF28-0521-4064-8915-C4DD5714E940}" presName="Accent4" presStyleCnt="0"/>
      <dgm:spPr/>
    </dgm:pt>
    <dgm:pt modelId="{B2DB0A8B-30CD-4A32-9834-90708806524B}" type="pres">
      <dgm:prSet presAssocID="{7871CF28-0521-4064-8915-C4DD5714E940}" presName="Accent" presStyleLbl="bgShp" presStyleIdx="3" presStyleCnt="6"/>
      <dgm:spPr/>
    </dgm:pt>
    <dgm:pt modelId="{8303F5FD-BC57-429F-8F91-B846BE536F93}" type="pres">
      <dgm:prSet presAssocID="{7871CF28-0521-4064-8915-C4DD5714E940}" presName="Child4" presStyleLbl="node1" presStyleIdx="3" presStyleCnt="6">
        <dgm:presLayoutVars>
          <dgm:chMax val="0"/>
          <dgm:chPref val="0"/>
          <dgm:bulletEnabled val="1"/>
        </dgm:presLayoutVars>
      </dgm:prSet>
      <dgm:spPr/>
      <dgm:t>
        <a:bodyPr/>
        <a:lstStyle/>
        <a:p>
          <a:endParaRPr lang="en-US"/>
        </a:p>
      </dgm:t>
    </dgm:pt>
    <dgm:pt modelId="{7A8AF5E9-26F2-4EF5-840A-3420D7D3EF4E}" type="pres">
      <dgm:prSet presAssocID="{E4A7BD71-D431-4194-858C-322C9346EF76}" presName="Accent5" presStyleCnt="0"/>
      <dgm:spPr/>
    </dgm:pt>
    <dgm:pt modelId="{37AC1D11-14E8-4C75-A3C4-CDFA64422B9E}" type="pres">
      <dgm:prSet presAssocID="{E4A7BD71-D431-4194-858C-322C9346EF76}" presName="Accent" presStyleLbl="bgShp" presStyleIdx="4" presStyleCnt="6"/>
      <dgm:spPr/>
    </dgm:pt>
    <dgm:pt modelId="{33269651-6A30-441D-AB0D-31972515063B}" type="pres">
      <dgm:prSet presAssocID="{E4A7BD71-D431-4194-858C-322C9346EF76}" presName="Child5" presStyleLbl="node1" presStyleIdx="4" presStyleCnt="6">
        <dgm:presLayoutVars>
          <dgm:chMax val="0"/>
          <dgm:chPref val="0"/>
          <dgm:bulletEnabled val="1"/>
        </dgm:presLayoutVars>
      </dgm:prSet>
      <dgm:spPr/>
      <dgm:t>
        <a:bodyPr/>
        <a:lstStyle/>
        <a:p>
          <a:endParaRPr lang="en-US"/>
        </a:p>
      </dgm:t>
    </dgm:pt>
    <dgm:pt modelId="{7927A1CC-F0A8-47F5-9AE2-BE7523654E37}" type="pres">
      <dgm:prSet presAssocID="{E37004FD-CECD-4EB7-8D64-7FB66B8AFD69}" presName="Accent6" presStyleCnt="0"/>
      <dgm:spPr/>
    </dgm:pt>
    <dgm:pt modelId="{4947D2C3-2791-4587-A8B3-4640EEA5E3C7}" type="pres">
      <dgm:prSet presAssocID="{E37004FD-CECD-4EB7-8D64-7FB66B8AFD69}" presName="Accent" presStyleLbl="bgShp" presStyleIdx="5" presStyleCnt="6"/>
      <dgm:spPr/>
    </dgm:pt>
    <dgm:pt modelId="{6F22BE48-F7C1-48DD-B4B4-39A109C70876}" type="pres">
      <dgm:prSet presAssocID="{E37004FD-CECD-4EB7-8D64-7FB66B8AFD69}" presName="Child6" presStyleLbl="node1" presStyleIdx="5" presStyleCnt="6">
        <dgm:presLayoutVars>
          <dgm:chMax val="0"/>
          <dgm:chPref val="0"/>
          <dgm:bulletEnabled val="1"/>
        </dgm:presLayoutVars>
      </dgm:prSet>
      <dgm:spPr/>
      <dgm:t>
        <a:bodyPr/>
        <a:lstStyle/>
        <a:p>
          <a:endParaRPr lang="en-US"/>
        </a:p>
      </dgm:t>
    </dgm:pt>
  </dgm:ptLst>
  <dgm:cxnLst>
    <dgm:cxn modelId="{CAB37947-027F-4281-8897-7A5F69D87BFB}" srcId="{AC5D1D44-E4CC-443E-9AF8-13076E0C9D9F}" destId="{E4A7BD71-D431-4194-858C-322C9346EF76}" srcOrd="4" destOrd="0" parTransId="{BF4C909F-75EE-4D3D-B8FB-D32B1641C65C}" sibTransId="{CA96908C-20C4-4855-8628-571E2F2C8541}"/>
    <dgm:cxn modelId="{B39A6DB4-9F1F-42F1-BA3E-B740F4888C31}" srcId="{AC5D1D44-E4CC-443E-9AF8-13076E0C9D9F}" destId="{34F8F23E-AFB9-45B8-A976-134A2EC58A32}" srcOrd="1" destOrd="0" parTransId="{9502754A-45DA-416F-AD7F-7A0239BBADE3}" sibTransId="{B6374AAE-184C-4B04-B231-588A2152361C}"/>
    <dgm:cxn modelId="{80312688-F005-4BE6-821D-856E770AD63A}" type="presOf" srcId="{7871CF28-0521-4064-8915-C4DD5714E940}" destId="{8303F5FD-BC57-429F-8F91-B846BE536F93}" srcOrd="0" destOrd="0" presId="urn:microsoft.com/office/officeart/2011/layout/HexagonRadial"/>
    <dgm:cxn modelId="{3E36CBB2-153E-4833-ADEB-3336E8ED765C}" type="presOf" srcId="{AC5D1D44-E4CC-443E-9AF8-13076E0C9D9F}" destId="{91E77DED-2749-46E9-B465-5DEF728EE519}" srcOrd="0" destOrd="0" presId="urn:microsoft.com/office/officeart/2011/layout/HexagonRadial"/>
    <dgm:cxn modelId="{A03E9B95-1F43-4B03-9728-E6D552FB1D67}" type="presOf" srcId="{4E7A6736-5244-4F13-9037-0FB79D0F5986}" destId="{E3D8DE1F-994C-45A5-857C-31CE2C6DD5A9}" srcOrd="0" destOrd="0" presId="urn:microsoft.com/office/officeart/2011/layout/HexagonRadial"/>
    <dgm:cxn modelId="{8C563174-F33B-4E6A-A5DE-F2173D609B55}" type="presOf" srcId="{34F8F23E-AFB9-45B8-A976-134A2EC58A32}" destId="{394F0250-7096-41D6-870C-DE92B789CDF3}" srcOrd="0" destOrd="0" presId="urn:microsoft.com/office/officeart/2011/layout/HexagonRadial"/>
    <dgm:cxn modelId="{A70BCDD5-63EB-4290-8A6A-E6A37FC8F0CD}" srcId="{AC5D1D44-E4CC-443E-9AF8-13076E0C9D9F}" destId="{7871CF28-0521-4064-8915-C4DD5714E940}" srcOrd="3" destOrd="0" parTransId="{299CF5CD-87AF-4A6E-AE5F-1D5FC47FFF66}" sibTransId="{92812598-ED10-4750-8C7D-00C269EA06CE}"/>
    <dgm:cxn modelId="{A73BDC64-2FBF-47FE-91B2-D28BDA026DD1}" srcId="{AC5D1D44-E4CC-443E-9AF8-13076E0C9D9F}" destId="{E37004FD-CECD-4EB7-8D64-7FB66B8AFD69}" srcOrd="5" destOrd="0" parTransId="{B3875C2E-F334-4019-9E1A-84561A472A0A}" sibTransId="{71978084-29F6-49F8-98D9-ADE2881A4BAB}"/>
    <dgm:cxn modelId="{BAD5EAB4-7EC4-4BD3-B2B5-B273B69D475D}" type="presOf" srcId="{654900B7-6640-44BD-9B1D-587F773640B7}" destId="{DF2B7EF0-35B1-481F-8659-9A1C289FC00C}" srcOrd="0" destOrd="0" presId="urn:microsoft.com/office/officeart/2011/layout/HexagonRadial"/>
    <dgm:cxn modelId="{6D3E02DE-0259-44FD-93CA-1FFFD100C4CB}" type="presOf" srcId="{E37004FD-CECD-4EB7-8D64-7FB66B8AFD69}" destId="{6F22BE48-F7C1-48DD-B4B4-39A109C70876}" srcOrd="0" destOrd="0" presId="urn:microsoft.com/office/officeart/2011/layout/HexagonRadial"/>
    <dgm:cxn modelId="{0385702E-CF9C-44CB-A0F9-48A52A7E0140}" type="presOf" srcId="{65D37511-C50D-4A86-BD0C-2146AF9C8D2D}" destId="{90514B34-262A-4648-90B2-7164AAD52D52}" srcOrd="0" destOrd="0" presId="urn:microsoft.com/office/officeart/2011/layout/HexagonRadial"/>
    <dgm:cxn modelId="{6BA61739-893A-4770-A3D0-E04D69939D31}" srcId="{65D37511-C50D-4A86-BD0C-2146AF9C8D2D}" destId="{AC5D1D44-E4CC-443E-9AF8-13076E0C9D9F}" srcOrd="0" destOrd="0" parTransId="{A0655F47-C636-450D-BE31-6468B66E5982}" sibTransId="{CFA7BED5-7389-4237-844D-40A9DD330195}"/>
    <dgm:cxn modelId="{BE9115C9-1FE7-4707-823E-1C8B696DB710}" srcId="{AC5D1D44-E4CC-443E-9AF8-13076E0C9D9F}" destId="{654900B7-6640-44BD-9B1D-587F773640B7}" srcOrd="2" destOrd="0" parTransId="{1CEF02DE-0AAF-4204-9B2A-550509BB7DA9}" sibTransId="{3647BF5F-E60A-4CDC-8149-12535DB6A5B9}"/>
    <dgm:cxn modelId="{240F5EEF-A219-4154-9C4B-1F2787DB99CB}" type="presOf" srcId="{E4A7BD71-D431-4194-858C-322C9346EF76}" destId="{33269651-6A30-441D-AB0D-31972515063B}" srcOrd="0" destOrd="0" presId="urn:microsoft.com/office/officeart/2011/layout/HexagonRadial"/>
    <dgm:cxn modelId="{8937C641-E700-4BB0-8A3A-87F58BD70718}" srcId="{AC5D1D44-E4CC-443E-9AF8-13076E0C9D9F}" destId="{4E7A6736-5244-4F13-9037-0FB79D0F5986}" srcOrd="0" destOrd="0" parTransId="{BBF75544-5F3C-4844-8CA3-22033D83DBEF}" sibTransId="{07AEF757-38B7-458A-9784-5FFEA45DD196}"/>
    <dgm:cxn modelId="{C0F0A6DB-1306-4F2C-BFBC-7C9FAC62CB5F}" type="presParOf" srcId="{90514B34-262A-4648-90B2-7164AAD52D52}" destId="{91E77DED-2749-46E9-B465-5DEF728EE519}" srcOrd="0" destOrd="0" presId="urn:microsoft.com/office/officeart/2011/layout/HexagonRadial"/>
    <dgm:cxn modelId="{C2E1E6B7-37BD-4B35-80D0-D32F15CAD5F3}" type="presParOf" srcId="{90514B34-262A-4648-90B2-7164AAD52D52}" destId="{0F3D96CA-8FC4-498A-8BAE-F07E2165024E}" srcOrd="1" destOrd="0" presId="urn:microsoft.com/office/officeart/2011/layout/HexagonRadial"/>
    <dgm:cxn modelId="{EAC4F5A8-A43B-4A5F-815F-E20A51DDBBC0}" type="presParOf" srcId="{0F3D96CA-8FC4-498A-8BAE-F07E2165024E}" destId="{F8AEB4FA-51B9-4A4A-9410-7BF36558DF32}" srcOrd="0" destOrd="0" presId="urn:microsoft.com/office/officeart/2011/layout/HexagonRadial"/>
    <dgm:cxn modelId="{C21E4725-8963-4597-BFC1-2FA1E2E64175}" type="presParOf" srcId="{90514B34-262A-4648-90B2-7164AAD52D52}" destId="{E3D8DE1F-994C-45A5-857C-31CE2C6DD5A9}" srcOrd="2" destOrd="0" presId="urn:microsoft.com/office/officeart/2011/layout/HexagonRadial"/>
    <dgm:cxn modelId="{E1C60D60-48E6-49E1-8C68-E994BA4FCCBF}" type="presParOf" srcId="{90514B34-262A-4648-90B2-7164AAD52D52}" destId="{BEE274D3-01A0-4BA3-A12E-8EABB090192B}" srcOrd="3" destOrd="0" presId="urn:microsoft.com/office/officeart/2011/layout/HexagonRadial"/>
    <dgm:cxn modelId="{911DC6C4-CF68-420D-BB95-E56CC0D7CD10}" type="presParOf" srcId="{BEE274D3-01A0-4BA3-A12E-8EABB090192B}" destId="{415CC9E5-E350-44C3-B07C-FF41809C9175}" srcOrd="0" destOrd="0" presId="urn:microsoft.com/office/officeart/2011/layout/HexagonRadial"/>
    <dgm:cxn modelId="{8BD761ED-3240-4762-9659-87DE22C8E08B}" type="presParOf" srcId="{90514B34-262A-4648-90B2-7164AAD52D52}" destId="{394F0250-7096-41D6-870C-DE92B789CDF3}" srcOrd="4" destOrd="0" presId="urn:microsoft.com/office/officeart/2011/layout/HexagonRadial"/>
    <dgm:cxn modelId="{569B4B12-36AE-4CD6-90A5-EE7BDFB942AD}" type="presParOf" srcId="{90514B34-262A-4648-90B2-7164AAD52D52}" destId="{901D431A-9828-43BF-B335-1DA0778CCD1E}" srcOrd="5" destOrd="0" presId="urn:microsoft.com/office/officeart/2011/layout/HexagonRadial"/>
    <dgm:cxn modelId="{91A30C8D-473B-4EF1-A3CE-E1982CD0DBC3}" type="presParOf" srcId="{901D431A-9828-43BF-B335-1DA0778CCD1E}" destId="{BC0FCBD8-50E8-48EB-8315-4B35D8A2D4D1}" srcOrd="0" destOrd="0" presId="urn:microsoft.com/office/officeart/2011/layout/HexagonRadial"/>
    <dgm:cxn modelId="{61013C01-40D4-4E90-A957-637FF2770588}" type="presParOf" srcId="{90514B34-262A-4648-90B2-7164AAD52D52}" destId="{DF2B7EF0-35B1-481F-8659-9A1C289FC00C}" srcOrd="6" destOrd="0" presId="urn:microsoft.com/office/officeart/2011/layout/HexagonRadial"/>
    <dgm:cxn modelId="{1E86D5A5-EBAE-4FAC-A897-6E3378F9CDDB}" type="presParOf" srcId="{90514B34-262A-4648-90B2-7164AAD52D52}" destId="{E2A9BE55-0B01-4FFB-B80F-0F5D4EB94203}" srcOrd="7" destOrd="0" presId="urn:microsoft.com/office/officeart/2011/layout/HexagonRadial"/>
    <dgm:cxn modelId="{AC00A893-309F-47E6-93A7-BA97F2FF86F2}" type="presParOf" srcId="{E2A9BE55-0B01-4FFB-B80F-0F5D4EB94203}" destId="{B2DB0A8B-30CD-4A32-9834-90708806524B}" srcOrd="0" destOrd="0" presId="urn:microsoft.com/office/officeart/2011/layout/HexagonRadial"/>
    <dgm:cxn modelId="{326E0FBF-F66D-4458-8E60-CCACD1F282CB}" type="presParOf" srcId="{90514B34-262A-4648-90B2-7164AAD52D52}" destId="{8303F5FD-BC57-429F-8F91-B846BE536F93}" srcOrd="8" destOrd="0" presId="urn:microsoft.com/office/officeart/2011/layout/HexagonRadial"/>
    <dgm:cxn modelId="{AA7E839E-BD9E-4422-B193-AC6F4B0829F5}" type="presParOf" srcId="{90514B34-262A-4648-90B2-7164AAD52D52}" destId="{7A8AF5E9-26F2-4EF5-840A-3420D7D3EF4E}" srcOrd="9" destOrd="0" presId="urn:microsoft.com/office/officeart/2011/layout/HexagonRadial"/>
    <dgm:cxn modelId="{3C137F78-996C-44AF-97BF-96AEC650A35B}" type="presParOf" srcId="{7A8AF5E9-26F2-4EF5-840A-3420D7D3EF4E}" destId="{37AC1D11-14E8-4C75-A3C4-CDFA64422B9E}" srcOrd="0" destOrd="0" presId="urn:microsoft.com/office/officeart/2011/layout/HexagonRadial"/>
    <dgm:cxn modelId="{E813F7F3-31BE-4540-B5DD-47C68790999B}" type="presParOf" srcId="{90514B34-262A-4648-90B2-7164AAD52D52}" destId="{33269651-6A30-441D-AB0D-31972515063B}" srcOrd="10" destOrd="0" presId="urn:microsoft.com/office/officeart/2011/layout/HexagonRadial"/>
    <dgm:cxn modelId="{7F612CE5-C8EC-48D0-9903-03A344CCA0A1}" type="presParOf" srcId="{90514B34-262A-4648-90B2-7164AAD52D52}" destId="{7927A1CC-F0A8-47F5-9AE2-BE7523654E37}" srcOrd="11" destOrd="0" presId="urn:microsoft.com/office/officeart/2011/layout/HexagonRadial"/>
    <dgm:cxn modelId="{0FB32FF6-3F69-4FF9-82D9-F933E6A6EB54}" type="presParOf" srcId="{7927A1CC-F0A8-47F5-9AE2-BE7523654E37}" destId="{4947D2C3-2791-4587-A8B3-4640EEA5E3C7}" srcOrd="0" destOrd="0" presId="urn:microsoft.com/office/officeart/2011/layout/HexagonRadial"/>
    <dgm:cxn modelId="{4FE9B996-05C2-4BD6-AD9C-B96B80F11643}" type="presParOf" srcId="{90514B34-262A-4648-90B2-7164AAD52D52}" destId="{6F22BE48-F7C1-48DD-B4B4-39A109C70876}"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77DED-2749-46E9-B465-5DEF728EE519}">
      <dsp:nvSpPr>
        <dsp:cNvPr id="0" name=""/>
        <dsp:cNvSpPr/>
      </dsp:nvSpPr>
      <dsp:spPr>
        <a:xfrm>
          <a:off x="2952810" y="1748061"/>
          <a:ext cx="2221862" cy="1922001"/>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IDENTITY</a:t>
          </a:r>
          <a:endParaRPr lang="en-US" sz="1300" kern="1200" dirty="0"/>
        </a:p>
      </dsp:txBody>
      <dsp:txXfrm>
        <a:off x="3321004" y="2066564"/>
        <a:ext cx="1485474" cy="1284995"/>
      </dsp:txXfrm>
    </dsp:sp>
    <dsp:sp modelId="{415CC9E5-E350-44C3-B07C-FF41809C9175}">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DE1F-994C-45A5-857C-31CE2C6DD5A9}">
      <dsp:nvSpPr>
        <dsp:cNvPr id="0" name=""/>
        <dsp:cNvSpPr/>
      </dsp:nvSpPr>
      <dsp:spPr>
        <a:xfrm>
          <a:off x="3157475" y="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PRESENCE</a:t>
          </a:r>
          <a:endParaRPr lang="en-US" sz="1300" kern="1200" dirty="0"/>
        </a:p>
      </dsp:txBody>
      <dsp:txXfrm>
        <a:off x="3459220" y="261045"/>
        <a:ext cx="1217310" cy="1053116"/>
      </dsp:txXfrm>
    </dsp:sp>
    <dsp:sp modelId="{BC0FCBD8-50E8-48EB-8315-4B35D8A2D4D1}">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250-7096-41D6-870C-DE92B789CDF3}">
      <dsp:nvSpPr>
        <dsp:cNvPr id="0" name=""/>
        <dsp:cNvSpPr/>
      </dsp:nvSpPr>
      <dsp:spPr>
        <a:xfrm>
          <a:off x="4827361" y="968857"/>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RELATIONSHIPS</a:t>
          </a:r>
          <a:endParaRPr lang="en-US" sz="1300" kern="1200" dirty="0"/>
        </a:p>
      </dsp:txBody>
      <dsp:txXfrm>
        <a:off x="5129106" y="1229902"/>
        <a:ext cx="1217310" cy="1053116"/>
      </dsp:txXfrm>
    </dsp:sp>
    <dsp:sp modelId="{B2DB0A8B-30CD-4A32-9834-90708806524B}">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B7EF0-35B1-481F-8659-9A1C289FC00C}">
      <dsp:nvSpPr>
        <dsp:cNvPr id="0" name=""/>
        <dsp:cNvSpPr/>
      </dsp:nvSpPr>
      <dsp:spPr>
        <a:xfrm>
          <a:off x="4827361" y="2873519"/>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REPUTATION</a:t>
          </a:r>
          <a:endParaRPr lang="en-US" sz="1300" kern="1200" dirty="0"/>
        </a:p>
      </dsp:txBody>
      <dsp:txXfrm>
        <a:off x="5129106" y="3134564"/>
        <a:ext cx="1217310" cy="1053116"/>
      </dsp:txXfrm>
    </dsp:sp>
    <dsp:sp modelId="{37AC1D11-14E8-4C75-A3C4-CDFA64422B9E}">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3F5FD-BC57-429F-8F91-B846BE536F93}">
      <dsp:nvSpPr>
        <dsp:cNvPr id="0" name=""/>
        <dsp:cNvSpPr/>
      </dsp:nvSpPr>
      <dsp:spPr>
        <a:xfrm>
          <a:off x="3157475" y="384346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GROUPS</a:t>
          </a:r>
          <a:endParaRPr lang="en-US" sz="1300" kern="1200" dirty="0"/>
        </a:p>
      </dsp:txBody>
      <dsp:txXfrm>
        <a:off x="3459220" y="4104505"/>
        <a:ext cx="1217310" cy="1053116"/>
      </dsp:txXfrm>
    </dsp:sp>
    <dsp:sp modelId="{4947D2C3-2791-4587-A8B3-4640EEA5E3C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69651-6A30-441D-AB0D-31972515063B}">
      <dsp:nvSpPr>
        <dsp:cNvPr id="0" name=""/>
        <dsp:cNvSpPr/>
      </dsp:nvSpPr>
      <dsp:spPr>
        <a:xfrm>
          <a:off x="1479837" y="2874602"/>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CONVERSATIONS</a:t>
          </a:r>
          <a:endParaRPr lang="en-US" sz="1300" kern="1200" dirty="0"/>
        </a:p>
      </dsp:txBody>
      <dsp:txXfrm>
        <a:off x="1781582" y="3135647"/>
        <a:ext cx="1217310" cy="1053116"/>
      </dsp:txXfrm>
    </dsp:sp>
    <dsp:sp modelId="{6F22BE48-F7C1-48DD-B4B4-39A109C70876}">
      <dsp:nvSpPr>
        <dsp:cNvPr id="0" name=""/>
        <dsp:cNvSpPr/>
      </dsp:nvSpPr>
      <dsp:spPr>
        <a:xfrm>
          <a:off x="1479837" y="96669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SHARING</a:t>
          </a:r>
          <a:endParaRPr lang="en-US" sz="1300" kern="1200" dirty="0"/>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1/25/2021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emerald.com/insight/content/doi/10.1108/REGE-02-2019-0030/full/html#ref020" TargetMode="External"/><Relationship Id="rId13" Type="http://schemas.openxmlformats.org/officeDocument/2006/relationships/hyperlink" Target="https://www.emerald.com/insight/content/doi/10.1108/REGE-02-2019-0030/full/html#ref002" TargetMode="External"/><Relationship Id="rId3" Type="http://schemas.openxmlformats.org/officeDocument/2006/relationships/hyperlink" Target="https://www.emerald.com/insight/content/doi/10.1108/REGE-02-2019-0030/full/html#ref024" TargetMode="External"/><Relationship Id="rId7" Type="http://schemas.openxmlformats.org/officeDocument/2006/relationships/hyperlink" Target="https://www.emerald.com/insight/content/doi/10.1108/REGE-02-2019-0030/full/html#ref015" TargetMode="External"/><Relationship Id="rId12" Type="http://schemas.openxmlformats.org/officeDocument/2006/relationships/hyperlink" Target="https://www.emerald.com/insight/content/doi/10.1108/REGE-02-2019-0030/full/html#ref025" TargetMode="External"/><Relationship Id="rId2" Type="http://schemas.openxmlformats.org/officeDocument/2006/relationships/slide" Target="../slides/slide3.xml"/><Relationship Id="rId16" Type="http://schemas.openxmlformats.org/officeDocument/2006/relationships/hyperlink" Target="https://www.emerald.com/insight/content/doi/10.1108/REGE-02-2019-0030/full/html#ref056" TargetMode="External"/><Relationship Id="rId1" Type="http://schemas.openxmlformats.org/officeDocument/2006/relationships/notesMaster" Target="../notesMasters/notesMaster1.xml"/><Relationship Id="rId6" Type="http://schemas.openxmlformats.org/officeDocument/2006/relationships/hyperlink" Target="https://www.emerald.com/insight/content/doi/10.1108/REGE-02-2019-0030/full/html#ref046" TargetMode="External"/><Relationship Id="rId11" Type="http://schemas.openxmlformats.org/officeDocument/2006/relationships/hyperlink" Target="https://www.emerald.com/insight/content/doi/10.1108/REGE-02-2019-0030/full/html#ref062" TargetMode="External"/><Relationship Id="rId5" Type="http://schemas.openxmlformats.org/officeDocument/2006/relationships/hyperlink" Target="https://www.emerald.com/insight/content/doi/10.1108/REGE-02-2019-0030/full/html#ref050" TargetMode="External"/><Relationship Id="rId15" Type="http://schemas.openxmlformats.org/officeDocument/2006/relationships/hyperlink" Target="https://www.emerald.com/insight/content/doi/10.1108/REGE-02-2019-0030/full/html#ref008" TargetMode="External"/><Relationship Id="rId10" Type="http://schemas.openxmlformats.org/officeDocument/2006/relationships/hyperlink" Target="https://www.emerald.com/insight/content/doi/10.1108/REGE-02-2019-0030/full/html#ref018" TargetMode="External"/><Relationship Id="rId4" Type="http://schemas.openxmlformats.org/officeDocument/2006/relationships/hyperlink" Target="https://www.emerald.com/insight/content/doi/10.1108/REGE-02-2019-0030/full/html#ref028" TargetMode="External"/><Relationship Id="rId9" Type="http://schemas.openxmlformats.org/officeDocument/2006/relationships/hyperlink" Target="https://www.emerald.com/insight/content/doi/10.1108/REGE-02-2019-0030/full/html#ref045" TargetMode="External"/><Relationship Id="rId14" Type="http://schemas.openxmlformats.org/officeDocument/2006/relationships/hyperlink" Target="https://www.emerald.com/insight/content/doi/10.1108/REGE-02-2019-0030/full/html#ref04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Presence – How present are they? What extent do they know if others are available?</a:t>
            </a:r>
          </a:p>
          <a:p>
            <a:r>
              <a:rPr lang="en-GB" dirty="0"/>
              <a:t>Relationships – extent they relate to each other</a:t>
            </a:r>
          </a:p>
          <a:p>
            <a:r>
              <a:rPr lang="en-GB" dirty="0"/>
              <a:t>Reputation – they extent users know the social media standing of others</a:t>
            </a:r>
          </a:p>
          <a:p>
            <a:r>
              <a:rPr lang="en-GB" dirty="0"/>
              <a:t>Groups – the extent in which users ordered from or form communities</a:t>
            </a:r>
          </a:p>
          <a:p>
            <a:r>
              <a:rPr lang="en-GB" dirty="0"/>
              <a:t>Conversations – The extent users communicate with each other</a:t>
            </a:r>
          </a:p>
          <a:p>
            <a:r>
              <a:rPr lang="en-GB" dirty="0"/>
              <a:t>Sharing – The extent they engage, contribute, </a:t>
            </a:r>
            <a:r>
              <a:rPr lang="en-GB" dirty="0" err="1"/>
              <a:t>recieve</a:t>
            </a:r>
            <a:r>
              <a:rPr lang="en-GB" dirty="0"/>
              <a:t> and share content</a:t>
            </a:r>
          </a:p>
          <a:p>
            <a:r>
              <a:rPr lang="en-GB" dirty="0"/>
              <a:t>Identity – The amount the users reveal about themselves</a:t>
            </a:r>
          </a:p>
          <a:p>
            <a:endParaRPr lang="en-GB" dirty="0"/>
          </a:p>
          <a:p>
            <a:r>
              <a:rPr lang="en-GB" b="1" dirty="0"/>
              <a:t>Building block:                  	Implications for organisations:</a:t>
            </a:r>
          </a:p>
          <a:p>
            <a:r>
              <a:rPr lang="en-GB" dirty="0">
                <a:effectLst/>
              </a:rPr>
              <a:t>Identity		Data privacy controls and tools for user self-promotion</a:t>
            </a:r>
          </a:p>
          <a:p>
            <a:r>
              <a:rPr lang="en-GB" dirty="0">
                <a:effectLst/>
              </a:rPr>
              <a:t>Presence		Creating and managing the reality, intimacy and immediacy of the context</a:t>
            </a:r>
          </a:p>
          <a:p>
            <a:r>
              <a:rPr lang="en-GB" dirty="0">
                <a:effectLst/>
              </a:rPr>
              <a:t>Relationships		Managing the structural and flow properties in a network of relationships</a:t>
            </a:r>
          </a:p>
          <a:p>
            <a:r>
              <a:rPr lang="en-GB" dirty="0">
                <a:effectLst/>
              </a:rPr>
              <a:t>Reputation		Monitoring the strength, passion, sentiment, and reach of users and brands</a:t>
            </a:r>
          </a:p>
          <a:p>
            <a:r>
              <a:rPr lang="en-GB" dirty="0">
                <a:effectLst/>
              </a:rPr>
              <a:t>Groups		Membership rules and protocols</a:t>
            </a:r>
          </a:p>
          <a:p>
            <a:r>
              <a:rPr lang="en-GB" dirty="0">
                <a:effectLst/>
              </a:rPr>
              <a:t>Conversations		Conversation velocity, and the risks of </a:t>
            </a:r>
            <a:r>
              <a:rPr lang="en-GB" dirty="0" smtClean="0">
                <a:effectLst/>
              </a:rPr>
              <a:t>starting </a:t>
            </a:r>
            <a:r>
              <a:rPr lang="en-GB" dirty="0">
                <a:effectLst/>
              </a:rPr>
              <a:t>and joining</a:t>
            </a:r>
          </a:p>
          <a:p>
            <a:r>
              <a:rPr lang="en-GB" dirty="0">
                <a:effectLst/>
              </a:rPr>
              <a:t>Sharing		Content management system and social </a:t>
            </a:r>
            <a:r>
              <a:rPr lang="en-GB" dirty="0" smtClean="0">
                <a:effectLst/>
              </a:rPr>
              <a:t>graph</a:t>
            </a:r>
          </a:p>
          <a:p>
            <a:endParaRPr lang="en-GB" dirty="0" smtClean="0">
              <a:effectLst/>
            </a:endParaRPr>
          </a:p>
          <a:p>
            <a:r>
              <a:rPr lang="en-GB" sz="1200" b="0" i="0" u="none" strike="noStrike" kern="1200" dirty="0" err="1" smtClean="0">
                <a:solidFill>
                  <a:schemeClr val="tx1"/>
                </a:solidFill>
                <a:effectLst/>
                <a:latin typeface="+mn-lt"/>
                <a:ea typeface="+mn-ea"/>
                <a:cs typeface="+mn-cs"/>
                <a:hlinkClick r:id="rId3"/>
              </a:rPr>
              <a:t>Kietzmann</a:t>
            </a:r>
            <a:r>
              <a:rPr lang="en-GB" sz="1200" b="0" i="0" u="none" strike="noStrike" kern="1200" dirty="0" smtClean="0">
                <a:solidFill>
                  <a:schemeClr val="tx1"/>
                </a:solidFill>
                <a:effectLst/>
                <a:latin typeface="+mn-lt"/>
                <a:ea typeface="+mn-ea"/>
                <a:cs typeface="+mn-cs"/>
                <a:hlinkClick r:id="rId3"/>
              </a:rPr>
              <a:t>, </a:t>
            </a:r>
            <a:r>
              <a:rPr lang="en-GB" sz="1200" b="0" i="0" u="none" strike="noStrike" kern="1200" dirty="0" err="1" smtClean="0">
                <a:solidFill>
                  <a:schemeClr val="tx1"/>
                </a:solidFill>
                <a:effectLst/>
                <a:latin typeface="+mn-lt"/>
                <a:ea typeface="+mn-ea"/>
                <a:cs typeface="+mn-cs"/>
                <a:hlinkClick r:id="rId3"/>
              </a:rPr>
              <a:t>Hermkens</a:t>
            </a:r>
            <a:r>
              <a:rPr lang="en-GB" sz="1200" b="0" i="0" u="none" strike="noStrike" kern="1200" dirty="0" smtClean="0">
                <a:solidFill>
                  <a:schemeClr val="tx1"/>
                </a:solidFill>
                <a:effectLst/>
                <a:latin typeface="+mn-lt"/>
                <a:ea typeface="+mn-ea"/>
                <a:cs typeface="+mn-cs"/>
                <a:hlinkClick r:id="rId3"/>
              </a:rPr>
              <a:t>, McCarthy, and Silvestre (2011)</a:t>
            </a:r>
            <a:r>
              <a:rPr lang="en-GB" sz="1200" b="0" i="0" kern="1200" dirty="0" smtClean="0">
                <a:solidFill>
                  <a:schemeClr val="tx1"/>
                </a:solidFill>
                <a:effectLst/>
                <a:latin typeface="+mn-lt"/>
                <a:ea typeface="+mn-ea"/>
                <a:cs typeface="+mn-cs"/>
              </a:rPr>
              <a:t> developed a honeycomb framework that identifies seven functional building blocks of SM: identity, conversations, sharing, presence, relationships, reputation and groups. According to them, each block allows us to unpack and examine a specific facet of SM user experience and its consequences for companies. It is not necessary to include all of the building blocks in any given SM action. They are constructs that allow us to understand the different levels of SM functionality.</a:t>
            </a:r>
            <a:endParaRPr lang="en-GB" dirty="0" smtClean="0">
              <a:effectLst/>
            </a:endParaRPr>
          </a:p>
          <a:p>
            <a:endParaRPr lang="en-GB" dirty="0" smtClean="0">
              <a:effectLst/>
            </a:endParaRPr>
          </a:p>
          <a:p>
            <a:r>
              <a:rPr lang="en-GB" b="0" dirty="0" smtClean="0">
                <a:effectLst/>
              </a:rPr>
              <a:t>Identity</a:t>
            </a:r>
          </a:p>
          <a:p>
            <a:r>
              <a:rPr lang="en-GB" dirty="0" smtClean="0">
                <a:effectLst/>
              </a:rPr>
              <a:t>For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identity represents the extent to which users reveal their identities in an SM setting. On Facebook, users can define the information they share and with whom they share that information. For example, information such as name, age, gender, profession, location and also information that exposes Facebook users in certain ways. For instance, the authors explain that thoughts, feelings, likes and dislikes of users can also be shared, both consciously and unconsciously. One major implication of “identity” is privacy. Users share their identities on SM sites; however, this does not mean they do not care what happens to this information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a:t>
            </a:r>
          </a:p>
          <a:p>
            <a:r>
              <a:rPr lang="en-GB" dirty="0" smtClean="0">
                <a:effectLst/>
              </a:rPr>
              <a:t>Moreover, </a:t>
            </a:r>
            <a:r>
              <a:rPr lang="en-GB" sz="1200" b="0" u="none" strike="noStrike" kern="1200" dirty="0" smtClean="0">
                <a:solidFill>
                  <a:schemeClr val="tx1"/>
                </a:solidFill>
                <a:effectLst/>
                <a:latin typeface="+mn-lt"/>
                <a:ea typeface="+mn-ea"/>
                <a:cs typeface="+mn-cs"/>
                <a:hlinkClick r:id="rId4"/>
              </a:rPr>
              <a:t>Machado </a:t>
            </a:r>
            <a:r>
              <a:rPr lang="en-GB" sz="1200" b="0" i="1" u="none" strike="noStrike" kern="1200" dirty="0" smtClean="0">
                <a:solidFill>
                  <a:schemeClr val="tx1"/>
                </a:solidFill>
                <a:effectLst/>
                <a:latin typeface="+mn-lt"/>
                <a:ea typeface="+mn-ea"/>
                <a:cs typeface="+mn-cs"/>
                <a:hlinkClick r:id="rId4"/>
              </a:rPr>
              <a:t>et al.</a:t>
            </a:r>
            <a:r>
              <a:rPr lang="en-GB" sz="1200" b="0" u="none" strike="noStrike" kern="1200" dirty="0" smtClean="0">
                <a:solidFill>
                  <a:schemeClr val="tx1"/>
                </a:solidFill>
                <a:effectLst/>
                <a:latin typeface="+mn-lt"/>
                <a:ea typeface="+mn-ea"/>
                <a:cs typeface="+mn-cs"/>
                <a:hlinkClick r:id="rId4"/>
              </a:rPr>
              <a:t> (2016)</a:t>
            </a:r>
            <a:r>
              <a:rPr lang="en-GB" dirty="0" smtClean="0">
                <a:effectLst/>
              </a:rPr>
              <a:t> stated that on Facebook, trust in brands and in other users who like the same brand can influence consumers’ decisions to engage online with brands. They also mentioned that according to </a:t>
            </a:r>
            <a:r>
              <a:rPr lang="en-GB" sz="1200" b="0" u="none" strike="noStrike" kern="1200" dirty="0" err="1" smtClean="0">
                <a:solidFill>
                  <a:schemeClr val="tx1"/>
                </a:solidFill>
                <a:effectLst/>
                <a:latin typeface="+mn-lt"/>
                <a:ea typeface="+mn-ea"/>
                <a:cs typeface="+mn-cs"/>
                <a:hlinkClick r:id="rId5"/>
              </a:rPr>
              <a:t>Swani</a:t>
            </a:r>
            <a:r>
              <a:rPr lang="en-GB" sz="1200" b="0" u="none" strike="noStrike" kern="1200" dirty="0" smtClean="0">
                <a:solidFill>
                  <a:schemeClr val="tx1"/>
                </a:solidFill>
                <a:effectLst/>
                <a:latin typeface="+mn-lt"/>
                <a:ea typeface="+mn-ea"/>
                <a:cs typeface="+mn-cs"/>
                <a:hlinkClick r:id="rId5"/>
              </a:rPr>
              <a:t>, Milne, and Brown (2013)</a:t>
            </a:r>
            <a:r>
              <a:rPr lang="en-GB" dirty="0" smtClean="0">
                <a:effectLst/>
              </a:rPr>
              <a:t>, positive word of mouth (WOM) can be comparable to “liking”. When a user likes certain content, it appears on their Facebook news feed as well as on their friends’ newsfeeds.</a:t>
            </a:r>
          </a:p>
          <a:p>
            <a:endParaRPr lang="en-GB" b="0" dirty="0" smtClean="0">
              <a:effectLst/>
            </a:endParaRPr>
          </a:p>
          <a:p>
            <a:r>
              <a:rPr lang="en-GB" b="0" dirty="0" smtClean="0">
                <a:effectLst/>
              </a:rPr>
              <a:t>Conversations</a:t>
            </a:r>
          </a:p>
          <a:p>
            <a:r>
              <a:rPr lang="en-GB" dirty="0" smtClean="0">
                <a:effectLst/>
              </a:rPr>
              <a:t>The “conversations” block of the framework represents a level of communication on an SM platform with other users, which could be the number of regularity of postings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According to </a:t>
            </a:r>
            <a:r>
              <a:rPr lang="en-GB" sz="1200" b="0" u="none" strike="noStrike" kern="1200" dirty="0" smtClean="0">
                <a:solidFill>
                  <a:schemeClr val="tx1"/>
                </a:solidFill>
                <a:effectLst/>
                <a:latin typeface="+mn-lt"/>
                <a:ea typeface="+mn-ea"/>
                <a:cs typeface="+mn-cs"/>
                <a:hlinkClick r:id="rId4"/>
              </a:rPr>
              <a:t>Machado </a:t>
            </a:r>
            <a:r>
              <a:rPr lang="en-GB" sz="1200" b="0" i="1" u="none" strike="noStrike" kern="1200" dirty="0" smtClean="0">
                <a:solidFill>
                  <a:schemeClr val="tx1"/>
                </a:solidFill>
                <a:effectLst/>
                <a:latin typeface="+mn-lt"/>
                <a:ea typeface="+mn-ea"/>
                <a:cs typeface="+mn-cs"/>
                <a:hlinkClick r:id="rId4"/>
              </a:rPr>
              <a:t>et al.</a:t>
            </a:r>
            <a:r>
              <a:rPr lang="en-GB" sz="1200" b="0" u="none" strike="noStrike" kern="1200" dirty="0" smtClean="0">
                <a:solidFill>
                  <a:schemeClr val="tx1"/>
                </a:solidFill>
                <a:effectLst/>
                <a:latin typeface="+mn-lt"/>
                <a:ea typeface="+mn-ea"/>
                <a:cs typeface="+mn-cs"/>
                <a:hlinkClick r:id="rId4"/>
              </a:rPr>
              <a:t> (2016)</a:t>
            </a:r>
            <a:r>
              <a:rPr lang="en-GB" dirty="0" smtClean="0">
                <a:effectLst/>
              </a:rPr>
              <a:t>, on SM platforms, consumers can find out more about a certain company through the knowledge and know-how of other users. Through comments, consumers can also contribute to brand-related content (</a:t>
            </a:r>
            <a:r>
              <a:rPr lang="en-GB" sz="1200" b="0" u="none" strike="noStrike" kern="1200" dirty="0" smtClean="0">
                <a:solidFill>
                  <a:schemeClr val="tx1"/>
                </a:solidFill>
                <a:effectLst/>
                <a:latin typeface="+mn-lt"/>
                <a:ea typeface="+mn-ea"/>
                <a:cs typeface="+mn-cs"/>
                <a:hlinkClick r:id="rId6"/>
              </a:rPr>
              <a:t>Shu &amp; Chuang, 2011</a:t>
            </a:r>
            <a:r>
              <a:rPr lang="en-GB" dirty="0" smtClean="0">
                <a:effectLst/>
              </a:rPr>
              <a:t>). One major implication of the “conversations” block is “conversation velocity and the risks of starting and joining”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p. 243).</a:t>
            </a:r>
          </a:p>
          <a:p>
            <a:endParaRPr lang="en-GB" b="0" dirty="0" smtClean="0">
              <a:effectLst/>
            </a:endParaRPr>
          </a:p>
          <a:p>
            <a:r>
              <a:rPr lang="en-GB" b="0" dirty="0" smtClean="0">
                <a:effectLst/>
              </a:rPr>
              <a:t>Sharing</a:t>
            </a:r>
          </a:p>
          <a:p>
            <a:r>
              <a:rPr lang="en-GB" dirty="0" smtClean="0">
                <a:effectLst/>
              </a:rPr>
              <a:t>“Sharing” refers to the sending and receiving of content between users on the same SM platform, such as photos, comments and videos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a:t>
            </a:r>
            <a:r>
              <a:rPr lang="en-GB" sz="1200" b="0" u="none" strike="noStrike" kern="1200" dirty="0" smtClean="0">
                <a:solidFill>
                  <a:schemeClr val="tx1"/>
                </a:solidFill>
                <a:effectLst/>
                <a:latin typeface="+mn-lt"/>
                <a:ea typeface="+mn-ea"/>
                <a:cs typeface="+mn-cs"/>
                <a:hlinkClick r:id="rId4"/>
              </a:rPr>
              <a:t>Machado </a:t>
            </a:r>
            <a:r>
              <a:rPr lang="en-GB" sz="1200" b="0" i="1" u="none" strike="noStrike" kern="1200" dirty="0" smtClean="0">
                <a:solidFill>
                  <a:schemeClr val="tx1"/>
                </a:solidFill>
                <a:effectLst/>
                <a:latin typeface="+mn-lt"/>
                <a:ea typeface="+mn-ea"/>
                <a:cs typeface="+mn-cs"/>
                <a:hlinkClick r:id="rId4"/>
              </a:rPr>
              <a:t>et al.</a:t>
            </a:r>
            <a:r>
              <a:rPr lang="en-GB" sz="1200" b="0" u="none" strike="noStrike" kern="1200" dirty="0" smtClean="0">
                <a:solidFill>
                  <a:schemeClr val="tx1"/>
                </a:solidFill>
                <a:effectLst/>
                <a:latin typeface="+mn-lt"/>
                <a:ea typeface="+mn-ea"/>
                <a:cs typeface="+mn-cs"/>
                <a:hlinkClick r:id="rId4"/>
              </a:rPr>
              <a:t> (2016)</a:t>
            </a:r>
            <a:r>
              <a:rPr lang="en-GB" dirty="0" smtClean="0">
                <a:effectLst/>
              </a:rPr>
              <a:t> mentioned that besides “likes” and “comments”, SM metrics should comprise the number of “shares” (</a:t>
            </a:r>
            <a:r>
              <a:rPr lang="en-GB" sz="1200" b="0" u="none" strike="noStrike" kern="1200" dirty="0" smtClean="0">
                <a:solidFill>
                  <a:schemeClr val="tx1"/>
                </a:solidFill>
                <a:effectLst/>
                <a:latin typeface="+mn-lt"/>
                <a:ea typeface="+mn-ea"/>
                <a:cs typeface="+mn-cs"/>
                <a:hlinkClick r:id="rId7"/>
              </a:rPr>
              <a:t>Hoffman &amp; </a:t>
            </a:r>
            <a:r>
              <a:rPr lang="en-GB" sz="1200" b="0" u="none" strike="noStrike" kern="1200" dirty="0" err="1" smtClean="0">
                <a:solidFill>
                  <a:schemeClr val="tx1"/>
                </a:solidFill>
                <a:effectLst/>
                <a:latin typeface="+mn-lt"/>
                <a:ea typeface="+mn-ea"/>
                <a:cs typeface="+mn-cs"/>
                <a:hlinkClick r:id="rId7"/>
              </a:rPr>
              <a:t>Fodor</a:t>
            </a:r>
            <a:r>
              <a:rPr lang="en-GB" sz="1200" b="0" u="none" strike="noStrike" kern="1200" dirty="0" smtClean="0">
                <a:solidFill>
                  <a:schemeClr val="tx1"/>
                </a:solidFill>
                <a:effectLst/>
                <a:latin typeface="+mn-lt"/>
                <a:ea typeface="+mn-ea"/>
                <a:cs typeface="+mn-cs"/>
                <a:hlinkClick r:id="rId7"/>
              </a:rPr>
              <a:t>, 2010</a:t>
            </a:r>
            <a:r>
              <a:rPr lang="en-GB" dirty="0" smtClean="0">
                <a:effectLst/>
              </a:rPr>
              <a:t>). By interacting with a brand on SM, consumers can feel an interpersonal social interaction (</a:t>
            </a:r>
            <a:r>
              <a:rPr lang="en-GB" sz="1200" b="0" u="none" strike="noStrike" kern="1200" dirty="0" smtClean="0">
                <a:solidFill>
                  <a:schemeClr val="tx1"/>
                </a:solidFill>
                <a:effectLst/>
                <a:latin typeface="+mn-lt"/>
                <a:ea typeface="+mn-ea"/>
                <a:cs typeface="+mn-cs"/>
                <a:hlinkClick r:id="rId8"/>
              </a:rPr>
              <a:t>Hudson, Huang, Roth, &amp; Madden, 2016</a:t>
            </a:r>
            <a:r>
              <a:rPr lang="en-GB" dirty="0" smtClean="0">
                <a:effectLst/>
              </a:rPr>
              <a:t>).</a:t>
            </a:r>
          </a:p>
          <a:p>
            <a:r>
              <a:rPr lang="en-GB" dirty="0" smtClean="0">
                <a:effectLst/>
              </a:rPr>
              <a:t>According to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the “sharing” block of the honeycomb has two implications for companies with ambition to engage in SM. First, companies need to understand “what objects of sociality their users have in common, or to identify new objects that can mediate their shared interests”. Second, companies need to evaluate “the degree to which the object can or should be shared” (p. 245).</a:t>
            </a:r>
          </a:p>
          <a:p>
            <a:endParaRPr lang="en-GB" b="0" dirty="0" smtClean="0">
              <a:effectLst/>
            </a:endParaRPr>
          </a:p>
          <a:p>
            <a:r>
              <a:rPr lang="en-GB" b="0" dirty="0" smtClean="0">
                <a:effectLst/>
              </a:rPr>
              <a:t>Presence</a:t>
            </a:r>
          </a:p>
          <a:p>
            <a:r>
              <a:rPr lang="en-GB" dirty="0" smtClean="0">
                <a:effectLst/>
              </a:rPr>
              <a:t>Presence refers to the ability of one user to know if other users are available. This includes knowing where other SM users are in virtual and in real life. In the virtual world, we can control this “through status lines like available or hidden” (p. 245). For example, on Facebook, users can click on a chat button to indicate if they are online and available, or do not wish to connect with other users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a:t>
            </a:r>
          </a:p>
          <a:p>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stated that an implication of the framework building block “presence” is that “firms need to pay attention to the relative importance of user availability and user location. A firm might also want to investigate if users have a desire for selective presences, where one can be visible to some people while staying hidden to others” (p. 246). Another implication of “presence” is that it is related to other functional blocks in the honeycomb framework, such as “conversations” and “relationships”. For instance, companies should recognise that “social media presence is influenced by the intimacy and immediacy of the relationship medium, and that higher levels of social presence are likely to make conversations more influential” (p. 246).</a:t>
            </a:r>
          </a:p>
          <a:p>
            <a:endParaRPr lang="en-GB" b="0" dirty="0" smtClean="0">
              <a:effectLst/>
            </a:endParaRPr>
          </a:p>
          <a:p>
            <a:r>
              <a:rPr lang="en-GB" b="0" dirty="0" smtClean="0">
                <a:effectLst/>
              </a:rPr>
              <a:t>Relationships</a:t>
            </a:r>
          </a:p>
          <a:p>
            <a:r>
              <a:rPr lang="en-GB" dirty="0" smtClean="0">
                <a:effectLst/>
              </a:rPr>
              <a:t>“Relationships” refer to how people are connected on an SM platform. </a:t>
            </a:r>
            <a:r>
              <a:rPr lang="en-GB" sz="1200" b="0" u="none" strike="noStrike" kern="1200" dirty="0" smtClean="0">
                <a:solidFill>
                  <a:schemeClr val="tx1"/>
                </a:solidFill>
                <a:effectLst/>
                <a:latin typeface="+mn-lt"/>
                <a:ea typeface="+mn-ea"/>
                <a:cs typeface="+mn-cs"/>
                <a:hlinkClick r:id="rId4"/>
              </a:rPr>
              <a:t>Machado </a:t>
            </a:r>
            <a:r>
              <a:rPr lang="en-GB" sz="1200" b="0" i="1" u="none" strike="noStrike" kern="1200" dirty="0" smtClean="0">
                <a:solidFill>
                  <a:schemeClr val="tx1"/>
                </a:solidFill>
                <a:effectLst/>
                <a:latin typeface="+mn-lt"/>
                <a:ea typeface="+mn-ea"/>
                <a:cs typeface="+mn-cs"/>
                <a:hlinkClick r:id="rId4"/>
              </a:rPr>
              <a:t>et al.</a:t>
            </a:r>
            <a:r>
              <a:rPr lang="en-GB" sz="1200" b="0" u="none" strike="noStrike" kern="1200" dirty="0" smtClean="0">
                <a:solidFill>
                  <a:schemeClr val="tx1"/>
                </a:solidFill>
                <a:effectLst/>
                <a:latin typeface="+mn-lt"/>
                <a:ea typeface="+mn-ea"/>
                <a:cs typeface="+mn-cs"/>
                <a:hlinkClick r:id="rId4"/>
              </a:rPr>
              <a:t> (2016)</a:t>
            </a:r>
            <a:r>
              <a:rPr lang="en-GB" dirty="0" smtClean="0">
                <a:effectLst/>
              </a:rPr>
              <a:t> stated that in social networking sites, consumers use brands in order to create a self-identity (</a:t>
            </a:r>
            <a:r>
              <a:rPr lang="en-GB" sz="1200" b="0" u="none" strike="noStrike" kern="1200" dirty="0" err="1" smtClean="0">
                <a:solidFill>
                  <a:schemeClr val="tx1"/>
                </a:solidFill>
                <a:effectLst/>
                <a:latin typeface="+mn-lt"/>
                <a:ea typeface="+mn-ea"/>
                <a:cs typeface="+mn-cs"/>
                <a:hlinkClick r:id="rId9"/>
              </a:rPr>
              <a:t>Schau</a:t>
            </a:r>
            <a:r>
              <a:rPr lang="en-GB" sz="1200" b="0" u="none" strike="noStrike" kern="1200" dirty="0" smtClean="0">
                <a:solidFill>
                  <a:schemeClr val="tx1"/>
                </a:solidFill>
                <a:effectLst/>
                <a:latin typeface="+mn-lt"/>
                <a:ea typeface="+mn-ea"/>
                <a:cs typeface="+mn-cs"/>
                <a:hlinkClick r:id="rId9"/>
              </a:rPr>
              <a:t> &amp; Gilly, 2003</a:t>
            </a:r>
            <a:r>
              <a:rPr lang="en-GB" dirty="0" smtClean="0">
                <a:effectLst/>
              </a:rPr>
              <a:t>), and when they “like” a brand via Facebook, they create an impression on others (</a:t>
            </a:r>
            <a:r>
              <a:rPr lang="en-GB" sz="1200" b="0" u="none" strike="noStrike" kern="1200" dirty="0" smtClean="0">
                <a:solidFill>
                  <a:schemeClr val="tx1"/>
                </a:solidFill>
                <a:effectLst/>
                <a:latin typeface="+mn-lt"/>
                <a:ea typeface="+mn-ea"/>
                <a:cs typeface="+mn-cs"/>
                <a:hlinkClick r:id="rId10"/>
              </a:rPr>
              <a:t>Hollenbeck &amp; </a:t>
            </a:r>
            <a:r>
              <a:rPr lang="en-GB" sz="1200" b="0" u="none" strike="noStrike" kern="1200" dirty="0" err="1" smtClean="0">
                <a:solidFill>
                  <a:schemeClr val="tx1"/>
                </a:solidFill>
                <a:effectLst/>
                <a:latin typeface="+mn-lt"/>
                <a:ea typeface="+mn-ea"/>
                <a:cs typeface="+mn-cs"/>
                <a:hlinkClick r:id="rId10"/>
              </a:rPr>
              <a:t>Kaikati</a:t>
            </a:r>
            <a:r>
              <a:rPr lang="en-GB" sz="1200" b="0" u="none" strike="noStrike" kern="1200" dirty="0" smtClean="0">
                <a:solidFill>
                  <a:schemeClr val="tx1"/>
                </a:solidFill>
                <a:effectLst/>
                <a:latin typeface="+mn-lt"/>
                <a:ea typeface="+mn-ea"/>
                <a:cs typeface="+mn-cs"/>
                <a:hlinkClick r:id="rId10"/>
              </a:rPr>
              <a:t>, 2012</a:t>
            </a:r>
            <a:r>
              <a:rPr lang="en-GB" dirty="0" smtClean="0">
                <a:effectLst/>
              </a:rPr>
              <a:t>; </a:t>
            </a:r>
            <a:r>
              <a:rPr lang="en-GB" sz="1200" b="0" u="none" strike="noStrike" kern="1200" dirty="0" smtClean="0">
                <a:solidFill>
                  <a:schemeClr val="tx1"/>
                </a:solidFill>
                <a:effectLst/>
                <a:latin typeface="+mn-lt"/>
                <a:ea typeface="+mn-ea"/>
                <a:cs typeface="+mn-cs"/>
                <a:hlinkClick r:id="rId11"/>
              </a:rPr>
              <a:t>Wallace, </a:t>
            </a:r>
            <a:r>
              <a:rPr lang="en-GB" sz="1200" b="0" u="none" strike="noStrike" kern="1200" dirty="0" err="1" smtClean="0">
                <a:solidFill>
                  <a:schemeClr val="tx1"/>
                </a:solidFill>
                <a:effectLst/>
                <a:latin typeface="+mn-lt"/>
                <a:ea typeface="+mn-ea"/>
                <a:cs typeface="+mn-cs"/>
                <a:hlinkClick r:id="rId11"/>
              </a:rPr>
              <a:t>Buil</a:t>
            </a:r>
            <a:r>
              <a:rPr lang="en-GB" sz="1200" b="0" u="none" strike="noStrike" kern="1200" dirty="0" smtClean="0">
                <a:solidFill>
                  <a:schemeClr val="tx1"/>
                </a:solidFill>
                <a:effectLst/>
                <a:latin typeface="+mn-lt"/>
                <a:ea typeface="+mn-ea"/>
                <a:cs typeface="+mn-cs"/>
                <a:hlinkClick r:id="rId11"/>
              </a:rPr>
              <a:t>, &amp; </a:t>
            </a:r>
            <a:r>
              <a:rPr lang="en-GB" sz="1200" b="0" u="none" strike="noStrike" kern="1200" dirty="0" err="1" smtClean="0">
                <a:solidFill>
                  <a:schemeClr val="tx1"/>
                </a:solidFill>
                <a:effectLst/>
                <a:latin typeface="+mn-lt"/>
                <a:ea typeface="+mn-ea"/>
                <a:cs typeface="+mn-cs"/>
                <a:hlinkClick r:id="rId11"/>
              </a:rPr>
              <a:t>Chernatony</a:t>
            </a:r>
            <a:r>
              <a:rPr lang="en-GB" sz="1200" b="0" u="none" strike="noStrike" kern="1200" dirty="0" smtClean="0">
                <a:solidFill>
                  <a:schemeClr val="tx1"/>
                </a:solidFill>
                <a:effectLst/>
                <a:latin typeface="+mn-lt"/>
                <a:ea typeface="+mn-ea"/>
                <a:cs typeface="+mn-cs"/>
                <a:hlinkClick r:id="rId11"/>
              </a:rPr>
              <a:t>, 2012</a:t>
            </a:r>
            <a:r>
              <a:rPr lang="en-GB" dirty="0" smtClean="0">
                <a:effectLst/>
              </a:rPr>
              <a:t>) and increment their social involvement (</a:t>
            </a:r>
            <a:r>
              <a:rPr lang="en-GB" sz="1200" b="0" u="none" strike="noStrike" kern="1200" dirty="0" smtClean="0">
                <a:solidFill>
                  <a:schemeClr val="tx1"/>
                </a:solidFill>
                <a:effectLst/>
                <a:latin typeface="+mn-lt"/>
                <a:ea typeface="+mn-ea"/>
                <a:cs typeface="+mn-cs"/>
                <a:hlinkClick r:id="rId6"/>
              </a:rPr>
              <a:t>Shu &amp; Chuang, 2011</a:t>
            </a:r>
            <a:r>
              <a:rPr lang="en-GB" dirty="0" smtClean="0">
                <a:effectLst/>
              </a:rPr>
              <a:t>). Facebook users can identify family members and make notes of mutual friends between users. When users are “relating” to each other on SM platforms, it means that they have a form of connection that leads them to “converse, share objects of sociality, meet up, or simply just list each other as a friend or fan”. When a certain SM site or company desires to engage with its fans, it should find out how it can maintain and/or build relationships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p. 246).</a:t>
            </a:r>
          </a:p>
          <a:p>
            <a:r>
              <a:rPr lang="en-GB" dirty="0" smtClean="0">
                <a:effectLst/>
              </a:rPr>
              <a:t>According to </a:t>
            </a:r>
            <a:r>
              <a:rPr lang="en-GB" sz="1200" b="0" u="none" strike="noStrike" kern="1200" dirty="0" smtClean="0">
                <a:solidFill>
                  <a:schemeClr val="tx1"/>
                </a:solidFill>
                <a:effectLst/>
                <a:latin typeface="+mn-lt"/>
                <a:ea typeface="+mn-ea"/>
                <a:cs typeface="+mn-cs"/>
                <a:hlinkClick r:id="rId8"/>
              </a:rPr>
              <a:t>Hudson </a:t>
            </a:r>
            <a:r>
              <a:rPr lang="en-GB" sz="1200" b="0" i="1" u="none" strike="noStrike" kern="1200" dirty="0" smtClean="0">
                <a:solidFill>
                  <a:schemeClr val="tx1"/>
                </a:solidFill>
                <a:effectLst/>
                <a:latin typeface="+mn-lt"/>
                <a:ea typeface="+mn-ea"/>
                <a:cs typeface="+mn-cs"/>
                <a:hlinkClick r:id="rId8"/>
              </a:rPr>
              <a:t>et al.</a:t>
            </a:r>
            <a:r>
              <a:rPr lang="en-GB" sz="1200" b="0" u="none" strike="noStrike" kern="1200" dirty="0" smtClean="0">
                <a:solidFill>
                  <a:schemeClr val="tx1"/>
                </a:solidFill>
                <a:effectLst/>
                <a:latin typeface="+mn-lt"/>
                <a:ea typeface="+mn-ea"/>
                <a:cs typeface="+mn-cs"/>
                <a:hlinkClick r:id="rId8"/>
              </a:rPr>
              <a:t> (2016)</a:t>
            </a:r>
            <a:r>
              <a:rPr lang="en-GB" dirty="0" smtClean="0">
                <a:effectLst/>
              </a:rPr>
              <a:t>, when a company interacts with its fans by replying to comments, solving problems and inviting them to participate, fans feel a higher level of relationship quality and create a feeling of connection.</a:t>
            </a:r>
          </a:p>
          <a:p>
            <a:endParaRPr lang="en-GB" b="0" dirty="0" smtClean="0">
              <a:effectLst/>
            </a:endParaRPr>
          </a:p>
          <a:p>
            <a:r>
              <a:rPr lang="en-GB" b="0" dirty="0" smtClean="0">
                <a:effectLst/>
              </a:rPr>
              <a:t>Reputation</a:t>
            </a:r>
          </a:p>
          <a:p>
            <a:r>
              <a:rPr lang="en-GB" dirty="0" smtClean="0">
                <a:effectLst/>
              </a:rPr>
              <a:t>“Reputation” refers to the ability of users to identify the standing of others (including themselves) within an SM platform. For example, Facebook users can “like” certain content and comment on it. According to </a:t>
            </a:r>
            <a:r>
              <a:rPr lang="en-GB" sz="1200" b="0" u="none" strike="noStrike" kern="1200" dirty="0" err="1" smtClean="0">
                <a:solidFill>
                  <a:schemeClr val="tx1"/>
                </a:solidFill>
                <a:effectLst/>
                <a:latin typeface="+mn-lt"/>
                <a:ea typeface="+mn-ea"/>
                <a:cs typeface="+mn-cs"/>
                <a:hlinkClick r:id="rId12"/>
              </a:rPr>
              <a:t>Kudeshia</a:t>
            </a:r>
            <a:r>
              <a:rPr lang="en-GB" sz="1200" b="0" u="none" strike="noStrike" kern="1200" dirty="0" smtClean="0">
                <a:solidFill>
                  <a:schemeClr val="tx1"/>
                </a:solidFill>
                <a:effectLst/>
                <a:latin typeface="+mn-lt"/>
                <a:ea typeface="+mn-ea"/>
                <a:cs typeface="+mn-cs"/>
                <a:hlinkClick r:id="rId12"/>
              </a:rPr>
              <a:t>, </a:t>
            </a:r>
            <a:r>
              <a:rPr lang="en-GB" sz="1200" b="0" u="none" strike="noStrike" kern="1200" dirty="0" err="1" smtClean="0">
                <a:solidFill>
                  <a:schemeClr val="tx1"/>
                </a:solidFill>
                <a:effectLst/>
                <a:latin typeface="+mn-lt"/>
                <a:ea typeface="+mn-ea"/>
                <a:cs typeface="+mn-cs"/>
                <a:hlinkClick r:id="rId12"/>
              </a:rPr>
              <a:t>Sikdar</a:t>
            </a:r>
            <a:r>
              <a:rPr lang="en-GB" sz="1200" b="0" u="none" strike="noStrike" kern="1200" dirty="0" smtClean="0">
                <a:solidFill>
                  <a:schemeClr val="tx1"/>
                </a:solidFill>
                <a:effectLst/>
                <a:latin typeface="+mn-lt"/>
                <a:ea typeface="+mn-ea"/>
                <a:cs typeface="+mn-cs"/>
                <a:hlinkClick r:id="rId12"/>
              </a:rPr>
              <a:t> and Mittal (2015)</a:t>
            </a:r>
            <a:r>
              <a:rPr lang="en-GB" dirty="0" smtClean="0">
                <a:effectLst/>
              </a:rPr>
              <a:t>, online reputation is an important element for the success of a company. An online presence allows companies to understand their customer’s feelings about the brand and it could also be an opportunity to avoid any negative thoughts.</a:t>
            </a:r>
          </a:p>
          <a:p>
            <a:r>
              <a:rPr lang="en-GB" dirty="0" smtClean="0">
                <a:effectLst/>
              </a:rPr>
              <a:t>Online reputation management is very important for online community marketers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According to </a:t>
            </a:r>
            <a:r>
              <a:rPr lang="en-GB" sz="1200" b="0" u="none" strike="noStrike" kern="1200" dirty="0" err="1" smtClean="0">
                <a:solidFill>
                  <a:schemeClr val="tx1"/>
                </a:solidFill>
                <a:effectLst/>
                <a:latin typeface="+mn-lt"/>
                <a:ea typeface="+mn-ea"/>
                <a:cs typeface="+mn-cs"/>
                <a:hlinkClick r:id="rId13"/>
              </a:rPr>
              <a:t>Baxi</a:t>
            </a:r>
            <a:r>
              <a:rPr lang="en-GB" sz="1200" b="0" u="none" strike="noStrike" kern="1200" dirty="0" smtClean="0">
                <a:solidFill>
                  <a:schemeClr val="tx1"/>
                </a:solidFill>
                <a:effectLst/>
                <a:latin typeface="+mn-lt"/>
                <a:ea typeface="+mn-ea"/>
                <a:cs typeface="+mn-cs"/>
                <a:hlinkClick r:id="rId13"/>
              </a:rPr>
              <a:t>, Panda, and </a:t>
            </a:r>
            <a:r>
              <a:rPr lang="en-GB" sz="1200" b="0" u="none" strike="noStrike" kern="1200" dirty="0" err="1" smtClean="0">
                <a:solidFill>
                  <a:schemeClr val="tx1"/>
                </a:solidFill>
                <a:effectLst/>
                <a:latin typeface="+mn-lt"/>
                <a:ea typeface="+mn-ea"/>
                <a:cs typeface="+mn-cs"/>
                <a:hlinkClick r:id="rId13"/>
              </a:rPr>
              <a:t>Karani</a:t>
            </a:r>
            <a:r>
              <a:rPr lang="en-GB" sz="1200" b="0" u="none" strike="noStrike" kern="1200" dirty="0" smtClean="0">
                <a:solidFill>
                  <a:schemeClr val="tx1"/>
                </a:solidFill>
                <a:effectLst/>
                <a:latin typeface="+mn-lt"/>
                <a:ea typeface="+mn-ea"/>
                <a:cs typeface="+mn-cs"/>
                <a:hlinkClick r:id="rId13"/>
              </a:rPr>
              <a:t> (2016)</a:t>
            </a:r>
            <a:r>
              <a:rPr lang="en-GB" dirty="0" smtClean="0">
                <a:effectLst/>
              </a:rPr>
              <a:t>, one negative comment on company SM platforms can create a negative impact on the minds of other community members. To restrict the negative impact, quick responses to every negative comment are required. Negative WOM publicity has a higher impact than positive WOM publicity.</a:t>
            </a:r>
          </a:p>
          <a:p>
            <a:r>
              <a:rPr lang="en-GB" dirty="0" smtClean="0">
                <a:effectLst/>
              </a:rPr>
              <a:t>According to </a:t>
            </a:r>
            <a:r>
              <a:rPr lang="en-GB" sz="1200" b="0" u="none" strike="noStrike" kern="1200" dirty="0" err="1" smtClean="0">
                <a:solidFill>
                  <a:schemeClr val="tx1"/>
                </a:solidFill>
                <a:effectLst/>
                <a:latin typeface="+mn-lt"/>
                <a:ea typeface="+mn-ea"/>
                <a:cs typeface="+mn-cs"/>
                <a:hlinkClick r:id="rId12"/>
              </a:rPr>
              <a:t>Kudeshia</a:t>
            </a:r>
            <a:r>
              <a:rPr lang="en-GB" sz="1200" b="0" u="none" strike="noStrike" kern="1200" dirty="0" smtClean="0">
                <a:solidFill>
                  <a:schemeClr val="tx1"/>
                </a:solidFill>
                <a:effectLst/>
                <a:latin typeface="+mn-lt"/>
                <a:ea typeface="+mn-ea"/>
                <a:cs typeface="+mn-cs"/>
                <a:hlinkClick r:id="rId12"/>
              </a:rPr>
              <a:t> </a:t>
            </a:r>
            <a:r>
              <a:rPr lang="en-GB" sz="1200" b="0" i="1" u="none" strike="noStrike" kern="1200" dirty="0" smtClean="0">
                <a:solidFill>
                  <a:schemeClr val="tx1"/>
                </a:solidFill>
                <a:effectLst/>
                <a:latin typeface="+mn-lt"/>
                <a:ea typeface="+mn-ea"/>
                <a:cs typeface="+mn-cs"/>
                <a:hlinkClick r:id="rId12"/>
              </a:rPr>
              <a:t>et al.</a:t>
            </a:r>
            <a:r>
              <a:rPr lang="en-GB" sz="1200" b="0" u="none" strike="noStrike" kern="1200" dirty="0" smtClean="0">
                <a:solidFill>
                  <a:schemeClr val="tx1"/>
                </a:solidFill>
                <a:effectLst/>
                <a:latin typeface="+mn-lt"/>
                <a:ea typeface="+mn-ea"/>
                <a:cs typeface="+mn-cs"/>
                <a:hlinkClick r:id="rId12"/>
              </a:rPr>
              <a:t> (2015)</a:t>
            </a:r>
            <a:r>
              <a:rPr lang="en-GB" dirty="0" smtClean="0">
                <a:effectLst/>
              </a:rPr>
              <a:t>, online reputation is an important element for the success of a company. An online presence allows companies to understand their customer’s feelings about the brand and it could also be an opportunity to avoid any negative thoughts.</a:t>
            </a:r>
          </a:p>
          <a:p>
            <a:endParaRPr lang="en-GB" b="0" dirty="0" smtClean="0">
              <a:effectLst/>
            </a:endParaRPr>
          </a:p>
          <a:p>
            <a:r>
              <a:rPr lang="en-GB" b="0" dirty="0" smtClean="0">
                <a:effectLst/>
              </a:rPr>
              <a:t>Groups</a:t>
            </a:r>
          </a:p>
          <a:p>
            <a:r>
              <a:rPr lang="en-GB" dirty="0" smtClean="0">
                <a:effectLst/>
              </a:rPr>
              <a:t>“Groups” refer to the capacity of users to “form communities and sub-communities”. When SM users “like” the same brand, they form a community (</a:t>
            </a:r>
            <a:r>
              <a:rPr lang="en-GB" sz="1200" b="0" u="none" strike="noStrike" kern="1200" dirty="0" err="1" smtClean="0">
                <a:solidFill>
                  <a:schemeClr val="tx1"/>
                </a:solidFill>
                <a:effectLst/>
                <a:latin typeface="+mn-lt"/>
                <a:ea typeface="+mn-ea"/>
                <a:cs typeface="+mn-cs"/>
                <a:hlinkClick r:id="rId3"/>
              </a:rPr>
              <a:t>Kietzmann</a:t>
            </a:r>
            <a:r>
              <a:rPr lang="en-GB" sz="1200" b="0" u="none" strike="noStrike" kern="1200" dirty="0" smtClean="0">
                <a:solidFill>
                  <a:schemeClr val="tx1"/>
                </a:solidFill>
                <a:effectLst/>
                <a:latin typeface="+mn-lt"/>
                <a:ea typeface="+mn-ea"/>
                <a:cs typeface="+mn-cs"/>
                <a:hlinkClick r:id="rId3"/>
              </a:rPr>
              <a:t> </a:t>
            </a:r>
            <a:r>
              <a:rPr lang="en-GB" sz="1200" b="0" i="1" u="none" strike="noStrike" kern="1200" dirty="0" smtClean="0">
                <a:solidFill>
                  <a:schemeClr val="tx1"/>
                </a:solidFill>
                <a:effectLst/>
                <a:latin typeface="+mn-lt"/>
                <a:ea typeface="+mn-ea"/>
                <a:cs typeface="+mn-cs"/>
                <a:hlinkClick r:id="rId3"/>
              </a:rPr>
              <a:t>et al.</a:t>
            </a:r>
            <a:r>
              <a:rPr lang="en-GB" sz="1200" b="0" u="none" strike="noStrike" kern="1200" dirty="0" smtClean="0">
                <a:solidFill>
                  <a:schemeClr val="tx1"/>
                </a:solidFill>
                <a:effectLst/>
                <a:latin typeface="+mn-lt"/>
                <a:ea typeface="+mn-ea"/>
                <a:cs typeface="+mn-cs"/>
                <a:hlinkClick r:id="rId3"/>
              </a:rPr>
              <a:t>, 2011</a:t>
            </a:r>
            <a:r>
              <a:rPr lang="en-GB" dirty="0" smtClean="0">
                <a:effectLst/>
              </a:rPr>
              <a:t>, p. 247). On Facebook, users can also form communities by organising their friends into different groups (</a:t>
            </a:r>
            <a:r>
              <a:rPr lang="en-GB" sz="1200" b="0" u="none" strike="noStrike" kern="1200" dirty="0" smtClean="0">
                <a:solidFill>
                  <a:schemeClr val="tx1"/>
                </a:solidFill>
                <a:effectLst/>
                <a:latin typeface="+mn-lt"/>
                <a:ea typeface="+mn-ea"/>
                <a:cs typeface="+mn-cs"/>
                <a:hlinkClick r:id="rId14"/>
              </a:rPr>
              <a:t>Parsons, 2013</a:t>
            </a:r>
            <a:r>
              <a:rPr lang="en-GB" dirty="0" smtClean="0">
                <a:effectLst/>
              </a:rPr>
              <a:t>). According to </a:t>
            </a:r>
            <a:r>
              <a:rPr lang="en-GB" sz="1200" b="0" u="none" strike="noStrike" kern="1200" dirty="0" smtClean="0">
                <a:solidFill>
                  <a:schemeClr val="tx1"/>
                </a:solidFill>
                <a:effectLst/>
                <a:latin typeface="+mn-lt"/>
                <a:ea typeface="+mn-ea"/>
                <a:cs typeface="+mn-cs"/>
                <a:hlinkClick r:id="rId4"/>
              </a:rPr>
              <a:t>Machado </a:t>
            </a:r>
            <a:r>
              <a:rPr lang="en-GB" sz="1200" b="0" i="1" u="none" strike="noStrike" kern="1200" dirty="0" smtClean="0">
                <a:solidFill>
                  <a:schemeClr val="tx1"/>
                </a:solidFill>
                <a:effectLst/>
                <a:latin typeface="+mn-lt"/>
                <a:ea typeface="+mn-ea"/>
                <a:cs typeface="+mn-cs"/>
                <a:hlinkClick r:id="rId4"/>
              </a:rPr>
              <a:t>et al.</a:t>
            </a:r>
            <a:r>
              <a:rPr lang="en-GB" sz="1200" b="0" u="none" strike="noStrike" kern="1200" dirty="0" smtClean="0">
                <a:solidFill>
                  <a:schemeClr val="tx1"/>
                </a:solidFill>
                <a:effectLst/>
                <a:latin typeface="+mn-lt"/>
                <a:ea typeface="+mn-ea"/>
                <a:cs typeface="+mn-cs"/>
                <a:hlinkClick r:id="rId4"/>
              </a:rPr>
              <a:t> (2016)</a:t>
            </a:r>
            <a:r>
              <a:rPr lang="en-GB" dirty="0" smtClean="0">
                <a:effectLst/>
              </a:rPr>
              <a:t> and </a:t>
            </a:r>
            <a:r>
              <a:rPr lang="en-GB" sz="1200" b="0" u="none" strike="noStrike" kern="1200" dirty="0" smtClean="0">
                <a:solidFill>
                  <a:schemeClr val="tx1"/>
                </a:solidFill>
                <a:effectLst/>
                <a:latin typeface="+mn-lt"/>
                <a:ea typeface="+mn-ea"/>
                <a:cs typeface="+mn-cs"/>
                <a:hlinkClick r:id="rId15"/>
              </a:rPr>
              <a:t>Daugherty, </a:t>
            </a:r>
            <a:r>
              <a:rPr lang="en-GB" sz="1200" b="0" u="none" strike="noStrike" kern="1200" dirty="0" err="1" smtClean="0">
                <a:solidFill>
                  <a:schemeClr val="tx1"/>
                </a:solidFill>
                <a:effectLst/>
                <a:latin typeface="+mn-lt"/>
                <a:ea typeface="+mn-ea"/>
                <a:cs typeface="+mn-cs"/>
                <a:hlinkClick r:id="rId15"/>
              </a:rPr>
              <a:t>Eastin</a:t>
            </a:r>
            <a:r>
              <a:rPr lang="en-GB" sz="1200" b="0" u="none" strike="noStrike" kern="1200" dirty="0" smtClean="0">
                <a:solidFill>
                  <a:schemeClr val="tx1"/>
                </a:solidFill>
                <a:effectLst/>
                <a:latin typeface="+mn-lt"/>
                <a:ea typeface="+mn-ea"/>
                <a:cs typeface="+mn-cs"/>
                <a:hlinkClick r:id="rId15"/>
              </a:rPr>
              <a:t>, and Bright (2008)</a:t>
            </a:r>
            <a:r>
              <a:rPr lang="en-GB" dirty="0" smtClean="0">
                <a:effectLst/>
              </a:rPr>
              <a:t>, social interaction is very important for the creation of user-generated content, “as by creating content consumers can connect with others, experience a sense of community and feel important” (p. 171). Moreover, by interacting with a brand through SM platforms, consumers can feel an interpersonal interaction and an intimacy feeling (</a:t>
            </a:r>
            <a:r>
              <a:rPr lang="en-GB" sz="1200" b="0" u="none" strike="noStrike" kern="1200" dirty="0" smtClean="0">
                <a:solidFill>
                  <a:schemeClr val="tx1"/>
                </a:solidFill>
                <a:effectLst/>
                <a:latin typeface="+mn-lt"/>
                <a:ea typeface="+mn-ea"/>
                <a:cs typeface="+mn-cs"/>
                <a:hlinkClick r:id="rId8"/>
              </a:rPr>
              <a:t>Hudson </a:t>
            </a:r>
            <a:r>
              <a:rPr lang="en-GB" sz="1200" b="0" i="1" u="none" strike="noStrike" kern="1200" dirty="0" smtClean="0">
                <a:solidFill>
                  <a:schemeClr val="tx1"/>
                </a:solidFill>
                <a:effectLst/>
                <a:latin typeface="+mn-lt"/>
                <a:ea typeface="+mn-ea"/>
                <a:cs typeface="+mn-cs"/>
                <a:hlinkClick r:id="rId8"/>
              </a:rPr>
              <a:t>et al.</a:t>
            </a:r>
            <a:r>
              <a:rPr lang="en-GB" sz="1200" b="0" u="none" strike="noStrike" kern="1200" dirty="0" smtClean="0">
                <a:solidFill>
                  <a:schemeClr val="tx1"/>
                </a:solidFill>
                <a:effectLst/>
                <a:latin typeface="+mn-lt"/>
                <a:ea typeface="+mn-ea"/>
                <a:cs typeface="+mn-cs"/>
                <a:hlinkClick r:id="rId8"/>
              </a:rPr>
              <a:t>, 2016</a:t>
            </a:r>
            <a:r>
              <a:rPr lang="en-GB" dirty="0" smtClean="0">
                <a:effectLst/>
              </a:rPr>
              <a:t>).</a:t>
            </a:r>
          </a:p>
          <a:p>
            <a:r>
              <a:rPr lang="en-GB" dirty="0" smtClean="0">
                <a:effectLst/>
              </a:rPr>
              <a:t>A fan page’s success on any SM depends on consumer engagement with the brand or company. To achieve this, it is important to have good planning in the networks and the web as a whole, which should be carried out proficiently (</a:t>
            </a:r>
            <a:r>
              <a:rPr lang="en-GB" sz="1200" b="0" u="none" strike="noStrike" kern="1200" dirty="0" err="1" smtClean="0">
                <a:solidFill>
                  <a:schemeClr val="tx1"/>
                </a:solidFill>
                <a:effectLst/>
                <a:latin typeface="+mn-lt"/>
                <a:ea typeface="+mn-ea"/>
                <a:cs typeface="+mn-cs"/>
                <a:hlinkClick r:id="rId16"/>
              </a:rPr>
              <a:t>Trainini</a:t>
            </a:r>
            <a:r>
              <a:rPr lang="en-GB" sz="1200" b="0" u="none" strike="noStrike" kern="1200" dirty="0" smtClean="0">
                <a:solidFill>
                  <a:schemeClr val="tx1"/>
                </a:solidFill>
                <a:effectLst/>
                <a:latin typeface="+mn-lt"/>
                <a:ea typeface="+mn-ea"/>
                <a:cs typeface="+mn-cs"/>
                <a:hlinkClick r:id="rId16"/>
              </a:rPr>
              <a:t> &amp; Torres, 2015</a:t>
            </a:r>
            <a:r>
              <a:rPr lang="en-GB" dirty="0" smtClean="0">
                <a:effectLst/>
              </a:rPr>
              <a:t>).</a:t>
            </a:r>
          </a:p>
          <a:p>
            <a:endParaRPr lang="en-US" dirty="0"/>
          </a:p>
        </p:txBody>
      </p:sp>
      <p:sp>
        <p:nvSpPr>
          <p:cNvPr id="4" name="Slide Number Placeholder 3"/>
          <p:cNvSpPr>
            <a:spLocks noGrp="1"/>
          </p:cNvSpPr>
          <p:nvPr>
            <p:ph type="sldNum" sz="quarter" idx="5"/>
          </p:nvPr>
        </p:nvSpPr>
        <p:spPr/>
        <p:txBody>
          <a:bodyPr/>
          <a:lstStyle/>
          <a:p>
            <a:fld id="{5D9A0E60-FB7B-4B1A-8088-B263E0239BC8}" type="slidenum">
              <a:rPr lang="en-US" smtClean="0"/>
              <a:t>3</a:t>
            </a:fld>
            <a:endParaRPr lang="en-US"/>
          </a:p>
        </p:txBody>
      </p:sp>
    </p:spTree>
    <p:extLst>
      <p:ext uri="{BB962C8B-B14F-4D97-AF65-F5344CB8AC3E}">
        <p14:creationId xmlns:p14="http://schemas.microsoft.com/office/powerpoint/2010/main" val="2226122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1/25/2021</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1/25/2021</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1/25/2021</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1/25/2021</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1/25/2021</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1/25/2021</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1/25/2021</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1/25/2021</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1/25/2021</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1/25/2021</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1/25/2021</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1/25/2021</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p:txBody>
          <a:bodyPr/>
          <a:lstStyle/>
          <a:p>
            <a:r>
              <a:rPr lang="en-GB" dirty="0"/>
              <a:t>BMSW4003 Digital Skills and Research Methods</a:t>
            </a:r>
            <a:endParaRPr lang="en-US" dirty="0"/>
          </a:p>
        </p:txBody>
      </p:sp>
      <p:sp>
        <p:nvSpPr>
          <p:cNvPr id="3" name="Subtitle 2">
            <a:extLst>
              <a:ext uri="{FF2B5EF4-FFF2-40B4-BE49-F238E27FC236}">
                <a16:creationId xmlns:a16="http://schemas.microsoft.com/office/drawing/2014/main" id="{0CAD7795-3437-4C6E-96CC-D0B6C2E3A91D}"/>
              </a:ext>
            </a:extLst>
          </p:cNvPr>
          <p:cNvSpPr>
            <a:spLocks noGrp="1"/>
          </p:cNvSpPr>
          <p:nvPr>
            <p:ph type="subTitle" idx="1"/>
          </p:nvPr>
        </p:nvSpPr>
        <p:spPr>
          <a:xfrm>
            <a:off x="1825824" y="4464141"/>
            <a:ext cx="8534400" cy="1752600"/>
          </a:xfrm>
        </p:spPr>
        <p:txBody>
          <a:bodyPr>
            <a:normAutofit/>
          </a:bodyPr>
          <a:lstStyle/>
          <a:p>
            <a:r>
              <a:rPr lang="en-GB" sz="4400" dirty="0">
                <a:solidFill>
                  <a:schemeClr val="bg1"/>
                </a:solidFill>
              </a:rPr>
              <a:t>Digital Collaboration</a:t>
            </a:r>
            <a:endParaRPr lang="en-US" sz="4400" dirty="0">
              <a:solidFill>
                <a:schemeClr val="bg1"/>
              </a:solidFill>
            </a:endParaRPr>
          </a:p>
        </p:txBody>
      </p:sp>
    </p:spTree>
    <p:extLst>
      <p:ext uri="{BB962C8B-B14F-4D97-AF65-F5344CB8AC3E}">
        <p14:creationId xmlns:p14="http://schemas.microsoft.com/office/powerpoint/2010/main" val="246934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3BEAA-2851-4295-81C8-50CC353E7EF0}"/>
              </a:ext>
            </a:extLst>
          </p:cNvPr>
          <p:cNvSpPr txBox="1"/>
          <p:nvPr/>
        </p:nvSpPr>
        <p:spPr>
          <a:xfrm>
            <a:off x="1124262" y="1109272"/>
            <a:ext cx="9908499" cy="2308324"/>
          </a:xfrm>
          <a:prstGeom prst="rect">
            <a:avLst/>
          </a:prstGeom>
          <a:noFill/>
        </p:spPr>
        <p:txBody>
          <a:bodyPr wrap="square" rtlCol="0">
            <a:spAutoFit/>
          </a:bodyPr>
          <a:lstStyle/>
          <a:p>
            <a:r>
              <a:rPr lang="en-GB" sz="2400" u="sng" dirty="0"/>
              <a:t>AIM of SESSION:</a:t>
            </a:r>
          </a:p>
          <a:p>
            <a:endParaRPr lang="en-GB" sz="2000" dirty="0"/>
          </a:p>
          <a:p>
            <a:pPr marL="285750" indent="-285750">
              <a:buFont typeface="Arial" panose="020B0604020202020204" pitchFamily="34" charset="0"/>
              <a:buChar char="•"/>
            </a:pPr>
            <a:r>
              <a:rPr lang="en-GB" sz="2000" dirty="0"/>
              <a:t>Create a Google mail account using your student number</a:t>
            </a:r>
          </a:p>
          <a:p>
            <a:pPr marL="285750" indent="-285750">
              <a:buFont typeface="Arial" panose="020B0604020202020204" pitchFamily="34" charset="0"/>
              <a:buChar char="•"/>
            </a:pPr>
            <a:r>
              <a:rPr lang="en-GB" sz="2000" dirty="0"/>
              <a:t>Explore the Google software </a:t>
            </a:r>
            <a:r>
              <a:rPr lang="en-GB" sz="2000" dirty="0" smtClean="0"/>
              <a:t>suite/Microsoft</a:t>
            </a:r>
            <a:endParaRPr lang="en-GB" sz="2000" dirty="0"/>
          </a:p>
          <a:p>
            <a:pPr marL="285750" indent="-285750">
              <a:buFont typeface="Arial" panose="020B0604020202020204" pitchFamily="34" charset="0"/>
              <a:buChar char="•"/>
            </a:pPr>
            <a:r>
              <a:rPr lang="en-GB" sz="2000" dirty="0"/>
              <a:t>Understand the Honeycomb of social media</a:t>
            </a:r>
          </a:p>
          <a:p>
            <a:pPr marL="285750" indent="-285750">
              <a:buFont typeface="Arial" panose="020B0604020202020204" pitchFamily="34" charset="0"/>
              <a:buChar char="•"/>
            </a:pPr>
            <a:r>
              <a:rPr lang="en-GB" sz="2000" dirty="0"/>
              <a:t>Understand the digital collaboration canvas</a:t>
            </a:r>
          </a:p>
          <a:p>
            <a:pPr marL="28575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23128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7C45BCC-FD20-4549-9D8B-46A1499D4085}"/>
              </a:ext>
            </a:extLst>
          </p:cNvPr>
          <p:cNvGraphicFramePr/>
          <p:nvPr>
            <p:extLst>
              <p:ext uri="{D42A27DB-BD31-4B8C-83A1-F6EECF244321}">
                <p14:modId xmlns:p14="http://schemas.microsoft.com/office/powerpoint/2010/main" val="2914733359"/>
              </p:ext>
            </p:extLst>
          </p:nvPr>
        </p:nvGraphicFramePr>
        <p:xfrm>
          <a:off x="2032000" y="16502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11E4A0-3B02-471E-B95B-3A01E46DAFE1}"/>
              </a:ext>
            </a:extLst>
          </p:cNvPr>
          <p:cNvSpPr txBox="1"/>
          <p:nvPr/>
        </p:nvSpPr>
        <p:spPr>
          <a:xfrm>
            <a:off x="9203957" y="5081662"/>
            <a:ext cx="2473377" cy="369332"/>
          </a:xfrm>
          <a:prstGeom prst="rect">
            <a:avLst/>
          </a:prstGeom>
          <a:noFill/>
        </p:spPr>
        <p:txBody>
          <a:bodyPr wrap="square" rtlCol="0">
            <a:spAutoFit/>
          </a:bodyPr>
          <a:lstStyle/>
          <a:p>
            <a:r>
              <a:rPr lang="en-GB" dirty="0"/>
              <a:t>McCarthy </a:t>
            </a:r>
            <a:r>
              <a:rPr lang="en-GB" i="1" dirty="0"/>
              <a:t>et-al</a:t>
            </a:r>
            <a:r>
              <a:rPr lang="en-GB" dirty="0"/>
              <a:t>. (2011)</a:t>
            </a:r>
            <a:endParaRPr lang="en-US" dirty="0"/>
          </a:p>
        </p:txBody>
      </p:sp>
      <p:sp>
        <p:nvSpPr>
          <p:cNvPr id="5" name="TextBox 4">
            <a:extLst>
              <a:ext uri="{FF2B5EF4-FFF2-40B4-BE49-F238E27FC236}">
                <a16:creationId xmlns:a16="http://schemas.microsoft.com/office/drawing/2014/main" id="{2640008C-1F57-471E-AAF2-CA5466EB20E9}"/>
              </a:ext>
            </a:extLst>
          </p:cNvPr>
          <p:cNvSpPr txBox="1"/>
          <p:nvPr/>
        </p:nvSpPr>
        <p:spPr>
          <a:xfrm>
            <a:off x="344774" y="284813"/>
            <a:ext cx="4482059" cy="369332"/>
          </a:xfrm>
          <a:prstGeom prst="rect">
            <a:avLst/>
          </a:prstGeom>
          <a:noFill/>
        </p:spPr>
        <p:txBody>
          <a:bodyPr wrap="square" rtlCol="0">
            <a:spAutoFit/>
          </a:bodyPr>
          <a:lstStyle/>
          <a:p>
            <a:r>
              <a:rPr lang="en-GB" dirty="0"/>
              <a:t>HONEYCOMB of SOCIAL MEDIA</a:t>
            </a:r>
            <a:endParaRPr lang="en-US" dirty="0"/>
          </a:p>
        </p:txBody>
      </p:sp>
    </p:spTree>
    <p:extLst>
      <p:ext uri="{BB962C8B-B14F-4D97-AF65-F5344CB8AC3E}">
        <p14:creationId xmlns:p14="http://schemas.microsoft.com/office/powerpoint/2010/main" val="3598456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13915-BC0C-4F9C-979F-1BDFCC60D450}"/>
              </a:ext>
            </a:extLst>
          </p:cNvPr>
          <p:cNvSpPr txBox="1"/>
          <p:nvPr/>
        </p:nvSpPr>
        <p:spPr>
          <a:xfrm>
            <a:off x="334537" y="379141"/>
            <a:ext cx="5486400" cy="400110"/>
          </a:xfrm>
          <a:prstGeom prst="rect">
            <a:avLst/>
          </a:prstGeom>
          <a:noFill/>
        </p:spPr>
        <p:txBody>
          <a:bodyPr wrap="square" rtlCol="0">
            <a:spAutoFit/>
          </a:bodyPr>
          <a:lstStyle/>
          <a:p>
            <a:r>
              <a:rPr lang="en-GB" sz="2000" dirty="0"/>
              <a:t>DIGITAL COLLABORATION CANVAS</a:t>
            </a:r>
            <a:endParaRPr lang="en-US" sz="2000" dirty="0"/>
          </a:p>
        </p:txBody>
      </p:sp>
      <p:sp>
        <p:nvSpPr>
          <p:cNvPr id="13" name="Freeform: Shape 12">
            <a:extLst>
              <a:ext uri="{FF2B5EF4-FFF2-40B4-BE49-F238E27FC236}">
                <a16:creationId xmlns:a16="http://schemas.microsoft.com/office/drawing/2014/main" id="{D8B5D04D-E854-4F0E-8F83-620F15D3AF81}"/>
              </a:ext>
            </a:extLst>
          </p:cNvPr>
          <p:cNvSpPr/>
          <p:nvPr/>
        </p:nvSpPr>
        <p:spPr>
          <a:xfrm>
            <a:off x="5259875" y="1910166"/>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sp>
        <p:nvSpPr>
          <p:cNvPr id="15" name="Freeform: Shape 14">
            <a:extLst>
              <a:ext uri="{FF2B5EF4-FFF2-40B4-BE49-F238E27FC236}">
                <a16:creationId xmlns:a16="http://schemas.microsoft.com/office/drawing/2014/main" id="{6CC03D9C-624B-4D19-AB57-8BF3BC9DFF48}"/>
              </a:ext>
            </a:extLst>
          </p:cNvPr>
          <p:cNvSpPr/>
          <p:nvPr/>
        </p:nvSpPr>
        <p:spPr>
          <a:xfrm>
            <a:off x="5464540" y="16210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17" name="Freeform: Shape 16">
            <a:extLst>
              <a:ext uri="{FF2B5EF4-FFF2-40B4-BE49-F238E27FC236}">
                <a16:creationId xmlns:a16="http://schemas.microsoft.com/office/drawing/2014/main" id="{300A227A-72AB-4651-A33F-66F20F440321}"/>
              </a:ext>
            </a:extLst>
          </p:cNvPr>
          <p:cNvSpPr/>
          <p:nvPr/>
        </p:nvSpPr>
        <p:spPr>
          <a:xfrm>
            <a:off x="7134426" y="1130962"/>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19" name="Freeform: Shape 18">
            <a:extLst>
              <a:ext uri="{FF2B5EF4-FFF2-40B4-BE49-F238E27FC236}">
                <a16:creationId xmlns:a16="http://schemas.microsoft.com/office/drawing/2014/main" id="{9BD9DA44-6CD8-4D31-8A6E-31A594979A49}"/>
              </a:ext>
            </a:extLst>
          </p:cNvPr>
          <p:cNvSpPr/>
          <p:nvPr/>
        </p:nvSpPr>
        <p:spPr>
          <a:xfrm>
            <a:off x="7134426" y="3035624"/>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21" name="Freeform: Shape 20">
            <a:extLst>
              <a:ext uri="{FF2B5EF4-FFF2-40B4-BE49-F238E27FC236}">
                <a16:creationId xmlns:a16="http://schemas.microsoft.com/office/drawing/2014/main" id="{0E16791D-4B4E-4D98-A5C5-98B49D2E4546}"/>
              </a:ext>
            </a:extLst>
          </p:cNvPr>
          <p:cNvSpPr/>
          <p:nvPr/>
        </p:nvSpPr>
        <p:spPr>
          <a:xfrm>
            <a:off x="5464540" y="400556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23" name="Freeform: Shape 22">
            <a:extLst>
              <a:ext uri="{FF2B5EF4-FFF2-40B4-BE49-F238E27FC236}">
                <a16:creationId xmlns:a16="http://schemas.microsoft.com/office/drawing/2014/main" id="{4BF032BF-1D4F-4B1B-B0EB-FEE731AF1210}"/>
              </a:ext>
            </a:extLst>
          </p:cNvPr>
          <p:cNvSpPr/>
          <p:nvPr/>
        </p:nvSpPr>
        <p:spPr>
          <a:xfrm>
            <a:off x="3786902" y="3036707"/>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24" name="Freeform: Shape 23">
            <a:extLst>
              <a:ext uri="{FF2B5EF4-FFF2-40B4-BE49-F238E27FC236}">
                <a16:creationId xmlns:a16="http://schemas.microsoft.com/office/drawing/2014/main" id="{330F0BFE-99FD-419B-904C-77CE84858A64}"/>
              </a:ext>
            </a:extLst>
          </p:cNvPr>
          <p:cNvSpPr/>
          <p:nvPr/>
        </p:nvSpPr>
        <p:spPr>
          <a:xfrm>
            <a:off x="3786902" y="112879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grpSp>
        <p:nvGrpSpPr>
          <p:cNvPr id="5" name="Group 4">
            <a:extLst>
              <a:ext uri="{FF2B5EF4-FFF2-40B4-BE49-F238E27FC236}">
                <a16:creationId xmlns:a16="http://schemas.microsoft.com/office/drawing/2014/main" id="{A4B04E16-B66B-43C9-9D23-3AA5889412BF}"/>
              </a:ext>
            </a:extLst>
          </p:cNvPr>
          <p:cNvGrpSpPr/>
          <p:nvPr/>
        </p:nvGrpSpPr>
        <p:grpSpPr>
          <a:xfrm>
            <a:off x="2307065" y="2083835"/>
            <a:ext cx="1820800" cy="1575206"/>
            <a:chOff x="1479837" y="966690"/>
            <a:chExt cx="1820800" cy="1575206"/>
          </a:xfrm>
          <a:solidFill>
            <a:schemeClr val="accent1">
              <a:lumMod val="40000"/>
              <a:lumOff val="60000"/>
            </a:schemeClr>
          </a:solidFill>
        </p:grpSpPr>
        <p:sp>
          <p:nvSpPr>
            <p:cNvPr id="6" name="Hexagon 5">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8" name="Group 7">
            <a:extLst>
              <a:ext uri="{FF2B5EF4-FFF2-40B4-BE49-F238E27FC236}">
                <a16:creationId xmlns:a16="http://schemas.microsoft.com/office/drawing/2014/main" id="{DA252C13-E7BD-42DA-97BB-82A4B273E824}"/>
              </a:ext>
            </a:extLst>
          </p:cNvPr>
          <p:cNvGrpSpPr/>
          <p:nvPr/>
        </p:nvGrpSpPr>
        <p:grpSpPr>
          <a:xfrm>
            <a:off x="8614265" y="2083835"/>
            <a:ext cx="1820800" cy="1575206"/>
            <a:chOff x="1479837" y="966690"/>
            <a:chExt cx="1820800" cy="1575206"/>
          </a:xfrm>
          <a:solidFill>
            <a:schemeClr val="accent1">
              <a:lumMod val="40000"/>
              <a:lumOff val="60000"/>
            </a:schemeClr>
          </a:solidFill>
        </p:grpSpPr>
        <p:sp>
          <p:nvSpPr>
            <p:cNvPr id="9" name="Hexagon 8">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11" name="TextBox 10">
            <a:extLst>
              <a:ext uri="{FF2B5EF4-FFF2-40B4-BE49-F238E27FC236}">
                <a16:creationId xmlns:a16="http://schemas.microsoft.com/office/drawing/2014/main" id="{5F08A834-D836-460B-9B6E-4E7F2950C8F6}"/>
              </a:ext>
            </a:extLst>
          </p:cNvPr>
          <p:cNvSpPr txBox="1"/>
          <p:nvPr/>
        </p:nvSpPr>
        <p:spPr>
          <a:xfrm>
            <a:off x="8916010" y="5018049"/>
            <a:ext cx="2971190" cy="369332"/>
          </a:xfrm>
          <a:prstGeom prst="rect">
            <a:avLst/>
          </a:prstGeom>
          <a:noFill/>
        </p:spPr>
        <p:txBody>
          <a:bodyPr wrap="square" rtlCol="0">
            <a:spAutoFit/>
          </a:bodyPr>
          <a:lstStyle/>
          <a:p>
            <a:r>
              <a:rPr lang="en-GB" dirty="0" err="1"/>
              <a:t>Oscarberg</a:t>
            </a:r>
            <a:r>
              <a:rPr lang="en-GB" dirty="0"/>
              <a:t> (2020)</a:t>
            </a:r>
            <a:endParaRPr lang="en-US" dirty="0"/>
          </a:p>
        </p:txBody>
      </p:sp>
    </p:spTree>
    <p:extLst>
      <p:ext uri="{BB962C8B-B14F-4D97-AF65-F5344CB8AC3E}">
        <p14:creationId xmlns:p14="http://schemas.microsoft.com/office/powerpoint/2010/main" val="332911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D8B5D04D-E854-4F0E-8F83-620F15D3AF81}"/>
              </a:ext>
            </a:extLst>
          </p:cNvPr>
          <p:cNvSpPr/>
          <p:nvPr/>
        </p:nvSpPr>
        <p:spPr>
          <a:xfrm>
            <a:off x="4532871" y="1721198"/>
            <a:ext cx="3221821" cy="2766062"/>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grpSp>
        <p:nvGrpSpPr>
          <p:cNvPr id="3" name="Group 2">
            <a:extLst>
              <a:ext uri="{FF2B5EF4-FFF2-40B4-BE49-F238E27FC236}">
                <a16:creationId xmlns:a16="http://schemas.microsoft.com/office/drawing/2014/main" id="{A4B04E16-B66B-43C9-9D23-3AA5889412BF}"/>
              </a:ext>
            </a:extLst>
          </p:cNvPr>
          <p:cNvGrpSpPr/>
          <p:nvPr/>
        </p:nvGrpSpPr>
        <p:grpSpPr>
          <a:xfrm>
            <a:off x="1624081" y="2074460"/>
            <a:ext cx="2640259" cy="2266969"/>
            <a:chOff x="1479837" y="966690"/>
            <a:chExt cx="1820800" cy="1575206"/>
          </a:xfrm>
          <a:solidFill>
            <a:schemeClr val="accent1">
              <a:lumMod val="40000"/>
              <a:lumOff val="60000"/>
            </a:schemeClr>
          </a:solidFill>
        </p:grpSpPr>
        <p:sp>
          <p:nvSpPr>
            <p:cNvPr id="4" name="Hexagon 3">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6" name="Group 5">
            <a:extLst>
              <a:ext uri="{FF2B5EF4-FFF2-40B4-BE49-F238E27FC236}">
                <a16:creationId xmlns:a16="http://schemas.microsoft.com/office/drawing/2014/main" id="{DA252C13-E7BD-42DA-97BB-82A4B273E824}"/>
              </a:ext>
            </a:extLst>
          </p:cNvPr>
          <p:cNvGrpSpPr/>
          <p:nvPr/>
        </p:nvGrpSpPr>
        <p:grpSpPr>
          <a:xfrm>
            <a:off x="8067761" y="2047164"/>
            <a:ext cx="2640259" cy="2266969"/>
            <a:chOff x="1479837" y="966690"/>
            <a:chExt cx="1820800" cy="1575206"/>
          </a:xfrm>
          <a:solidFill>
            <a:schemeClr val="accent1">
              <a:lumMod val="40000"/>
              <a:lumOff val="60000"/>
            </a:schemeClr>
          </a:solidFill>
        </p:grpSpPr>
        <p:sp>
          <p:nvSpPr>
            <p:cNvPr id="7" name="Hexagon 6">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9" name="TextBox 8"/>
          <p:cNvSpPr txBox="1"/>
          <p:nvPr/>
        </p:nvSpPr>
        <p:spPr>
          <a:xfrm>
            <a:off x="3494209" y="748526"/>
            <a:ext cx="5299143" cy="523220"/>
          </a:xfrm>
          <a:prstGeom prst="rect">
            <a:avLst/>
          </a:prstGeom>
          <a:noFill/>
        </p:spPr>
        <p:txBody>
          <a:bodyPr wrap="none" rtlCol="0">
            <a:spAutoFit/>
          </a:bodyPr>
          <a:lstStyle/>
          <a:p>
            <a:r>
              <a:rPr lang="en-GB" sz="2800" dirty="0" smtClean="0"/>
              <a:t>Core pillars of digital collaboration</a:t>
            </a:r>
            <a:endParaRPr lang="en-GB" sz="2800" dirty="0"/>
          </a:p>
        </p:txBody>
      </p:sp>
    </p:spTree>
    <p:extLst>
      <p:ext uri="{BB962C8B-B14F-4D97-AF65-F5344CB8AC3E}">
        <p14:creationId xmlns:p14="http://schemas.microsoft.com/office/powerpoint/2010/main" val="3841893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9BD9DA44-6CD8-4D31-8A6E-31A594979A49}"/>
              </a:ext>
            </a:extLst>
          </p:cNvPr>
          <p:cNvSpPr/>
          <p:nvPr/>
        </p:nvSpPr>
        <p:spPr>
          <a:xfrm>
            <a:off x="6895942" y="1718529"/>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3" name="Freeform: Shape 20">
            <a:extLst>
              <a:ext uri="{FF2B5EF4-FFF2-40B4-BE49-F238E27FC236}">
                <a16:creationId xmlns:a16="http://schemas.microsoft.com/office/drawing/2014/main" id="{0E16791D-4B4E-4D98-A5C5-98B49D2E4546}"/>
              </a:ext>
            </a:extLst>
          </p:cNvPr>
          <p:cNvSpPr/>
          <p:nvPr/>
        </p:nvSpPr>
        <p:spPr>
          <a:xfrm>
            <a:off x="4666496" y="2838598"/>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4" name="Freeform: Shape 22">
            <a:extLst>
              <a:ext uri="{FF2B5EF4-FFF2-40B4-BE49-F238E27FC236}">
                <a16:creationId xmlns:a16="http://schemas.microsoft.com/office/drawing/2014/main" id="{4BF032BF-1D4F-4B1B-B0EB-FEE731AF1210}"/>
              </a:ext>
            </a:extLst>
          </p:cNvPr>
          <p:cNvSpPr/>
          <p:nvPr/>
        </p:nvSpPr>
        <p:spPr>
          <a:xfrm>
            <a:off x="2524826" y="1719612"/>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5" name="TextBox 4"/>
          <p:cNvSpPr txBox="1"/>
          <p:nvPr/>
        </p:nvSpPr>
        <p:spPr>
          <a:xfrm>
            <a:off x="4109649" y="705813"/>
            <a:ext cx="3609706" cy="523220"/>
          </a:xfrm>
          <a:prstGeom prst="rect">
            <a:avLst/>
          </a:prstGeom>
          <a:noFill/>
        </p:spPr>
        <p:txBody>
          <a:bodyPr wrap="none" rtlCol="0">
            <a:spAutoFit/>
          </a:bodyPr>
          <a:lstStyle/>
          <a:p>
            <a:r>
              <a:rPr lang="en-GB" sz="2800" dirty="0" smtClean="0"/>
              <a:t>Exploration &amp; Research</a:t>
            </a:r>
            <a:endParaRPr lang="en-GB" sz="2800" dirty="0"/>
          </a:p>
        </p:txBody>
      </p:sp>
    </p:spTree>
    <p:extLst>
      <p:ext uri="{BB962C8B-B14F-4D97-AF65-F5344CB8AC3E}">
        <p14:creationId xmlns:p14="http://schemas.microsoft.com/office/powerpoint/2010/main" val="77045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4">
            <a:extLst>
              <a:ext uri="{FF2B5EF4-FFF2-40B4-BE49-F238E27FC236}">
                <a16:creationId xmlns:a16="http://schemas.microsoft.com/office/drawing/2014/main" id="{6CC03D9C-624B-4D19-AB57-8BF3BC9DFF48}"/>
              </a:ext>
            </a:extLst>
          </p:cNvPr>
          <p:cNvSpPr/>
          <p:nvPr/>
        </p:nvSpPr>
        <p:spPr>
          <a:xfrm>
            <a:off x="4625555" y="145864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3" name="Freeform: Shape 16">
            <a:extLst>
              <a:ext uri="{FF2B5EF4-FFF2-40B4-BE49-F238E27FC236}">
                <a16:creationId xmlns:a16="http://schemas.microsoft.com/office/drawing/2014/main" id="{300A227A-72AB-4651-A33F-66F20F440321}"/>
              </a:ext>
            </a:extLst>
          </p:cNvPr>
          <p:cNvSpPr/>
          <p:nvPr/>
        </p:nvSpPr>
        <p:spPr>
          <a:xfrm>
            <a:off x="7141603" y="2891522"/>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4" name="Freeform: Shape 23">
            <a:extLst>
              <a:ext uri="{FF2B5EF4-FFF2-40B4-BE49-F238E27FC236}">
                <a16:creationId xmlns:a16="http://schemas.microsoft.com/office/drawing/2014/main" id="{330F0BFE-99FD-419B-904C-77CE84858A64}"/>
              </a:ext>
            </a:extLst>
          </p:cNvPr>
          <p:cNvSpPr/>
          <p:nvPr/>
        </p:nvSpPr>
        <p:spPr>
          <a:xfrm>
            <a:off x="2109507" y="289152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sp>
        <p:nvSpPr>
          <p:cNvPr id="5" name="TextBox 4"/>
          <p:cNvSpPr txBox="1"/>
          <p:nvPr/>
        </p:nvSpPr>
        <p:spPr>
          <a:xfrm>
            <a:off x="4239594" y="600502"/>
            <a:ext cx="3784253" cy="523220"/>
          </a:xfrm>
          <a:prstGeom prst="rect">
            <a:avLst/>
          </a:prstGeom>
          <a:noFill/>
        </p:spPr>
        <p:txBody>
          <a:bodyPr wrap="square" rtlCol="0">
            <a:spAutoFit/>
          </a:bodyPr>
          <a:lstStyle/>
          <a:p>
            <a:r>
              <a:rPr lang="en-GB" sz="2800" dirty="0" smtClean="0"/>
              <a:t>Development &amp; delivery</a:t>
            </a:r>
            <a:endParaRPr lang="en-GB" sz="2800" dirty="0"/>
          </a:p>
        </p:txBody>
      </p:sp>
    </p:spTree>
    <p:extLst>
      <p:ext uri="{BB962C8B-B14F-4D97-AF65-F5344CB8AC3E}">
        <p14:creationId xmlns:p14="http://schemas.microsoft.com/office/powerpoint/2010/main" val="2218888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1756" y="464024"/>
            <a:ext cx="1719618" cy="523220"/>
          </a:xfrm>
          <a:prstGeom prst="rect">
            <a:avLst/>
          </a:prstGeom>
          <a:noFill/>
        </p:spPr>
        <p:txBody>
          <a:bodyPr wrap="square" rtlCol="0">
            <a:spAutoFit/>
          </a:bodyPr>
          <a:lstStyle/>
          <a:p>
            <a:r>
              <a:rPr lang="en-GB" sz="2800" dirty="0" smtClean="0"/>
              <a:t>ACTIVITY</a:t>
            </a:r>
            <a:endParaRPr lang="en-GB" sz="2800" dirty="0"/>
          </a:p>
        </p:txBody>
      </p:sp>
      <p:sp>
        <p:nvSpPr>
          <p:cNvPr id="4" name="TextBox 3"/>
          <p:cNvSpPr txBox="1"/>
          <p:nvPr/>
        </p:nvSpPr>
        <p:spPr>
          <a:xfrm>
            <a:off x="2406556" y="2046514"/>
            <a:ext cx="7869558" cy="1631216"/>
          </a:xfrm>
          <a:prstGeom prst="rect">
            <a:avLst/>
          </a:prstGeom>
          <a:noFill/>
        </p:spPr>
        <p:txBody>
          <a:bodyPr wrap="square" rtlCol="0">
            <a:spAutoFit/>
          </a:bodyPr>
          <a:lstStyle/>
          <a:p>
            <a:r>
              <a:rPr lang="en-GB" sz="2000" dirty="0" smtClean="0"/>
              <a:t>Within your breakout groups, each member must choose 1 of the 9 areas within the digital collaboration canvas and identify tools that fit.</a:t>
            </a:r>
          </a:p>
          <a:p>
            <a:endParaRPr lang="en-GB" sz="2000" dirty="0"/>
          </a:p>
          <a:p>
            <a:r>
              <a:rPr lang="en-GB" sz="2000" dirty="0" smtClean="0"/>
              <a:t>Each member must place their findings  within a shared document created within your breakout groups</a:t>
            </a:r>
            <a:endParaRPr lang="en-GB" sz="2000" dirty="0"/>
          </a:p>
        </p:txBody>
      </p:sp>
    </p:spTree>
    <p:extLst>
      <p:ext uri="{BB962C8B-B14F-4D97-AF65-F5344CB8AC3E}">
        <p14:creationId xmlns:p14="http://schemas.microsoft.com/office/powerpoint/2010/main" val="1635218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1B5355-5118-444B-8D53-39808AD8BAA5}"/>
              </a:ext>
            </a:extLst>
          </p:cNvPr>
          <p:cNvSpPr txBox="1"/>
          <p:nvPr/>
        </p:nvSpPr>
        <p:spPr>
          <a:xfrm>
            <a:off x="1259174" y="959371"/>
            <a:ext cx="9533744" cy="2677656"/>
          </a:xfrm>
          <a:prstGeom prst="rect">
            <a:avLst/>
          </a:prstGeom>
          <a:noFill/>
        </p:spPr>
        <p:txBody>
          <a:bodyPr wrap="square" rtlCol="0">
            <a:spAutoFit/>
          </a:bodyPr>
          <a:lstStyle/>
          <a:p>
            <a:r>
              <a:rPr lang="en-GB" sz="2400" dirty="0"/>
              <a:t>Blog 3</a:t>
            </a:r>
          </a:p>
          <a:p>
            <a:endParaRPr lang="en-US" sz="2400" dirty="0"/>
          </a:p>
          <a:p>
            <a:r>
              <a:rPr lang="en-GB" sz="2400" dirty="0"/>
              <a:t>Write a blog detailing how using Google docs, Google drive Google slides and Google sheets helps you improve your employability skills in the eyes of an employer. Also how these same tools may be used in an a business environment.</a:t>
            </a:r>
            <a:endParaRPr lang="en-US" sz="2400" dirty="0"/>
          </a:p>
          <a:p>
            <a:endParaRPr lang="en-US" sz="2400" dirty="0"/>
          </a:p>
        </p:txBody>
      </p:sp>
    </p:spTree>
    <p:extLst>
      <p:ext uri="{BB962C8B-B14F-4D97-AF65-F5344CB8AC3E}">
        <p14:creationId xmlns:p14="http://schemas.microsoft.com/office/powerpoint/2010/main" val="2210738882"/>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210</TotalTime>
  <Words>1925</Words>
  <Application>Microsoft Office PowerPoint</Application>
  <PresentationFormat>Widescreen</PresentationFormat>
  <Paragraphs>94</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UWTSD mono</vt:lpstr>
      <vt:lpstr>BMSW4003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8</cp:revision>
  <dcterms:created xsi:type="dcterms:W3CDTF">2020-01-21T16:13:43Z</dcterms:created>
  <dcterms:modified xsi:type="dcterms:W3CDTF">2021-01-25T18:43:05Z</dcterms:modified>
</cp:coreProperties>
</file>