
<file path=[Content_Types].xml><?xml version="1.0" encoding="utf-8"?>
<Types xmlns="http://schemas.openxmlformats.org/package/2006/content-types">
  <Default Extension="fntdata" ContentType="application/x-fontdata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5143500" type="screen16x9"/>
  <p:notesSz cx="6858000" cy="9144000"/>
  <p:embeddedFontLst>
    <p:embeddedFont>
      <p:font typeface="Merriweather" panose="00000500000000000000" pitchFamily="2" charset="0"/>
      <p:regular r:id="rId18"/>
      <p:bold r:id="rId19"/>
      <p:italic r:id="rId20"/>
      <p:boldItalic r:id="rId21"/>
    </p:embeddedFont>
    <p:embeddedFont>
      <p:font typeface="Roboto" panose="02000000000000000000" pitchFamily="2" charset="0"/>
      <p:regular r:id="rId22"/>
      <p:bold r:id="rId23"/>
      <p:italic r:id="rId24"/>
      <p:boldItalic r:id="rId2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304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74" autoAdjust="0"/>
    <p:restoredTop sz="94660"/>
  </p:normalViewPr>
  <p:slideViewPr>
    <p:cSldViewPr snapToGrid="0">
      <p:cViewPr varScale="1">
        <p:scale>
          <a:sx n="81" d="100"/>
          <a:sy n="81" d="100"/>
        </p:scale>
        <p:origin x="1104" y="8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font" Target="fonts/font8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7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62" name="Google Shape;6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g3c6bcc31886_0_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67" name="Google Shape;67;g3c6bcc31886_0_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g3c6bcc31886_0_8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73" name="Google Shape;73;g3c6bcc31886_0_8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3c6bcc31886_0_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81" name="Google Shape;81;g3c6bcc31886_0_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200" dirty="0"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g3c6bcc31886_0_10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88" name="Google Shape;88;g3c6bcc31886_0_10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3c6bcc31886_0_1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95" name="Google Shape;95;g3c6bcc31886_0_10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dirty="0">
              <a:solidFill>
                <a:schemeClr val="dk1"/>
              </a:solidFill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g3c6bcc31886_0_1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01" name="Google Shape;101;g3c6bcc31886_0_1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3c6bcc31886_0_1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08" name="Google Shape;108;g3c6bcc31886_0_1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dirty="0">
              <a:solidFill>
                <a:schemeClr val="dk1"/>
              </a:solidFill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g3c6bcc31886_0_1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15" name="Google Shape;115;g3c6bcc31886_0_1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g3c84739b49c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22" name="Google Shape;122;g3c84739b49c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.</a:t>
            </a:r>
            <a:endParaRPr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g3c84739b49c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28" name="Google Shape;128;g3c84739b49c_0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g3c84739b49c_0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34" name="Google Shape;134;g3c84739b49c_0_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g3c84739b49c_0_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41" name="Google Shape;141;g3c84739b49c_0_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g3cae8f9576c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47" name="Google Shape;147;g3cae8f9576c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g3cae8f9576c_0_3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53" name="Google Shape;153;g3cae8f9576c_0_3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dk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-125" y="0"/>
            <a:ext cx="9144250" cy="4398100"/>
          </a:xfrm>
          <a:custGeom>
            <a:avLst/>
            <a:gdLst/>
            <a:ahLst/>
            <a:cxnLst/>
            <a:rect l="l" t="t" r="r" b="b"/>
            <a:pathLst>
              <a:path w="365770" h="175924" extrusionOk="0">
                <a:moveTo>
                  <a:pt x="0" y="0"/>
                </a:moveTo>
                <a:lnTo>
                  <a:pt x="365770" y="0"/>
                </a:lnTo>
                <a:lnTo>
                  <a:pt x="365760" y="70914"/>
                </a:lnTo>
                <a:lnTo>
                  <a:pt x="0" y="175924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311700" y="539725"/>
            <a:ext cx="8520600" cy="128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ubTitle" idx="1"/>
          </p:nvPr>
        </p:nvSpPr>
        <p:spPr>
          <a:xfrm>
            <a:off x="311700" y="1878560"/>
            <a:ext cx="4242600" cy="73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accent3"/>
        </a:solidFill>
        <a:effectLst/>
      </p:bgPr>
    </p:bg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3"/>
          <p:cNvSpPr/>
          <p:nvPr/>
        </p:nvSpPr>
        <p:spPr>
          <a:xfrm>
            <a:off x="0" y="48099"/>
            <a:ext cx="9144250" cy="4398100"/>
          </a:xfrm>
          <a:custGeom>
            <a:avLst/>
            <a:gdLst/>
            <a:ahLst/>
            <a:cxnLst/>
            <a:rect l="l" t="t" r="r" b="b"/>
            <a:pathLst>
              <a:path w="365770" h="175924" extrusionOk="0">
                <a:moveTo>
                  <a:pt x="0" y="0"/>
                </a:moveTo>
                <a:lnTo>
                  <a:pt x="365770" y="0"/>
                </a:lnTo>
                <a:lnTo>
                  <a:pt x="365760" y="70914"/>
                </a:lnTo>
                <a:lnTo>
                  <a:pt x="0" y="175924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6" name="Google Shape;16;p3"/>
          <p:cNvSpPr/>
          <p:nvPr/>
        </p:nvSpPr>
        <p:spPr>
          <a:xfrm>
            <a:off x="0" y="0"/>
            <a:ext cx="9144250" cy="4398100"/>
          </a:xfrm>
          <a:custGeom>
            <a:avLst/>
            <a:gdLst/>
            <a:ahLst/>
            <a:cxnLst/>
            <a:rect l="l" t="t" r="r" b="b"/>
            <a:pathLst>
              <a:path w="365770" h="175924" extrusionOk="0">
                <a:moveTo>
                  <a:pt x="0" y="0"/>
                </a:moveTo>
                <a:lnTo>
                  <a:pt x="365770" y="0"/>
                </a:lnTo>
                <a:lnTo>
                  <a:pt x="365760" y="70914"/>
                </a:lnTo>
                <a:lnTo>
                  <a:pt x="0" y="175924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7" name="Google Shape;17;p3"/>
          <p:cNvSpPr txBox="1">
            <a:spLocks noGrp="1"/>
          </p:cNvSpPr>
          <p:nvPr>
            <p:ph type="title"/>
          </p:nvPr>
        </p:nvSpPr>
        <p:spPr>
          <a:xfrm>
            <a:off x="311700" y="539725"/>
            <a:ext cx="8520600" cy="128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/>
          <p:nvPr/>
        </p:nvSpPr>
        <p:spPr>
          <a:xfrm>
            <a:off x="0" y="0"/>
            <a:ext cx="4314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21;p4"/>
          <p:cNvSpPr/>
          <p:nvPr/>
        </p:nvSpPr>
        <p:spPr>
          <a:xfrm>
            <a:off x="0" y="44125"/>
            <a:ext cx="4313625" cy="4399375"/>
          </a:xfrm>
          <a:custGeom>
            <a:avLst/>
            <a:gdLst/>
            <a:ahLst/>
            <a:cxnLst/>
            <a:rect l="l" t="t" r="r" b="b"/>
            <a:pathLst>
              <a:path w="172545" h="175975" extrusionOk="0">
                <a:moveTo>
                  <a:pt x="0" y="157"/>
                </a:moveTo>
                <a:lnTo>
                  <a:pt x="172419" y="0"/>
                </a:lnTo>
                <a:lnTo>
                  <a:pt x="172545" y="126541"/>
                </a:lnTo>
                <a:lnTo>
                  <a:pt x="0" y="17597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2" name="Google Shape;22;p4"/>
          <p:cNvSpPr/>
          <p:nvPr/>
        </p:nvSpPr>
        <p:spPr>
          <a:xfrm>
            <a:off x="-125" y="0"/>
            <a:ext cx="4316900" cy="4395600"/>
          </a:xfrm>
          <a:custGeom>
            <a:avLst/>
            <a:gdLst/>
            <a:ahLst/>
            <a:cxnLst/>
            <a:rect l="l" t="t" r="r" b="b"/>
            <a:pathLst>
              <a:path w="172676" h="175824" extrusionOk="0">
                <a:moveTo>
                  <a:pt x="0" y="6"/>
                </a:moveTo>
                <a:lnTo>
                  <a:pt x="172676" y="0"/>
                </a:lnTo>
                <a:lnTo>
                  <a:pt x="172562" y="126442"/>
                </a:lnTo>
                <a:lnTo>
                  <a:pt x="0" y="175824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3" name="Google Shape;23;p4"/>
          <p:cNvSpPr txBox="1">
            <a:spLocks noGrp="1"/>
          </p:cNvSpPr>
          <p:nvPr>
            <p:ph type="title"/>
          </p:nvPr>
        </p:nvSpPr>
        <p:spPr>
          <a:xfrm>
            <a:off x="311725" y="500925"/>
            <a:ext cx="3706500" cy="250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body" idx="1"/>
          </p:nvPr>
        </p:nvSpPr>
        <p:spPr>
          <a:xfrm>
            <a:off x="4644675" y="500925"/>
            <a:ext cx="4166400" cy="409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5"/>
          <p:cNvSpPr/>
          <p:nvPr/>
        </p:nvSpPr>
        <p:spPr>
          <a:xfrm>
            <a:off x="0" y="0"/>
            <a:ext cx="9144000" cy="12771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311725" y="500925"/>
            <a:ext cx="8520600" cy="623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311700" y="1505700"/>
            <a:ext cx="3999900" cy="307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body" idx="2"/>
          </p:nvPr>
        </p:nvSpPr>
        <p:spPr>
          <a:xfrm>
            <a:off x="4832400" y="1505700"/>
            <a:ext cx="3999900" cy="307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6"/>
          <p:cNvSpPr/>
          <p:nvPr/>
        </p:nvSpPr>
        <p:spPr>
          <a:xfrm>
            <a:off x="0" y="0"/>
            <a:ext cx="9144000" cy="12771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311725" y="500925"/>
            <a:ext cx="8520600" cy="623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7"/>
          <p:cNvSpPr/>
          <p:nvPr/>
        </p:nvSpPr>
        <p:spPr>
          <a:xfrm>
            <a:off x="0" y="0"/>
            <a:ext cx="37644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" name="Google Shape;38;p7"/>
          <p:cNvSpPr txBox="1">
            <a:spLocks noGrp="1"/>
          </p:cNvSpPr>
          <p:nvPr>
            <p:ph type="title"/>
          </p:nvPr>
        </p:nvSpPr>
        <p:spPr>
          <a:xfrm>
            <a:off x="311725" y="500925"/>
            <a:ext cx="3127500" cy="1829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9" name="Google Shape;39;p7"/>
          <p:cNvSpPr txBox="1">
            <a:spLocks noGrp="1"/>
          </p:cNvSpPr>
          <p:nvPr>
            <p:ph type="body" idx="1"/>
          </p:nvPr>
        </p:nvSpPr>
        <p:spPr>
          <a:xfrm>
            <a:off x="311700" y="2390650"/>
            <a:ext cx="3127500" cy="229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300"/>
              <a:buChar char="●"/>
              <a:defRPr>
                <a:solidFill>
                  <a:schemeClr val="accent2"/>
                </a:solidFill>
              </a:defRPr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>
                <a:solidFill>
                  <a:schemeClr val="accent2"/>
                </a:solidFill>
              </a:defRPr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>
                <a:solidFill>
                  <a:schemeClr val="accent2"/>
                </a:solidFill>
              </a:defRPr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40" name="Google Shape;40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accent3"/>
        </a:solidFill>
        <a:effectLst/>
      </p:bgPr>
    </p:bg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8"/>
          <p:cNvSpPr txBox="1">
            <a:spLocks noGrp="1"/>
          </p:cNvSpPr>
          <p:nvPr>
            <p:ph type="title"/>
          </p:nvPr>
        </p:nvSpPr>
        <p:spPr>
          <a:xfrm>
            <a:off x="311675" y="798600"/>
            <a:ext cx="6247800" cy="3546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43" name="Google Shape;43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9"/>
          <p:cNvSpPr/>
          <p:nvPr/>
        </p:nvSpPr>
        <p:spPr>
          <a:xfrm>
            <a:off x="0" y="0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" name="Google Shape;46;p9"/>
          <p:cNvSpPr txBox="1">
            <a:spLocks noGrp="1"/>
          </p:cNvSpPr>
          <p:nvPr>
            <p:ph type="title"/>
          </p:nvPr>
        </p:nvSpPr>
        <p:spPr>
          <a:xfrm>
            <a:off x="311300" y="500925"/>
            <a:ext cx="3704400" cy="204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7" name="Google Shape;47;p9"/>
          <p:cNvSpPr txBox="1">
            <a:spLocks noGrp="1"/>
          </p:cNvSpPr>
          <p:nvPr>
            <p:ph type="subTitle" idx="1"/>
          </p:nvPr>
        </p:nvSpPr>
        <p:spPr>
          <a:xfrm>
            <a:off x="304800" y="2626725"/>
            <a:ext cx="3704400" cy="926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48" name="Google Shape;48;p9"/>
          <p:cNvSpPr txBox="1">
            <a:spLocks noGrp="1"/>
          </p:cNvSpPr>
          <p:nvPr>
            <p:ph type="body" idx="2"/>
          </p:nvPr>
        </p:nvSpPr>
        <p:spPr>
          <a:xfrm>
            <a:off x="4879025" y="500925"/>
            <a:ext cx="3954000" cy="4111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49" name="Google Shape;49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0"/>
          <p:cNvSpPr/>
          <p:nvPr/>
        </p:nvSpPr>
        <p:spPr>
          <a:xfrm>
            <a:off x="0" y="4369000"/>
            <a:ext cx="9144000" cy="7743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" name="Google Shape;52;p10"/>
          <p:cNvSpPr txBox="1">
            <a:spLocks noGrp="1"/>
          </p:cNvSpPr>
          <p:nvPr>
            <p:ph type="body" idx="1"/>
          </p:nvPr>
        </p:nvSpPr>
        <p:spPr>
          <a:xfrm>
            <a:off x="311700" y="4521400"/>
            <a:ext cx="7979400" cy="460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erriweather"/>
              <a:buNone/>
              <a:defRPr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defRPr>
            </a:lvl1pPr>
          </a:lstStyle>
          <a:p>
            <a:endParaRPr/>
          </a:p>
        </p:txBody>
      </p:sp>
      <p:sp>
        <p:nvSpPr>
          <p:cNvPr id="53" name="Google Shape;5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bg>
      <p:bgPr>
        <a:solidFill>
          <a:schemeClr val="dk1"/>
        </a:solidFill>
        <a:effectLst/>
      </p:bgPr>
    </p:bg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1"/>
          <p:cNvSpPr txBox="1">
            <a:spLocks noGrp="1"/>
          </p:cNvSpPr>
          <p:nvPr>
            <p:ph type="title" hasCustomPrompt="1"/>
          </p:nvPr>
        </p:nvSpPr>
        <p:spPr>
          <a:xfrm>
            <a:off x="311750" y="831175"/>
            <a:ext cx="5334900" cy="1244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6" name="Google Shape;56;p11"/>
          <p:cNvSpPr txBox="1">
            <a:spLocks noGrp="1"/>
          </p:cNvSpPr>
          <p:nvPr>
            <p:ph type="body" idx="1"/>
          </p:nvPr>
        </p:nvSpPr>
        <p:spPr>
          <a:xfrm>
            <a:off x="311700" y="2121425"/>
            <a:ext cx="5334900" cy="94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300"/>
              <a:buChar char="●"/>
              <a:defRPr>
                <a:solidFill>
                  <a:schemeClr val="accent2"/>
                </a:solidFill>
              </a:defRPr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>
                <a:solidFill>
                  <a:schemeClr val="accent2"/>
                </a:solidFill>
              </a:defRPr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>
                <a:solidFill>
                  <a:schemeClr val="accent2"/>
                </a:solidFill>
              </a:defRPr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7" name="Google Shape;5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paradigm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Roboto"/>
              <a:buChar char="●"/>
              <a:defRPr sz="13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914400" lvl="1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○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1371600" lvl="2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■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1828800" lvl="3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●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2286000" lvl="4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○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2743200" lvl="5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■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3200400" lvl="6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●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3657600" lvl="7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○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4114800" lvl="8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■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assets.publishing.service.gov.uk/media/6234b0a6e90e0779a18d3f46/people-at-the-heart-of-care-asc-reform-accessible-with-correction-slip.pdf" TargetMode="Externa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hyperlink" Target="https://www.gov.uk/government/publications/10-year-health-plan-for-england-fit-for-the-future" TargetMode="External"/><Relationship Id="rId12" Type="http://schemas.openxmlformats.org/officeDocument/2006/relationships/hyperlink" Target="https://www.gov.uk/guidance/equality-act-2010-guidance" TargetMode="Externa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hyperlink" Target="https://www.legislation.gov.uk/ukpga/2014/23/contents" TargetMode="External"/><Relationship Id="rId11" Type="http://schemas.openxmlformats.org/officeDocument/2006/relationships/hyperlink" Target="https://doi.org/10.2196/43197" TargetMode="External"/><Relationship Id="rId5" Type="http://schemas.openxmlformats.org/officeDocument/2006/relationships/hyperlink" Target="https://www.ageuk.org.uk/" TargetMode="External"/><Relationship Id="rId10" Type="http://schemas.openxmlformats.org/officeDocument/2006/relationships/hyperlink" Target="https://doi.org/10.3390/geriatrics9050107" TargetMode="External"/><Relationship Id="rId4" Type="http://schemas.openxmlformats.org/officeDocument/2006/relationships/notesSlide" Target="../notesSlides/notesSlide14.xml"/><Relationship Id="rId9" Type="http://schemas.openxmlformats.org/officeDocument/2006/relationships/hyperlink" Target="https://www.equalityhumanrights.com/human-rights/human-rights-act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99/bjgp19x703949" TargetMode="External"/><Relationship Id="rId3" Type="http://schemas.openxmlformats.org/officeDocument/2006/relationships/hyperlink" Target="https://doi.org/10.1186/s12877-022-03503-8" TargetMode="External"/><Relationship Id="rId7" Type="http://schemas.openxmlformats.org/officeDocument/2006/relationships/hyperlink" Target="https://www.ageuk.org.uk/siteassets/documents/reports-and-publications/reports-and-briefings/health--wellbeing/state-of-health-and-care/state-of-health-care-of-older-people-in-england-2025.pdf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socio.health/social-groups-and-family-health/theories-of-ageing-disengagement-to-activity/" TargetMode="External"/><Relationship Id="rId5" Type="http://schemas.openxmlformats.org/officeDocument/2006/relationships/hyperlink" Target="https://ecerttraining.co.uk/resources/domiciliary-care-benefits-seniors/" TargetMode="External"/><Relationship Id="rId4" Type="http://schemas.openxmlformats.org/officeDocument/2006/relationships/hyperlink" Target="https://www.ageuk.org.uk/siteassets/documents/reports-and-publications/reports-and-briefings/health--wellbeing/rb_dec16_no_one_should_have_no_on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3"/>
          <p:cNvSpPr txBox="1">
            <a:spLocks noGrp="1"/>
          </p:cNvSpPr>
          <p:nvPr>
            <p:ph type="ctrTitle"/>
          </p:nvPr>
        </p:nvSpPr>
        <p:spPr>
          <a:xfrm>
            <a:off x="288600" y="397475"/>
            <a:ext cx="8386500" cy="1479600"/>
          </a:xfrm>
          <a:prstGeom prst="rect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lnSpc>
                <a:spcPct val="107916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42307"/>
              <a:buFont typeface="Arial"/>
              <a:buNone/>
            </a:pPr>
            <a:r>
              <a:rPr lang="en-GB" sz="2600" b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The Care and Support Needs of Older People. </a:t>
            </a:r>
            <a:endParaRPr sz="2600" b="1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7916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ct val="42307"/>
              <a:buFont typeface="Arial"/>
              <a:buNone/>
            </a:pPr>
            <a:endParaRPr sz="2600" b="1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7916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ct val="56896"/>
              <a:buFont typeface="Arial"/>
              <a:buNone/>
            </a:pPr>
            <a:r>
              <a:rPr lang="en-GB" sz="1933" b="1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  <a:t>NAME: PARVEEN AKHTAR</a:t>
            </a:r>
            <a:endParaRPr sz="1933" b="1" dirty="0">
              <a:solidFill>
                <a:srgbClr val="030405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7916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ct val="56896"/>
              <a:buFont typeface="Arial"/>
              <a:buNone/>
            </a:pPr>
            <a:r>
              <a:rPr lang="en-GB" sz="1933" b="1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  <a:t>STUDENT NUMBER: 2309185</a:t>
            </a:r>
            <a:br>
              <a:rPr lang="en-GB" sz="1933" b="1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GB" sz="1933" b="1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  <a:t>MODULE: EMPOWERING THE OLDER PERSON</a:t>
            </a:r>
            <a:endParaRPr sz="1933" b="1" dirty="0">
              <a:solidFill>
                <a:srgbClr val="030405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7916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ct val="56896"/>
              <a:buFont typeface="Arial"/>
              <a:buNone/>
            </a:pPr>
            <a:r>
              <a:rPr lang="en-GB" sz="1933" b="1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  <a:t>MODULE CODE: BMHP6027</a:t>
            </a:r>
            <a:endParaRPr sz="1933" b="1" dirty="0">
              <a:solidFill>
                <a:srgbClr val="030405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7916"/>
              </a:lnSpc>
              <a:spcBef>
                <a:spcPts val="800"/>
              </a:spcBef>
              <a:spcAft>
                <a:spcPts val="800"/>
              </a:spcAft>
              <a:buClr>
                <a:schemeClr val="dk1"/>
              </a:buClr>
              <a:buSzPct val="56896"/>
              <a:buFont typeface="Arial"/>
              <a:buNone/>
            </a:pPr>
            <a:r>
              <a:rPr lang="en-GB" sz="1933" b="1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  <a:t>LECTURER: TOMY ADATTU CHACKO</a:t>
            </a:r>
            <a:endParaRPr sz="1933" b="1" dirty="0">
              <a:solidFill>
                <a:srgbClr val="030405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6FD13E31-4807-4B67-CB41-9AFF4F27AA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65"/>
    </mc:Choice>
    <mc:Fallback xmlns="">
      <p:transition spd="slow" advTm="68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4"/>
          <p:cNvSpPr txBox="1"/>
          <p:nvPr/>
        </p:nvSpPr>
        <p:spPr>
          <a:xfrm>
            <a:off x="4493575" y="757775"/>
            <a:ext cx="4484100" cy="388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302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600"/>
              <a:buChar char="●"/>
            </a:pPr>
            <a:r>
              <a:rPr lang="en-GB" sz="1600"/>
              <a:t>Evaluates the care and support needs of older people in the UK</a:t>
            </a:r>
            <a:br>
              <a:rPr lang="en-GB" sz="1600"/>
            </a:br>
            <a:endParaRPr sz="1600"/>
          </a:p>
          <a:p>
            <a:pPr marL="457200" lvl="0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sz="1600"/>
              <a:t>Outlines theories of ageing, policy and legislation, and current care provisions</a:t>
            </a:r>
            <a:br>
              <a:rPr lang="en-GB" sz="1600"/>
            </a:br>
            <a:endParaRPr sz="1600"/>
          </a:p>
          <a:p>
            <a:pPr marL="457200" lvl="0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-GB" sz="1600"/>
              <a:t>Critically explores technological innovations and real-world practice</a:t>
            </a:r>
            <a:br>
              <a:rPr lang="en-GB" sz="1600"/>
            </a:br>
            <a:endParaRPr sz="1600"/>
          </a:p>
          <a:p>
            <a:pPr marL="457200" lvl="0" indent="-3111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 sz="1600"/>
              <a:t>Concludes with evidence-based recommendations</a:t>
            </a:r>
            <a:br>
              <a:rPr lang="en-GB" sz="1300"/>
            </a:br>
            <a:endParaRPr sz="1300"/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sz="1300" b="1"/>
          </a:p>
        </p:txBody>
      </p:sp>
      <p:sp>
        <p:nvSpPr>
          <p:cNvPr id="70" name="Google Shape;70;p14"/>
          <p:cNvSpPr txBox="1"/>
          <p:nvPr/>
        </p:nvSpPr>
        <p:spPr>
          <a:xfrm>
            <a:off x="630926" y="2021075"/>
            <a:ext cx="3347308" cy="7386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1" dirty="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Introduction</a:t>
            </a:r>
            <a:endParaRPr sz="3600" b="1" dirty="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6919BF44-6AEA-7968-EAB5-ADF1283EBA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477"/>
    </mc:Choice>
    <mc:Fallback xmlns="">
      <p:transition spd="slow" advTm="244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5"/>
          <p:cNvSpPr txBox="1">
            <a:spLocks noGrp="1"/>
          </p:cNvSpPr>
          <p:nvPr>
            <p:ph type="title"/>
          </p:nvPr>
        </p:nvSpPr>
        <p:spPr>
          <a:xfrm>
            <a:off x="414275" y="481325"/>
            <a:ext cx="35058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The Ageing Population: Setting the Scene</a:t>
            </a:r>
            <a:endParaRPr dirty="0"/>
          </a:p>
        </p:txBody>
      </p:sp>
      <p:sp>
        <p:nvSpPr>
          <p:cNvPr id="76" name="Google Shape;76;p15"/>
          <p:cNvSpPr txBox="1">
            <a:spLocks noGrp="1"/>
          </p:cNvSpPr>
          <p:nvPr>
            <p:ph type="body" idx="1"/>
          </p:nvPr>
        </p:nvSpPr>
        <p:spPr>
          <a:xfrm>
            <a:off x="4707225" y="867600"/>
            <a:ext cx="3802800" cy="340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302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●"/>
            </a:pPr>
            <a:r>
              <a:rPr lang="en-GB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Ageing: biological, psychological &amp; social process</a:t>
            </a:r>
            <a:br>
              <a:rPr lang="en-GB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302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●"/>
            </a:pPr>
            <a:r>
              <a:rPr lang="en-GB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Life expectancy continues to increase</a:t>
            </a:r>
            <a:br>
              <a:rPr lang="en-GB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302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●"/>
            </a:pPr>
            <a:r>
              <a:rPr lang="en-GB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Cellular decline and social changes</a:t>
            </a:r>
            <a:br>
              <a:rPr lang="en-GB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3020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●"/>
            </a:pPr>
            <a:r>
              <a:rPr lang="en-GB" sz="1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Significant impact on health &amp; social care</a:t>
            </a: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sz="16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350">
                <a:solidFill>
                  <a:srgbClr val="2C3E50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(Gaviano et al., 2024)</a:t>
            </a:r>
            <a:endParaRPr sz="154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95000"/>
              </a:lnSpc>
              <a:spcBef>
                <a:spcPts val="1200"/>
              </a:spcBef>
              <a:spcAft>
                <a:spcPts val="1200"/>
              </a:spcAft>
              <a:buSzPts val="440"/>
              <a:buNone/>
            </a:pPr>
            <a:endParaRPr sz="134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77" name="Google Shape;77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05125" y="1943550"/>
            <a:ext cx="1902001" cy="1597300"/>
          </a:xfrm>
          <a:prstGeom prst="rect">
            <a:avLst/>
          </a:prstGeom>
          <a:noFill/>
          <a:ln>
            <a:noFill/>
          </a:ln>
        </p:spPr>
      </p:pic>
      <p:sp>
        <p:nvSpPr>
          <p:cNvPr id="78" name="Google Shape;78;p15"/>
          <p:cNvSpPr txBox="1"/>
          <p:nvPr/>
        </p:nvSpPr>
        <p:spPr>
          <a:xfrm>
            <a:off x="587850" y="3540850"/>
            <a:ext cx="3000000" cy="29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700">
                <a:solidFill>
                  <a:schemeClr val="lt1"/>
                </a:solidFill>
              </a:rPr>
              <a:t>Contributor, Q. (2013).</a:t>
            </a:r>
            <a:endParaRPr>
              <a:solidFill>
                <a:schemeClr val="lt1"/>
              </a:solidFill>
            </a:endParaRP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B6CD7D48-7EB0-B49F-C2A2-E341BC134B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254"/>
    </mc:Choice>
    <mc:Fallback xmlns="">
      <p:transition spd="slow" advTm="312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6"/>
          <p:cNvSpPr txBox="1">
            <a:spLocks noGrp="1"/>
          </p:cNvSpPr>
          <p:nvPr>
            <p:ph type="title"/>
          </p:nvPr>
        </p:nvSpPr>
        <p:spPr>
          <a:xfrm>
            <a:off x="277000" y="489575"/>
            <a:ext cx="3706500" cy="250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900"/>
              <a:t>Theoretical Frameworks of Ageing</a:t>
            </a:r>
            <a:endParaRPr sz="2900"/>
          </a:p>
        </p:txBody>
      </p:sp>
      <p:sp>
        <p:nvSpPr>
          <p:cNvPr id="84" name="Google Shape;84;p16"/>
          <p:cNvSpPr txBox="1">
            <a:spLocks noGrp="1"/>
          </p:cNvSpPr>
          <p:nvPr>
            <p:ph type="body" idx="1"/>
          </p:nvPr>
        </p:nvSpPr>
        <p:spPr>
          <a:xfrm>
            <a:off x="4311900" y="103500"/>
            <a:ext cx="4790100" cy="50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25000" lnSpcReduction="20000"/>
          </a:bodyPr>
          <a:lstStyle/>
          <a:p>
            <a:pPr marL="0" lvl="0" indent="0" algn="l" rtl="0">
              <a:spcBef>
                <a:spcPts val="1800"/>
              </a:spcBef>
              <a:spcAft>
                <a:spcPts val="0"/>
              </a:spcAft>
              <a:buNone/>
            </a:pPr>
            <a:endParaRPr sz="2100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7500" algn="l" rtl="0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64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Disengagement Theory</a:t>
            </a:r>
            <a:r>
              <a:rPr lang="en-GB" sz="6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– ageing involves withdrawal from social roles (highly criticised) (Wienclaw, 2021)</a:t>
            </a:r>
            <a:endParaRPr sz="64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64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Activity Theory</a:t>
            </a:r>
            <a:r>
              <a:rPr lang="en-GB" sz="6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– continued engagement leads to better wellbeing (Anton et al., 2015)</a:t>
            </a:r>
            <a:endParaRPr sz="64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64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Continuity Theory</a:t>
            </a:r>
            <a:r>
              <a:rPr lang="en-GB" sz="6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– older adults seek to maintain identity and lifestyle</a:t>
            </a:r>
            <a:endParaRPr sz="64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64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Life Course Theory</a:t>
            </a:r>
            <a:r>
              <a:rPr lang="en-GB" sz="6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– ageing shaped by lifelong social, economic and health factors</a:t>
            </a:r>
            <a:br>
              <a:rPr lang="en-GB" sz="6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64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64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Relevance to care:</a:t>
            </a:r>
            <a:endParaRPr sz="6400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7500" algn="l" rtl="0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6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Theories provide a framework to assess care approaches</a:t>
            </a:r>
            <a:br>
              <a:rPr lang="en-GB" sz="6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64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6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Help determine whether services promote independence and active ageing</a:t>
            </a:r>
            <a:br>
              <a:rPr lang="en-GB" sz="6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GB" sz="4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(Socio Health, 2025</a:t>
            </a:r>
            <a:r>
              <a:rPr lang="en-GB" sz="6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)</a:t>
            </a:r>
            <a:endParaRPr sz="64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527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sz="527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85" name="Google Shape;85;p1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53900" y="2077950"/>
            <a:ext cx="1339675" cy="1339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E8A98C1E-333C-E92B-BF13-52FD3617DE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293"/>
    </mc:Choice>
    <mc:Fallback xmlns="">
      <p:transition spd="slow" advTm="992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7"/>
          <p:cNvSpPr txBox="1">
            <a:spLocks noGrp="1"/>
          </p:cNvSpPr>
          <p:nvPr>
            <p:ph type="title"/>
          </p:nvPr>
        </p:nvSpPr>
        <p:spPr>
          <a:xfrm>
            <a:off x="195600" y="321475"/>
            <a:ext cx="3706500" cy="250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 Policy and Legislation</a:t>
            </a:r>
            <a:endParaRPr/>
          </a:p>
        </p:txBody>
      </p:sp>
      <p:sp>
        <p:nvSpPr>
          <p:cNvPr id="91" name="Google Shape;91;p17"/>
          <p:cNvSpPr txBox="1">
            <a:spLocks noGrp="1"/>
          </p:cNvSpPr>
          <p:nvPr>
            <p:ph type="body" idx="1"/>
          </p:nvPr>
        </p:nvSpPr>
        <p:spPr>
          <a:xfrm>
            <a:off x="4276078" y="0"/>
            <a:ext cx="4672322" cy="549899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lnSpcReduction="10000"/>
          </a:bodyPr>
          <a:lstStyle/>
          <a:p>
            <a:pPr marL="457200" lvl="0" indent="-286543" algn="l" rtl="0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11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Care Act 2014</a:t>
            </a:r>
            <a:br>
              <a:rPr lang="en-GB" sz="11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100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914400" lvl="1" indent="-286543" algn="l" rtl="0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○"/>
            </a:pPr>
            <a:r>
              <a:rPr lang="en-GB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Emphasises  wellbeing, personalisation, prevention and choice</a:t>
            </a:r>
            <a:endParaRPr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914400" lvl="0" indent="0" algn="l" rtl="0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(Care Act, 2014)</a:t>
            </a:r>
            <a:endParaRPr sz="11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86543" algn="l" rtl="0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11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Equality Act 2010</a:t>
            </a:r>
            <a:br>
              <a:rPr lang="en-GB" sz="11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100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914400" lvl="1" indent="-286543" algn="l" rtl="0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○"/>
            </a:pPr>
            <a:r>
              <a:rPr lang="en-GB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Safeguards individuals from age discrimination in services</a:t>
            </a:r>
            <a:endParaRPr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914400" lvl="0" indent="0">
              <a:lnSpc>
                <a:spcPct val="105000"/>
              </a:lnSpc>
              <a:spcBef>
                <a:spcPts val="120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GOV.UK, 2013)</a:t>
            </a:r>
          </a:p>
          <a:p>
            <a:pPr lvl="0" indent="-286543">
              <a:lnSpc>
                <a:spcPct val="105000"/>
              </a:lnSpc>
              <a:spcBef>
                <a:spcPts val="1200"/>
              </a:spcBef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11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Human Rights Act 1998</a:t>
            </a:r>
            <a:br>
              <a:rPr lang="en-GB" sz="11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lang="en-GB" sz="1100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lvl="1" indent="-286543">
              <a:lnSpc>
                <a:spcPct val="105000"/>
              </a:lnSpc>
              <a:buClr>
                <a:srgbClr val="000000"/>
              </a:buClr>
              <a:buSzPct val="100000"/>
              <a:buFont typeface="Arial"/>
              <a:buChar char="○"/>
            </a:pPr>
            <a:r>
              <a:rPr lang="en-GB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Promotes dignity, autonomy and respect</a:t>
            </a:r>
          </a:p>
          <a:p>
            <a:pPr marL="914400" lvl="0" indent="0">
              <a:lnSpc>
                <a:spcPct val="105000"/>
              </a:lnSpc>
              <a:spcBef>
                <a:spcPts val="120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(Equality and Human Rights Commission, 2018)</a:t>
            </a:r>
          </a:p>
          <a:p>
            <a:pPr lvl="0" indent="-286543">
              <a:lnSpc>
                <a:spcPct val="105000"/>
              </a:lnSpc>
              <a:spcBef>
                <a:spcPts val="1200"/>
              </a:spcBef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11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NHS Long Term Plan</a:t>
            </a:r>
            <a:br>
              <a:rPr lang="en-GB" sz="11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lang="en-GB" sz="1100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lvl="1" indent="-286543">
              <a:lnSpc>
                <a:spcPct val="105000"/>
              </a:lnSpc>
              <a:buClr>
                <a:srgbClr val="000000"/>
              </a:buClr>
              <a:buSzPct val="100000"/>
              <a:buFont typeface="Arial"/>
              <a:buChar char="○"/>
            </a:pPr>
            <a:r>
              <a:rPr lang="en-GB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Encourages integrated services and support for ageing at home </a:t>
            </a:r>
          </a:p>
          <a:p>
            <a:pPr marL="914400" lvl="0" indent="0">
              <a:lnSpc>
                <a:spcPct val="105000"/>
              </a:lnSpc>
              <a:spcBef>
                <a:spcPts val="120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(Department of Health and Social Care, 2025)</a:t>
            </a:r>
          </a:p>
          <a:p>
            <a:pPr marL="0" lvl="0" indent="0">
              <a:lnSpc>
                <a:spcPct val="105000"/>
              </a:lnSpc>
              <a:spcBef>
                <a:spcPts val="1200"/>
              </a:spcBef>
              <a:buSzPts val="100"/>
              <a:buNone/>
            </a:pPr>
            <a:r>
              <a:rPr lang="en-GB" sz="11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Impact:</a:t>
            </a:r>
          </a:p>
          <a:p>
            <a:pPr lvl="0" indent="-286543">
              <a:lnSpc>
                <a:spcPct val="105000"/>
              </a:lnSpc>
              <a:spcBef>
                <a:spcPts val="1200"/>
              </a:spcBef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11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Shapes funding, service delivery and empowerment in practice</a:t>
            </a:r>
          </a:p>
          <a:p>
            <a:pPr marL="914400" lvl="0" indent="0" algn="l" rtl="0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</a:t>
            </a:r>
            <a:endParaRPr sz="700" dirty="0"/>
          </a:p>
        </p:txBody>
      </p:sp>
      <p:pic>
        <p:nvPicPr>
          <p:cNvPr id="92" name="Google Shape;92;p1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10625" y="1854050"/>
            <a:ext cx="1435376" cy="1435376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37AC5B4-1761-FED1-3029-41029CB066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505"/>
    </mc:Choice>
    <mc:Fallback xmlns="">
      <p:transition spd="slow" advTm="675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8"/>
          <p:cNvSpPr txBox="1">
            <a:spLocks noGrp="1"/>
          </p:cNvSpPr>
          <p:nvPr>
            <p:ph type="title"/>
          </p:nvPr>
        </p:nvSpPr>
        <p:spPr>
          <a:xfrm>
            <a:off x="354225" y="1624900"/>
            <a:ext cx="29331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891"/>
              <a:buNone/>
            </a:pPr>
            <a:r>
              <a:rPr lang="en-GB" sz="2216"/>
              <a:t>Overview of Current Care and Support Services</a:t>
            </a:r>
            <a:endParaRPr sz="2216"/>
          </a:p>
        </p:txBody>
      </p:sp>
      <p:sp>
        <p:nvSpPr>
          <p:cNvPr id="98" name="Google Shape;98;p18"/>
          <p:cNvSpPr txBox="1">
            <a:spLocks noGrp="1"/>
          </p:cNvSpPr>
          <p:nvPr>
            <p:ph type="body" idx="1"/>
          </p:nvPr>
        </p:nvSpPr>
        <p:spPr>
          <a:xfrm>
            <a:off x="4572000" y="100500"/>
            <a:ext cx="4298800" cy="494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25000" lnSpcReduction="2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5657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Common UK care provisions include:</a:t>
            </a:r>
            <a:br>
              <a:rPr lang="en-GB" sz="5657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5657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8415" algn="l" rtl="0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657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Domiciliary (home) care</a:t>
            </a:r>
            <a:br>
              <a:rPr lang="en-GB" sz="5657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5657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8415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657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Residential and nursing homes</a:t>
            </a:r>
            <a:br>
              <a:rPr lang="en-GB" sz="5657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5657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8415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657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Day centres</a:t>
            </a:r>
            <a:br>
              <a:rPr lang="en-GB" sz="5657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5657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8415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657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Hospice and palliative care</a:t>
            </a:r>
            <a:br>
              <a:rPr lang="en-GB" sz="5657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5657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657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Aim to support:</a:t>
            </a:r>
            <a:br>
              <a:rPr lang="en-GB" sz="5657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5657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8415" algn="l" rtl="0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657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Promotes Independence</a:t>
            </a:r>
            <a:br>
              <a:rPr lang="en-GB" sz="5657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5657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8415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657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Safety</a:t>
            </a:r>
            <a:br>
              <a:rPr lang="en-GB" sz="5657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5657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8415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657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Enhances Quality of life</a:t>
            </a:r>
            <a:endParaRPr sz="5657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657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Effectiveness varies depending on </a:t>
            </a:r>
            <a:r>
              <a:rPr lang="en-GB" sz="5657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funding, staffing and access</a:t>
            </a:r>
            <a:endParaRPr sz="5657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5657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3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(The State of Health and Care of Older People in England 2025)</a:t>
            </a:r>
            <a:endParaRPr sz="3700" dirty="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F2912E5-E40F-5C25-F60A-AA47952D01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951"/>
    </mc:Choice>
    <mc:Fallback xmlns="">
      <p:transition spd="slow" advTm="479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19"/>
          <p:cNvSpPr txBox="1">
            <a:spLocks noGrp="1"/>
          </p:cNvSpPr>
          <p:nvPr>
            <p:ph type="title"/>
          </p:nvPr>
        </p:nvSpPr>
        <p:spPr>
          <a:xfrm>
            <a:off x="254950" y="842000"/>
            <a:ext cx="3706500" cy="250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Evaluation of Domiciliary Care</a:t>
            </a:r>
            <a:endParaRPr/>
          </a:p>
        </p:txBody>
      </p:sp>
      <p:sp>
        <p:nvSpPr>
          <p:cNvPr id="104" name="Google Shape;104;p19"/>
          <p:cNvSpPr txBox="1">
            <a:spLocks noGrp="1"/>
          </p:cNvSpPr>
          <p:nvPr>
            <p:ph type="body" idx="1"/>
          </p:nvPr>
        </p:nvSpPr>
        <p:spPr>
          <a:xfrm>
            <a:off x="4340525" y="0"/>
            <a:ext cx="4887696" cy="488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25000" lnSpcReduction="20000"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6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Strengths</a:t>
            </a:r>
            <a:endParaRPr sz="5600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l" rtl="0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Supports independence and ageing in place</a:t>
            </a:r>
            <a:b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56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Aligns with </a:t>
            </a:r>
            <a:r>
              <a:rPr lang="en-GB" sz="56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Activity and Continuity theories</a:t>
            </a:r>
            <a:br>
              <a:rPr lang="en-GB" sz="56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5600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Often preferred by older people</a:t>
            </a:r>
            <a:b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56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6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Limitations</a:t>
            </a:r>
            <a:endParaRPr sz="5600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l" rtl="0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Staff shortages</a:t>
            </a:r>
            <a:b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56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Time-limited visits</a:t>
            </a:r>
            <a:b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56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Variation in quality of care</a:t>
            </a:r>
            <a:b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56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Funding pressures on local authorities</a:t>
            </a:r>
            <a:endParaRPr sz="56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(Rehman et al, 2024)</a:t>
            </a:r>
            <a:endParaRPr sz="56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6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Policy link:</a:t>
            </a:r>
            <a:endParaRPr sz="5600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4800" algn="l" rtl="0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Strongly supported by the </a:t>
            </a:r>
            <a:r>
              <a:rPr lang="en-GB" sz="56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Care Act 2014</a:t>
            </a:r>
            <a: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but under-resourced in practice</a:t>
            </a:r>
            <a:endParaRPr sz="56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dirty="0"/>
          </a:p>
        </p:txBody>
      </p:sp>
      <p:pic>
        <p:nvPicPr>
          <p:cNvPr id="105" name="Google Shape;105;p1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78775" y="2090550"/>
            <a:ext cx="1260350" cy="1260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A8B578ED-8974-30FB-9532-B1E2E5B86E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494"/>
    </mc:Choice>
    <mc:Fallback xmlns="">
      <p:transition spd="slow" advTm="584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0"/>
          <p:cNvSpPr txBox="1">
            <a:spLocks noGrp="1"/>
          </p:cNvSpPr>
          <p:nvPr>
            <p:ph type="title"/>
          </p:nvPr>
        </p:nvSpPr>
        <p:spPr>
          <a:xfrm>
            <a:off x="289000" y="778825"/>
            <a:ext cx="3706500" cy="250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Evaluation of Residential Care</a:t>
            </a:r>
            <a:endParaRPr/>
          </a:p>
        </p:txBody>
      </p:sp>
      <p:sp>
        <p:nvSpPr>
          <p:cNvPr id="111" name="Google Shape;111;p20"/>
          <p:cNvSpPr txBox="1">
            <a:spLocks noGrp="1"/>
          </p:cNvSpPr>
          <p:nvPr>
            <p:ph type="body" idx="1"/>
          </p:nvPr>
        </p:nvSpPr>
        <p:spPr>
          <a:xfrm>
            <a:off x="4572000" y="192695"/>
            <a:ext cx="4401900" cy="418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523"/>
              <a:buNone/>
            </a:pPr>
            <a:r>
              <a:rPr lang="en-GB" sz="14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Strengths</a:t>
            </a:r>
            <a:endParaRPr sz="1400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6228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223"/>
              <a:buFont typeface="Arial"/>
              <a:buChar char="●"/>
            </a:pP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24-hour care and supervision</a:t>
            </a:r>
            <a:b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6228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23"/>
              <a:buFont typeface="Arial"/>
              <a:buChar char="●"/>
            </a:pP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Suitable for complex health needs</a:t>
            </a:r>
            <a:b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523"/>
              <a:buNone/>
            </a:pPr>
            <a:r>
              <a:rPr lang="en-GB" sz="14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Challenges</a:t>
            </a:r>
            <a:endParaRPr sz="1400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6228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223"/>
              <a:buFont typeface="Arial"/>
              <a:buChar char="●"/>
            </a:pP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Risk of loss of autonomy and identity</a:t>
            </a:r>
            <a:b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6228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23"/>
              <a:buFont typeface="Arial"/>
              <a:buChar char="●"/>
            </a:pP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Institutional routines may conflict with </a:t>
            </a:r>
            <a:r>
              <a:rPr lang="en-GB" sz="14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person-centred care</a:t>
            </a:r>
            <a:br>
              <a:rPr lang="en-GB" sz="14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400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6228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23"/>
              <a:buFont typeface="Arial"/>
              <a:buChar char="●"/>
            </a:pP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COVID-19 exposed safeguarding and isolation concerns</a:t>
            </a:r>
            <a:endParaRPr sz="14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4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(Lynch et al., 2022)</a:t>
            </a:r>
            <a:endParaRPr sz="14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523"/>
              <a:buNone/>
            </a:pPr>
            <a:r>
              <a:rPr lang="en-GB" sz="14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Theoretical critique</a:t>
            </a:r>
            <a:endParaRPr sz="1400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06228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223"/>
              <a:buFont typeface="Arial"/>
              <a:buChar char="●"/>
            </a:pP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May reinforce </a:t>
            </a:r>
            <a:r>
              <a:rPr lang="en-GB" sz="14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Disengagement Theory</a:t>
            </a:r>
            <a:r>
              <a:rPr lang="en-GB" sz="1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if poorly managed</a:t>
            </a:r>
            <a:endParaRPr sz="1400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lnSpc>
                <a:spcPct val="95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sz="1222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12" name="Google Shape;112;p20"/>
          <p:cNvPicPr preferRelativeResize="0"/>
          <p:nvPr/>
        </p:nvPicPr>
        <p:blipFill rotWithShape="1">
          <a:blip r:embed="rId5">
            <a:alphaModFix/>
          </a:blip>
          <a:srcRect b="8164"/>
          <a:stretch/>
        </p:blipFill>
        <p:spPr>
          <a:xfrm>
            <a:off x="511225" y="1958175"/>
            <a:ext cx="1201426" cy="12271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FF194D7B-A6B3-EBD9-E098-C5CA46804C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969"/>
    </mc:Choice>
    <mc:Fallback xmlns="">
      <p:transition spd="slow" advTm="569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21"/>
          <p:cNvSpPr txBox="1">
            <a:spLocks noGrp="1"/>
          </p:cNvSpPr>
          <p:nvPr>
            <p:ph type="title"/>
          </p:nvPr>
        </p:nvSpPr>
        <p:spPr>
          <a:xfrm>
            <a:off x="168625" y="773900"/>
            <a:ext cx="3706500" cy="250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Technological Innovations in Elderly Care</a:t>
            </a:r>
            <a:endParaRPr/>
          </a:p>
        </p:txBody>
      </p:sp>
      <p:sp>
        <p:nvSpPr>
          <p:cNvPr id="118" name="Google Shape;118;p21"/>
          <p:cNvSpPr txBox="1">
            <a:spLocks noGrp="1"/>
          </p:cNvSpPr>
          <p:nvPr>
            <p:ph type="body" idx="1"/>
          </p:nvPr>
        </p:nvSpPr>
        <p:spPr>
          <a:xfrm>
            <a:off x="4699325" y="251525"/>
            <a:ext cx="6695100" cy="226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688"/>
              <a:buNone/>
            </a:pPr>
            <a:r>
              <a:rPr lang="en-GB" sz="15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Examples include:</a:t>
            </a:r>
            <a:endParaRPr sz="155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27025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550"/>
              <a:buFont typeface="Arial"/>
              <a:buChar char="●"/>
            </a:pPr>
            <a:r>
              <a:rPr lang="en-GB" sz="15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Telecare and telehealth</a:t>
            </a:r>
            <a:br>
              <a:rPr lang="en-GB" sz="15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55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27025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550"/>
              <a:buFont typeface="Arial"/>
              <a:buChar char="●"/>
            </a:pPr>
            <a:r>
              <a:rPr lang="en-GB" sz="15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Smart home sensors</a:t>
            </a:r>
            <a:br>
              <a:rPr lang="en-GB" sz="15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55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27025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550"/>
              <a:buFont typeface="Arial"/>
              <a:buChar char="●"/>
            </a:pPr>
            <a:r>
              <a:rPr lang="en-GB" sz="15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GPS tracking for dementia</a:t>
            </a:r>
            <a:br>
              <a:rPr lang="en-GB" sz="15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55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27025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550"/>
              <a:buFont typeface="Arial"/>
              <a:buChar char="●"/>
            </a:pPr>
            <a:r>
              <a:rPr lang="en-GB" sz="15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Medication reminder apps</a:t>
            </a:r>
            <a:br>
              <a:rPr lang="en-GB" sz="158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587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688"/>
              <a:buNone/>
            </a:pPr>
            <a:r>
              <a:rPr lang="en-GB" sz="1587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Potential benefits</a:t>
            </a:r>
            <a:endParaRPr sz="1587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29406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588"/>
              <a:buFont typeface="Arial"/>
              <a:buChar char="●"/>
            </a:pPr>
            <a:r>
              <a:rPr lang="en-GB" sz="158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Increased safety</a:t>
            </a:r>
            <a:br>
              <a:rPr lang="en-GB" sz="158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587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29406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588"/>
              <a:buFont typeface="Arial"/>
              <a:buChar char="●"/>
            </a:pPr>
            <a:r>
              <a:rPr lang="en-GB" sz="158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Supports independence</a:t>
            </a:r>
            <a:br>
              <a:rPr lang="en-GB" sz="158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1587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29406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588"/>
              <a:buFont typeface="Arial"/>
              <a:buChar char="●"/>
            </a:pPr>
            <a:r>
              <a:rPr lang="en-GB" sz="158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Reduces pressure on services</a:t>
            </a:r>
            <a:endParaRPr sz="1587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lnSpc>
                <a:spcPct val="9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(Garcia Reyes et al., 2023)</a:t>
            </a:r>
            <a:endParaRPr sz="1487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19" name="Google Shape;119;p2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03325" y="2299250"/>
            <a:ext cx="1229525" cy="1229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776B6A60-43CC-4FFA-FD9D-5244CCB8F6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117"/>
    </mc:Choice>
    <mc:Fallback xmlns="">
      <p:transition spd="slow" advTm="1011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22"/>
          <p:cNvSpPr txBox="1">
            <a:spLocks noGrp="1"/>
          </p:cNvSpPr>
          <p:nvPr>
            <p:ph type="title"/>
          </p:nvPr>
        </p:nvSpPr>
        <p:spPr>
          <a:xfrm>
            <a:off x="440100" y="1693050"/>
            <a:ext cx="2661900" cy="158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lnSpc>
                <a:spcPct val="115000"/>
              </a:lnSpc>
              <a:spcBef>
                <a:spcPts val="2400"/>
              </a:spcBef>
              <a:spcAft>
                <a:spcPts val="600"/>
              </a:spcAft>
              <a:buNone/>
            </a:pPr>
            <a:r>
              <a:rPr lang="en-GB" sz="2300"/>
              <a:t>Case Study 1: Age UK Community Support</a:t>
            </a:r>
            <a:endParaRPr/>
          </a:p>
        </p:txBody>
      </p:sp>
      <p:sp>
        <p:nvSpPr>
          <p:cNvPr id="125" name="Google Shape;125;p22"/>
          <p:cNvSpPr txBox="1">
            <a:spLocks noGrp="1"/>
          </p:cNvSpPr>
          <p:nvPr>
            <p:ph type="body" idx="1"/>
          </p:nvPr>
        </p:nvSpPr>
        <p:spPr>
          <a:xfrm>
            <a:off x="4410331" y="0"/>
            <a:ext cx="4293569" cy="483231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25000" lnSpcReduction="20000"/>
          </a:bodyPr>
          <a:lstStyle/>
          <a:p>
            <a:pPr marL="0" lvl="0" indent="0" algn="l" rtl="0">
              <a:spcBef>
                <a:spcPts val="2400"/>
              </a:spcBef>
              <a:spcAft>
                <a:spcPts val="0"/>
              </a:spcAft>
              <a:buNone/>
            </a:pPr>
            <a:endParaRPr sz="3200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400"/>
              </a:spcBef>
              <a:spcAft>
                <a:spcPts val="0"/>
              </a:spcAft>
              <a:buNone/>
            </a:pPr>
            <a:r>
              <a:rPr lang="en-GB" sz="56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Age UK</a:t>
            </a:r>
            <a:endParaRPr sz="56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7500" algn="l" rtl="0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Befriending services</a:t>
            </a:r>
            <a:b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56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Advice lines</a:t>
            </a:r>
            <a:b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56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Advocacy</a:t>
            </a:r>
            <a:b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56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Community groups</a:t>
            </a:r>
            <a:endParaRPr sz="56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(AGE UK, 2025)</a:t>
            </a:r>
            <a:b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56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6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Evaluate outcomes</a:t>
            </a:r>
            <a: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  <a:endParaRPr sz="56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7500" algn="l" rtl="0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Decreased loneliness</a:t>
            </a:r>
            <a:b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56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Increased wellbeing</a:t>
            </a:r>
            <a:b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56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6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Funding dependency on charity sector</a:t>
            </a:r>
            <a:endParaRPr sz="56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99B6426-BD92-E77B-0095-F299D26DB6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837"/>
    </mc:Choice>
    <mc:Fallback xmlns="">
      <p:transition spd="slow" advTm="368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23"/>
          <p:cNvSpPr txBox="1">
            <a:spLocks noGrp="1"/>
          </p:cNvSpPr>
          <p:nvPr>
            <p:ph type="title"/>
          </p:nvPr>
        </p:nvSpPr>
        <p:spPr>
          <a:xfrm>
            <a:off x="310375" y="1846575"/>
            <a:ext cx="36018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lnSpc>
                <a:spcPct val="115000"/>
              </a:lnSpc>
              <a:spcBef>
                <a:spcPts val="2400"/>
              </a:spcBef>
              <a:spcAft>
                <a:spcPts val="600"/>
              </a:spcAft>
              <a:buNone/>
            </a:pPr>
            <a:r>
              <a:rPr lang="en-GB" sz="2300"/>
              <a:t>Case Study 2: Dementia Village Model</a:t>
            </a:r>
            <a:endParaRPr/>
          </a:p>
        </p:txBody>
      </p:sp>
      <p:sp>
        <p:nvSpPr>
          <p:cNvPr id="131" name="Google Shape;131;p23"/>
          <p:cNvSpPr txBox="1">
            <a:spLocks noGrp="1"/>
          </p:cNvSpPr>
          <p:nvPr>
            <p:ph type="body" idx="1"/>
          </p:nvPr>
        </p:nvSpPr>
        <p:spPr>
          <a:xfrm>
            <a:off x="4572000" y="-329775"/>
            <a:ext cx="5103300" cy="435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25000" lnSpcReduction="20000"/>
          </a:bodyPr>
          <a:lstStyle/>
          <a:p>
            <a:pPr marL="0" lvl="0" indent="0" algn="l" rtl="0">
              <a:spcBef>
                <a:spcPts val="2400"/>
              </a:spcBef>
              <a:spcAft>
                <a:spcPts val="0"/>
              </a:spcAft>
              <a:buNone/>
            </a:pPr>
            <a:endParaRPr sz="2300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400"/>
              </a:spcBef>
              <a:spcAft>
                <a:spcPts val="0"/>
              </a:spcAft>
              <a:buNone/>
            </a:pPr>
            <a:r>
              <a:rPr lang="en-GB" sz="52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 Hogeweyk</a:t>
            </a:r>
            <a:endParaRPr sz="5200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1150" algn="l" rtl="0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Purpose-built dementia village</a:t>
            </a:r>
            <a:br>
              <a:rPr lang="en-GB" sz="5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52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Normalised living environment</a:t>
            </a:r>
            <a:br>
              <a:rPr lang="en-GB" sz="5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52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Residents maintain autonomy</a:t>
            </a:r>
            <a:endParaRPr sz="52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Continuity theory and person-centred care.</a:t>
            </a:r>
            <a:endParaRPr sz="52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52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2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Strengths:</a:t>
            </a:r>
            <a:endParaRPr sz="5200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1150" algn="l" rtl="0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Better quality of life</a:t>
            </a:r>
            <a:br>
              <a:rPr lang="en-GB" sz="5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52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Decreased distress</a:t>
            </a:r>
            <a:br>
              <a:rPr lang="en-GB" sz="5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52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200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Limitations:</a:t>
            </a:r>
            <a:endParaRPr sz="5200" b="1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1150" algn="l" rtl="0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Expensive</a:t>
            </a:r>
            <a:br>
              <a:rPr lang="en-GB" sz="5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52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/>
              <a:buChar char="●"/>
            </a:pPr>
            <a:r>
              <a:rPr lang="en-GB" sz="5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Scalability issues in UK context</a:t>
            </a:r>
            <a:endParaRPr sz="52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</a:t>
            </a:r>
            <a:r>
              <a:rPr lang="en-GB" sz="52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Vinick</a:t>
            </a:r>
            <a:r>
              <a:rPr lang="en-GB" sz="52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2019)</a:t>
            </a:r>
            <a:endParaRPr sz="52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47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sz="3700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B0C67A0-8E3D-6FAA-72A1-0A33DBE26F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412"/>
    </mc:Choice>
    <mc:Fallback xmlns="">
      <p:transition spd="slow" advTm="684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24"/>
          <p:cNvSpPr txBox="1">
            <a:spLocks noGrp="1"/>
          </p:cNvSpPr>
          <p:nvPr>
            <p:ph type="title"/>
          </p:nvPr>
        </p:nvSpPr>
        <p:spPr>
          <a:xfrm>
            <a:off x="253475" y="1243850"/>
            <a:ext cx="31536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891"/>
              <a:buNone/>
            </a:pPr>
            <a:r>
              <a:rPr lang="en-GB" sz="2126"/>
              <a:t>Recommendations for Improvement</a:t>
            </a:r>
            <a:endParaRPr sz="2126"/>
          </a:p>
        </p:txBody>
      </p:sp>
      <p:sp>
        <p:nvSpPr>
          <p:cNvPr id="137" name="Google Shape;137;p24"/>
          <p:cNvSpPr txBox="1">
            <a:spLocks noGrp="1"/>
          </p:cNvSpPr>
          <p:nvPr>
            <p:ph type="body" idx="1"/>
          </p:nvPr>
        </p:nvSpPr>
        <p:spPr>
          <a:xfrm>
            <a:off x="4382691" y="0"/>
            <a:ext cx="4881600" cy="494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275"/>
              <a:buNone/>
            </a:pPr>
            <a:r>
              <a:rPr lang="en-GB" sz="1100" b="1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  <a:t>Evidence-informed suggestions</a:t>
            </a:r>
            <a:r>
              <a:rPr lang="en-GB" sz="1100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  <a:endParaRPr sz="1100" dirty="0">
              <a:solidFill>
                <a:srgbClr val="030405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AutoNum type="arabicPeriod"/>
            </a:pPr>
            <a:r>
              <a:rPr lang="en-GB" sz="1100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  <a:t>Increased social care funding reform</a:t>
            </a:r>
            <a:br>
              <a:rPr lang="en-GB" sz="1100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</a:br>
            <a:endParaRPr sz="1100" dirty="0">
              <a:solidFill>
                <a:srgbClr val="030405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AutoNum type="arabicPeriod"/>
            </a:pPr>
            <a:r>
              <a:rPr lang="en-GB" sz="1100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  <a:t>Workforce training in person-centred dementia care</a:t>
            </a:r>
            <a:br>
              <a:rPr lang="en-GB" sz="1100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</a:br>
            <a:endParaRPr sz="1100" dirty="0">
              <a:solidFill>
                <a:srgbClr val="030405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AutoNum type="arabicPeriod"/>
            </a:pPr>
            <a:r>
              <a:rPr lang="en-GB" sz="1100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  <a:t>Expansion of community-based preventative services</a:t>
            </a:r>
            <a:br>
              <a:rPr lang="en-GB" sz="1100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</a:br>
            <a:endParaRPr sz="1100" dirty="0">
              <a:solidFill>
                <a:srgbClr val="030405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AutoNum type="arabicPeriod"/>
            </a:pPr>
            <a:r>
              <a:rPr lang="en-GB" sz="1100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  <a:t>Digital inclusion programmes for older adults</a:t>
            </a:r>
            <a:br>
              <a:rPr lang="en-GB" sz="1100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</a:br>
            <a:endParaRPr sz="1100" dirty="0">
              <a:solidFill>
                <a:srgbClr val="030405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AutoNum type="arabicPeriod"/>
            </a:pPr>
            <a:r>
              <a:rPr lang="en-GB" sz="1100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  <a:t>Stronger integration between NHS and social care</a:t>
            </a:r>
            <a:endParaRPr sz="1100" dirty="0">
              <a:solidFill>
                <a:srgbClr val="030405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 b="1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  <a:t> Barriers:</a:t>
            </a:r>
            <a:endParaRPr sz="1100" b="1" dirty="0">
              <a:solidFill>
                <a:srgbClr val="030405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-GB" sz="1100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  <a:t>Economic constraints</a:t>
            </a:r>
            <a:br>
              <a:rPr lang="en-GB" sz="1100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</a:br>
            <a:endParaRPr sz="1100" dirty="0">
              <a:solidFill>
                <a:srgbClr val="030405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-GB" sz="1100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  <a:t>Political priorities</a:t>
            </a:r>
            <a:br>
              <a:rPr lang="en-GB" sz="1100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</a:br>
            <a:endParaRPr sz="1100" dirty="0">
              <a:solidFill>
                <a:srgbClr val="030405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-GB" sz="1100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  <a:t>Workforce shortages</a:t>
            </a:r>
            <a:br>
              <a:rPr lang="en-GB" sz="1100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</a:br>
            <a:endParaRPr sz="1100" dirty="0">
              <a:solidFill>
                <a:srgbClr val="030405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275"/>
              <a:buNone/>
            </a:pPr>
            <a:r>
              <a:rPr lang="en-GB" sz="1100" b="1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  <a:t>Solutions:</a:t>
            </a:r>
            <a:endParaRPr sz="1100" b="1" dirty="0">
              <a:solidFill>
                <a:srgbClr val="030405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-GB" sz="1100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  <a:t>Cross-sector partnerships</a:t>
            </a:r>
            <a:br>
              <a:rPr lang="en-GB" sz="1100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</a:br>
            <a:endParaRPr sz="1100" dirty="0">
              <a:solidFill>
                <a:srgbClr val="030405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-GB" sz="1100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  <a:t>Long-term funding settlements</a:t>
            </a:r>
            <a:br>
              <a:rPr lang="en-GB" sz="1100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</a:br>
            <a:endParaRPr sz="1100" dirty="0">
              <a:solidFill>
                <a:srgbClr val="030405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l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-GB" sz="1100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  <a:t>National workforce strategy</a:t>
            </a:r>
            <a:endParaRPr sz="1100" dirty="0">
              <a:solidFill>
                <a:srgbClr val="030405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 dirty="0">
                <a:solidFill>
                  <a:srgbClr val="030405"/>
                </a:solidFill>
                <a:latin typeface="Arial"/>
                <a:ea typeface="Arial"/>
                <a:cs typeface="Arial"/>
                <a:sym typeface="Arial"/>
              </a:rPr>
              <a:t>(Department of Health and Social Care, 2021)</a:t>
            </a:r>
            <a:endParaRPr sz="1100" dirty="0">
              <a:solidFill>
                <a:srgbClr val="030405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95000"/>
              </a:lnSpc>
              <a:spcBef>
                <a:spcPts val="1200"/>
              </a:spcBef>
              <a:spcAft>
                <a:spcPts val="1200"/>
              </a:spcAft>
              <a:buSzPts val="275"/>
              <a:buNone/>
            </a:pPr>
            <a:endParaRPr sz="325" dirty="0">
              <a:solidFill>
                <a:schemeClr val="dk1"/>
              </a:solidFill>
            </a:endParaRPr>
          </a:p>
        </p:txBody>
      </p:sp>
      <p:pic>
        <p:nvPicPr>
          <p:cNvPr id="138" name="Google Shape;138;p2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47625" y="2259525"/>
            <a:ext cx="1317100" cy="1317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246D1F5-1627-CBD4-7C2B-1BE3D10563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7874"/>
    </mc:Choice>
    <mc:Fallback xmlns="">
      <p:transition spd="slow" advTm="2578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25"/>
          <p:cNvSpPr txBox="1">
            <a:spLocks noGrp="1"/>
          </p:cNvSpPr>
          <p:nvPr>
            <p:ph type="title"/>
          </p:nvPr>
        </p:nvSpPr>
        <p:spPr>
          <a:xfrm>
            <a:off x="236225" y="1893525"/>
            <a:ext cx="3706500" cy="250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2400"/>
              </a:spcBef>
              <a:spcAft>
                <a:spcPts val="0"/>
              </a:spcAft>
              <a:buNone/>
            </a:pPr>
            <a:r>
              <a:rPr lang="en-GB" sz="2300">
                <a:latin typeface="Arial"/>
                <a:ea typeface="Arial"/>
                <a:cs typeface="Arial"/>
                <a:sym typeface="Arial"/>
              </a:rPr>
              <a:t>Conclusion</a:t>
            </a:r>
            <a:endParaRPr sz="23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" name="Google Shape;144;p25"/>
          <p:cNvSpPr txBox="1">
            <a:spLocks noGrp="1"/>
          </p:cNvSpPr>
          <p:nvPr>
            <p:ph type="body" idx="1"/>
          </p:nvPr>
        </p:nvSpPr>
        <p:spPr>
          <a:xfrm>
            <a:off x="4644675" y="500925"/>
            <a:ext cx="4166400" cy="409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62500" lnSpcReduction="20000"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23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67017" algn="l" rtl="0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47826"/>
              <a:buFont typeface="Arial"/>
              <a:buChar char="●"/>
            </a:pPr>
            <a:r>
              <a:rPr lang="en-GB" sz="23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Ageing is multidimensional (biological, psychological, social).</a:t>
            </a:r>
            <a:br>
              <a:rPr lang="en-GB" sz="23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23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67017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7826"/>
              <a:buFont typeface="Arial"/>
              <a:buChar char="●"/>
            </a:pPr>
            <a:r>
              <a:rPr lang="en-GB" sz="23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Theories play a key role in care approaches.</a:t>
            </a:r>
            <a:br>
              <a:rPr lang="en-GB" sz="23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23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67017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7826"/>
              <a:buFont typeface="Arial"/>
              <a:buChar char="●"/>
            </a:pPr>
            <a:r>
              <a:rPr lang="en-GB" sz="23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UK policy promotes wellbeing and personalisation.</a:t>
            </a:r>
            <a:br>
              <a:rPr lang="en-GB" sz="23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23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67017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7826"/>
              <a:buFont typeface="Arial"/>
              <a:buChar char="●"/>
            </a:pPr>
            <a:r>
              <a:rPr lang="en-GB" sz="23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However, funding and workforce pressures limit effectiveness.</a:t>
            </a:r>
            <a:br>
              <a:rPr lang="en-GB" sz="23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23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67017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7826"/>
              <a:buFont typeface="Arial"/>
              <a:buChar char="●"/>
            </a:pPr>
            <a:r>
              <a:rPr lang="en-GB" sz="23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Technology is promising but raises ethical concerns.</a:t>
            </a:r>
            <a:br>
              <a:rPr lang="en-GB" sz="23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23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67017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7826"/>
              <a:buFont typeface="Arial"/>
              <a:buChar char="●"/>
            </a:pPr>
            <a:r>
              <a:rPr lang="en-GB" sz="23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Future improvements require integrated, theory-informed, policy-supported change.</a:t>
            </a:r>
            <a:endParaRPr sz="23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sz="2300" b="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A8FB7EB-B0B3-A026-55C7-8215234364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797"/>
    </mc:Choice>
    <mc:Fallback xmlns="">
      <p:transition spd="slow" advTm="617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26"/>
          <p:cNvSpPr txBox="1">
            <a:spLocks noGrp="1"/>
          </p:cNvSpPr>
          <p:nvPr>
            <p:ph type="title"/>
          </p:nvPr>
        </p:nvSpPr>
        <p:spPr>
          <a:xfrm>
            <a:off x="581900" y="1778900"/>
            <a:ext cx="3706500" cy="250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REFERENCES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Part 1</a:t>
            </a:r>
            <a:endParaRPr/>
          </a:p>
        </p:txBody>
      </p:sp>
      <p:sp>
        <p:nvSpPr>
          <p:cNvPr id="150" name="Google Shape;150;p26"/>
          <p:cNvSpPr txBox="1">
            <a:spLocks noGrp="1"/>
          </p:cNvSpPr>
          <p:nvPr>
            <p:ph type="body" idx="1"/>
          </p:nvPr>
        </p:nvSpPr>
        <p:spPr>
          <a:xfrm>
            <a:off x="4343400" y="52475"/>
            <a:ext cx="4694400" cy="5091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440"/>
              <a:buNone/>
            </a:pPr>
            <a:r>
              <a:rPr lang="en-GB" sz="700">
                <a:solidFill>
                  <a:schemeClr val="dk1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AG</a:t>
            </a:r>
            <a:r>
              <a:rPr lang="en-GB" sz="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 UK (2025). </a:t>
            </a:r>
            <a:r>
              <a:rPr lang="en-GB" sz="7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Age UK </a:t>
            </a:r>
            <a:r>
              <a:rPr lang="en-GB" sz="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[online] Ageuk.org.uk. Available at: </a:t>
            </a:r>
            <a:r>
              <a:rPr lang="en-GB" sz="70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https://www.ageuk.org.uk/</a:t>
            </a:r>
            <a:r>
              <a:rPr lang="en-GB" sz="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Date Accessed 20 Feb 2026</a:t>
            </a:r>
            <a:endParaRPr sz="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rPr lang="en-GB" sz="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Anton, S.D., Woods, A.J., Ashizawa, T., Barb, D., Buford, T.W., Carter, C.S., Clark, D.J., Cohen, R.A., Corbett, D.B., Cruz-Almeida, Y., Dotson, V., Ebner, N., Efron, P.A., Fillingim, R.B., Foster, T.C., Gundermann, D.M., Joseph, A.-M., Karabetian, C., Leeuwenburgh, C. and Manini, T.M. (2015). Successful Aging: Advancing the Science of Physical Independence in Older Adults. </a:t>
            </a:r>
            <a:r>
              <a:rPr lang="en-GB" sz="7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Ageing research reviews</a:t>
            </a:r>
            <a:r>
              <a:rPr lang="en-GB" sz="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[online] 24(0 0), pp.304–327. doi:https://doi.org/10.1016/j.arr.2015.09.005.</a:t>
            </a:r>
            <a:endParaRPr sz="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rPr lang="en-GB" sz="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Care Act (2014). </a:t>
            </a:r>
            <a:r>
              <a:rPr lang="en-GB" sz="7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Care Act 2014</a:t>
            </a:r>
            <a:r>
              <a:rPr lang="en-GB" sz="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[online] Legislation.gov.uk. Available at: </a:t>
            </a:r>
            <a:r>
              <a:rPr lang="en-GB" sz="70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https://www.legislation.gov.uk/ukpga/2014/23/contents</a:t>
            </a:r>
            <a:r>
              <a:rPr lang="en-GB" sz="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sz="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rPr lang="en-GB" sz="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Contributor, Q. (2013). </a:t>
            </a:r>
            <a:r>
              <a:rPr lang="en-GB" sz="7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What Are Some of the Best Qualities of Elderly People?</a:t>
            </a:r>
            <a:r>
              <a:rPr lang="en-GB" sz="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[online] Slate Magazine. Available at: https://slate.com/human-interest/2013/02/what-are-some-of-the-best-qualities-of-elderly-people.html.</a:t>
            </a:r>
            <a:endParaRPr sz="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rPr lang="en-GB" sz="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Department of Health and Social Care (2025). </a:t>
            </a:r>
            <a:r>
              <a:rPr lang="en-GB" sz="7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10 Year Health Plan for England: Fit for the Future</a:t>
            </a:r>
            <a:r>
              <a:rPr lang="en-GB" sz="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[online] GOV.UK. Available at: </a:t>
            </a:r>
            <a:r>
              <a:rPr lang="en-GB" sz="70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https://www.gov.uk/government/publications/10-year-health-plan-for-england-fit-for-the-future</a:t>
            </a:r>
            <a:r>
              <a:rPr lang="en-GB" sz="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Date Accessed 21 Feb 2026</a:t>
            </a:r>
            <a:endParaRPr sz="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rPr lang="en-GB" sz="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Department of Health and Social Care (2021). </a:t>
            </a:r>
            <a:r>
              <a:rPr lang="en-GB" sz="7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People at the Heart of Care Adult Social Care Reform White Paper</a:t>
            </a:r>
            <a:r>
              <a:rPr lang="en-GB" sz="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[online] Available at: </a:t>
            </a:r>
            <a:r>
              <a:rPr lang="en-GB" sz="70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https://assets.publishing.service.gov.uk/media/6234b0a6e90e0779a18d3f46/people-at-the-heart-of-care-asc-reform-accessible-with-correction-slip.pdf</a:t>
            </a:r>
            <a:r>
              <a:rPr lang="en-GB" sz="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sz="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rPr lang="en-GB" sz="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Equality and Human Rights Commission (2018). </a:t>
            </a:r>
            <a:r>
              <a:rPr lang="en-GB" sz="7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Human Rights Act</a:t>
            </a:r>
            <a:r>
              <a:rPr lang="en-GB" sz="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[online] The Human Rights Act. Available at: </a:t>
            </a:r>
            <a:r>
              <a:rPr lang="en-GB" sz="70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https://www.equalityhumanrights.com/human-rights/human-rights-act</a:t>
            </a:r>
            <a:r>
              <a:rPr lang="en-GB" sz="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sz="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rPr lang="en-GB" sz="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.Gaviano, L., Pili, R., Petretto, A.D., Berti, R., Carrogu, G.P., Pinna, M. and Petretto, D.R. (2024). Definitions of Ageing According to the Perspective of the Psychology of Ageing: A Scoping Review. </a:t>
            </a:r>
            <a:r>
              <a:rPr lang="en-GB" sz="7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Geriatrics</a:t>
            </a:r>
            <a:r>
              <a:rPr lang="en-GB" sz="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9(5), pp.107–107. doi:</a:t>
            </a:r>
            <a:r>
              <a:rPr lang="en-GB" sz="70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https://doi.org/10.3390/geriatrics9050107</a:t>
            </a:r>
            <a:r>
              <a:rPr lang="en-GB" sz="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sz="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rPr lang="en-GB" sz="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Garcia Reyes, E.P., Kelly, R., Buchanan, G. and Waycott, J. (2023). Understanding Older Adults’ Experiences With Technologies for Health Self-management: Interview Study. </a:t>
            </a:r>
            <a:r>
              <a:rPr lang="en-GB" sz="7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JMIR Aging</a:t>
            </a:r>
            <a:r>
              <a:rPr lang="en-GB" sz="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[online] 6, p.e43197. doi:</a:t>
            </a:r>
            <a:r>
              <a:rPr lang="en-GB" sz="70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https://doi.org/10.2196/43197</a:t>
            </a:r>
            <a:r>
              <a:rPr lang="en-GB" sz="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sz="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rPr lang="en-GB" sz="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GOV.UK (2013). </a:t>
            </a:r>
            <a:r>
              <a:rPr lang="en-GB" sz="700" i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Equality Act 2010</a:t>
            </a:r>
            <a:r>
              <a:rPr lang="en-GB" sz="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[online] GOV.UK. Available at: </a:t>
            </a:r>
            <a:r>
              <a:rPr lang="en-GB" sz="70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https://www.gov.uk/guidance/equality-act-2010-guidance</a:t>
            </a:r>
            <a:r>
              <a:rPr lang="en-GB" sz="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.Date Accessed 20 Feb 2026</a:t>
            </a:r>
            <a:endParaRPr sz="7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SzPts val="440"/>
              <a:buNone/>
            </a:pPr>
            <a:endParaRPr sz="300">
              <a:solidFill>
                <a:schemeClr val="dk1"/>
              </a:solidFill>
              <a:highlight>
                <a:schemeClr val="lt1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SzPts val="440"/>
              <a:buNone/>
            </a:pPr>
            <a:endParaRPr sz="300">
              <a:solidFill>
                <a:schemeClr val="dk1"/>
              </a:solidFill>
              <a:highlight>
                <a:schemeClr val="lt1"/>
              </a:highlight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EFC93D52-3BBC-373A-8627-F3BBDC1F8C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00"/>
    </mc:Choice>
    <mc:Fallback xmlns="">
      <p:transition spd="slow" advTm="51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27"/>
          <p:cNvSpPr txBox="1">
            <a:spLocks noGrp="1"/>
          </p:cNvSpPr>
          <p:nvPr>
            <p:ph type="title"/>
          </p:nvPr>
        </p:nvSpPr>
        <p:spPr>
          <a:xfrm>
            <a:off x="498775" y="1643900"/>
            <a:ext cx="3706500" cy="250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REFERENCES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Part 2</a:t>
            </a:r>
            <a:endParaRPr/>
          </a:p>
        </p:txBody>
      </p:sp>
      <p:sp>
        <p:nvSpPr>
          <p:cNvPr id="156" name="Google Shape;156;p27"/>
          <p:cNvSpPr txBox="1">
            <a:spLocks noGrp="1"/>
          </p:cNvSpPr>
          <p:nvPr>
            <p:ph type="body" idx="1"/>
          </p:nvPr>
        </p:nvSpPr>
        <p:spPr>
          <a:xfrm>
            <a:off x="4395300" y="204783"/>
            <a:ext cx="4748700" cy="409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"/>
              <a:buFont typeface="Arial"/>
              <a:buNone/>
            </a:pPr>
            <a:r>
              <a:rPr lang="en-GB" sz="900" dirty="0">
                <a:solidFill>
                  <a:schemeClr val="dk1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Lynch, B., Ryan, A.A., O’Neill, M. and Penney, S. (2022). The Factors That Influence Care Home Residents’ and Families’ Engagement with decision-making about Their Care and support: an Integrative Review of the Literature. </a:t>
            </a:r>
            <a:r>
              <a:rPr lang="en-GB" sz="900" i="1" dirty="0">
                <a:solidFill>
                  <a:schemeClr val="dk1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BMC Geriatrics</a:t>
            </a:r>
            <a:r>
              <a:rPr lang="en-GB" sz="900" dirty="0">
                <a:solidFill>
                  <a:schemeClr val="dk1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, [online] 22(1). doi:</a:t>
            </a:r>
            <a:r>
              <a:rPr lang="en-GB" sz="900" u="sng" dirty="0">
                <a:solidFill>
                  <a:schemeClr val="dk1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https://doi.org/10.1186/s12877-022-03503-8</a:t>
            </a:r>
            <a:r>
              <a:rPr lang="en-GB" sz="900" dirty="0">
                <a:solidFill>
                  <a:schemeClr val="dk1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.</a:t>
            </a:r>
            <a:endParaRPr sz="900" dirty="0">
              <a:solidFill>
                <a:schemeClr val="dk1"/>
              </a:solidFill>
              <a:highlight>
                <a:schemeClr val="lt1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440"/>
              <a:buFont typeface="Arial"/>
              <a:buNone/>
            </a:pPr>
            <a:r>
              <a:rPr lang="en-GB" sz="900" dirty="0">
                <a:solidFill>
                  <a:schemeClr val="dk1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No one should have no one working to end loneliness amongst older people. (n.d.). Available at: </a:t>
            </a:r>
            <a:r>
              <a:rPr lang="en-GB" sz="900" u="sng" dirty="0">
                <a:solidFill>
                  <a:schemeClr val="dk1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https://www.ageuk.org.uk/siteassets/documents/reports-and-publications/reports-and-briefings/health--wellbeing/rb_dec16_no_one_should_have_no_one.pdf</a:t>
            </a:r>
            <a:r>
              <a:rPr lang="en-GB" sz="900" dirty="0">
                <a:solidFill>
                  <a:schemeClr val="dk1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. Date Accessed 23  Feb 2026</a:t>
            </a:r>
            <a:endParaRPr sz="900" dirty="0">
              <a:solidFill>
                <a:schemeClr val="dk1"/>
              </a:solidFill>
              <a:highlight>
                <a:schemeClr val="lt1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440"/>
              <a:buFont typeface="Arial"/>
              <a:buNone/>
            </a:pPr>
            <a:r>
              <a:rPr lang="en-GB" sz="900" dirty="0">
                <a:solidFill>
                  <a:schemeClr val="dk1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Rehman, M. (2024). </a:t>
            </a:r>
            <a:r>
              <a:rPr lang="en-GB" sz="900" i="1" dirty="0">
                <a:solidFill>
                  <a:schemeClr val="dk1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Domiciliary Care: What It Is and How It Benefits Seniors</a:t>
            </a:r>
            <a:r>
              <a:rPr lang="en-GB" sz="900" dirty="0">
                <a:solidFill>
                  <a:schemeClr val="dk1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. [online] Online Health and Social Care Courses | </a:t>
            </a:r>
            <a:r>
              <a:rPr lang="en-GB" sz="900" dirty="0" err="1">
                <a:solidFill>
                  <a:schemeClr val="dk1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ecert</a:t>
            </a:r>
            <a:r>
              <a:rPr lang="en-GB" sz="900" dirty="0">
                <a:solidFill>
                  <a:schemeClr val="dk1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 Training. Available at: </a:t>
            </a:r>
            <a:r>
              <a:rPr lang="en-GB" sz="900" u="sng" dirty="0">
                <a:solidFill>
                  <a:schemeClr val="dk1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https://ecerttraining.co.uk/resources/domiciliary-care-benefits-seniors/</a:t>
            </a:r>
            <a:r>
              <a:rPr lang="en-GB" sz="900" dirty="0">
                <a:solidFill>
                  <a:schemeClr val="dk1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. Date Accessed 22  Feb 2026</a:t>
            </a:r>
            <a:endParaRPr sz="900" dirty="0">
              <a:solidFill>
                <a:schemeClr val="dk1"/>
              </a:solidFill>
              <a:highlight>
                <a:schemeClr val="lt1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440"/>
              <a:buFont typeface="Arial"/>
              <a:buNone/>
            </a:pPr>
            <a:r>
              <a:rPr lang="en-GB" sz="900" dirty="0" err="1">
                <a:solidFill>
                  <a:schemeClr val="dk1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Socio.Health</a:t>
            </a:r>
            <a:r>
              <a:rPr lang="en-GB" sz="900" dirty="0">
                <a:solidFill>
                  <a:schemeClr val="dk1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. (2025). </a:t>
            </a:r>
            <a:r>
              <a:rPr lang="en-GB" sz="900" i="1" dirty="0">
                <a:solidFill>
                  <a:schemeClr val="dk1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Theories of Ageing: From Disengagement to Activity - </a:t>
            </a:r>
            <a:r>
              <a:rPr lang="en-GB" sz="900" i="1" dirty="0" err="1">
                <a:solidFill>
                  <a:schemeClr val="dk1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Socio.Health</a:t>
            </a:r>
            <a:r>
              <a:rPr lang="en-GB" sz="900" dirty="0">
                <a:solidFill>
                  <a:schemeClr val="dk1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. [online] Available at: </a:t>
            </a:r>
            <a:r>
              <a:rPr lang="en-GB" sz="900" u="sng" dirty="0">
                <a:solidFill>
                  <a:schemeClr val="dk1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https://socio.health/social-groups-and-family-health/theories-of-ageing-disengagement-to-activity/</a:t>
            </a:r>
            <a:r>
              <a:rPr lang="en-GB" sz="900" dirty="0">
                <a:solidFill>
                  <a:schemeClr val="dk1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. Date Accessed 22  Feb 2026</a:t>
            </a:r>
            <a:endParaRPr sz="900" dirty="0">
              <a:solidFill>
                <a:schemeClr val="dk1"/>
              </a:solidFill>
              <a:highlight>
                <a:schemeClr val="lt1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440"/>
              <a:buFont typeface="Arial"/>
              <a:buNone/>
            </a:pPr>
            <a:r>
              <a:rPr lang="en-GB" sz="900" dirty="0">
                <a:solidFill>
                  <a:schemeClr val="dk1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The State of Health and Care of Older People in England 2025. (n.d.). Available at: </a:t>
            </a:r>
            <a:r>
              <a:rPr lang="en-GB" sz="900" u="sng" dirty="0">
                <a:solidFill>
                  <a:schemeClr val="dk1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https://www.ageuk.org.uk/siteassets/documents/reports-and-publications/reports-and-briefings/health--wellbeing/state-of-health-and-care/state-of-health-care-of-older-people-in-eng</a:t>
            </a:r>
            <a:r>
              <a:rPr lang="en-GB" sz="900" u="sng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land-2025.pdf</a:t>
            </a:r>
            <a:r>
              <a:rPr lang="en-GB" sz="9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Date Accessed 21  Feb 2026</a:t>
            </a:r>
            <a:endParaRPr sz="9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9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Vinick</a:t>
            </a:r>
            <a:r>
              <a:rPr lang="en-GB" sz="9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D. (2019). Dementia-friendly design: Hogeweyk and beyond. </a:t>
            </a:r>
            <a:r>
              <a:rPr lang="en-GB" sz="900" i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British Journal of General Practice</a:t>
            </a:r>
            <a:r>
              <a:rPr lang="en-GB" sz="9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69(683), pp.300–300. doi:</a:t>
            </a:r>
            <a:r>
              <a:rPr lang="en-GB" sz="900" u="sng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https://doi.org/10.3399/bjgp19x703949</a:t>
            </a:r>
            <a:r>
              <a:rPr lang="en-GB" sz="9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sz="9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Clr>
                <a:srgbClr val="000000"/>
              </a:buClr>
              <a:buSzPts val="440"/>
              <a:buFont typeface="Arial"/>
              <a:buNone/>
            </a:pPr>
            <a:r>
              <a:rPr lang="en-GB" sz="750" dirty="0">
                <a:solidFill>
                  <a:schemeClr val="dk1"/>
                </a:solidFill>
              </a:rPr>
              <a:t>Wienclaw, R.A. (2021). </a:t>
            </a:r>
            <a:r>
              <a:rPr lang="en-GB" sz="750" i="1" dirty="0">
                <a:solidFill>
                  <a:schemeClr val="dk1"/>
                </a:solidFill>
              </a:rPr>
              <a:t>Functionalist Perspective: Disengagement Theory | EBSCO</a:t>
            </a:r>
            <a:r>
              <a:rPr lang="en-GB" sz="750" dirty="0">
                <a:solidFill>
                  <a:schemeClr val="dk1"/>
                </a:solidFill>
              </a:rPr>
              <a:t>. [online] EBSCO Information Services, Inc. | www.ebsco.com. Available at: https://www.ebsco.com/research-starters/social-sciences-and-humanities/functionalist-perspective-disengagement-theory.</a:t>
            </a:r>
            <a:endParaRPr sz="6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aradigm">
  <a:themeElements>
    <a:clrScheme name="Paradigm">
      <a:dk1>
        <a:srgbClr val="31394D"/>
      </a:dk1>
      <a:lt1>
        <a:srgbClr val="FFFFFF"/>
      </a:lt1>
      <a:dk2>
        <a:srgbClr val="666666"/>
      </a:dk2>
      <a:lt2>
        <a:srgbClr val="626B73"/>
      </a:lt2>
      <a:accent1>
        <a:srgbClr val="002F4A"/>
      </a:accent1>
      <a:accent2>
        <a:srgbClr val="D9C4B1"/>
      </a:accent2>
      <a:accent3>
        <a:srgbClr val="EDE3DA"/>
      </a:accent3>
      <a:accent4>
        <a:srgbClr val="B85741"/>
      </a:accent4>
      <a:accent5>
        <a:srgbClr val="009384"/>
      </a:accent5>
      <a:accent6>
        <a:srgbClr val="D0F6FF"/>
      </a:accent6>
      <a:hlink>
        <a:srgbClr val="009384"/>
      </a:hlink>
      <a:folHlink>
        <a:srgbClr val="00938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1720</Words>
  <Application>Microsoft Office PowerPoint</Application>
  <PresentationFormat>On-screen Show (16:9)</PresentationFormat>
  <Paragraphs>165</Paragraphs>
  <Slides>15</Slides>
  <Notes>15</Notes>
  <HiddenSlides>0</HiddenSlides>
  <MMClips>14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Times New Roman</vt:lpstr>
      <vt:lpstr>Merriweather</vt:lpstr>
      <vt:lpstr>Arial</vt:lpstr>
      <vt:lpstr>Calibri</vt:lpstr>
      <vt:lpstr>Roboto</vt:lpstr>
      <vt:lpstr>Paradigm</vt:lpstr>
      <vt:lpstr> The Care and Support Needs of Older People.   NAME: PARVEEN AKHTAR STUDENT NUMBER: 2309185 MODULE: EMPOWERING THE OLDER PERSON MODULE CODE: BMHP6027 LECTURER: TOMY ADATTU CHACKO</vt:lpstr>
      <vt:lpstr>PowerPoint Presentation</vt:lpstr>
      <vt:lpstr>The Ageing Population: Setting the Scene</vt:lpstr>
      <vt:lpstr>Theoretical Frameworks of Ageing</vt:lpstr>
      <vt:lpstr> Policy and Legislation</vt:lpstr>
      <vt:lpstr>Overview of Current Care and Support Services</vt:lpstr>
      <vt:lpstr>Evaluation of Domiciliary Care</vt:lpstr>
      <vt:lpstr>Evaluation of Residential Care</vt:lpstr>
      <vt:lpstr>Technological Innovations in Elderly Care</vt:lpstr>
      <vt:lpstr>Case Study 1: Age UK Community Support</vt:lpstr>
      <vt:lpstr>Case Study 2: Dementia Village Model</vt:lpstr>
      <vt:lpstr>Recommendations for Improvement</vt:lpstr>
      <vt:lpstr>Conclusion </vt:lpstr>
      <vt:lpstr>REFERENCES Part 1</vt:lpstr>
      <vt:lpstr>REFERENCES Part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User1</dc:creator>
  <cp:lastModifiedBy>Parveen Akhtar (2309185)</cp:lastModifiedBy>
  <cp:revision>2</cp:revision>
  <dcterms:modified xsi:type="dcterms:W3CDTF">2026-02-28T12:31:20Z</dcterms:modified>
</cp:coreProperties>
</file>