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4" r:id="rId4"/>
  </p:sldMasterIdLst>
  <p:sldIdLst>
    <p:sldId id="257" r:id="rId5"/>
    <p:sldId id="262" r:id="rId6"/>
    <p:sldId id="259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3" r:id="rId16"/>
    <p:sldId id="274" r:id="rId17"/>
    <p:sldId id="275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00CCB0-B1E0-4960-A3C3-82724F6CDED0}" v="5" dt="2020-07-06T20:06:00.7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1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379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244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473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489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60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11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28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2096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14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168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683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7/6/2020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227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larrymyler/2014/06/13/innovation-is-problem-solving-and-a-whole-lot-more/#161c646633b9" TargetMode="External"/><Relationship Id="rId2" Type="http://schemas.openxmlformats.org/officeDocument/2006/relationships/hyperlink" Target="https://www.youtube.com/watch?v=2ukqne5OE3o&amp;feature=emb_titl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time_continue=1&amp;v=n9txlwMjcCI&amp;feature=emb_logo" TargetMode="External"/><Relationship Id="rId4" Type="http://schemas.openxmlformats.org/officeDocument/2006/relationships/hyperlink" Target="https://www.youtube.com/watch?v=l9sNGnxMEXE&amp;feature=emb_logo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pluginfile.php/376489/mod_resource/content/0/Leadership-Style-Questionnaire.pdf" TargetMode="External"/><Relationship Id="rId2" Type="http://schemas.openxmlformats.org/officeDocument/2006/relationships/hyperlink" Target="https://www.youtube.com/watch?v=d1jOwD-CTLI&amp;feature=emb_log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time_continue=2&amp;v=Mtjatz9r-Vc&amp;feature=emb_logo" TargetMode="External"/><Relationship Id="rId4" Type="http://schemas.openxmlformats.org/officeDocument/2006/relationships/hyperlink" Target="https://www.youtube.com/watch?time_continue=4&amp;v=TL2d2t2iZkY&amp;feature=emb_logo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uquiz.com/quiz/B7gYlu/which-of-debonos-thinking-hats-do-you-think-with-the-most?embed=False" TargetMode="External"/><Relationship Id="rId2" Type="http://schemas.openxmlformats.org/officeDocument/2006/relationships/hyperlink" Target="https://www2.le.ac.uk/departments/doctoralcollege/training/eresources/teaching/theories/kolb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vimeo.com/160130228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127193E6-A2F4-4D04-B69A-3272DFDF624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7843" r="9089" b="2023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9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BFB59A-9626-4DE0-A1FE-54F0A5BD41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/>
              <a:t>Does INNOVATION AND CREATIVITY PROVIDE A BUSINESS ADVANTAGE?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DB567-1E64-467F-A4D3-87EE4E415D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/>
              <a:t>BY NASHRIN ALI 1709478</a:t>
            </a:r>
          </a:p>
          <a:p>
            <a:pPr marL="0" indent="0">
              <a:buNone/>
            </a:pPr>
            <a:endParaRPr lang="en-US" sz="2000" b="1">
              <a:cs typeface="Calibri"/>
            </a:endParaRPr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39807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3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292942-0BE3-4609-A92B-E38F790B5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8E3B4-AB73-48F3-AEB3-867842A2D6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2980" y="2494450"/>
            <a:ext cx="4973695" cy="422451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2400" b="1" u="sng" dirty="0"/>
              <a:t>Purpose of Presentation</a:t>
            </a:r>
            <a:endParaRPr lang="en-US" sz="2400" dirty="0">
              <a:cs typeface="Calibri" panose="020F0502020204030204"/>
            </a:endParaRPr>
          </a:p>
          <a:p>
            <a:r>
              <a:rPr lang="en-US" sz="2400" b="1" dirty="0"/>
              <a:t>Reflection on the module:</a:t>
            </a:r>
            <a:r>
              <a:rPr lang="en-US" sz="2400" dirty="0"/>
              <a:t> Innovation Strategy for Business Advantage </a:t>
            </a:r>
            <a:endParaRPr lang="en-US" sz="2400" dirty="0">
              <a:cs typeface="Calibri"/>
            </a:endParaRPr>
          </a:p>
          <a:p>
            <a:r>
              <a:rPr lang="en-US" sz="2400" b="1" dirty="0"/>
              <a:t>Overview:</a:t>
            </a:r>
            <a:r>
              <a:rPr lang="en-US" sz="2400" dirty="0"/>
              <a:t> my thoughts and feelings on each topic (underpinned by Kolb's model learning cycle)</a:t>
            </a:r>
            <a:endParaRPr lang="en-US" sz="2400" dirty="0">
              <a:cs typeface="Calibri"/>
            </a:endParaRPr>
          </a:p>
          <a:p>
            <a:r>
              <a:rPr lang="en-US" sz="2400" b="1" dirty="0"/>
              <a:t>Conclusion</a:t>
            </a:r>
            <a:r>
              <a:rPr lang="en-US" sz="2400" dirty="0"/>
              <a:t>: what I took away from each week and how I would use knowledge in future.</a:t>
            </a:r>
            <a:endParaRPr lang="en-US" sz="2400" dirty="0">
              <a:cs typeface="Calibri"/>
            </a:endParaRPr>
          </a:p>
        </p:txBody>
      </p:sp>
      <p:pic>
        <p:nvPicPr>
          <p:cNvPr id="5" name="Picture 5" descr="A picture containing small, sitting, table, yellow&#10;&#10;Description automatically generated">
            <a:extLst>
              <a:ext uri="{FF2B5EF4-FFF2-40B4-BE49-F238E27FC236}">
                <a16:creationId xmlns:a16="http://schemas.microsoft.com/office/drawing/2014/main" id="{6035514E-D9D6-4C60-B4E7-6A1989ADD1A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t="1067"/>
          <a:stretch/>
        </p:blipFill>
        <p:spPr>
          <a:xfrm>
            <a:off x="6098892" y="2492376"/>
            <a:ext cx="4802404" cy="3563372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2C39E22-E584-4D51-90BA-3F30A7EF9D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83384" y="591111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405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9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599E4-1745-43AB-AF85-AB984BF7C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/>
              <a:t>Introduction </a:t>
            </a:r>
            <a:r>
              <a:rPr lang="en-US" sz="4800"/>
              <a:t>(continued).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3F5B4C-A029-43EC-8A8F-7A0E5BE661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2303" y="2196943"/>
            <a:ext cx="6241803" cy="427205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1. Concrete Experience</a:t>
            </a:r>
            <a:r>
              <a:rPr lang="en-US" sz="2400" dirty="0"/>
              <a:t> - a new experience or situation that has encountered regarding my learning</a:t>
            </a:r>
            <a:endParaRPr lang="en-US" sz="2400" dirty="0">
              <a:cs typeface="Calibri"/>
            </a:endParaRPr>
          </a:p>
          <a:p>
            <a:pPr marL="0" indent="0">
              <a:buNone/>
            </a:pPr>
            <a:r>
              <a:rPr lang="en-US" sz="2400" b="1" dirty="0"/>
              <a:t>2.</a:t>
            </a:r>
            <a:r>
              <a:rPr lang="en-US" sz="2400" dirty="0"/>
              <a:t> </a:t>
            </a:r>
            <a:r>
              <a:rPr lang="en-US" sz="2400" b="1" dirty="0"/>
              <a:t>Reflective Observation of the New Experience</a:t>
            </a:r>
            <a:r>
              <a:rPr lang="en-US" sz="2400" dirty="0"/>
              <a:t> - my thoughts of importance in relation to my experience and understanding.</a:t>
            </a:r>
            <a:endParaRPr lang="en-US" sz="2400" dirty="0">
              <a:cs typeface="Calibri"/>
            </a:endParaRPr>
          </a:p>
          <a:p>
            <a:pPr marL="0" indent="0">
              <a:buNone/>
            </a:pPr>
            <a:r>
              <a:rPr lang="en-US" sz="2400" b="1" dirty="0"/>
              <a:t>3.</a:t>
            </a:r>
            <a:r>
              <a:rPr lang="en-US" sz="2400" dirty="0"/>
              <a:t> </a:t>
            </a:r>
            <a:r>
              <a:rPr lang="en-US" sz="2400" b="1" dirty="0"/>
              <a:t>Abstract Conceptualization</a:t>
            </a:r>
            <a:r>
              <a:rPr lang="en-US" sz="2400" dirty="0"/>
              <a:t> reflection gives rise to a new idea and how to identify a learning outcome and conceptualise my thoughts</a:t>
            </a:r>
            <a:endParaRPr lang="en-US" sz="2400" dirty="0">
              <a:cs typeface="Calibri"/>
            </a:endParaRPr>
          </a:p>
          <a:p>
            <a:pPr marL="0" indent="0">
              <a:buNone/>
            </a:pPr>
            <a:r>
              <a:rPr lang="en-US" sz="2400" b="1" dirty="0"/>
              <a:t>4.</a:t>
            </a:r>
            <a:r>
              <a:rPr lang="en-US" sz="2400" dirty="0"/>
              <a:t> </a:t>
            </a:r>
            <a:r>
              <a:rPr lang="en-US" sz="2400" b="1" dirty="0"/>
              <a:t>Active Experimentation</a:t>
            </a:r>
            <a:r>
              <a:rPr lang="en-US" sz="2400" dirty="0"/>
              <a:t> - the impact of the new idea(s) around me and on future learning.</a:t>
            </a:r>
            <a:endParaRPr lang="en-US" sz="2400" dirty="0">
              <a:cs typeface="Calibri"/>
            </a:endParaRPr>
          </a:p>
          <a:p>
            <a:pPr marL="0"/>
            <a:endParaRPr lang="en-US" sz="2400" dirty="0">
              <a:cs typeface="Calibri"/>
            </a:endParaRPr>
          </a:p>
          <a:p>
            <a:endParaRPr lang="en-US" sz="1700" dirty="0"/>
          </a:p>
        </p:txBody>
      </p:sp>
      <p:pic>
        <p:nvPicPr>
          <p:cNvPr id="5" name="Picture 5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B1A49489-202B-42F9-BCFC-1E1DFFAB398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r="1899" b="4"/>
          <a:stretch/>
        </p:blipFill>
        <p:spPr>
          <a:xfrm>
            <a:off x="6213457" y="2196708"/>
            <a:ext cx="5179031" cy="4044923"/>
          </a:xfrm>
          <a:prstGeom prst="rect">
            <a:avLst/>
          </a:prstGeom>
        </p:spPr>
      </p:pic>
      <p:sp>
        <p:nvSpPr>
          <p:cNvPr id="56" name="Rectangle 5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6F81A0-5FDE-4D0D-9F7F-054A8F003EEE}"/>
              </a:ext>
            </a:extLst>
          </p:cNvPr>
          <p:cNvSpPr txBox="1"/>
          <p:nvPr/>
        </p:nvSpPr>
        <p:spPr>
          <a:xfrm>
            <a:off x="7670860" y="6148739"/>
            <a:ext cx="52879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cs typeface="Calibri"/>
              </a:rPr>
              <a:t>(Kolb, 1984: Kolb and Rubin, 1984).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604814-7F27-4CC7-A018-0F025A4E24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88974" y="307946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497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7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3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8ABBB2-B2A1-4CC5-A2DF-B92190BAC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280" y="759805"/>
            <a:ext cx="445318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What is Innovation?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51A3A6-0599-4B24-A276-3F94C8DCB8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600" y="2274946"/>
            <a:ext cx="5036676" cy="4035430"/>
          </a:xfr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0" indent="0">
              <a:buNone/>
            </a:pPr>
            <a:r>
              <a:rPr lang="en-US" sz="3800" b="1" dirty="0"/>
              <a:t>Concrete Experience</a:t>
            </a:r>
            <a:endParaRPr lang="en-US" sz="3800" dirty="0"/>
          </a:p>
          <a:p>
            <a:r>
              <a:rPr lang="en-US" sz="3800" dirty="0"/>
              <a:t>Brainstormed the meaning of innovation</a:t>
            </a:r>
            <a:endParaRPr lang="en-US" sz="3800" dirty="0">
              <a:cs typeface="Calibri"/>
            </a:endParaRPr>
          </a:p>
          <a:p>
            <a:r>
              <a:rPr lang="en-US" sz="3800" dirty="0">
                <a:cs typeface="Calibri"/>
              </a:rPr>
              <a:t>Looked at what can be derived from innovation</a:t>
            </a:r>
          </a:p>
          <a:p>
            <a:r>
              <a:rPr lang="en-US" sz="3800" dirty="0">
                <a:cs typeface="Calibri"/>
              </a:rPr>
              <a:t>Looked at reasons to innovate</a:t>
            </a:r>
          </a:p>
          <a:p>
            <a:r>
              <a:rPr lang="en-US" sz="3800" dirty="0">
                <a:ea typeface="+mn-lt"/>
                <a:cs typeface="+mn-lt"/>
              </a:rPr>
              <a:t>Who did I view as influential innovators and why?</a:t>
            </a:r>
          </a:p>
          <a:p>
            <a:r>
              <a:rPr lang="en-US" sz="3800" dirty="0">
                <a:ea typeface="+mn-lt"/>
                <a:cs typeface="+mn-lt"/>
              </a:rPr>
              <a:t>Self-assessment on my innovative traits</a:t>
            </a:r>
          </a:p>
          <a:p>
            <a:pPr marL="0" indent="0">
              <a:buNone/>
            </a:pPr>
            <a:r>
              <a:rPr lang="en-US" sz="3800" b="1" dirty="0">
                <a:ea typeface="+mn-lt"/>
                <a:cs typeface="+mn-lt"/>
              </a:rPr>
              <a:t>Reflective Observation</a:t>
            </a:r>
            <a:endParaRPr lang="en-US" sz="3800" dirty="0">
              <a:ea typeface="+mn-lt"/>
              <a:cs typeface="+mn-lt"/>
            </a:endParaRPr>
          </a:p>
          <a:p>
            <a:r>
              <a:rPr lang="en-US" sz="3800" dirty="0">
                <a:ea typeface="+mn-lt"/>
                <a:cs typeface="+mn-lt"/>
              </a:rPr>
              <a:t>Generated definitions and meanings from brainstorming</a:t>
            </a:r>
            <a:endParaRPr lang="en-US" sz="3800" b="1" dirty="0">
              <a:ea typeface="+mn-lt"/>
              <a:cs typeface="+mn-lt"/>
            </a:endParaRPr>
          </a:p>
          <a:p>
            <a:r>
              <a:rPr lang="en-US" sz="3800" dirty="0">
                <a:ea typeface="+mn-lt"/>
                <a:cs typeface="+mn-lt"/>
              </a:rPr>
              <a:t>Observed peers' thoughts and views on innovation</a:t>
            </a:r>
          </a:p>
          <a:p>
            <a:r>
              <a:rPr lang="en-US" sz="3800" dirty="0">
                <a:ea typeface="+mn-lt"/>
                <a:cs typeface="+mn-lt"/>
              </a:rPr>
              <a:t>Insight into my own innovative traits</a:t>
            </a:r>
          </a:p>
          <a:p>
            <a:pPr marL="0" indent="0">
              <a:buNone/>
            </a:pPr>
            <a:endParaRPr lang="en-US" sz="1100" dirty="0">
              <a:ea typeface="+mn-lt"/>
              <a:cs typeface="+mn-lt"/>
            </a:endParaRPr>
          </a:p>
        </p:txBody>
      </p:sp>
      <p:pic>
        <p:nvPicPr>
          <p:cNvPr id="5" name="Picture 5" descr="A picture containing food&#10;&#10;Description automatically generated">
            <a:extLst>
              <a:ext uri="{FF2B5EF4-FFF2-40B4-BE49-F238E27FC236}">
                <a16:creationId xmlns:a16="http://schemas.microsoft.com/office/drawing/2014/main" id="{302752C7-BB14-4FB2-8C7C-618C2BD1DE4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2488" r="14293" b="3"/>
          <a:stretch/>
        </p:blipFill>
        <p:spPr>
          <a:xfrm>
            <a:off x="6749463" y="170428"/>
            <a:ext cx="4802404" cy="35633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7832BDA-5F6A-4674-8A9E-12E98F0F635E}"/>
              </a:ext>
            </a:extLst>
          </p:cNvPr>
          <p:cNvSpPr txBox="1"/>
          <p:nvPr/>
        </p:nvSpPr>
        <p:spPr>
          <a:xfrm rot="10800000" flipV="1">
            <a:off x="154744" y="6402179"/>
            <a:ext cx="5941256" cy="4154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1200" dirty="0"/>
              <a:t>(Davilia et al, 2012: Innovation</a:t>
            </a:r>
            <a:r>
              <a:rPr lang="en-GB" sz="1200" dirty="0">
                <a:cs typeface="Calibri"/>
              </a:rPr>
              <a:t>: </a:t>
            </a:r>
            <a:r>
              <a:rPr lang="en-GB" sz="1200" dirty="0"/>
              <a:t>Masters, 2014:</a:t>
            </a:r>
            <a:r>
              <a:rPr lang="en-GB" sz="1200" dirty="0">
                <a:cs typeface="Calibri"/>
              </a:rPr>
              <a:t> Tedx Talks, 2014).</a:t>
            </a:r>
          </a:p>
          <a:p>
            <a:endParaRPr lang="en-GB" sz="900" dirty="0">
              <a:cs typeface="Calibri"/>
            </a:endParaRPr>
          </a:p>
        </p:txBody>
      </p:sp>
      <p:pic>
        <p:nvPicPr>
          <p:cNvPr id="1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D4F32CF-206B-4241-A9C3-C53E9B5CAD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920154" y="5156700"/>
            <a:ext cx="609600" cy="60960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68EADEB-6DED-440E-A5A5-4629AEAF16D1}"/>
              </a:ext>
            </a:extLst>
          </p:cNvPr>
          <p:cNvSpPr txBox="1"/>
          <p:nvPr/>
        </p:nvSpPr>
        <p:spPr>
          <a:xfrm>
            <a:off x="6963507" y="4009292"/>
            <a:ext cx="456608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ea typeface="+mn-lt"/>
                <a:cs typeface="+mn-lt"/>
              </a:rPr>
              <a:t>Abstract Conceptualisation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Gained knowledge on innovation concepts </a:t>
            </a:r>
            <a:endParaRPr lang="en-US" b="1" dirty="0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Applied innovation processes to proposed opportunity</a:t>
            </a:r>
          </a:p>
          <a:p>
            <a:r>
              <a:rPr lang="en-US" dirty="0">
                <a:ea typeface="+mn-lt"/>
                <a:cs typeface="+mn-lt"/>
              </a:rPr>
              <a:t> for report</a:t>
            </a:r>
            <a:endParaRPr lang="en-US" dirty="0">
              <a:cs typeface="Calibri" panose="020F050202020403020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ea typeface="+mn-lt"/>
                <a:cs typeface="+mn-lt"/>
              </a:rPr>
              <a:t>Linked my views with innovation concepts</a:t>
            </a:r>
          </a:p>
          <a:p>
            <a:r>
              <a:rPr lang="en-US" b="1" dirty="0">
                <a:ea typeface="+mn-lt"/>
                <a:cs typeface="+mn-lt"/>
              </a:rPr>
              <a:t>Active Experimentation</a:t>
            </a:r>
            <a:endParaRPr lang="en-US" dirty="0">
              <a:ea typeface="+mn-lt"/>
              <a:cs typeface="+mn-l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Understood the importance of innovation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ea typeface="+mn-lt"/>
                <a:cs typeface="+mn-lt"/>
              </a:rPr>
              <a:t>Agreed with self-assessment result </a:t>
            </a:r>
          </a:p>
        </p:txBody>
      </p:sp>
    </p:spTree>
    <p:extLst>
      <p:ext uri="{BB962C8B-B14F-4D97-AF65-F5344CB8AC3E}">
        <p14:creationId xmlns:p14="http://schemas.microsoft.com/office/powerpoint/2010/main" val="2673203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187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A44CB4EE-83AD-4C56-872E-1E3F03E70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9255E12D-D5B1-4FC4-8749-1071889607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2164" y="-1"/>
            <a:ext cx="759618" cy="6858000"/>
          </a:xfrm>
          <a:custGeom>
            <a:avLst/>
            <a:gdLst>
              <a:gd name="connsiteX0" fmla="*/ 2273 w 759618"/>
              <a:gd name="connsiteY0" fmla="*/ 0 h 6858000"/>
              <a:gd name="connsiteX1" fmla="*/ 759617 w 759618"/>
              <a:gd name="connsiteY1" fmla="*/ 0 h 6858000"/>
              <a:gd name="connsiteX2" fmla="*/ 759617 w 759618"/>
              <a:gd name="connsiteY2" fmla="*/ 1613807 h 6858000"/>
              <a:gd name="connsiteX3" fmla="*/ 759618 w 759618"/>
              <a:gd name="connsiteY3" fmla="*/ 1613808 h 6858000"/>
              <a:gd name="connsiteX4" fmla="*/ 759618 w 759618"/>
              <a:gd name="connsiteY4" fmla="*/ 6858000 h 6858000"/>
              <a:gd name="connsiteX5" fmla="*/ 0 w 759618"/>
              <a:gd name="connsiteY5" fmla="*/ 6391227 h 6858000"/>
              <a:gd name="connsiteX6" fmla="*/ 0 w 759618"/>
              <a:gd name="connsiteY6" fmla="*/ 1147035 h 6858000"/>
              <a:gd name="connsiteX7" fmla="*/ 2273 w 759618"/>
              <a:gd name="connsiteY7" fmla="*/ 114843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618" h="6858000">
                <a:moveTo>
                  <a:pt x="2273" y="0"/>
                </a:moveTo>
                <a:lnTo>
                  <a:pt x="759617" y="0"/>
                </a:lnTo>
                <a:lnTo>
                  <a:pt x="759617" y="1613807"/>
                </a:lnTo>
                <a:lnTo>
                  <a:pt x="759618" y="1613808"/>
                </a:lnTo>
                <a:lnTo>
                  <a:pt x="759618" y="6858000"/>
                </a:lnTo>
                <a:lnTo>
                  <a:pt x="0" y="6391227"/>
                </a:lnTo>
                <a:lnTo>
                  <a:pt x="0" y="1147035"/>
                </a:lnTo>
                <a:lnTo>
                  <a:pt x="2273" y="1148432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9" name="Freeform 7">
            <a:extLst>
              <a:ext uri="{FF2B5EF4-FFF2-40B4-BE49-F238E27FC236}">
                <a16:creationId xmlns:a16="http://schemas.microsoft.com/office/drawing/2014/main" id="{9B20A794-0515-443F-9764-44A6569EC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879652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" name="Picture 5" descr="A picture containing toy&#10;&#10;Description automatically generated">
            <a:extLst>
              <a:ext uri="{FF2B5EF4-FFF2-40B4-BE49-F238E27FC236}">
                <a16:creationId xmlns:a16="http://schemas.microsoft.com/office/drawing/2014/main" id="{447EA5C2-41DB-42C8-BB8A-C3C88B8BAF3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5847" r="3499" b="3"/>
          <a:stretch/>
        </p:blipFill>
        <p:spPr>
          <a:xfrm>
            <a:off x="-100641" y="1"/>
            <a:ext cx="5152266" cy="6859875"/>
          </a:xfrm>
          <a:prstGeom prst="rect">
            <a:avLst/>
          </a:prstGeom>
        </p:spPr>
      </p:pic>
      <p:sp>
        <p:nvSpPr>
          <p:cNvPr id="11" name="Rectangle 8">
            <a:extLst>
              <a:ext uri="{FF2B5EF4-FFF2-40B4-BE49-F238E27FC236}">
                <a16:creationId xmlns:a16="http://schemas.microsoft.com/office/drawing/2014/main" id="{A9CE15CA-2228-4197-93B9-E41A1DC42D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"/>
            <a:ext cx="7287170" cy="6857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BA6531-37AE-437A-A82F-D785AF6CDF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2841" y="-3516"/>
            <a:ext cx="5840770" cy="8019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solidFill>
                  <a:srgbClr val="FFFFFF"/>
                </a:solidFill>
              </a:rPr>
              <a:t> What is Creativity?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5A5FD-83D6-455B-8BAC-3B403319B5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49633" y="605824"/>
            <a:ext cx="6947826" cy="632593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US" sz="2000" b="1" dirty="0">
              <a:solidFill>
                <a:srgbClr val="FEFFFF"/>
              </a:solidFill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FEFFFF"/>
                </a:solidFill>
              </a:rPr>
              <a:t>Concrete Experience:</a:t>
            </a:r>
            <a:r>
              <a:rPr lang="en-US" sz="2000" dirty="0">
                <a:solidFill>
                  <a:srgbClr val="FEFFFF"/>
                </a:solidFill>
              </a:rPr>
              <a:t> </a:t>
            </a:r>
            <a:endParaRPr lang="en-US" sz="2000" dirty="0">
              <a:cs typeface="Calibri"/>
            </a:endParaRPr>
          </a:p>
          <a:p>
            <a:pPr marL="457200"/>
            <a:r>
              <a:rPr lang="en-US" sz="2000" dirty="0">
                <a:solidFill>
                  <a:srgbClr val="FEFFFF"/>
                </a:solidFill>
              </a:rPr>
              <a:t>Energiser activity: completed a drawing using two images.</a:t>
            </a:r>
            <a:endParaRPr lang="en-US" sz="2000" dirty="0">
              <a:solidFill>
                <a:srgbClr val="FEFFFF"/>
              </a:solidFill>
              <a:cs typeface="Calibri"/>
            </a:endParaRPr>
          </a:p>
          <a:p>
            <a:pPr marL="457200"/>
            <a:r>
              <a:rPr lang="en-US" sz="2000" dirty="0">
                <a:solidFill>
                  <a:srgbClr val="FEFFFF"/>
                </a:solidFill>
              </a:rPr>
              <a:t>Researched the difference between innovation and creativity, definitions and how creativity can stem from innovation. </a:t>
            </a:r>
            <a:endParaRPr lang="en-US" sz="2000" dirty="0">
              <a:solidFill>
                <a:srgbClr val="FEFFFF"/>
              </a:solidFill>
              <a:cs typeface="Calibri"/>
            </a:endParaRPr>
          </a:p>
          <a:p>
            <a:pPr marL="457200"/>
            <a:r>
              <a:rPr lang="en-US" sz="2000" dirty="0">
                <a:solidFill>
                  <a:srgbClr val="FEFFFF"/>
                </a:solidFill>
              </a:rPr>
              <a:t>Team game: different uses of a brick.</a:t>
            </a:r>
            <a:endParaRPr lang="en-US" sz="2000" dirty="0">
              <a:solidFill>
                <a:srgbClr val="FEFFFF"/>
              </a:solidFill>
              <a:cs typeface="Calibri"/>
            </a:endParaRPr>
          </a:p>
          <a:p>
            <a:pPr indent="0">
              <a:buNone/>
            </a:pPr>
            <a:r>
              <a:rPr lang="en-US" sz="2000" b="1" dirty="0">
                <a:solidFill>
                  <a:srgbClr val="FEFFFF"/>
                </a:solidFill>
                <a:cs typeface="Calibri"/>
              </a:rPr>
              <a:t>Reflective Observation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Discussions with class on uses of a brick, several ideas shared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Different ideas resulted from the drawing activity</a:t>
            </a:r>
            <a:endParaRPr lang="en-US" dirty="0"/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Demonstrated creativity via activities</a:t>
            </a:r>
          </a:p>
          <a:p>
            <a:pPr indent="0">
              <a:buNone/>
            </a:pPr>
            <a:r>
              <a:rPr lang="en-US" sz="2000" b="1" dirty="0">
                <a:solidFill>
                  <a:srgbClr val="FEFFFF"/>
                </a:solidFill>
                <a:cs typeface="Calibri" panose="020F0502020204030204"/>
              </a:rPr>
              <a:t>Abstract Conceptualisation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Studied theories and concepts: ideas stem from anywhere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ea typeface="+mn-lt"/>
                <a:cs typeface="+mn-lt"/>
              </a:rPr>
              <a:t>Importance of workplace environment on creativity</a:t>
            </a:r>
            <a:endParaRPr lang="en-US" sz="2000" dirty="0">
              <a:ea typeface="+mn-lt"/>
              <a:cs typeface="+mn-lt"/>
            </a:endParaRP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Everyone has own take on 'creativity'</a:t>
            </a:r>
          </a:p>
          <a:p>
            <a:pPr indent="0">
              <a:buNone/>
            </a:pPr>
            <a:r>
              <a:rPr lang="en-US" sz="2000" b="1" dirty="0">
                <a:solidFill>
                  <a:srgbClr val="FEFFFF"/>
                </a:solidFill>
                <a:cs typeface="Calibri" panose="020F0502020204030204"/>
              </a:rPr>
              <a:t>Active Experimentation</a:t>
            </a:r>
            <a:endParaRPr lang="en-US" sz="2000" dirty="0">
              <a:solidFill>
                <a:srgbClr val="FEFFFF"/>
              </a:solidFill>
              <a:cs typeface="Calibri" panose="020F0502020204030204"/>
            </a:endParaRP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Influence of environment on creativity underpinned by model</a:t>
            </a:r>
            <a:endParaRPr lang="en-US" sz="2000" b="1" dirty="0">
              <a:solidFill>
                <a:srgbClr val="FEFFFF"/>
              </a:solidFill>
              <a:cs typeface="Calibri" panose="020F0502020204030204"/>
            </a:endParaRP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Creativity cannot be measured</a:t>
            </a:r>
          </a:p>
          <a:p>
            <a:pPr marL="571500" indent="-342900"/>
            <a:r>
              <a:rPr lang="en-US" sz="2000" dirty="0">
                <a:solidFill>
                  <a:srgbClr val="FEFFFF"/>
                </a:solidFill>
                <a:cs typeface="Calibri" panose="020F0502020204030204"/>
              </a:rPr>
              <a:t>Thought provoking activities</a:t>
            </a:r>
          </a:p>
          <a:p>
            <a:pPr marL="571500" indent="-342900"/>
            <a:endParaRPr lang="en-US" sz="2000" dirty="0">
              <a:solidFill>
                <a:srgbClr val="FEFFFF"/>
              </a:solidFill>
              <a:cs typeface="Calibri" panose="020F0502020204030204"/>
            </a:endParaRPr>
          </a:p>
          <a:p>
            <a:pPr indent="0">
              <a:buNone/>
            </a:pPr>
            <a:endParaRPr lang="en-US" sz="2000" dirty="0">
              <a:solidFill>
                <a:srgbClr val="FEFFFF"/>
              </a:solidFill>
              <a:cs typeface="Calibri" panose="020F0502020204030204"/>
            </a:endParaRPr>
          </a:p>
          <a:p>
            <a:pPr algn="r">
              <a:buNone/>
            </a:pPr>
            <a:r>
              <a:rPr lang="en-GB" sz="1050" dirty="0">
                <a:solidFill>
                  <a:schemeClr val="bg1"/>
                </a:solidFill>
                <a:cs typeface="Calibri" panose="020F0502020204030204"/>
              </a:rPr>
              <a:t>(Amabile et al, 1996: Taylor, 2015).</a:t>
            </a:r>
            <a:endParaRPr lang="en-US" sz="1050" dirty="0">
              <a:solidFill>
                <a:schemeClr val="bg1"/>
              </a:solidFill>
              <a:ea typeface="+mn-lt"/>
              <a:cs typeface="+mn-lt"/>
            </a:endParaRPr>
          </a:p>
          <a:p>
            <a:pPr indent="0" algn="r">
              <a:buNone/>
            </a:pPr>
            <a:endParaRPr lang="en-US" sz="2000" dirty="0">
              <a:solidFill>
                <a:srgbClr val="FEFFFF"/>
              </a:solidFill>
              <a:cs typeface="Calibri" panose="020F0502020204030204"/>
            </a:endParaRPr>
          </a:p>
          <a:p>
            <a:pPr indent="0">
              <a:buNone/>
            </a:pPr>
            <a:endParaRPr lang="en-US" sz="2400" dirty="0">
              <a:solidFill>
                <a:srgbClr val="FEFFFF"/>
              </a:solidFill>
              <a:cs typeface="Calibri" panose="020F0502020204030204"/>
            </a:endParaRPr>
          </a:p>
          <a:p>
            <a:pPr indent="0">
              <a:buNone/>
            </a:pPr>
            <a:endParaRPr lang="en-US" sz="2400" dirty="0">
              <a:solidFill>
                <a:srgbClr val="FEFFFF"/>
              </a:solidFill>
              <a:cs typeface="Calibri" panose="020F0502020204030204"/>
            </a:endParaRPr>
          </a:p>
          <a:p>
            <a:endParaRPr lang="en-US" sz="2400" dirty="0">
              <a:solidFill>
                <a:srgbClr val="FEFFFF"/>
              </a:solidFill>
              <a:cs typeface="Calibri" panose="020F0502020204030204"/>
            </a:endParaRPr>
          </a:p>
        </p:txBody>
      </p:sp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2F8AE8-6215-4F7B-894B-D61E3C387C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84011" y="312419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121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172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589899-09A0-49E5-A581-5F1E989E4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281086"/>
            <a:ext cx="5279408" cy="16456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 b="1"/>
              <a:t> Innovation Models</a:t>
            </a:r>
            <a:endParaRPr lang="en-US" sz="3700" b="1">
              <a:cs typeface="Calibri Light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CE241-CFC2-481D-BDB3-36C97F061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-56261" y="2848089"/>
            <a:ext cx="6902706" cy="385018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US" sz="2000" b="1" dirty="0"/>
          </a:p>
          <a:p>
            <a:pPr marL="0" indent="0">
              <a:buNone/>
            </a:pPr>
            <a:r>
              <a:rPr lang="en-US" sz="1800" b="1" dirty="0"/>
              <a:t>Concrete Experience</a:t>
            </a:r>
            <a:endParaRPr lang="en-US" sz="1800" dirty="0">
              <a:cs typeface="Calibri"/>
            </a:endParaRPr>
          </a:p>
          <a:p>
            <a:pPr marL="457200"/>
            <a:r>
              <a:rPr lang="en-US" sz="1800" dirty="0"/>
              <a:t>Viewed videos on innovation processes (recorded advantages/limitations)</a:t>
            </a:r>
            <a:endParaRPr lang="en-US" sz="1800" dirty="0">
              <a:cs typeface="Calibri"/>
            </a:endParaRPr>
          </a:p>
          <a:p>
            <a:pPr marL="457200"/>
            <a:r>
              <a:rPr lang="en-US" sz="1800" dirty="0"/>
              <a:t>Looked at models to understand concepts 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Reflective Observation</a:t>
            </a:r>
            <a:endParaRPr lang="en-US" sz="1800" dirty="0">
              <a:cs typeface="Calibri" panose="020F0502020204030204"/>
            </a:endParaRPr>
          </a:p>
          <a:p>
            <a:pPr marL="457200"/>
            <a:r>
              <a:rPr lang="en-US" sz="1800" dirty="0"/>
              <a:t>Reviewed models to strategise ways to apply to proposed opportunity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Abstract Conceptualisation</a:t>
            </a:r>
            <a:endParaRPr lang="en-US" sz="1800" dirty="0">
              <a:cs typeface="Calibri" panose="020F0502020204030204"/>
            </a:endParaRPr>
          </a:p>
          <a:p>
            <a:pPr marL="0"/>
            <a:r>
              <a:rPr lang="en-US" sz="1800" dirty="0"/>
              <a:t>Understood Closed Innovation and Open innovation. </a:t>
            </a:r>
            <a:endParaRPr lang="en-US" sz="1800" dirty="0">
              <a:cs typeface="Calibri"/>
            </a:endParaRPr>
          </a:p>
          <a:p>
            <a:pPr marL="285750" indent="-285750"/>
            <a:r>
              <a:rPr lang="en-US" sz="1800" dirty="0">
                <a:ea typeface="+mn-lt"/>
                <a:cs typeface="+mn-lt"/>
              </a:rPr>
              <a:t>Better understanding of 4P's to Innovation</a:t>
            </a:r>
          </a:p>
          <a:p>
            <a:pPr marL="0" indent="0">
              <a:buNone/>
            </a:pPr>
            <a:r>
              <a:rPr lang="en-US" sz="1800" b="1" dirty="0"/>
              <a:t>Active Experimentation</a:t>
            </a:r>
          </a:p>
          <a:p>
            <a:pPr marL="285750" indent="-285750"/>
            <a:r>
              <a:rPr lang="en-US" sz="1800" dirty="0"/>
              <a:t>Critically analysed the models in order to apply to proposed opportunity </a:t>
            </a:r>
            <a:endParaRPr lang="en-US" sz="1800" b="1" dirty="0">
              <a:cs typeface="Calibri"/>
            </a:endParaRPr>
          </a:p>
          <a:p>
            <a:pPr marL="457200"/>
            <a:endParaRPr lang="en-US" sz="2000" b="1" dirty="0">
              <a:cs typeface="Calibri"/>
            </a:endParaRPr>
          </a:p>
          <a:p>
            <a:pPr marL="0"/>
            <a:endParaRPr lang="en-US" sz="1700" dirty="0"/>
          </a:p>
          <a:p>
            <a:pPr indent="0">
              <a:buNone/>
            </a:pPr>
            <a:endParaRPr lang="en-US" sz="1700" dirty="0">
              <a:cs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close up of a map&#10;&#10;Description automatically generated">
            <a:extLst>
              <a:ext uri="{FF2B5EF4-FFF2-40B4-BE49-F238E27FC236}">
                <a16:creationId xmlns:a16="http://schemas.microsoft.com/office/drawing/2014/main" id="{6D84D6B5-4AF6-41FB-A9CC-96DAAA50D1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3423" y="835357"/>
            <a:ext cx="4397433" cy="2011825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device&#10;&#10;Description automatically generated">
            <a:extLst>
              <a:ext uri="{FF2B5EF4-FFF2-40B4-BE49-F238E27FC236}">
                <a16:creationId xmlns:a16="http://schemas.microsoft.com/office/drawing/2014/main" id="{FE5BDC2A-DDAD-4637-84E9-253E0FAC52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7740684" y="3707894"/>
            <a:ext cx="3081047" cy="25187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F4204F-9AFC-4A32-B165-B72DA7E3ABFE}"/>
              </a:ext>
            </a:extLst>
          </p:cNvPr>
          <p:cNvSpPr txBox="1"/>
          <p:nvPr/>
        </p:nvSpPr>
        <p:spPr>
          <a:xfrm>
            <a:off x="6852246" y="6317685"/>
            <a:ext cx="491418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(CNN Business, 2010: </a:t>
            </a:r>
            <a:r>
              <a:rPr lang="en-GB">
                <a:ea typeface="+mn-lt"/>
                <a:cs typeface="+mn-lt"/>
              </a:rPr>
              <a:t>Innovation Masters, 2014: Tidd &amp; Bassant, 2018: Vimeo, 2016).</a:t>
            </a:r>
            <a:endParaRPr lang="en-GB"/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FD9070-042E-461D-AAF1-1A2767F50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48063" y="34286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33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90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0DB9C61-90E0-484F-8602-02F49EDC1B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F7ED563-E5DB-4937-BF78-7893C4D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3680" y="228036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B7FBF-403B-40D6-8375-99F1C4C05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82" y="112406"/>
            <a:ext cx="6236230" cy="70668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>
                <a:solidFill>
                  <a:srgbClr val="C00000"/>
                </a:solidFill>
              </a:rPr>
              <a:t>Where do Ideas Come From?</a:t>
            </a:r>
            <a:endParaRPr lang="en-US" sz="3600" b="1">
              <a:solidFill>
                <a:srgbClr val="C00000"/>
              </a:solidFill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44065-5A87-45E4-A2DC-6210A222C8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9259" y="624182"/>
            <a:ext cx="6969474" cy="56102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1"/>
                </a:solidFill>
              </a:rPr>
              <a:t>Concrete experience</a:t>
            </a:r>
            <a:r>
              <a:rPr lang="en-US" sz="2000" dirty="0">
                <a:solidFill>
                  <a:schemeClr val="accent1"/>
                </a:solidFill>
              </a:rPr>
              <a:t>: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Made a list of where ideas come from.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Looked at ‘Six Hats’ thinking technique and undertook a quiz to determine which hat I would use to explore opportunities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1"/>
                </a:solidFill>
              </a:rPr>
              <a:t>Reflective Observation</a:t>
            </a:r>
            <a:r>
              <a:rPr lang="en-US" sz="2000" dirty="0">
                <a:solidFill>
                  <a:schemeClr val="accent1"/>
                </a:solidFill>
              </a:rPr>
              <a:t>: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Devising a list made me think  about how I generate ideas and why I think of ideas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The ‘Six Hats’ technique is informative in decision making 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Quiz results: Green Hat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1"/>
                </a:solidFill>
              </a:rPr>
              <a:t>Abstract Conceptualisation:</a:t>
            </a:r>
            <a:endParaRPr lang="en-US" sz="2000" b="1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The list determined that I often think of ideas to solve problems and to make the best decision possible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Problems can be solved using the ‘Six Thinking Hats’ technique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accent1"/>
                </a:solidFill>
              </a:rPr>
              <a:t>Active Experimentation:</a:t>
            </a:r>
            <a:endParaRPr lang="en-US" sz="2000" b="1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Better decision making via brainstorming and research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‘Six Hats' thinking covers all thinking styles 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306B647-FE95-4550-8350-3D2180C62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60466" y="699706"/>
            <a:ext cx="4114800" cy="5477256"/>
          </a:xfrm>
          <a:prstGeom prst="rect">
            <a:avLst/>
          </a:prstGeom>
          <a:solidFill>
            <a:srgbClr val="FFFFFF"/>
          </a:solidFill>
          <a:ln w="158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111D5D4A-84EA-4D6E-A6DA-A791B6F6D76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3239" r="1" b="1"/>
          <a:stretch/>
        </p:blipFill>
        <p:spPr>
          <a:xfrm>
            <a:off x="7480694" y="812051"/>
            <a:ext cx="3989363" cy="529569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DB04C3-DE3C-4666-BEAA-F743DE40AD85}"/>
              </a:ext>
            </a:extLst>
          </p:cNvPr>
          <p:cNvSpPr txBox="1"/>
          <p:nvPr/>
        </p:nvSpPr>
        <p:spPr>
          <a:xfrm>
            <a:off x="8505644" y="6239441"/>
            <a:ext cx="347644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accent1">
                    <a:lumMod val="75000"/>
                  </a:schemeClr>
                </a:solidFill>
                <a:cs typeface="Calibri"/>
              </a:rPr>
              <a:t>(De Bono, 2016: uQuiz, 2020).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5A9378-A7AA-4ADC-BD7A-DA5D88102E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267812" y="371504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66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2170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picture containing table, room&#10;&#10;Description automatically generated">
            <a:extLst>
              <a:ext uri="{FF2B5EF4-FFF2-40B4-BE49-F238E27FC236}">
                <a16:creationId xmlns:a16="http://schemas.microsoft.com/office/drawing/2014/main" id="{06234EB2-5F9B-498C-91BF-B748CC43E5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t="38341" b="3688"/>
          <a:stretch/>
        </p:blipFill>
        <p:spPr>
          <a:xfrm>
            <a:off x="20" y="115029"/>
            <a:ext cx="12191981" cy="2531661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2A152D-A198-459A-98A7-FCA38612F2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13409" y="1379926"/>
            <a:ext cx="5972354" cy="518522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Abstract Conceptualisation</a:t>
            </a:r>
            <a:endParaRPr lang="en-US" sz="2000" b="1" dirty="0">
              <a:cs typeface="Calibri"/>
            </a:endParaRPr>
          </a:p>
          <a:p>
            <a:r>
              <a:rPr lang="en-US" sz="2000" dirty="0">
                <a:ea typeface="+mn-lt"/>
                <a:cs typeface="+mn-lt"/>
              </a:rPr>
              <a:t>Leadership requires a natural intuition but need skills to enhance special qualities </a:t>
            </a:r>
          </a:p>
          <a:p>
            <a:r>
              <a:rPr lang="en-US" sz="2000" dirty="0">
                <a:ea typeface="+mn-lt"/>
                <a:cs typeface="+mn-lt"/>
              </a:rPr>
              <a:t>Agreed with Leadership questionnaire that I possess autocratic leadership style</a:t>
            </a:r>
          </a:p>
          <a:p>
            <a:r>
              <a:rPr lang="en-US" sz="2000" dirty="0">
                <a:ea typeface="+mn-lt"/>
                <a:cs typeface="+mn-lt"/>
              </a:rPr>
              <a:t>Management theories are best suited to the</a:t>
            </a:r>
          </a:p>
          <a:p>
            <a:pPr marL="0" indent="0">
              <a:buNone/>
            </a:pPr>
            <a:r>
              <a:rPr lang="en-US" sz="2000" dirty="0">
                <a:ea typeface="+mn-lt"/>
                <a:cs typeface="+mn-lt"/>
              </a:rPr>
              <a:t> workplace/job role</a:t>
            </a:r>
            <a:endParaRPr lang="en-US" sz="20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US" sz="2000" b="1" dirty="0">
                <a:ea typeface="+mn-lt"/>
                <a:cs typeface="+mn-lt"/>
              </a:rPr>
              <a:t>Active Experimentation</a:t>
            </a:r>
          </a:p>
          <a:p>
            <a:r>
              <a:rPr lang="en-US" sz="2000" dirty="0">
                <a:ea typeface="+mn-lt"/>
                <a:cs typeface="+mn-lt"/>
              </a:rPr>
              <a:t>Management and leadership possess different attributes</a:t>
            </a:r>
            <a:endParaRPr lang="en-US" sz="2000" dirty="0">
              <a:cs typeface="Calibri" panose="020F0502020204030204"/>
            </a:endParaRPr>
          </a:p>
          <a:p>
            <a:r>
              <a:rPr lang="en-US" sz="2000" dirty="0">
                <a:ea typeface="+mn-lt"/>
                <a:cs typeface="+mn-lt"/>
              </a:rPr>
              <a:t>Fayol's management theory is best for innovation strategy</a:t>
            </a:r>
            <a:endParaRPr lang="en-US" sz="2000" dirty="0">
              <a:cs typeface="Calibri" panose="020F0502020204030204"/>
            </a:endParaRPr>
          </a:p>
          <a:p>
            <a:pPr marL="0" indent="0">
              <a:buNone/>
            </a:pPr>
            <a:endParaRPr lang="en-GB" sz="2000" dirty="0">
              <a:cs typeface="Calibri"/>
            </a:endParaRPr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006CF65A-A16D-4CEB-9D0B-BBC39D11B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1" y="-943215"/>
            <a:ext cx="4333336" cy="2648279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Leadership Styles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F87E9B1-555C-49F8-923D-9D7FF4DE6720}"/>
              </a:ext>
            </a:extLst>
          </p:cNvPr>
          <p:cNvSpPr txBox="1"/>
          <p:nvPr/>
        </p:nvSpPr>
        <p:spPr>
          <a:xfrm>
            <a:off x="138023" y="1316968"/>
            <a:ext cx="5201728" cy="56015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Concrete Experimentation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Evaluated different leadership styles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Reviewed two statements: argued reasons of agreement to one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List of my top 5 leaders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Undertook leadership questionnaire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List of differences between leadership and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Conclude on best Management theory for innovation strategy</a:t>
            </a:r>
          </a:p>
          <a:p>
            <a:r>
              <a:rPr lang="en-GB" sz="2000" b="1" dirty="0">
                <a:ea typeface="+mn-lt"/>
                <a:cs typeface="+mn-lt"/>
              </a:rPr>
              <a:t>Reflective Observation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Both statements have elements of a leader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Leadership questionnaire gave me an insight of my leadership traits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a typeface="+mn-lt"/>
                <a:cs typeface="+mn-lt"/>
              </a:rPr>
              <a:t>An understanding of different Management theories (Weber, Taylor and Fayol) </a:t>
            </a:r>
          </a:p>
          <a:p>
            <a:pPr marL="285750" indent="-285750" algn="l">
              <a:buFont typeface="Symbol"/>
              <a:buChar char="•"/>
            </a:pPr>
            <a:endParaRPr lang="en-GB" sz="2000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10BDC4B-BC0B-4BA3-A2A0-CBF40CC28571}"/>
              </a:ext>
            </a:extLst>
          </p:cNvPr>
          <p:cNvSpPr txBox="1"/>
          <p:nvPr/>
        </p:nvSpPr>
        <p:spPr>
          <a:xfrm rot="10800000" flipV="1">
            <a:off x="3319974" y="6533377"/>
            <a:ext cx="7913591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>
                <a:cs typeface="Calibri"/>
              </a:rPr>
              <a:t>(7 Secrets to Successful Management, 2020: Organizational Communication Channel, 2017).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CB5887-33AD-46E0-8862-5FEF4680B3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848293" y="56096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605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600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C3BBE-607F-422E-82E4-BB08E99C5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H="1">
            <a:off x="6547863" y="-339365"/>
            <a:ext cx="4828940" cy="1555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b="1">
                <a:solidFill>
                  <a:schemeClr val="accent2"/>
                </a:solidFill>
                <a:latin typeface="Aharoni"/>
                <a:cs typeface="Aharoni"/>
              </a:rPr>
              <a:t>Problem Solving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F5AF8F-8B69-4802-BF28-5E9A0F6B1D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4" y="85966"/>
            <a:ext cx="7031965" cy="709741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r>
              <a:rPr lang="en-US" sz="1800" b="1" dirty="0"/>
              <a:t>Concrete Experimentation</a:t>
            </a:r>
            <a:endParaRPr lang="en-US" sz="1800" b="1" dirty="0">
              <a:cs typeface="Calibri"/>
            </a:endParaRPr>
          </a:p>
          <a:p>
            <a:r>
              <a:rPr lang="en-US" sz="1800" dirty="0"/>
              <a:t>List of definitions and the importance of problem solving 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Time dedicated to solving problems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My credibility in solving problems (score 1-10)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Apply Problem-Solving model to a scenario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Read article on innovation to tackle problem solving 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Reflective Observation</a:t>
            </a:r>
            <a:endParaRPr lang="en-US" sz="1800" b="1" dirty="0">
              <a:cs typeface="Calibri"/>
            </a:endParaRPr>
          </a:p>
          <a:p>
            <a:r>
              <a:rPr lang="en-US" sz="1800" dirty="0"/>
              <a:t>Views from authors and sources 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Assess what it takes to solve issues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Problem solving is beneficial to workplace environment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Assess my confidence in problem solving (score 1-10)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Article: innovation is key part of problem-solving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Abstract Conceptualisation</a:t>
            </a:r>
            <a:endParaRPr lang="en-US" sz="1800" b="1" dirty="0">
              <a:cs typeface="Calibri"/>
            </a:endParaRPr>
          </a:p>
          <a:p>
            <a:r>
              <a:rPr lang="en-US" sz="1800" dirty="0"/>
              <a:t>Problem-solving addresses many challenges faced in the workplace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Self-scoring determined that I am highly confident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Innovation to solve problems demonstrates practicality, competence, and vision</a:t>
            </a:r>
            <a:endParaRPr lang="en-US" sz="1800" dirty="0">
              <a:cs typeface="Calibri"/>
            </a:endParaRPr>
          </a:p>
          <a:p>
            <a:pPr marL="0" indent="0">
              <a:buNone/>
            </a:pPr>
            <a:r>
              <a:rPr lang="en-US" sz="1800" b="1" dirty="0"/>
              <a:t>Active Experimentation</a:t>
            </a:r>
            <a:r>
              <a:rPr lang="en-US" sz="1800" dirty="0"/>
              <a:t> 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Problem solving model beneficial at workplace and personal lives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Generation of new complex ideas</a:t>
            </a:r>
            <a:endParaRPr lang="en-US" sz="1800" dirty="0">
              <a:cs typeface="Calibri"/>
            </a:endParaRPr>
          </a:p>
          <a:p>
            <a:r>
              <a:rPr lang="en-US" sz="1800" dirty="0"/>
              <a:t>Problem solving are key components</a:t>
            </a:r>
            <a:r>
              <a:rPr lang="en-US" sz="2400" dirty="0"/>
              <a:t> </a:t>
            </a:r>
            <a:r>
              <a:rPr lang="en-US" sz="1800" dirty="0"/>
              <a:t>of innovation </a:t>
            </a:r>
            <a:endParaRPr lang="en-US" sz="1200" dirty="0">
              <a:cs typeface="Calibri"/>
            </a:endParaRPr>
          </a:p>
        </p:txBody>
      </p:sp>
      <p:pic>
        <p:nvPicPr>
          <p:cNvPr id="5" name="Picture 5" descr="A picture containing ball&#10;&#10;Description automatically generated">
            <a:extLst>
              <a:ext uri="{FF2B5EF4-FFF2-40B4-BE49-F238E27FC236}">
                <a16:creationId xmlns:a16="http://schemas.microsoft.com/office/drawing/2014/main" id="{6EEB6DBA-602D-4A06-A804-203DB9E346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/>
          <a:srcRect l="5250" r="-1" b="-1"/>
          <a:stretch/>
        </p:blipFill>
        <p:spPr>
          <a:xfrm>
            <a:off x="7036279" y="1031684"/>
            <a:ext cx="3885787" cy="3267559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7" name="Arc 26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8E5243-E2A2-4DFE-B3AD-77AF74ABDE0B}"/>
              </a:ext>
            </a:extLst>
          </p:cNvPr>
          <p:cNvSpPr txBox="1"/>
          <p:nvPr/>
        </p:nvSpPr>
        <p:spPr>
          <a:xfrm>
            <a:off x="8692551" y="6307788"/>
            <a:ext cx="73008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(Forbes, 2014: McGrath, 2014).</a:t>
            </a:r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E0875AD-A3F9-4AE8-995D-B845F6D7E3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10168" y="4949714"/>
            <a:ext cx="733249" cy="899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48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61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9AF5C66A-E8F2-4E13-98A3-FE96597C5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AC860275-E106-493A-8BF0-E0A91130EF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EA76B8-F44F-4D3C-80F2-E290A67AF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822960"/>
            <a:ext cx="9829800" cy="13258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C95375-E781-40E7-ABBD-260B727520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1016" y="1994149"/>
            <a:ext cx="8300280" cy="52788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000000"/>
                </a:solidFill>
              </a:rPr>
              <a:t>Innovation and creativity does provide a business advantage</a:t>
            </a:r>
            <a:endParaRPr lang="en-US" b="1" dirty="0">
              <a:cs typeface="Calibri"/>
            </a:endParaRPr>
          </a:p>
          <a:p>
            <a:r>
              <a:rPr lang="en-US" sz="1800" dirty="0">
                <a:solidFill>
                  <a:srgbClr val="000000"/>
                </a:solidFill>
              </a:rPr>
              <a:t>Innovation is a great opportunity for businesses to brainstorm, generate new ideas/concepts</a:t>
            </a:r>
          </a:p>
          <a:p>
            <a:r>
              <a:rPr lang="en-US" sz="1800" dirty="0">
                <a:solidFill>
                  <a:srgbClr val="000000"/>
                </a:solidFill>
              </a:rPr>
              <a:t>Creativity thrives on autonomy, encouragement, and resources </a:t>
            </a:r>
          </a:p>
          <a:p>
            <a:r>
              <a:rPr lang="en-US" sz="1800" dirty="0">
                <a:solidFill>
                  <a:srgbClr val="000000"/>
                </a:solidFill>
              </a:rPr>
              <a:t>Creativity enhances products/services</a:t>
            </a:r>
          </a:p>
          <a:p>
            <a:r>
              <a:rPr lang="en-US" sz="1800" dirty="0">
                <a:solidFill>
                  <a:srgbClr val="000000"/>
                </a:solidFill>
              </a:rPr>
              <a:t>4P's to innovation model breaks down elements of opportunity</a:t>
            </a:r>
          </a:p>
          <a:p>
            <a:r>
              <a:rPr lang="en-US" sz="1800" dirty="0">
                <a:solidFill>
                  <a:srgbClr val="000000"/>
                </a:solidFill>
              </a:rPr>
              <a:t>Researched ideas, views, and opinions of others make better decisions </a:t>
            </a:r>
          </a:p>
          <a:p>
            <a:r>
              <a:rPr lang="en-US" sz="1800" dirty="0">
                <a:solidFill>
                  <a:srgbClr val="000000"/>
                </a:solidFill>
              </a:rPr>
              <a:t>'Six Hats' thinking serves to cover all aspects objectively</a:t>
            </a:r>
          </a:p>
          <a:p>
            <a:r>
              <a:rPr lang="en-US" sz="1800" dirty="0">
                <a:solidFill>
                  <a:srgbClr val="000000"/>
                </a:solidFill>
              </a:rPr>
              <a:t>Management Theory should be applied according to job roles/tasks </a:t>
            </a:r>
          </a:p>
          <a:p>
            <a:r>
              <a:rPr lang="en-US" sz="1800" dirty="0">
                <a:solidFill>
                  <a:srgbClr val="000000"/>
                </a:solidFill>
              </a:rPr>
              <a:t>Successful businesses are capable of problem solving </a:t>
            </a:r>
          </a:p>
        </p:txBody>
      </p:sp>
      <p:pic>
        <p:nvPicPr>
          <p:cNvPr id="5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772ACB69-F4D0-44DE-A8B0-A80529D720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5"/>
          <a:srcRect t="5600" b="20200"/>
          <a:stretch/>
        </p:blipFill>
        <p:spPr>
          <a:xfrm>
            <a:off x="8564635" y="2650806"/>
            <a:ext cx="3574026" cy="3217333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DFEB35-FF38-40BC-82DF-B6A2816955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07896" y="450116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386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21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5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7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9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EAFE33-E1B0-469C-95EE-5AD2FD527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Reference List 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E3D4C85-62E4-4789-ACCD-7862A1D593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2695" y="2698174"/>
            <a:ext cx="9074766" cy="4145339"/>
          </a:xfrm>
        </p:spPr>
        <p:txBody>
          <a:bodyPr anchor="ctr">
            <a:normAutofit fontScale="70000" lnSpcReduction="20000"/>
          </a:bodyPr>
          <a:lstStyle/>
          <a:p>
            <a:r>
              <a:rPr lang="en-GB" sz="2400" dirty="0">
                <a:ea typeface="+mn-lt"/>
                <a:cs typeface="+mn-lt"/>
              </a:rPr>
              <a:t>Amabile et al. (1996) ‘Assessing The Work Environment For Creativity’, </a:t>
            </a:r>
            <a:r>
              <a:rPr lang="en-GB" sz="2400" i="1" dirty="0">
                <a:ea typeface="+mn-lt"/>
                <a:cs typeface="+mn-lt"/>
              </a:rPr>
              <a:t>Academy of Management Journal, </a:t>
            </a:r>
            <a:r>
              <a:rPr lang="en-GB" sz="2400" dirty="0">
                <a:ea typeface="+mn-lt"/>
                <a:cs typeface="+mn-lt"/>
              </a:rPr>
              <a:t>39(5), pp. 1154-1184.</a:t>
            </a:r>
          </a:p>
          <a:p>
            <a:r>
              <a:rPr lang="en-GB" sz="2400" dirty="0">
                <a:ea typeface="+mn-lt"/>
                <a:cs typeface="+mn-lt"/>
              </a:rPr>
              <a:t>CNN Business (2010) </a:t>
            </a:r>
            <a:r>
              <a:rPr lang="en-GB" sz="2400" i="1" dirty="0">
                <a:ea typeface="+mn-lt"/>
                <a:cs typeface="+mn-lt"/>
              </a:rPr>
              <a:t>Google vs. Apple = open vs. Closed </a:t>
            </a:r>
            <a:r>
              <a:rPr lang="en-GB" sz="2400" dirty="0">
                <a:ea typeface="+mn-lt"/>
                <a:cs typeface="+mn-lt"/>
              </a:rPr>
              <a:t>[video]. Available at: </a:t>
            </a:r>
            <a:r>
              <a:rPr lang="en-GB" sz="2400" u="sng" dirty="0">
                <a:ea typeface="+mn-lt"/>
                <a:cs typeface="+mn-lt"/>
                <a:hlinkClick r:id="rId2"/>
              </a:rPr>
              <a:t>https://www.youtube.com/watch?v=2ukqne5OE3o&amp;feature=emb_title</a:t>
            </a:r>
            <a:r>
              <a:rPr lang="en-GB" sz="2400" dirty="0">
                <a:ea typeface="+mn-lt"/>
                <a:cs typeface="+mn-lt"/>
              </a:rPr>
              <a:t>. (Accessed 27</a:t>
            </a:r>
            <a:r>
              <a:rPr lang="en-GB" sz="2400" baseline="30000" dirty="0">
                <a:ea typeface="+mn-lt"/>
                <a:cs typeface="+mn-lt"/>
              </a:rPr>
              <a:t>th</a:t>
            </a:r>
            <a:r>
              <a:rPr lang="en-GB" sz="2400" dirty="0">
                <a:ea typeface="+mn-lt"/>
                <a:cs typeface="+mn-lt"/>
              </a:rPr>
              <a:t> June 2020).</a:t>
            </a:r>
          </a:p>
          <a:p>
            <a:r>
              <a:rPr lang="en-GB" sz="2400" dirty="0">
                <a:ea typeface="+mn-lt"/>
                <a:cs typeface="+mn-lt"/>
              </a:rPr>
              <a:t>Davilia, T, et al. (2012) </a:t>
            </a:r>
            <a:r>
              <a:rPr lang="en-GB" sz="2400" i="1" dirty="0">
                <a:ea typeface="+mn-lt"/>
                <a:cs typeface="+mn-lt"/>
              </a:rPr>
              <a:t>Making Innovation Work: How to Manage It, Measure It, and Profit from It, Updated Version. </a:t>
            </a:r>
            <a:r>
              <a:rPr lang="en-GB" sz="2400" dirty="0">
                <a:ea typeface="+mn-lt"/>
                <a:cs typeface="+mn-lt"/>
              </a:rPr>
              <a:t>Upper Saddle River:</a:t>
            </a:r>
            <a:r>
              <a:rPr lang="en-GB" sz="2400" i="1" dirty="0">
                <a:ea typeface="+mn-lt"/>
                <a:cs typeface="+mn-lt"/>
              </a:rPr>
              <a:t> </a:t>
            </a:r>
            <a:r>
              <a:rPr lang="en-GB" sz="2400" dirty="0">
                <a:ea typeface="+mn-lt"/>
                <a:cs typeface="+mn-lt"/>
              </a:rPr>
              <a:t>Pearson FT Press.</a:t>
            </a:r>
          </a:p>
          <a:p>
            <a:r>
              <a:rPr lang="en-GB" sz="2400" dirty="0">
                <a:ea typeface="+mn-lt"/>
                <a:cs typeface="+mn-lt"/>
              </a:rPr>
              <a:t>De Bono, E. (2016) </a:t>
            </a:r>
            <a:r>
              <a:rPr lang="en-GB" sz="2400" i="1" dirty="0">
                <a:ea typeface="+mn-lt"/>
                <a:cs typeface="+mn-lt"/>
              </a:rPr>
              <a:t>Six Thinking Hats: Run better meeting, make faster decisions. </a:t>
            </a:r>
            <a:r>
              <a:rPr lang="en-GB" sz="2400" dirty="0">
                <a:ea typeface="+mn-lt"/>
                <a:cs typeface="+mn-lt"/>
              </a:rPr>
              <a:t>London: Penguin Books.</a:t>
            </a:r>
          </a:p>
          <a:p>
            <a:r>
              <a:rPr lang="en-GB" sz="2400" dirty="0">
                <a:ea typeface="+mn-lt"/>
                <a:cs typeface="+mn-lt"/>
              </a:rPr>
              <a:t>Forbes (2014) </a:t>
            </a:r>
            <a:r>
              <a:rPr lang="en-GB" sz="2400" i="1" dirty="0">
                <a:ea typeface="+mn-lt"/>
                <a:cs typeface="+mn-lt"/>
              </a:rPr>
              <a:t>Innovation Is Problem Solving...And A Whole Lot More. </a:t>
            </a:r>
            <a:r>
              <a:rPr lang="en-GB" sz="2400" dirty="0">
                <a:ea typeface="+mn-lt"/>
                <a:cs typeface="+mn-lt"/>
              </a:rPr>
              <a:t>Available at: </a:t>
            </a:r>
            <a:r>
              <a:rPr lang="en-GB" sz="2400" u="sng" dirty="0">
                <a:ea typeface="+mn-lt"/>
                <a:cs typeface="+mn-lt"/>
                <a:hlinkClick r:id="rId3"/>
              </a:rPr>
              <a:t>https://www.forbes.com/sites/larrymyler/2014/06/13/innovation-is-problem-solving-and-a-whole-lot-more/#161c646633b9</a:t>
            </a:r>
            <a:r>
              <a:rPr lang="en-GB" sz="2400" dirty="0">
                <a:ea typeface="+mn-lt"/>
                <a:cs typeface="+mn-lt"/>
              </a:rPr>
              <a:t>. (Accessed 02 July 2020).</a:t>
            </a:r>
          </a:p>
          <a:p>
            <a:pPr marL="285750" indent="-285750"/>
            <a:r>
              <a:rPr lang="en-GB" sz="2400" dirty="0">
                <a:ea typeface="+mn-lt"/>
                <a:cs typeface="+mn-lt"/>
              </a:rPr>
              <a:t>Innovation Masters (2014) </a:t>
            </a:r>
            <a:r>
              <a:rPr lang="en-GB" sz="2400" i="1" dirty="0">
                <a:ea typeface="+mn-lt"/>
                <a:cs typeface="+mn-lt"/>
              </a:rPr>
              <a:t>Developing an innovation process </a:t>
            </a:r>
            <a:r>
              <a:rPr lang="en-GB" sz="2400" dirty="0">
                <a:ea typeface="+mn-lt"/>
                <a:cs typeface="+mn-lt"/>
              </a:rPr>
              <a:t>[video]. Available at: </a:t>
            </a:r>
            <a:r>
              <a:rPr lang="en-GB" sz="2400" u="sng" dirty="0">
                <a:ea typeface="+mn-lt"/>
                <a:cs typeface="+mn-lt"/>
                <a:hlinkClick r:id="rId4"/>
              </a:rPr>
              <a:t>https://www.youtube.com/watch?v=l9sNGnxMEXE&amp;feature=emb_logo</a:t>
            </a:r>
            <a:r>
              <a:rPr lang="en-GB" sz="2400" dirty="0">
                <a:ea typeface="+mn-lt"/>
                <a:cs typeface="+mn-lt"/>
              </a:rPr>
              <a:t>. (Accessed 27</a:t>
            </a:r>
            <a:r>
              <a:rPr lang="en-GB" sz="2400" baseline="30000" dirty="0">
                <a:ea typeface="+mn-lt"/>
                <a:cs typeface="+mn-lt"/>
              </a:rPr>
              <a:t>th</a:t>
            </a:r>
            <a:r>
              <a:rPr lang="en-GB" sz="2400" dirty="0">
                <a:ea typeface="+mn-lt"/>
                <a:cs typeface="+mn-lt"/>
              </a:rPr>
              <a:t> June 2020).</a:t>
            </a:r>
          </a:p>
          <a:p>
            <a:pPr marL="285750" indent="-285750"/>
            <a:r>
              <a:rPr lang="en-GB" sz="2400" dirty="0">
                <a:ea typeface="+mn-lt"/>
                <a:cs typeface="+mn-lt"/>
              </a:rPr>
              <a:t>Innovation Masters (2014) </a:t>
            </a:r>
            <a:r>
              <a:rPr lang="en-GB" sz="2400" i="1" dirty="0">
                <a:ea typeface="+mn-lt"/>
                <a:cs typeface="+mn-lt"/>
              </a:rPr>
              <a:t>Why innovate? Creating &amp; capturing value </a:t>
            </a:r>
            <a:r>
              <a:rPr lang="en-GB" sz="2400" dirty="0">
                <a:ea typeface="+mn-lt"/>
                <a:cs typeface="+mn-lt"/>
              </a:rPr>
              <a:t>[video]. Available at: </a:t>
            </a:r>
            <a:r>
              <a:rPr lang="en-GB" sz="2400" u="sng" dirty="0">
                <a:ea typeface="+mn-lt"/>
                <a:cs typeface="+mn-lt"/>
                <a:hlinkClick r:id="rId5"/>
              </a:rPr>
              <a:t>https://www.youtube.com/watch?time_continue=1&amp;v=n9txlwMjcCI&amp;feature=emb_logo</a:t>
            </a:r>
            <a:r>
              <a:rPr lang="en-GB" sz="2400" dirty="0">
                <a:ea typeface="+mn-lt"/>
                <a:cs typeface="+mn-lt"/>
              </a:rPr>
              <a:t>. (Accessed 24</a:t>
            </a:r>
            <a:r>
              <a:rPr lang="en-GB" sz="2400" baseline="30000" dirty="0">
                <a:ea typeface="+mn-lt"/>
                <a:cs typeface="+mn-lt"/>
              </a:rPr>
              <a:t>th</a:t>
            </a:r>
            <a:r>
              <a:rPr lang="en-GB" sz="2400" dirty="0">
                <a:ea typeface="+mn-lt"/>
                <a:cs typeface="+mn-lt"/>
              </a:rPr>
              <a:t> June 2020).</a:t>
            </a:r>
          </a:p>
          <a:p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75814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F6EAAB-8803-455C-B420-69F1DB83D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 (continued).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07B4D-9F39-4F9B-A16D-3C71228CC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177170"/>
            <a:ext cx="9708995" cy="4845506"/>
          </a:xfrm>
        </p:spPr>
        <p:txBody>
          <a:bodyPr anchor="ctr">
            <a:normAutofit/>
          </a:bodyPr>
          <a:lstStyle/>
          <a:p>
            <a:pPr marL="285750" indent="-285750"/>
            <a:r>
              <a:rPr lang="en-GB" sz="1600" dirty="0">
                <a:ea typeface="+mn-lt"/>
                <a:cs typeface="+mn-lt"/>
              </a:rPr>
              <a:t>Kolb, D. A. (1984). </a:t>
            </a:r>
            <a:r>
              <a:rPr lang="en-GB" sz="1600" i="1" dirty="0">
                <a:ea typeface="+mn-lt"/>
                <a:cs typeface="+mn-lt"/>
              </a:rPr>
              <a:t>Experiential learning: Experience as the source of learning and development</a:t>
            </a:r>
            <a:r>
              <a:rPr lang="en-GB" sz="1600" dirty="0">
                <a:ea typeface="+mn-lt"/>
                <a:cs typeface="+mn-lt"/>
              </a:rPr>
              <a:t> (Vol.1). Englewood Cliffs, NJ: Prentice-Hall.</a:t>
            </a:r>
          </a:p>
          <a:p>
            <a:pPr marL="285750" indent="-285750"/>
            <a:r>
              <a:rPr lang="en-GB" sz="1600" dirty="0">
                <a:ea typeface="+mn-lt"/>
                <a:cs typeface="+mn-lt"/>
              </a:rPr>
              <a:t>Kolb, D. A., Rubin, I. M., &amp; McIntyre, J. M. (1984). </a:t>
            </a:r>
            <a:r>
              <a:rPr lang="en-GB" sz="1600" i="1" dirty="0">
                <a:ea typeface="+mn-lt"/>
                <a:cs typeface="+mn-lt"/>
              </a:rPr>
              <a:t>Organizational psychology: readings on human </a:t>
            </a:r>
            <a:r>
              <a:rPr lang="en-GB" sz="1600" i="1" dirty="0" err="1">
                <a:ea typeface="+mn-lt"/>
                <a:cs typeface="+mn-lt"/>
              </a:rPr>
              <a:t>behavior</a:t>
            </a:r>
            <a:r>
              <a:rPr lang="en-GB" sz="1600" i="1" dirty="0">
                <a:ea typeface="+mn-lt"/>
                <a:cs typeface="+mn-lt"/>
              </a:rPr>
              <a:t> in organizations</a:t>
            </a:r>
            <a:r>
              <a:rPr lang="en-GB" sz="1600" dirty="0">
                <a:ea typeface="+mn-lt"/>
                <a:cs typeface="+mn-lt"/>
              </a:rPr>
              <a:t>. Englewood Cliffs, NJ: Prentice-Hall.</a:t>
            </a:r>
          </a:p>
          <a:p>
            <a:pPr marL="285750" indent="-285750"/>
            <a:r>
              <a:rPr lang="en-GB" sz="1600" dirty="0">
                <a:ea typeface="+mn-lt"/>
                <a:cs typeface="+mn-lt"/>
              </a:rPr>
              <a:t>McGrath, C. (2014) </a:t>
            </a:r>
            <a:r>
              <a:rPr lang="en-GB" sz="1600" i="1" dirty="0">
                <a:ea typeface="+mn-lt"/>
                <a:cs typeface="+mn-lt"/>
              </a:rPr>
              <a:t>Teaching Mathematics Through Story: A Creative Approach for the Early Years. </a:t>
            </a:r>
            <a:r>
              <a:rPr lang="en-GB" sz="1600" dirty="0">
                <a:ea typeface="+mn-lt"/>
                <a:cs typeface="+mn-lt"/>
              </a:rPr>
              <a:t>London: Routledge. </a:t>
            </a:r>
          </a:p>
          <a:p>
            <a:pPr marL="285750" indent="-285750"/>
            <a:r>
              <a:rPr lang="en-GB" sz="1600" dirty="0">
                <a:ea typeface="+mn-lt"/>
                <a:cs typeface="+mn-lt"/>
              </a:rPr>
              <a:t>Organizational Communication Channel (2017) </a:t>
            </a:r>
            <a:r>
              <a:rPr lang="en-GB" sz="1600" i="1" dirty="0">
                <a:ea typeface="+mn-lt"/>
                <a:cs typeface="+mn-lt"/>
              </a:rPr>
              <a:t>Classical Management Theory </a:t>
            </a:r>
            <a:r>
              <a:rPr lang="en-GB" sz="1600" dirty="0">
                <a:ea typeface="+mn-lt"/>
                <a:cs typeface="+mn-lt"/>
              </a:rPr>
              <a:t>[video]. Available at: </a:t>
            </a:r>
            <a:r>
              <a:rPr lang="en-GB" sz="1600" u="sng" dirty="0">
                <a:ea typeface="+mn-lt"/>
                <a:cs typeface="+mn-lt"/>
                <a:hlinkClick r:id="rId2"/>
              </a:rPr>
              <a:t>https://www.youtube.com/watch?v=d1jOwD-CTLI&amp;feature=emb_logo</a:t>
            </a:r>
            <a:r>
              <a:rPr lang="en-GB" sz="1600" dirty="0">
                <a:ea typeface="+mn-lt"/>
                <a:cs typeface="+mn-lt"/>
              </a:rPr>
              <a:t>. (Accessed 28</a:t>
            </a:r>
            <a:r>
              <a:rPr lang="en-GB" sz="1600" baseline="30000" dirty="0">
                <a:ea typeface="+mn-lt"/>
                <a:cs typeface="+mn-lt"/>
              </a:rPr>
              <a:t>th</a:t>
            </a:r>
            <a:r>
              <a:rPr lang="en-GB" sz="1600" dirty="0">
                <a:ea typeface="+mn-lt"/>
                <a:cs typeface="+mn-lt"/>
              </a:rPr>
              <a:t> June 2020). </a:t>
            </a:r>
          </a:p>
          <a:p>
            <a:pPr marL="285750" indent="-285750"/>
            <a:r>
              <a:rPr lang="en-GB" sz="1600" dirty="0">
                <a:ea typeface="+mn-lt"/>
                <a:cs typeface="+mn-lt"/>
              </a:rPr>
              <a:t>7 Secrets to Successful Management (2020) </a:t>
            </a:r>
            <a:r>
              <a:rPr lang="en-GB" sz="1600" i="1" dirty="0">
                <a:ea typeface="+mn-lt"/>
                <a:cs typeface="+mn-lt"/>
              </a:rPr>
              <a:t>Management Style Questionnaire. </a:t>
            </a:r>
            <a:r>
              <a:rPr lang="en-GB" sz="1600" dirty="0">
                <a:ea typeface="+mn-lt"/>
                <a:cs typeface="+mn-lt"/>
              </a:rPr>
              <a:t>Available at: </a:t>
            </a:r>
            <a:r>
              <a:rPr lang="en-GB" sz="1600" u="sng" dirty="0">
                <a:ea typeface="+mn-lt"/>
                <a:cs typeface="+mn-lt"/>
                <a:hlinkClick r:id="rId3"/>
              </a:rPr>
              <a:t>https://moodle.uwtsd.ac.uk/pluginfile.php/376489/mod_resource/content/0/Leadership-Style-Questionnaire.pdf</a:t>
            </a:r>
            <a:r>
              <a:rPr lang="en-GB" sz="1600" dirty="0">
                <a:ea typeface="+mn-lt"/>
                <a:cs typeface="+mn-lt"/>
              </a:rPr>
              <a:t>. (Accessed 28</a:t>
            </a:r>
            <a:r>
              <a:rPr lang="en-GB" sz="1600" baseline="30000" dirty="0">
                <a:ea typeface="+mn-lt"/>
                <a:cs typeface="+mn-lt"/>
              </a:rPr>
              <a:t>th</a:t>
            </a:r>
            <a:r>
              <a:rPr lang="en-GB" sz="1600" dirty="0">
                <a:ea typeface="+mn-lt"/>
                <a:cs typeface="+mn-lt"/>
              </a:rPr>
              <a:t> June 2020).</a:t>
            </a:r>
          </a:p>
          <a:p>
            <a:pPr marL="285750" indent="-285750"/>
            <a:r>
              <a:rPr lang="en-GB" sz="1600" dirty="0">
                <a:ea typeface="+mn-lt"/>
                <a:cs typeface="+mn-lt"/>
              </a:rPr>
              <a:t>Taylor, J. (2015) </a:t>
            </a:r>
            <a:r>
              <a:rPr lang="en-GB" sz="1600" i="1" dirty="0">
                <a:ea typeface="+mn-lt"/>
                <a:cs typeface="+mn-lt"/>
              </a:rPr>
              <a:t>What Is The Difference Between Innovation and Creativity </a:t>
            </a:r>
            <a:r>
              <a:rPr lang="en-GB" sz="1600" dirty="0">
                <a:ea typeface="+mn-lt"/>
                <a:cs typeface="+mn-lt"/>
              </a:rPr>
              <a:t>[video]. Available at: </a:t>
            </a:r>
            <a:r>
              <a:rPr lang="en-GB" sz="1600" u="sng" dirty="0">
                <a:ea typeface="+mn-lt"/>
                <a:cs typeface="+mn-lt"/>
                <a:hlinkClick r:id="rId4"/>
              </a:rPr>
              <a:t>https://www.youtube.com/watch?time_continue=4&amp;v=TL2d2t2iZkY&amp;feature=emb_logo</a:t>
            </a:r>
            <a:r>
              <a:rPr lang="en-GB" sz="1600" dirty="0">
                <a:ea typeface="+mn-lt"/>
                <a:cs typeface="+mn-lt"/>
              </a:rPr>
              <a:t>. (Accessed 27</a:t>
            </a:r>
            <a:r>
              <a:rPr lang="en-GB" sz="1600" baseline="30000" dirty="0">
                <a:ea typeface="+mn-lt"/>
                <a:cs typeface="+mn-lt"/>
              </a:rPr>
              <a:t>th</a:t>
            </a:r>
            <a:r>
              <a:rPr lang="en-GB" sz="1600" dirty="0">
                <a:ea typeface="+mn-lt"/>
                <a:cs typeface="+mn-lt"/>
              </a:rPr>
              <a:t> June 2020). </a:t>
            </a:r>
          </a:p>
          <a:p>
            <a:pPr marL="285750" indent="-285750"/>
            <a:r>
              <a:rPr lang="en-GB" sz="1600" dirty="0">
                <a:ea typeface="+mn-lt"/>
                <a:cs typeface="+mn-lt"/>
              </a:rPr>
              <a:t>Tedx Talks (2014) </a:t>
            </a:r>
            <a:r>
              <a:rPr lang="en-GB" sz="1600" i="1" dirty="0">
                <a:ea typeface="+mn-lt"/>
                <a:cs typeface="+mn-lt"/>
              </a:rPr>
              <a:t>The art of innovation: Guy Kawasaki: TEDx Berkeley </a:t>
            </a:r>
            <a:r>
              <a:rPr lang="en-GB" sz="1600" dirty="0">
                <a:ea typeface="+mn-lt"/>
                <a:cs typeface="+mn-lt"/>
              </a:rPr>
              <a:t>[video]. Available at: </a:t>
            </a:r>
            <a:r>
              <a:rPr lang="en-GB" sz="1600" u="sng" dirty="0">
                <a:ea typeface="+mn-lt"/>
                <a:cs typeface="+mn-lt"/>
                <a:hlinkClick r:id="rId5"/>
              </a:rPr>
              <a:t>https://www.youtube.com/watch?time_continue=2&amp;v=Mtjatz9r-Vc&amp;feature=emb_logo</a:t>
            </a:r>
            <a:r>
              <a:rPr lang="en-GB" sz="1600" dirty="0">
                <a:ea typeface="+mn-lt"/>
                <a:cs typeface="+mn-lt"/>
              </a:rPr>
              <a:t>. (Accessed 26</a:t>
            </a:r>
            <a:r>
              <a:rPr lang="en-GB" sz="1600" baseline="30000" dirty="0">
                <a:ea typeface="+mn-lt"/>
                <a:cs typeface="+mn-lt"/>
              </a:rPr>
              <a:t>th</a:t>
            </a:r>
            <a:r>
              <a:rPr lang="en-GB" sz="1600" dirty="0">
                <a:ea typeface="+mn-lt"/>
                <a:cs typeface="+mn-lt"/>
              </a:rPr>
              <a:t> June 2020).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23725635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884620-F416-4829-96DB-24A961E02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 (Continued).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DF63FC-9C88-4974-8F49-0B89E20EC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pPr marL="285750" indent="-285750"/>
            <a:r>
              <a:rPr lang="en-GB" sz="2200">
                <a:ea typeface="+mj-lt"/>
                <a:cs typeface="+mj-lt"/>
              </a:rPr>
              <a:t>Tidd, J. and Bessant, J. R. (2018) </a:t>
            </a:r>
            <a:r>
              <a:rPr lang="en-GB" sz="2200" i="1">
                <a:ea typeface="+mj-lt"/>
                <a:cs typeface="+mj-lt"/>
              </a:rPr>
              <a:t>Managing Innovation: Integrating Technological, Market and Organizational Change. </a:t>
            </a:r>
            <a:r>
              <a:rPr lang="en-GB" sz="2200">
                <a:ea typeface="+mj-lt"/>
                <a:cs typeface="+mj-lt"/>
              </a:rPr>
              <a:t>6</a:t>
            </a:r>
            <a:r>
              <a:rPr lang="en-GB" sz="2200" baseline="30000">
                <a:ea typeface="+mj-lt"/>
                <a:cs typeface="+mj-lt"/>
              </a:rPr>
              <a:t>th</a:t>
            </a:r>
            <a:r>
              <a:rPr lang="en-GB" sz="2200">
                <a:ea typeface="+mj-lt"/>
                <a:cs typeface="+mj-lt"/>
              </a:rPr>
              <a:t> edn. New York: John Wiley &amp; Sons Inc.</a:t>
            </a:r>
          </a:p>
          <a:p>
            <a:pPr marL="285750" indent="-285750"/>
            <a:r>
              <a:rPr lang="en-GB" sz="2200">
                <a:ea typeface="+mj-lt"/>
                <a:cs typeface="+mj-lt"/>
              </a:rPr>
              <a:t>University of Leicester (2020)</a:t>
            </a:r>
            <a:r>
              <a:rPr lang="en-GB" sz="2200" i="1">
                <a:ea typeface="+mj-lt"/>
                <a:cs typeface="+mj-lt"/>
              </a:rPr>
              <a:t> David Kolb. </a:t>
            </a:r>
            <a:r>
              <a:rPr lang="en-GB" sz="2200">
                <a:ea typeface="+mj-lt"/>
                <a:cs typeface="+mj-lt"/>
              </a:rPr>
              <a:t>Available at: </a:t>
            </a:r>
            <a:r>
              <a:rPr lang="en-GB" sz="2200" u="sng">
                <a:ea typeface="+mj-lt"/>
                <a:cs typeface="+mj-lt"/>
                <a:hlinkClick r:id="rId2"/>
              </a:rPr>
              <a:t>https://www2.le.ac.uk/departments/doctoralcollege/training/eresources/teaching/theories/kolb</a:t>
            </a:r>
            <a:r>
              <a:rPr lang="en-GB" sz="2200">
                <a:ea typeface="+mj-lt"/>
                <a:cs typeface="+mj-lt"/>
              </a:rPr>
              <a:t>. (Accessed 26</a:t>
            </a:r>
            <a:r>
              <a:rPr lang="en-GB" sz="2200" baseline="30000">
                <a:ea typeface="+mj-lt"/>
                <a:cs typeface="+mj-lt"/>
              </a:rPr>
              <a:t>th</a:t>
            </a:r>
            <a:r>
              <a:rPr lang="en-GB" sz="2200">
                <a:ea typeface="+mj-lt"/>
                <a:cs typeface="+mj-lt"/>
              </a:rPr>
              <a:t> June 2020).</a:t>
            </a:r>
          </a:p>
          <a:p>
            <a:pPr marL="285750" indent="-285750"/>
            <a:r>
              <a:rPr lang="en-GB" sz="2200">
                <a:ea typeface="+mj-lt"/>
                <a:cs typeface="+mj-lt"/>
              </a:rPr>
              <a:t>uQuiz (2020) </a:t>
            </a:r>
            <a:r>
              <a:rPr lang="en-GB" sz="2200" i="1">
                <a:ea typeface="+mj-lt"/>
                <a:cs typeface="+mj-lt"/>
              </a:rPr>
              <a:t>Which of Debono's Thinking Hats do you think with the most? </a:t>
            </a:r>
            <a:r>
              <a:rPr lang="en-GB" sz="2200">
                <a:ea typeface="+mj-lt"/>
                <a:cs typeface="+mj-lt"/>
              </a:rPr>
              <a:t>Available at: </a:t>
            </a:r>
            <a:r>
              <a:rPr lang="en-GB" sz="2200" u="sng">
                <a:ea typeface="+mj-lt"/>
                <a:cs typeface="+mj-lt"/>
                <a:hlinkClick r:id="rId3"/>
              </a:rPr>
              <a:t>https://uquiz.com/quiz/B7gYlu/which-of-debonos-thinking-hats-do-you-think-with-the-most?embed=False</a:t>
            </a:r>
            <a:r>
              <a:rPr lang="en-GB" sz="2200">
                <a:ea typeface="+mj-lt"/>
                <a:cs typeface="+mj-lt"/>
              </a:rPr>
              <a:t>. (Accessed 28</a:t>
            </a:r>
            <a:r>
              <a:rPr lang="en-GB" sz="2200" baseline="30000">
                <a:ea typeface="+mj-lt"/>
                <a:cs typeface="+mj-lt"/>
              </a:rPr>
              <a:t>th</a:t>
            </a:r>
            <a:r>
              <a:rPr lang="en-GB" sz="2200">
                <a:ea typeface="+mj-lt"/>
                <a:cs typeface="+mj-lt"/>
              </a:rPr>
              <a:t> June 2020).</a:t>
            </a:r>
          </a:p>
          <a:p>
            <a:pPr marL="285750" indent="-285750"/>
            <a:r>
              <a:rPr lang="en-GB" sz="2200">
                <a:ea typeface="+mj-lt"/>
                <a:cs typeface="+mj-lt"/>
              </a:rPr>
              <a:t>Vimeo (2016) </a:t>
            </a:r>
            <a:r>
              <a:rPr lang="en-GB" sz="2200" i="1">
                <a:ea typeface="+mj-lt"/>
                <a:cs typeface="+mj-lt"/>
              </a:rPr>
              <a:t>Finnigans Fish Bar </a:t>
            </a:r>
            <a:r>
              <a:rPr lang="en-GB" sz="2200">
                <a:ea typeface="+mj-lt"/>
                <a:cs typeface="+mj-lt"/>
              </a:rPr>
              <a:t>[video]. Available at: </a:t>
            </a:r>
            <a:r>
              <a:rPr lang="en-GB" sz="2200" u="sng">
                <a:ea typeface="+mj-lt"/>
                <a:cs typeface="+mj-lt"/>
                <a:hlinkClick r:id="rId4"/>
              </a:rPr>
              <a:t>https://vimeo.com/160130228</a:t>
            </a:r>
            <a:r>
              <a:rPr lang="en-GB" sz="2200">
                <a:ea typeface="+mj-lt"/>
                <a:cs typeface="+mj-lt"/>
              </a:rPr>
              <a:t>. (Accessed 27</a:t>
            </a:r>
            <a:r>
              <a:rPr lang="en-GB" sz="2200" baseline="30000">
                <a:ea typeface="+mj-lt"/>
                <a:cs typeface="+mj-lt"/>
              </a:rPr>
              <a:t>th</a:t>
            </a:r>
            <a:r>
              <a:rPr lang="en-GB" sz="2200">
                <a:ea typeface="+mj-lt"/>
                <a:cs typeface="+mj-lt"/>
              </a:rPr>
              <a:t> June 2020).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421157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17E187-E1F7-4BEE-A986-537267B97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989074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A62B5DF8D0E2499D229BF46D29425B" ma:contentTypeVersion="7" ma:contentTypeDescription="Create a new document." ma:contentTypeScope="" ma:versionID="fd1bc5d5a47e578d804623f0c834eeb4">
  <xsd:schema xmlns:xsd="http://www.w3.org/2001/XMLSchema" xmlns:xs="http://www.w3.org/2001/XMLSchema" xmlns:p="http://schemas.microsoft.com/office/2006/metadata/properties" xmlns:ns3="4006fa22-0f81-4901-8b6b-9a38cae723a1" xmlns:ns4="e74ca1fd-b5f9-4a00-9fc0-137e82904fe2" targetNamespace="http://schemas.microsoft.com/office/2006/metadata/properties" ma:root="true" ma:fieldsID="d70381eeb9aa7dad647233d03c744aef" ns3:_="" ns4:_="">
    <xsd:import namespace="4006fa22-0f81-4901-8b6b-9a38cae723a1"/>
    <xsd:import namespace="e74ca1fd-b5f9-4a00-9fc0-137e82904fe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06fa22-0f81-4901-8b6b-9a38cae723a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4ca1fd-b5f9-4a00-9fc0-137e82904fe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F8E3D25-8A29-48FD-AD23-E920C9ED120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06fa22-0f81-4901-8b6b-9a38cae723a1"/>
    <ds:schemaRef ds:uri="e74ca1fd-b5f9-4a00-9fc0-137e82904fe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72051B4-4940-4D0E-97DC-64879D9AEDC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23FF189-C4AF-4707-B90C-767B651F9E60}">
  <ds:schemaRefs>
    <ds:schemaRef ds:uri="http://purl.org/dc/elements/1.1/"/>
    <ds:schemaRef ds:uri="e74ca1fd-b5f9-4a00-9fc0-137e82904fe2"/>
    <ds:schemaRef ds:uri="http://purl.org/dc/dcmitype/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4006fa22-0f81-4901-8b6b-9a38cae723a1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1700</Words>
  <Application>Microsoft Office PowerPoint</Application>
  <PresentationFormat>Widescreen</PresentationFormat>
  <Paragraphs>163</Paragraphs>
  <Slides>14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Aharoni</vt:lpstr>
      <vt:lpstr>Arial</vt:lpstr>
      <vt:lpstr>Calibri</vt:lpstr>
      <vt:lpstr>Calibri Light</vt:lpstr>
      <vt:lpstr>Symbol</vt:lpstr>
      <vt:lpstr>Office Theme</vt:lpstr>
      <vt:lpstr>Does INNOVATION AND CREATIVITY PROVIDE A BUSINESS ADVANTAGE?</vt:lpstr>
      <vt:lpstr>Introduction</vt:lpstr>
      <vt:lpstr>Introduction (continued).</vt:lpstr>
      <vt:lpstr>What is Innovation?</vt:lpstr>
      <vt:lpstr> What is Creativity? </vt:lpstr>
      <vt:lpstr> Innovation Models</vt:lpstr>
      <vt:lpstr>Where do Ideas Come From?</vt:lpstr>
      <vt:lpstr>Leadership Styles</vt:lpstr>
      <vt:lpstr>Problem Solving </vt:lpstr>
      <vt:lpstr>Conclusion </vt:lpstr>
      <vt:lpstr>Reference List </vt:lpstr>
      <vt:lpstr>Conclusion (continued).</vt:lpstr>
      <vt:lpstr>Conclusion (Continued).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INNOVATION AND CREATIVITY PROVIDE A BUSINESS ADVANTAGE?</dc:title>
  <dc:creator>Nashrin Ali (1709478)</dc:creator>
  <cp:lastModifiedBy>Nashrin Ali (1709478)</cp:lastModifiedBy>
  <cp:revision>1</cp:revision>
  <dcterms:created xsi:type="dcterms:W3CDTF">2020-07-06T20:04:22Z</dcterms:created>
  <dcterms:modified xsi:type="dcterms:W3CDTF">2020-07-06T20:09:28Z</dcterms:modified>
</cp:coreProperties>
</file>