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2"/>
  </p:notesMasterIdLst>
  <p:sldIdLst>
    <p:sldId id="382" r:id="rId2"/>
    <p:sldId id="310" r:id="rId3"/>
    <p:sldId id="373" r:id="rId4"/>
    <p:sldId id="374" r:id="rId5"/>
    <p:sldId id="351" r:id="rId6"/>
    <p:sldId id="354" r:id="rId7"/>
    <p:sldId id="375" r:id="rId8"/>
    <p:sldId id="359" r:id="rId9"/>
    <p:sldId id="265" r:id="rId10"/>
    <p:sldId id="260" r:id="rId11"/>
    <p:sldId id="257" r:id="rId12"/>
    <p:sldId id="259" r:id="rId13"/>
    <p:sldId id="261" r:id="rId14"/>
    <p:sldId id="262" r:id="rId15"/>
    <p:sldId id="263" r:id="rId16"/>
    <p:sldId id="264" r:id="rId17"/>
    <p:sldId id="266" r:id="rId18"/>
    <p:sldId id="267" r:id="rId19"/>
    <p:sldId id="268" r:id="rId20"/>
    <p:sldId id="269" r:id="rId21"/>
    <p:sldId id="270" r:id="rId22"/>
    <p:sldId id="275" r:id="rId23"/>
    <p:sldId id="271" r:id="rId24"/>
    <p:sldId id="272" r:id="rId25"/>
    <p:sldId id="273" r:id="rId26"/>
    <p:sldId id="274" r:id="rId27"/>
    <p:sldId id="277" r:id="rId28"/>
    <p:sldId id="276" r:id="rId29"/>
    <p:sldId id="278" r:id="rId30"/>
    <p:sldId id="279" r:id="rId31"/>
    <p:sldId id="346" r:id="rId32"/>
    <p:sldId id="347" r:id="rId33"/>
    <p:sldId id="280" r:id="rId34"/>
    <p:sldId id="281" r:id="rId35"/>
    <p:sldId id="282" r:id="rId36"/>
    <p:sldId id="285" r:id="rId37"/>
    <p:sldId id="286" r:id="rId38"/>
    <p:sldId id="287" r:id="rId39"/>
    <p:sldId id="284" r:id="rId40"/>
    <p:sldId id="288" r:id="rId41"/>
    <p:sldId id="293" r:id="rId42"/>
    <p:sldId id="294" r:id="rId43"/>
    <p:sldId id="289" r:id="rId44"/>
    <p:sldId id="292" r:id="rId45"/>
    <p:sldId id="290" r:id="rId46"/>
    <p:sldId id="291" r:id="rId47"/>
    <p:sldId id="298" r:id="rId48"/>
    <p:sldId id="295" r:id="rId49"/>
    <p:sldId id="297" r:id="rId50"/>
    <p:sldId id="383"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0557"/>
    <p:restoredTop sz="94773"/>
  </p:normalViewPr>
  <p:slideViewPr>
    <p:cSldViewPr snapToGrid="0" snapToObjects="1">
      <p:cViewPr varScale="1">
        <p:scale>
          <a:sx n="99" d="100"/>
          <a:sy n="99" d="100"/>
        </p:scale>
        <p:origin x="200" y="3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8A75F0-4FCA-C640-B04B-147DF216C02B}" type="datetimeFigureOut">
              <a:rPr lang="en-US" smtClean="0"/>
              <a:t>5/17/21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6B192A-4BF9-7F4D-BD9D-AC117AC70B48}" type="slidenum">
              <a:rPr lang="en-US" smtClean="0"/>
              <a:t>‹#›</a:t>
            </a:fld>
            <a:endParaRPr lang="en-US"/>
          </a:p>
        </p:txBody>
      </p:sp>
    </p:spTree>
    <p:extLst>
      <p:ext uri="{BB962C8B-B14F-4D97-AF65-F5344CB8AC3E}">
        <p14:creationId xmlns:p14="http://schemas.microsoft.com/office/powerpoint/2010/main" val="2791055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E6B192A-4BF9-7F4D-BD9D-AC117AC70B48}" type="slidenum">
              <a:rPr lang="en-US" smtClean="0"/>
              <a:t>15</a:t>
            </a:fld>
            <a:endParaRPr lang="en-US"/>
          </a:p>
        </p:txBody>
      </p:sp>
    </p:spTree>
    <p:extLst>
      <p:ext uri="{BB962C8B-B14F-4D97-AF65-F5344CB8AC3E}">
        <p14:creationId xmlns:p14="http://schemas.microsoft.com/office/powerpoint/2010/main" val="4198024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77DBC-A395-5948-BFE3-6B17969827B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2688104-22E4-0C48-9139-A483D8A1D5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43FEE07-436F-2C4F-8364-06F315B7166A}"/>
              </a:ext>
            </a:extLst>
          </p:cNvPr>
          <p:cNvSpPr>
            <a:spLocks noGrp="1"/>
          </p:cNvSpPr>
          <p:nvPr>
            <p:ph type="dt" sz="half" idx="10"/>
          </p:nvPr>
        </p:nvSpPr>
        <p:spPr/>
        <p:txBody>
          <a:bodyPr/>
          <a:lstStyle/>
          <a:p>
            <a:fld id="{AE19E932-B466-BD40-ACC1-25EF9B8E62E9}" type="datetimeFigureOut">
              <a:rPr lang="en-US" smtClean="0"/>
              <a:t>5/17/21</a:t>
            </a:fld>
            <a:endParaRPr lang="en-US"/>
          </a:p>
        </p:txBody>
      </p:sp>
      <p:sp>
        <p:nvSpPr>
          <p:cNvPr id="5" name="Footer Placeholder 4">
            <a:extLst>
              <a:ext uri="{FF2B5EF4-FFF2-40B4-BE49-F238E27FC236}">
                <a16:creationId xmlns:a16="http://schemas.microsoft.com/office/drawing/2014/main" id="{48AA4093-C3F7-6C42-8D36-A046A5E2C4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785751-D8DD-5A4B-AD14-0CA122A2E759}"/>
              </a:ext>
            </a:extLst>
          </p:cNvPr>
          <p:cNvSpPr>
            <a:spLocks noGrp="1"/>
          </p:cNvSpPr>
          <p:nvPr>
            <p:ph type="sldNum" sz="quarter" idx="12"/>
          </p:nvPr>
        </p:nvSpPr>
        <p:spPr/>
        <p:txBody>
          <a:bodyPr/>
          <a:lstStyle/>
          <a:p>
            <a:fld id="{C8B83437-85F3-3B4B-B668-FBEEBEF265DB}" type="slidenum">
              <a:rPr lang="en-US" smtClean="0"/>
              <a:t>‹#›</a:t>
            </a:fld>
            <a:endParaRPr lang="en-US"/>
          </a:p>
        </p:txBody>
      </p:sp>
    </p:spTree>
    <p:extLst>
      <p:ext uri="{BB962C8B-B14F-4D97-AF65-F5344CB8AC3E}">
        <p14:creationId xmlns:p14="http://schemas.microsoft.com/office/powerpoint/2010/main" val="4108734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9F876-74F7-E84E-A7D5-C6A6228AF1B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D1A93FD-029C-2A48-AABE-4075A75B1A8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B014BD-D60F-1F42-97F6-7E749AD85FEA}"/>
              </a:ext>
            </a:extLst>
          </p:cNvPr>
          <p:cNvSpPr>
            <a:spLocks noGrp="1"/>
          </p:cNvSpPr>
          <p:nvPr>
            <p:ph type="dt" sz="half" idx="10"/>
          </p:nvPr>
        </p:nvSpPr>
        <p:spPr/>
        <p:txBody>
          <a:bodyPr/>
          <a:lstStyle/>
          <a:p>
            <a:fld id="{AE19E932-B466-BD40-ACC1-25EF9B8E62E9}" type="datetimeFigureOut">
              <a:rPr lang="en-US" smtClean="0"/>
              <a:t>5/17/21</a:t>
            </a:fld>
            <a:endParaRPr lang="en-US"/>
          </a:p>
        </p:txBody>
      </p:sp>
      <p:sp>
        <p:nvSpPr>
          <p:cNvPr id="5" name="Footer Placeholder 4">
            <a:extLst>
              <a:ext uri="{FF2B5EF4-FFF2-40B4-BE49-F238E27FC236}">
                <a16:creationId xmlns:a16="http://schemas.microsoft.com/office/drawing/2014/main" id="{4D3308FC-C72B-0E44-9237-E3E6813DB63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5C3D34-88BB-C24B-A4E2-C82C574D46F8}"/>
              </a:ext>
            </a:extLst>
          </p:cNvPr>
          <p:cNvSpPr>
            <a:spLocks noGrp="1"/>
          </p:cNvSpPr>
          <p:nvPr>
            <p:ph type="sldNum" sz="quarter" idx="12"/>
          </p:nvPr>
        </p:nvSpPr>
        <p:spPr/>
        <p:txBody>
          <a:bodyPr/>
          <a:lstStyle/>
          <a:p>
            <a:fld id="{C8B83437-85F3-3B4B-B668-FBEEBEF265DB}" type="slidenum">
              <a:rPr lang="en-US" smtClean="0"/>
              <a:t>‹#›</a:t>
            </a:fld>
            <a:endParaRPr lang="en-US"/>
          </a:p>
        </p:txBody>
      </p:sp>
    </p:spTree>
    <p:extLst>
      <p:ext uri="{BB962C8B-B14F-4D97-AF65-F5344CB8AC3E}">
        <p14:creationId xmlns:p14="http://schemas.microsoft.com/office/powerpoint/2010/main" val="907713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B9BC9-8A88-354A-AFAD-D40DBA08CBC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0185F90-BCD2-2A43-9CD3-EB0D9585B1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187374B-079E-1044-80A8-EBD1E6543B25}"/>
              </a:ext>
            </a:extLst>
          </p:cNvPr>
          <p:cNvSpPr>
            <a:spLocks noGrp="1"/>
          </p:cNvSpPr>
          <p:nvPr>
            <p:ph type="dt" sz="half" idx="10"/>
          </p:nvPr>
        </p:nvSpPr>
        <p:spPr/>
        <p:txBody>
          <a:bodyPr/>
          <a:lstStyle/>
          <a:p>
            <a:fld id="{AE19E932-B466-BD40-ACC1-25EF9B8E62E9}" type="datetimeFigureOut">
              <a:rPr lang="en-US" smtClean="0"/>
              <a:t>5/17/21</a:t>
            </a:fld>
            <a:endParaRPr lang="en-US"/>
          </a:p>
        </p:txBody>
      </p:sp>
      <p:sp>
        <p:nvSpPr>
          <p:cNvPr id="5" name="Footer Placeholder 4">
            <a:extLst>
              <a:ext uri="{FF2B5EF4-FFF2-40B4-BE49-F238E27FC236}">
                <a16:creationId xmlns:a16="http://schemas.microsoft.com/office/drawing/2014/main" id="{A074E64E-4AC7-6A4B-B07E-1A0B0EAA79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BED4A61-F3C4-884D-8238-2D7D69CF8158}"/>
              </a:ext>
            </a:extLst>
          </p:cNvPr>
          <p:cNvSpPr>
            <a:spLocks noGrp="1"/>
          </p:cNvSpPr>
          <p:nvPr>
            <p:ph type="sldNum" sz="quarter" idx="12"/>
          </p:nvPr>
        </p:nvSpPr>
        <p:spPr/>
        <p:txBody>
          <a:bodyPr/>
          <a:lstStyle/>
          <a:p>
            <a:fld id="{C8B83437-85F3-3B4B-B668-FBEEBEF265DB}" type="slidenum">
              <a:rPr lang="en-US" smtClean="0"/>
              <a:t>‹#›</a:t>
            </a:fld>
            <a:endParaRPr lang="en-US"/>
          </a:p>
        </p:txBody>
      </p:sp>
    </p:spTree>
    <p:extLst>
      <p:ext uri="{BB962C8B-B14F-4D97-AF65-F5344CB8AC3E}">
        <p14:creationId xmlns:p14="http://schemas.microsoft.com/office/powerpoint/2010/main" val="41071042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ADC43-150C-274B-A4B7-20C347A584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E820C42-1959-2849-95E3-7C6F4C872D4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9365B8-E5EA-9E46-BFE1-9B20E73FB5A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41A136E-2664-9945-AFEA-3601ADA18AD5}"/>
              </a:ext>
            </a:extLst>
          </p:cNvPr>
          <p:cNvSpPr>
            <a:spLocks noGrp="1"/>
          </p:cNvSpPr>
          <p:nvPr>
            <p:ph type="dt" sz="half" idx="10"/>
          </p:nvPr>
        </p:nvSpPr>
        <p:spPr/>
        <p:txBody>
          <a:bodyPr/>
          <a:lstStyle/>
          <a:p>
            <a:fld id="{AE19E932-B466-BD40-ACC1-25EF9B8E62E9}" type="datetimeFigureOut">
              <a:rPr lang="en-US" smtClean="0"/>
              <a:t>5/17/21</a:t>
            </a:fld>
            <a:endParaRPr lang="en-US"/>
          </a:p>
        </p:txBody>
      </p:sp>
      <p:sp>
        <p:nvSpPr>
          <p:cNvPr id="6" name="Footer Placeholder 5">
            <a:extLst>
              <a:ext uri="{FF2B5EF4-FFF2-40B4-BE49-F238E27FC236}">
                <a16:creationId xmlns:a16="http://schemas.microsoft.com/office/drawing/2014/main" id="{A532BF80-4ED9-3741-82E6-FDFD9FAAC70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8E2074-F45E-EC47-929A-7E6C589A8DEC}"/>
              </a:ext>
            </a:extLst>
          </p:cNvPr>
          <p:cNvSpPr>
            <a:spLocks noGrp="1"/>
          </p:cNvSpPr>
          <p:nvPr>
            <p:ph type="sldNum" sz="quarter" idx="12"/>
          </p:nvPr>
        </p:nvSpPr>
        <p:spPr/>
        <p:txBody>
          <a:bodyPr/>
          <a:lstStyle/>
          <a:p>
            <a:fld id="{C8B83437-85F3-3B4B-B668-FBEEBEF265DB}" type="slidenum">
              <a:rPr lang="en-US" smtClean="0"/>
              <a:t>‹#›</a:t>
            </a:fld>
            <a:endParaRPr lang="en-US"/>
          </a:p>
        </p:txBody>
      </p:sp>
    </p:spTree>
    <p:extLst>
      <p:ext uri="{BB962C8B-B14F-4D97-AF65-F5344CB8AC3E}">
        <p14:creationId xmlns:p14="http://schemas.microsoft.com/office/powerpoint/2010/main" val="1676984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0582C-4656-CD43-9DC0-0649CA97BDD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5CDF3EA-81B2-C94D-9ED4-E3559310A8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6F239DF-4C49-714F-AA14-85D76D5CE1E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38D4724-9F89-784C-B82D-0D84314602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E920F80-5F3B-B84B-83A0-0B1EBAB19BC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CC26174-BC41-024A-925F-89C6D80BD31D}"/>
              </a:ext>
            </a:extLst>
          </p:cNvPr>
          <p:cNvSpPr>
            <a:spLocks noGrp="1"/>
          </p:cNvSpPr>
          <p:nvPr>
            <p:ph type="dt" sz="half" idx="10"/>
          </p:nvPr>
        </p:nvSpPr>
        <p:spPr/>
        <p:txBody>
          <a:bodyPr/>
          <a:lstStyle/>
          <a:p>
            <a:fld id="{AE19E932-B466-BD40-ACC1-25EF9B8E62E9}" type="datetimeFigureOut">
              <a:rPr lang="en-US" smtClean="0"/>
              <a:t>5/17/21</a:t>
            </a:fld>
            <a:endParaRPr lang="en-US"/>
          </a:p>
        </p:txBody>
      </p:sp>
      <p:sp>
        <p:nvSpPr>
          <p:cNvPr id="8" name="Footer Placeholder 7">
            <a:extLst>
              <a:ext uri="{FF2B5EF4-FFF2-40B4-BE49-F238E27FC236}">
                <a16:creationId xmlns:a16="http://schemas.microsoft.com/office/drawing/2014/main" id="{9866F233-5EC7-6343-BFEB-41DA71E90CB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B6A93D5-B387-1C45-96BC-9012BB7D5655}"/>
              </a:ext>
            </a:extLst>
          </p:cNvPr>
          <p:cNvSpPr>
            <a:spLocks noGrp="1"/>
          </p:cNvSpPr>
          <p:nvPr>
            <p:ph type="sldNum" sz="quarter" idx="12"/>
          </p:nvPr>
        </p:nvSpPr>
        <p:spPr/>
        <p:txBody>
          <a:bodyPr/>
          <a:lstStyle/>
          <a:p>
            <a:fld id="{C8B83437-85F3-3B4B-B668-FBEEBEF265DB}" type="slidenum">
              <a:rPr lang="en-US" smtClean="0"/>
              <a:t>‹#›</a:t>
            </a:fld>
            <a:endParaRPr lang="en-US"/>
          </a:p>
        </p:txBody>
      </p:sp>
    </p:spTree>
    <p:extLst>
      <p:ext uri="{BB962C8B-B14F-4D97-AF65-F5344CB8AC3E}">
        <p14:creationId xmlns:p14="http://schemas.microsoft.com/office/powerpoint/2010/main" val="2558947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EC865-87F9-3A49-B2BB-6E566720439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C6B5D14-2850-474B-BEE0-88A70BDCBC3F}"/>
              </a:ext>
            </a:extLst>
          </p:cNvPr>
          <p:cNvSpPr>
            <a:spLocks noGrp="1"/>
          </p:cNvSpPr>
          <p:nvPr>
            <p:ph type="dt" sz="half" idx="10"/>
          </p:nvPr>
        </p:nvSpPr>
        <p:spPr/>
        <p:txBody>
          <a:bodyPr/>
          <a:lstStyle/>
          <a:p>
            <a:fld id="{AE19E932-B466-BD40-ACC1-25EF9B8E62E9}" type="datetimeFigureOut">
              <a:rPr lang="en-US" smtClean="0"/>
              <a:t>5/17/21</a:t>
            </a:fld>
            <a:endParaRPr lang="en-US"/>
          </a:p>
        </p:txBody>
      </p:sp>
      <p:sp>
        <p:nvSpPr>
          <p:cNvPr id="4" name="Footer Placeholder 3">
            <a:extLst>
              <a:ext uri="{FF2B5EF4-FFF2-40B4-BE49-F238E27FC236}">
                <a16:creationId xmlns:a16="http://schemas.microsoft.com/office/drawing/2014/main" id="{D9A78399-D620-3047-BE8F-D8499CE89E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D1BB4E8-B43F-B44C-B916-F9D4511E6C27}"/>
              </a:ext>
            </a:extLst>
          </p:cNvPr>
          <p:cNvSpPr>
            <a:spLocks noGrp="1"/>
          </p:cNvSpPr>
          <p:nvPr>
            <p:ph type="sldNum" sz="quarter" idx="12"/>
          </p:nvPr>
        </p:nvSpPr>
        <p:spPr/>
        <p:txBody>
          <a:bodyPr/>
          <a:lstStyle/>
          <a:p>
            <a:fld id="{C8B83437-85F3-3B4B-B668-FBEEBEF265DB}" type="slidenum">
              <a:rPr lang="en-US" smtClean="0"/>
              <a:t>‹#›</a:t>
            </a:fld>
            <a:endParaRPr lang="en-US"/>
          </a:p>
        </p:txBody>
      </p:sp>
    </p:spTree>
    <p:extLst>
      <p:ext uri="{BB962C8B-B14F-4D97-AF65-F5344CB8AC3E}">
        <p14:creationId xmlns:p14="http://schemas.microsoft.com/office/powerpoint/2010/main" val="2155665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D02752-E992-254D-8988-8A2772FD2BDB}"/>
              </a:ext>
            </a:extLst>
          </p:cNvPr>
          <p:cNvSpPr>
            <a:spLocks noGrp="1"/>
          </p:cNvSpPr>
          <p:nvPr>
            <p:ph type="dt" sz="half" idx="10"/>
          </p:nvPr>
        </p:nvSpPr>
        <p:spPr/>
        <p:txBody>
          <a:bodyPr/>
          <a:lstStyle/>
          <a:p>
            <a:fld id="{AE19E932-B466-BD40-ACC1-25EF9B8E62E9}" type="datetimeFigureOut">
              <a:rPr lang="en-US" smtClean="0"/>
              <a:t>5/17/21</a:t>
            </a:fld>
            <a:endParaRPr lang="en-US"/>
          </a:p>
        </p:txBody>
      </p:sp>
      <p:sp>
        <p:nvSpPr>
          <p:cNvPr id="3" name="Footer Placeholder 2">
            <a:extLst>
              <a:ext uri="{FF2B5EF4-FFF2-40B4-BE49-F238E27FC236}">
                <a16:creationId xmlns:a16="http://schemas.microsoft.com/office/drawing/2014/main" id="{F2F7A523-5CD8-7941-A87A-7843EEAABE0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3360066-F974-4844-B238-293E733E41FB}"/>
              </a:ext>
            </a:extLst>
          </p:cNvPr>
          <p:cNvSpPr>
            <a:spLocks noGrp="1"/>
          </p:cNvSpPr>
          <p:nvPr>
            <p:ph type="sldNum" sz="quarter" idx="12"/>
          </p:nvPr>
        </p:nvSpPr>
        <p:spPr/>
        <p:txBody>
          <a:bodyPr/>
          <a:lstStyle/>
          <a:p>
            <a:fld id="{C8B83437-85F3-3B4B-B668-FBEEBEF265DB}" type="slidenum">
              <a:rPr lang="en-US" smtClean="0"/>
              <a:t>‹#›</a:t>
            </a:fld>
            <a:endParaRPr lang="en-US"/>
          </a:p>
        </p:txBody>
      </p:sp>
    </p:spTree>
    <p:extLst>
      <p:ext uri="{BB962C8B-B14F-4D97-AF65-F5344CB8AC3E}">
        <p14:creationId xmlns:p14="http://schemas.microsoft.com/office/powerpoint/2010/main" val="3313912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94700-0BD5-E440-A668-0795BF7CDB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EA5B97E-2B41-F446-B7BE-4482E795A8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1C54E22-967B-314B-BB2A-0B8429AD52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5CE910B-9D54-A846-9FDC-B2627E044EEC}"/>
              </a:ext>
            </a:extLst>
          </p:cNvPr>
          <p:cNvSpPr>
            <a:spLocks noGrp="1"/>
          </p:cNvSpPr>
          <p:nvPr>
            <p:ph type="dt" sz="half" idx="10"/>
          </p:nvPr>
        </p:nvSpPr>
        <p:spPr/>
        <p:txBody>
          <a:bodyPr/>
          <a:lstStyle/>
          <a:p>
            <a:fld id="{AE19E932-B466-BD40-ACC1-25EF9B8E62E9}" type="datetimeFigureOut">
              <a:rPr lang="en-US" smtClean="0"/>
              <a:t>5/17/21</a:t>
            </a:fld>
            <a:endParaRPr lang="en-US"/>
          </a:p>
        </p:txBody>
      </p:sp>
      <p:sp>
        <p:nvSpPr>
          <p:cNvPr id="6" name="Footer Placeholder 5">
            <a:extLst>
              <a:ext uri="{FF2B5EF4-FFF2-40B4-BE49-F238E27FC236}">
                <a16:creationId xmlns:a16="http://schemas.microsoft.com/office/drawing/2014/main" id="{3C2F1B9F-0321-3A43-BC42-60F557A362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3AA8E6-FD4D-164A-B8A5-04EE7732520E}"/>
              </a:ext>
            </a:extLst>
          </p:cNvPr>
          <p:cNvSpPr>
            <a:spLocks noGrp="1"/>
          </p:cNvSpPr>
          <p:nvPr>
            <p:ph type="sldNum" sz="quarter" idx="12"/>
          </p:nvPr>
        </p:nvSpPr>
        <p:spPr/>
        <p:txBody>
          <a:bodyPr/>
          <a:lstStyle/>
          <a:p>
            <a:fld id="{C8B83437-85F3-3B4B-B668-FBEEBEF265DB}" type="slidenum">
              <a:rPr lang="en-US" smtClean="0"/>
              <a:t>‹#›</a:t>
            </a:fld>
            <a:endParaRPr lang="en-US"/>
          </a:p>
        </p:txBody>
      </p:sp>
    </p:spTree>
    <p:extLst>
      <p:ext uri="{BB962C8B-B14F-4D97-AF65-F5344CB8AC3E}">
        <p14:creationId xmlns:p14="http://schemas.microsoft.com/office/powerpoint/2010/main" val="1595319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8DDC35-2053-D94C-9D70-E87E1451837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7856586-95C1-A540-8BE7-0C31F72374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661A9C3-0F9E-974E-B3AD-C501268CF1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121DC2-ECFD-C141-A0F1-4C956398D5C6}"/>
              </a:ext>
            </a:extLst>
          </p:cNvPr>
          <p:cNvSpPr>
            <a:spLocks noGrp="1"/>
          </p:cNvSpPr>
          <p:nvPr>
            <p:ph type="dt" sz="half" idx="10"/>
          </p:nvPr>
        </p:nvSpPr>
        <p:spPr/>
        <p:txBody>
          <a:bodyPr/>
          <a:lstStyle/>
          <a:p>
            <a:fld id="{AE19E932-B466-BD40-ACC1-25EF9B8E62E9}" type="datetimeFigureOut">
              <a:rPr lang="en-US" smtClean="0"/>
              <a:t>5/17/21</a:t>
            </a:fld>
            <a:endParaRPr lang="en-US"/>
          </a:p>
        </p:txBody>
      </p:sp>
      <p:sp>
        <p:nvSpPr>
          <p:cNvPr id="6" name="Footer Placeholder 5">
            <a:extLst>
              <a:ext uri="{FF2B5EF4-FFF2-40B4-BE49-F238E27FC236}">
                <a16:creationId xmlns:a16="http://schemas.microsoft.com/office/drawing/2014/main" id="{98EF5B3E-2562-5F49-A429-E6F6A85B9D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F1AD0C-9430-734D-99B8-3A9F1A35B245}"/>
              </a:ext>
            </a:extLst>
          </p:cNvPr>
          <p:cNvSpPr>
            <a:spLocks noGrp="1"/>
          </p:cNvSpPr>
          <p:nvPr>
            <p:ph type="sldNum" sz="quarter" idx="12"/>
          </p:nvPr>
        </p:nvSpPr>
        <p:spPr/>
        <p:txBody>
          <a:bodyPr/>
          <a:lstStyle/>
          <a:p>
            <a:fld id="{C8B83437-85F3-3B4B-B668-FBEEBEF265DB}" type="slidenum">
              <a:rPr lang="en-US" smtClean="0"/>
              <a:t>‹#›</a:t>
            </a:fld>
            <a:endParaRPr lang="en-US"/>
          </a:p>
        </p:txBody>
      </p:sp>
    </p:spTree>
    <p:extLst>
      <p:ext uri="{BB962C8B-B14F-4D97-AF65-F5344CB8AC3E}">
        <p14:creationId xmlns:p14="http://schemas.microsoft.com/office/powerpoint/2010/main" val="2583998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EC78F-C69C-DE48-A779-8BD3E491585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1F1C90-55BC-904E-BCB8-C3C0C13B964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092606-A90C-BA49-A841-08E8B19C8EDE}"/>
              </a:ext>
            </a:extLst>
          </p:cNvPr>
          <p:cNvSpPr>
            <a:spLocks noGrp="1"/>
          </p:cNvSpPr>
          <p:nvPr>
            <p:ph type="dt" sz="half" idx="10"/>
          </p:nvPr>
        </p:nvSpPr>
        <p:spPr/>
        <p:txBody>
          <a:bodyPr/>
          <a:lstStyle/>
          <a:p>
            <a:fld id="{AE19E932-B466-BD40-ACC1-25EF9B8E62E9}" type="datetimeFigureOut">
              <a:rPr lang="en-US" smtClean="0"/>
              <a:t>5/17/21</a:t>
            </a:fld>
            <a:endParaRPr lang="en-US"/>
          </a:p>
        </p:txBody>
      </p:sp>
      <p:sp>
        <p:nvSpPr>
          <p:cNvPr id="5" name="Footer Placeholder 4">
            <a:extLst>
              <a:ext uri="{FF2B5EF4-FFF2-40B4-BE49-F238E27FC236}">
                <a16:creationId xmlns:a16="http://schemas.microsoft.com/office/drawing/2014/main" id="{9E52EE48-C125-6E4A-B9EF-074BE501ED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A44503-D106-C24C-9356-86549C6589E3}"/>
              </a:ext>
            </a:extLst>
          </p:cNvPr>
          <p:cNvSpPr>
            <a:spLocks noGrp="1"/>
          </p:cNvSpPr>
          <p:nvPr>
            <p:ph type="sldNum" sz="quarter" idx="12"/>
          </p:nvPr>
        </p:nvSpPr>
        <p:spPr/>
        <p:txBody>
          <a:bodyPr/>
          <a:lstStyle/>
          <a:p>
            <a:fld id="{C8B83437-85F3-3B4B-B668-FBEEBEF265DB}" type="slidenum">
              <a:rPr lang="en-US" smtClean="0"/>
              <a:t>‹#›</a:t>
            </a:fld>
            <a:endParaRPr lang="en-US"/>
          </a:p>
        </p:txBody>
      </p:sp>
    </p:spTree>
    <p:extLst>
      <p:ext uri="{BB962C8B-B14F-4D97-AF65-F5344CB8AC3E}">
        <p14:creationId xmlns:p14="http://schemas.microsoft.com/office/powerpoint/2010/main" val="1136722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6EBB848-6213-A24F-A144-BCCCD8A5ACE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FA631F4-4B33-934D-9799-5973295021B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AF799E-713C-8F43-899D-70FA4871C562}"/>
              </a:ext>
            </a:extLst>
          </p:cNvPr>
          <p:cNvSpPr>
            <a:spLocks noGrp="1"/>
          </p:cNvSpPr>
          <p:nvPr>
            <p:ph type="dt" sz="half" idx="10"/>
          </p:nvPr>
        </p:nvSpPr>
        <p:spPr/>
        <p:txBody>
          <a:bodyPr/>
          <a:lstStyle/>
          <a:p>
            <a:fld id="{AE19E932-B466-BD40-ACC1-25EF9B8E62E9}" type="datetimeFigureOut">
              <a:rPr lang="en-US" smtClean="0"/>
              <a:t>5/17/21</a:t>
            </a:fld>
            <a:endParaRPr lang="en-US"/>
          </a:p>
        </p:txBody>
      </p:sp>
      <p:sp>
        <p:nvSpPr>
          <p:cNvPr id="5" name="Footer Placeholder 4">
            <a:extLst>
              <a:ext uri="{FF2B5EF4-FFF2-40B4-BE49-F238E27FC236}">
                <a16:creationId xmlns:a16="http://schemas.microsoft.com/office/drawing/2014/main" id="{D46D2C26-60E8-3E45-AF05-0394B6E86F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2165E9-3474-BB48-9272-7F63F238CF8C}"/>
              </a:ext>
            </a:extLst>
          </p:cNvPr>
          <p:cNvSpPr>
            <a:spLocks noGrp="1"/>
          </p:cNvSpPr>
          <p:nvPr>
            <p:ph type="sldNum" sz="quarter" idx="12"/>
          </p:nvPr>
        </p:nvSpPr>
        <p:spPr/>
        <p:txBody>
          <a:bodyPr/>
          <a:lstStyle/>
          <a:p>
            <a:fld id="{C8B83437-85F3-3B4B-B668-FBEEBEF265DB}" type="slidenum">
              <a:rPr lang="en-US" smtClean="0"/>
              <a:t>‹#›</a:t>
            </a:fld>
            <a:endParaRPr lang="en-US"/>
          </a:p>
        </p:txBody>
      </p:sp>
    </p:spTree>
    <p:extLst>
      <p:ext uri="{BB962C8B-B14F-4D97-AF65-F5344CB8AC3E}">
        <p14:creationId xmlns:p14="http://schemas.microsoft.com/office/powerpoint/2010/main" val="425009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AFEE49-84C3-B147-91EB-48CAE8230A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D9CABBA-47B7-314A-AD6E-314A1DA8BB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381AF8B-AC13-2C4B-BAC5-92005AEB0CF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19E932-B466-BD40-ACC1-25EF9B8E62E9}" type="datetimeFigureOut">
              <a:rPr lang="en-US" smtClean="0"/>
              <a:t>5/17/21</a:t>
            </a:fld>
            <a:endParaRPr lang="en-US"/>
          </a:p>
        </p:txBody>
      </p:sp>
      <p:sp>
        <p:nvSpPr>
          <p:cNvPr id="5" name="Footer Placeholder 4">
            <a:extLst>
              <a:ext uri="{FF2B5EF4-FFF2-40B4-BE49-F238E27FC236}">
                <a16:creationId xmlns:a16="http://schemas.microsoft.com/office/drawing/2014/main" id="{9C48A38A-6610-824A-B940-9B65EFCEF78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D1D3BD1-DB61-CC4E-8210-08F4EC8D92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8B83437-85F3-3B4B-B668-FBEEBEF265DB}" type="slidenum">
              <a:rPr lang="en-US" smtClean="0"/>
              <a:t>‹#›</a:t>
            </a:fld>
            <a:endParaRPr lang="en-US"/>
          </a:p>
        </p:txBody>
      </p:sp>
    </p:spTree>
    <p:extLst>
      <p:ext uri="{BB962C8B-B14F-4D97-AF65-F5344CB8AC3E}">
        <p14:creationId xmlns:p14="http://schemas.microsoft.com/office/powerpoint/2010/main" val="40079329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youtu.be/FZ1d5r9Dk6Y" TargetMode="External"/><Relationship Id="rId3" Type="http://schemas.openxmlformats.org/officeDocument/2006/relationships/hyperlink" Target="https://youtu.be/_6EqEG82pvo" TargetMode="External"/><Relationship Id="rId7" Type="http://schemas.openxmlformats.org/officeDocument/2006/relationships/hyperlink" Target="https://youtu.be/jRs2NtvNbjw" TargetMode="External"/><Relationship Id="rId2" Type="http://schemas.openxmlformats.org/officeDocument/2006/relationships/hyperlink" Target="https://youtu.be/_mON4l0vGoQ" TargetMode="External"/><Relationship Id="rId1" Type="http://schemas.openxmlformats.org/officeDocument/2006/relationships/slideLayout" Target="../slideLayouts/slideLayout2.xml"/><Relationship Id="rId6" Type="http://schemas.openxmlformats.org/officeDocument/2006/relationships/hyperlink" Target="https://youtu.be/upQAlKpZthM" TargetMode="External"/><Relationship Id="rId5" Type="http://schemas.openxmlformats.org/officeDocument/2006/relationships/hyperlink" Target="https://youtu.be/tbHp-EoNgxk" TargetMode="External"/><Relationship Id="rId4" Type="http://schemas.openxmlformats.org/officeDocument/2006/relationships/hyperlink" Target="https://youtu.be/R5niUsB9RrU" TargetMode="External"/></Relationships>
</file>

<file path=ppt/slides/_rels/slide8.xml.rels><?xml version="1.0" encoding="UTF-8" standalone="yes"?>
<Relationships xmlns="http://schemas.openxmlformats.org/package/2006/relationships"><Relationship Id="rId8" Type="http://schemas.openxmlformats.org/officeDocument/2006/relationships/hyperlink" Target="https://www.vam.ac.uk/articles/introducing-william-morris" TargetMode="External"/><Relationship Id="rId3" Type="http://schemas.openxmlformats.org/officeDocument/2006/relationships/hyperlink" Target="http://instagram.com/danielheathstudio" TargetMode="External"/><Relationship Id="rId7" Type="http://schemas.openxmlformats.org/officeDocument/2006/relationships/hyperlink" Target="http://www.willisnewson.co.uk/arts-and-health-willis-newson.html" TargetMode="External"/><Relationship Id="rId2" Type="http://schemas.openxmlformats.org/officeDocument/2006/relationships/hyperlink" Target="https://www.adjaye.com/who-we-are/approach/" TargetMode="External"/><Relationship Id="rId1" Type="http://schemas.openxmlformats.org/officeDocument/2006/relationships/slideLayout" Target="../slideLayouts/slideLayout2.xml"/><Relationship Id="rId6" Type="http://schemas.openxmlformats.org/officeDocument/2006/relationships/hyperlink" Target="https://think.design/user-design-research/critical-thinking/" TargetMode="External"/><Relationship Id="rId5" Type="http://schemas.openxmlformats.org/officeDocument/2006/relationships/hyperlink" Target="http://www.lexico.com/definition" TargetMode="External"/><Relationship Id="rId4" Type="http://schemas.openxmlformats.org/officeDocument/2006/relationships/hyperlink" Target="https://reboot.org/2012/02/19/design-research-what-is-it-and-why-do-it/"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19.jpeg"/><Relationship Id="rId2" Type="http://schemas.openxmlformats.org/officeDocument/2006/relationships/image" Target="../media/image14.png"/><Relationship Id="rId1" Type="http://schemas.openxmlformats.org/officeDocument/2006/relationships/slideLayout" Target="../slideLayouts/slideLayout2.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jpeg"/></Relationships>
</file>

<file path=ppt/slides/_rels/slide12.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image" Target="../media/image21.jpeg"/><Relationship Id="rId7" Type="http://schemas.openxmlformats.org/officeDocument/2006/relationships/image" Target="../media/image25.png"/><Relationship Id="rId2" Type="http://schemas.openxmlformats.org/officeDocument/2006/relationships/image" Target="../media/image20.jpe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jpeg"/><Relationship Id="rId4" Type="http://schemas.openxmlformats.org/officeDocument/2006/relationships/image" Target="../media/image22.jpeg"/><Relationship Id="rId9" Type="http://schemas.openxmlformats.org/officeDocument/2006/relationships/image" Target="../media/image27.jpeg"/></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14.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jpeg"/><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5.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16.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jpeg"/><Relationship Id="rId1" Type="http://schemas.openxmlformats.org/officeDocument/2006/relationships/slideLayout" Target="../slideLayouts/slideLayout2.xml"/><Relationship Id="rId5" Type="http://schemas.openxmlformats.org/officeDocument/2006/relationships/image" Target="../media/image41.jpeg"/><Relationship Id="rId4" Type="http://schemas.openxmlformats.org/officeDocument/2006/relationships/image" Target="../media/image40.jpeg"/></Relationships>
</file>

<file path=ppt/slides/_rels/slide17.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47.png"/><Relationship Id="rId2" Type="http://schemas.openxmlformats.org/officeDocument/2006/relationships/image" Target="../media/image42.png"/><Relationship Id="rId1" Type="http://schemas.openxmlformats.org/officeDocument/2006/relationships/slideLayout" Target="../slideLayouts/slideLayout2.xml"/><Relationship Id="rId6" Type="http://schemas.openxmlformats.org/officeDocument/2006/relationships/image" Target="../media/image46.png"/><Relationship Id="rId5" Type="http://schemas.openxmlformats.org/officeDocument/2006/relationships/image" Target="../media/image45.png"/><Relationship Id="rId4" Type="http://schemas.openxmlformats.org/officeDocument/2006/relationships/image" Target="../media/image44.png"/></Relationships>
</file>

<file path=ppt/slides/_rels/slide18.xml.rels><?xml version="1.0" encoding="UTF-8" standalone="yes"?>
<Relationships xmlns="http://schemas.openxmlformats.org/package/2006/relationships"><Relationship Id="rId3" Type="http://schemas.openxmlformats.org/officeDocument/2006/relationships/image" Target="../media/image49.jpeg"/><Relationship Id="rId7" Type="http://schemas.openxmlformats.org/officeDocument/2006/relationships/image" Target="../media/image53.jpeg"/><Relationship Id="rId2" Type="http://schemas.openxmlformats.org/officeDocument/2006/relationships/image" Target="../media/image48.jpeg"/><Relationship Id="rId1" Type="http://schemas.openxmlformats.org/officeDocument/2006/relationships/slideLayout" Target="../slideLayouts/slideLayout2.xml"/><Relationship Id="rId6" Type="http://schemas.openxmlformats.org/officeDocument/2006/relationships/image" Target="../media/image52.jpeg"/><Relationship Id="rId5" Type="http://schemas.openxmlformats.org/officeDocument/2006/relationships/image" Target="../media/image51.jpeg"/><Relationship Id="rId4" Type="http://schemas.openxmlformats.org/officeDocument/2006/relationships/image" Target="../media/image50.jpeg"/></Relationships>
</file>

<file path=ppt/slides/_rels/slide19.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png"/><Relationship Id="rId1" Type="http://schemas.openxmlformats.org/officeDocument/2006/relationships/slideLayout" Target="../slideLayouts/slideLayout2.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s>
</file>

<file path=ppt/slides/_rels/slide20.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2.xml"/><Relationship Id="rId4" Type="http://schemas.openxmlformats.org/officeDocument/2006/relationships/image" Target="../media/image61.jpeg"/></Relationships>
</file>

<file path=ppt/slides/_rels/slide2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2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xml"/><Relationship Id="rId4" Type="http://schemas.openxmlformats.org/officeDocument/2006/relationships/image" Target="../media/image67.png"/></Relationships>
</file>

<file path=ppt/slides/_rels/slide23.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image" Target="../media/image68.jpeg"/><Relationship Id="rId1" Type="http://schemas.openxmlformats.org/officeDocument/2006/relationships/slideLayout" Target="../slideLayouts/slideLayout2.xml"/><Relationship Id="rId5" Type="http://schemas.openxmlformats.org/officeDocument/2006/relationships/image" Target="../media/image71.jpeg"/><Relationship Id="rId4" Type="http://schemas.openxmlformats.org/officeDocument/2006/relationships/image" Target="../media/image70.jpeg"/></Relationships>
</file>

<file path=ppt/slides/_rels/slide24.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image" Target="../media/image72.png"/><Relationship Id="rId1" Type="http://schemas.openxmlformats.org/officeDocument/2006/relationships/slideLayout" Target="../slideLayouts/slideLayout2.xml"/><Relationship Id="rId5" Type="http://schemas.openxmlformats.org/officeDocument/2006/relationships/image" Target="../media/image75.png"/><Relationship Id="rId4" Type="http://schemas.openxmlformats.org/officeDocument/2006/relationships/image" Target="../media/image74.png"/></Relationships>
</file>

<file path=ppt/slides/_rels/slide25.xml.rels><?xml version="1.0" encoding="UTF-8" standalone="yes"?>
<Relationships xmlns="http://schemas.openxmlformats.org/package/2006/relationships"><Relationship Id="rId2" Type="http://schemas.openxmlformats.org/officeDocument/2006/relationships/image" Target="../media/image7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78.jpeg"/><Relationship Id="rId7" Type="http://schemas.openxmlformats.org/officeDocument/2006/relationships/image" Target="../media/image82.jpeg"/><Relationship Id="rId2" Type="http://schemas.openxmlformats.org/officeDocument/2006/relationships/image" Target="../media/image77.png"/><Relationship Id="rId1" Type="http://schemas.openxmlformats.org/officeDocument/2006/relationships/slideLayout" Target="../slideLayouts/slideLayout2.xml"/><Relationship Id="rId6" Type="http://schemas.openxmlformats.org/officeDocument/2006/relationships/image" Target="../media/image81.jpeg"/><Relationship Id="rId5" Type="http://schemas.openxmlformats.org/officeDocument/2006/relationships/image" Target="../media/image80.jpeg"/><Relationship Id="rId4" Type="http://schemas.openxmlformats.org/officeDocument/2006/relationships/image" Target="../media/image79.jpeg"/></Relationships>
</file>

<file path=ppt/slides/_rels/slide2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2.xml"/><Relationship Id="rId5" Type="http://schemas.openxmlformats.org/officeDocument/2006/relationships/image" Target="../media/image86.png"/><Relationship Id="rId4" Type="http://schemas.openxmlformats.org/officeDocument/2006/relationships/image" Target="../media/image85.png"/></Relationships>
</file>

<file path=ppt/slides/_rels/slide28.xml.rels><?xml version="1.0" encoding="UTF-8" standalone="yes"?>
<Relationships xmlns="http://schemas.openxmlformats.org/package/2006/relationships"><Relationship Id="rId8" Type="http://schemas.openxmlformats.org/officeDocument/2006/relationships/image" Target="../media/image93.jpeg"/><Relationship Id="rId3" Type="http://schemas.openxmlformats.org/officeDocument/2006/relationships/image" Target="../media/image88.jpeg"/><Relationship Id="rId7" Type="http://schemas.openxmlformats.org/officeDocument/2006/relationships/image" Target="../media/image92.jpeg"/><Relationship Id="rId2" Type="http://schemas.openxmlformats.org/officeDocument/2006/relationships/image" Target="../media/image87.jpeg"/><Relationship Id="rId1" Type="http://schemas.openxmlformats.org/officeDocument/2006/relationships/slideLayout" Target="../slideLayouts/slideLayout2.xml"/><Relationship Id="rId6" Type="http://schemas.openxmlformats.org/officeDocument/2006/relationships/image" Target="../media/image91.jpeg"/><Relationship Id="rId5" Type="http://schemas.openxmlformats.org/officeDocument/2006/relationships/image" Target="../media/image90.jpeg"/><Relationship Id="rId4" Type="http://schemas.openxmlformats.org/officeDocument/2006/relationships/image" Target="../media/image89.jpeg"/></Relationships>
</file>

<file path=ppt/slides/_rels/slide29.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image" Target="../media/image94.png"/><Relationship Id="rId1" Type="http://schemas.openxmlformats.org/officeDocument/2006/relationships/slideLayout" Target="../slideLayouts/slideLayout2.xml"/><Relationship Id="rId5" Type="http://schemas.openxmlformats.org/officeDocument/2006/relationships/image" Target="../media/image97.png"/><Relationship Id="rId4" Type="http://schemas.openxmlformats.org/officeDocument/2006/relationships/image" Target="../media/image96.png"/></Relationships>
</file>

<file path=ppt/slides/_rels/slide30.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image" Target="../media/image99.jpeg"/><Relationship Id="rId1" Type="http://schemas.openxmlformats.org/officeDocument/2006/relationships/slideLayout" Target="../slideLayouts/slideLayout2.xml"/><Relationship Id="rId5" Type="http://schemas.openxmlformats.org/officeDocument/2006/relationships/image" Target="../media/image102.jpeg"/><Relationship Id="rId4" Type="http://schemas.openxmlformats.org/officeDocument/2006/relationships/image" Target="../media/image101.jpeg"/></Relationships>
</file>

<file path=ppt/slides/_rels/slide32.xml.rels><?xml version="1.0" encoding="UTF-8" standalone="yes"?>
<Relationships xmlns="http://schemas.openxmlformats.org/package/2006/relationships"><Relationship Id="rId3" Type="http://schemas.openxmlformats.org/officeDocument/2006/relationships/image" Target="../media/image104.jpeg"/><Relationship Id="rId2" Type="http://schemas.openxmlformats.org/officeDocument/2006/relationships/image" Target="../media/image103.jpeg"/><Relationship Id="rId1" Type="http://schemas.openxmlformats.org/officeDocument/2006/relationships/slideLayout" Target="../slideLayouts/slideLayout2.xml"/><Relationship Id="rId4" Type="http://schemas.openxmlformats.org/officeDocument/2006/relationships/image" Target="../media/image105.jpeg"/></Relationships>
</file>

<file path=ppt/slides/_rels/slide33.xml.rels><?xml version="1.0" encoding="UTF-8" standalone="yes"?>
<Relationships xmlns="http://schemas.openxmlformats.org/package/2006/relationships"><Relationship Id="rId3" Type="http://schemas.openxmlformats.org/officeDocument/2006/relationships/image" Target="../media/image107.png"/><Relationship Id="rId2" Type="http://schemas.openxmlformats.org/officeDocument/2006/relationships/image" Target="../media/image10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2.xml"/><Relationship Id="rId4" Type="http://schemas.openxmlformats.org/officeDocument/2006/relationships/image" Target="../media/image110.png"/></Relationships>
</file>

<file path=ppt/slides/_rels/slide35.xml.rels><?xml version="1.0" encoding="UTF-8" standalone="yes"?>
<Relationships xmlns="http://schemas.openxmlformats.org/package/2006/relationships"><Relationship Id="rId3" Type="http://schemas.openxmlformats.org/officeDocument/2006/relationships/image" Target="../media/image112.png"/><Relationship Id="rId2" Type="http://schemas.openxmlformats.org/officeDocument/2006/relationships/image" Target="../media/image111.png"/><Relationship Id="rId1" Type="http://schemas.openxmlformats.org/officeDocument/2006/relationships/slideLayout" Target="../slideLayouts/slideLayout2.xml"/><Relationship Id="rId5" Type="http://schemas.openxmlformats.org/officeDocument/2006/relationships/image" Target="../media/image114.png"/><Relationship Id="rId4" Type="http://schemas.openxmlformats.org/officeDocument/2006/relationships/image" Target="../media/image113.png"/></Relationships>
</file>

<file path=ppt/slides/_rels/slide36.xml.rels><?xml version="1.0" encoding="UTF-8" standalone="yes"?>
<Relationships xmlns="http://schemas.openxmlformats.org/package/2006/relationships"><Relationship Id="rId8" Type="http://schemas.openxmlformats.org/officeDocument/2006/relationships/image" Target="../media/image119.png"/><Relationship Id="rId3" Type="http://schemas.openxmlformats.org/officeDocument/2006/relationships/image" Target="../media/image116.png"/><Relationship Id="rId7" Type="http://schemas.microsoft.com/office/2007/relationships/hdphoto" Target="../media/hdphoto2.wdp"/><Relationship Id="rId2" Type="http://schemas.openxmlformats.org/officeDocument/2006/relationships/image" Target="../media/image115.png"/><Relationship Id="rId1" Type="http://schemas.openxmlformats.org/officeDocument/2006/relationships/slideLayout" Target="../slideLayouts/slideLayout2.xml"/><Relationship Id="rId6" Type="http://schemas.openxmlformats.org/officeDocument/2006/relationships/image" Target="../media/image118.png"/><Relationship Id="rId5" Type="http://schemas.microsoft.com/office/2007/relationships/hdphoto" Target="../media/hdphoto1.wdp"/><Relationship Id="rId4" Type="http://schemas.openxmlformats.org/officeDocument/2006/relationships/image" Target="../media/image117.png"/><Relationship Id="rId9" Type="http://schemas.openxmlformats.org/officeDocument/2006/relationships/image" Target="../media/image120.png"/></Relationships>
</file>

<file path=ppt/slides/_rels/slide37.xml.rels><?xml version="1.0" encoding="UTF-8" standalone="yes"?>
<Relationships xmlns="http://schemas.openxmlformats.org/package/2006/relationships"><Relationship Id="rId8" Type="http://schemas.openxmlformats.org/officeDocument/2006/relationships/image" Target="../media/image127.png"/><Relationship Id="rId3" Type="http://schemas.openxmlformats.org/officeDocument/2006/relationships/image" Target="../media/image122.png"/><Relationship Id="rId7" Type="http://schemas.openxmlformats.org/officeDocument/2006/relationships/image" Target="../media/image126.png"/><Relationship Id="rId2" Type="http://schemas.openxmlformats.org/officeDocument/2006/relationships/image" Target="../media/image121.png"/><Relationship Id="rId1" Type="http://schemas.openxmlformats.org/officeDocument/2006/relationships/slideLayout" Target="../slideLayouts/slideLayout2.xml"/><Relationship Id="rId6" Type="http://schemas.openxmlformats.org/officeDocument/2006/relationships/image" Target="../media/image125.png"/><Relationship Id="rId5" Type="http://schemas.openxmlformats.org/officeDocument/2006/relationships/image" Target="../media/image124.png"/><Relationship Id="rId4" Type="http://schemas.openxmlformats.org/officeDocument/2006/relationships/image" Target="../media/image123.png"/></Relationships>
</file>

<file path=ppt/slides/_rels/slide38.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image" Target="../media/image128.png"/><Relationship Id="rId1" Type="http://schemas.openxmlformats.org/officeDocument/2006/relationships/slideLayout" Target="../slideLayouts/slideLayout2.xml"/><Relationship Id="rId5" Type="http://schemas.openxmlformats.org/officeDocument/2006/relationships/image" Target="../media/image131.png"/><Relationship Id="rId4" Type="http://schemas.openxmlformats.org/officeDocument/2006/relationships/image" Target="../media/image130.png"/></Relationships>
</file>

<file path=ppt/slides/_rels/slide39.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image" Target="../media/image132.png"/><Relationship Id="rId1" Type="http://schemas.openxmlformats.org/officeDocument/2006/relationships/slideLayout" Target="../slideLayouts/slideLayout2.xml"/><Relationship Id="rId5" Type="http://schemas.openxmlformats.org/officeDocument/2006/relationships/image" Target="../media/image135.png"/><Relationship Id="rId4" Type="http://schemas.openxmlformats.org/officeDocument/2006/relationships/image" Target="../media/image134.png"/></Relationships>
</file>

<file path=ppt/slides/_rels/slide40.xml.rels><?xml version="1.0" encoding="UTF-8" standalone="yes"?>
<Relationships xmlns="http://schemas.openxmlformats.org/package/2006/relationships"><Relationship Id="rId3" Type="http://schemas.openxmlformats.org/officeDocument/2006/relationships/image" Target="../media/image137.jpeg"/><Relationship Id="rId2" Type="http://schemas.openxmlformats.org/officeDocument/2006/relationships/image" Target="../media/image136.jpeg"/><Relationship Id="rId1" Type="http://schemas.openxmlformats.org/officeDocument/2006/relationships/slideLayout" Target="../slideLayouts/slideLayout2.xml"/><Relationship Id="rId6" Type="http://schemas.openxmlformats.org/officeDocument/2006/relationships/image" Target="../media/image140.png"/><Relationship Id="rId5" Type="http://schemas.openxmlformats.org/officeDocument/2006/relationships/image" Target="../media/image139.jpeg"/><Relationship Id="rId4" Type="http://schemas.openxmlformats.org/officeDocument/2006/relationships/image" Target="../media/image138.jpeg"/></Relationships>
</file>

<file path=ppt/slides/_rels/slide41.xml.rels><?xml version="1.0" encoding="UTF-8" standalone="yes"?>
<Relationships xmlns="http://schemas.openxmlformats.org/package/2006/relationships"><Relationship Id="rId3" Type="http://schemas.openxmlformats.org/officeDocument/2006/relationships/image" Target="../media/image142.jpeg"/><Relationship Id="rId2" Type="http://schemas.openxmlformats.org/officeDocument/2006/relationships/image" Target="../media/image141.jpeg"/><Relationship Id="rId1" Type="http://schemas.openxmlformats.org/officeDocument/2006/relationships/slideLayout" Target="../slideLayouts/slideLayout2.xml"/><Relationship Id="rId4" Type="http://schemas.openxmlformats.org/officeDocument/2006/relationships/image" Target="../media/image143.jpeg"/></Relationships>
</file>

<file path=ppt/slides/_rels/slide42.xml.rels><?xml version="1.0" encoding="UTF-8" standalone="yes"?>
<Relationships xmlns="http://schemas.openxmlformats.org/package/2006/relationships"><Relationship Id="rId3" Type="http://schemas.openxmlformats.org/officeDocument/2006/relationships/image" Target="../media/image145.png"/><Relationship Id="rId2" Type="http://schemas.openxmlformats.org/officeDocument/2006/relationships/image" Target="../media/image144.png"/><Relationship Id="rId1" Type="http://schemas.openxmlformats.org/officeDocument/2006/relationships/slideLayout" Target="../slideLayouts/slideLayout2.xml"/><Relationship Id="rId5" Type="http://schemas.openxmlformats.org/officeDocument/2006/relationships/image" Target="../media/image147.png"/><Relationship Id="rId4" Type="http://schemas.openxmlformats.org/officeDocument/2006/relationships/image" Target="../media/image146.png"/></Relationships>
</file>

<file path=ppt/slides/_rels/slide43.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image" Target="../media/image148.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50.png"/><Relationship Id="rId7" Type="http://schemas.openxmlformats.org/officeDocument/2006/relationships/image" Target="../media/image154.jpeg"/><Relationship Id="rId2" Type="http://schemas.openxmlformats.org/officeDocument/2006/relationships/hyperlink" Target="https://www.youtube.com/watch?v=9JcpyE01Yzc" TargetMode="External"/><Relationship Id="rId1" Type="http://schemas.openxmlformats.org/officeDocument/2006/relationships/slideLayout" Target="../slideLayouts/slideLayout2.xml"/><Relationship Id="rId6" Type="http://schemas.openxmlformats.org/officeDocument/2006/relationships/image" Target="../media/image153.jpeg"/><Relationship Id="rId5" Type="http://schemas.openxmlformats.org/officeDocument/2006/relationships/image" Target="../media/image152.png"/><Relationship Id="rId4" Type="http://schemas.openxmlformats.org/officeDocument/2006/relationships/image" Target="../media/image151.jpeg"/></Relationships>
</file>

<file path=ppt/slides/_rels/slide45.xml.rels><?xml version="1.0" encoding="UTF-8" standalone="yes"?>
<Relationships xmlns="http://schemas.openxmlformats.org/package/2006/relationships"><Relationship Id="rId3" Type="http://schemas.openxmlformats.org/officeDocument/2006/relationships/image" Target="../media/image156.jpeg"/><Relationship Id="rId2" Type="http://schemas.openxmlformats.org/officeDocument/2006/relationships/image" Target="../media/image155.jpeg"/><Relationship Id="rId1" Type="http://schemas.openxmlformats.org/officeDocument/2006/relationships/slideLayout" Target="../slideLayouts/slideLayout2.xml"/><Relationship Id="rId4" Type="http://schemas.openxmlformats.org/officeDocument/2006/relationships/image" Target="../media/image157.png"/></Relationships>
</file>

<file path=ppt/slides/_rels/slide46.xml.rels><?xml version="1.0" encoding="UTF-8" standalone="yes"?>
<Relationships xmlns="http://schemas.openxmlformats.org/package/2006/relationships"><Relationship Id="rId3" Type="http://schemas.openxmlformats.org/officeDocument/2006/relationships/image" Target="../media/image159.png"/><Relationship Id="rId7" Type="http://schemas.openxmlformats.org/officeDocument/2006/relationships/image" Target="../media/image163.png"/><Relationship Id="rId2" Type="http://schemas.openxmlformats.org/officeDocument/2006/relationships/image" Target="../media/image158.png"/><Relationship Id="rId1" Type="http://schemas.openxmlformats.org/officeDocument/2006/relationships/slideLayout" Target="../slideLayouts/slideLayout2.xml"/><Relationship Id="rId6" Type="http://schemas.openxmlformats.org/officeDocument/2006/relationships/image" Target="../media/image162.png"/><Relationship Id="rId5" Type="http://schemas.openxmlformats.org/officeDocument/2006/relationships/image" Target="../media/image161.png"/><Relationship Id="rId4" Type="http://schemas.openxmlformats.org/officeDocument/2006/relationships/image" Target="../media/image160.png"/></Relationships>
</file>

<file path=ppt/slides/_rels/slide47.xml.rels><?xml version="1.0" encoding="UTF-8" standalone="yes"?>
<Relationships xmlns="http://schemas.openxmlformats.org/package/2006/relationships"><Relationship Id="rId3" Type="http://schemas.openxmlformats.org/officeDocument/2006/relationships/image" Target="../media/image165.png"/><Relationship Id="rId7" Type="http://schemas.openxmlformats.org/officeDocument/2006/relationships/image" Target="../media/image169.png"/><Relationship Id="rId2" Type="http://schemas.openxmlformats.org/officeDocument/2006/relationships/image" Target="../media/image164.png"/><Relationship Id="rId1" Type="http://schemas.openxmlformats.org/officeDocument/2006/relationships/slideLayout" Target="../slideLayouts/slideLayout2.xml"/><Relationship Id="rId6" Type="http://schemas.openxmlformats.org/officeDocument/2006/relationships/image" Target="../media/image168.png"/><Relationship Id="rId5" Type="http://schemas.openxmlformats.org/officeDocument/2006/relationships/image" Target="../media/image167.png"/><Relationship Id="rId4" Type="http://schemas.openxmlformats.org/officeDocument/2006/relationships/image" Target="../media/image166.png"/></Relationships>
</file>

<file path=ppt/slides/_rels/slide48.xml.rels><?xml version="1.0" encoding="UTF-8" standalone="yes"?>
<Relationships xmlns="http://schemas.openxmlformats.org/package/2006/relationships"><Relationship Id="rId8" Type="http://schemas.openxmlformats.org/officeDocument/2006/relationships/image" Target="../media/image176.jpeg"/><Relationship Id="rId3" Type="http://schemas.openxmlformats.org/officeDocument/2006/relationships/image" Target="../media/image171.jpeg"/><Relationship Id="rId7" Type="http://schemas.openxmlformats.org/officeDocument/2006/relationships/image" Target="../media/image175.png"/><Relationship Id="rId2" Type="http://schemas.openxmlformats.org/officeDocument/2006/relationships/image" Target="../media/image170.png"/><Relationship Id="rId1" Type="http://schemas.openxmlformats.org/officeDocument/2006/relationships/slideLayout" Target="../slideLayouts/slideLayout2.xml"/><Relationship Id="rId6" Type="http://schemas.openxmlformats.org/officeDocument/2006/relationships/image" Target="../media/image174.png"/><Relationship Id="rId5" Type="http://schemas.openxmlformats.org/officeDocument/2006/relationships/image" Target="../media/image173.png"/><Relationship Id="rId4" Type="http://schemas.openxmlformats.org/officeDocument/2006/relationships/image" Target="../media/image172.jpeg"/></Relationships>
</file>

<file path=ppt/slides/_rels/slide49.xml.rels><?xml version="1.0" encoding="UTF-8" standalone="yes"?>
<Relationships xmlns="http://schemas.openxmlformats.org/package/2006/relationships"><Relationship Id="rId2" Type="http://schemas.openxmlformats.org/officeDocument/2006/relationships/image" Target="../media/image17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F9AAA-BBA9-B448-8A4E-22BB47DF1512}"/>
              </a:ext>
            </a:extLst>
          </p:cNvPr>
          <p:cNvSpPr>
            <a:spLocks noGrp="1"/>
          </p:cNvSpPr>
          <p:nvPr>
            <p:ph type="title"/>
          </p:nvPr>
        </p:nvSpPr>
        <p:spPr>
          <a:xfrm>
            <a:off x="838200" y="2241222"/>
            <a:ext cx="10515600" cy="1325563"/>
          </a:xfrm>
        </p:spPr>
        <p:txBody>
          <a:bodyPr>
            <a:normAutofit fontScale="90000"/>
          </a:bodyPr>
          <a:lstStyle/>
          <a:p>
            <a:pPr algn="ctr"/>
            <a:r>
              <a:rPr lang="en-US" dirty="0">
                <a:latin typeface="+mn-lt"/>
              </a:rPr>
              <a:t>Leila Roworth</a:t>
            </a:r>
            <a:br>
              <a:rPr lang="en-US" dirty="0">
                <a:latin typeface="+mn-lt"/>
              </a:rPr>
            </a:br>
            <a:r>
              <a:rPr lang="en-US" dirty="0">
                <a:latin typeface="+mn-lt"/>
              </a:rPr>
              <a:t>Project Portfolio &amp; Exploratory work </a:t>
            </a:r>
            <a:br>
              <a:rPr lang="en-US" dirty="0">
                <a:latin typeface="+mn-lt"/>
              </a:rPr>
            </a:br>
            <a:r>
              <a:rPr lang="en-US" dirty="0">
                <a:latin typeface="+mn-lt"/>
              </a:rPr>
              <a:t>CW3 </a:t>
            </a:r>
            <a:br>
              <a:rPr lang="en-US" dirty="0">
                <a:latin typeface="+mn-lt"/>
              </a:rPr>
            </a:br>
            <a:r>
              <a:rPr lang="en-US" dirty="0">
                <a:latin typeface="+mn-lt"/>
              </a:rPr>
              <a:t>Part 1 </a:t>
            </a:r>
          </a:p>
        </p:txBody>
      </p:sp>
    </p:spTree>
    <p:extLst>
      <p:ext uri="{BB962C8B-B14F-4D97-AF65-F5344CB8AC3E}">
        <p14:creationId xmlns:p14="http://schemas.microsoft.com/office/powerpoint/2010/main" val="4944126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1809F8-563E-6246-8DF1-C271B803BD87}"/>
              </a:ext>
            </a:extLst>
          </p:cNvPr>
          <p:cNvSpPr>
            <a:spLocks noGrp="1"/>
          </p:cNvSpPr>
          <p:nvPr>
            <p:ph type="title"/>
          </p:nvPr>
        </p:nvSpPr>
        <p:spPr>
          <a:xfrm>
            <a:off x="2393576" y="2103437"/>
            <a:ext cx="7404848" cy="1325563"/>
          </a:xfrm>
        </p:spPr>
        <p:txBody>
          <a:bodyPr>
            <a:normAutofit fontScale="90000"/>
          </a:bodyPr>
          <a:lstStyle/>
          <a:p>
            <a:pPr algn="ctr"/>
            <a:r>
              <a:rPr lang="en-GB" b="1" dirty="0" err="1"/>
              <a:t>Tirwedd</a:t>
            </a:r>
            <a:r>
              <a:rPr lang="en-GB" b="1" dirty="0"/>
              <a:t> </a:t>
            </a:r>
            <a:r>
              <a:rPr lang="en-GB" b="1" dirty="0" err="1"/>
              <a:t>Lleol</a:t>
            </a:r>
            <a:r>
              <a:rPr lang="en-GB" b="1" dirty="0"/>
              <a:t> / Local Landscape</a:t>
            </a:r>
            <a:br>
              <a:rPr lang="en-GB" b="1" dirty="0"/>
            </a:br>
            <a:br>
              <a:rPr lang="en-GB" dirty="0"/>
            </a:br>
            <a:endParaRPr lang="en-US" b="1" dirty="0">
              <a:solidFill>
                <a:schemeClr val="accent1">
                  <a:lumMod val="75000"/>
                </a:schemeClr>
              </a:solidFill>
              <a:latin typeface="+mn-lt"/>
            </a:endParaRPr>
          </a:p>
        </p:txBody>
      </p:sp>
      <p:pic>
        <p:nvPicPr>
          <p:cNvPr id="4" name="Picture 3" descr="A picture containing graphical user interface&#10;&#10;Description automatically generated">
            <a:extLst>
              <a:ext uri="{FF2B5EF4-FFF2-40B4-BE49-F238E27FC236}">
                <a16:creationId xmlns:a16="http://schemas.microsoft.com/office/drawing/2014/main" id="{B5D39D62-346F-5140-B30D-09819CACCA5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52319" y="0"/>
            <a:ext cx="9687362" cy="6858000"/>
          </a:xfrm>
          <a:prstGeom prst="rect">
            <a:avLst/>
          </a:prstGeom>
        </p:spPr>
      </p:pic>
    </p:spTree>
    <p:extLst>
      <p:ext uri="{BB962C8B-B14F-4D97-AF65-F5344CB8AC3E}">
        <p14:creationId xmlns:p14="http://schemas.microsoft.com/office/powerpoint/2010/main" val="38584462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letter&#10;&#10;Description automatically generated">
            <a:extLst>
              <a:ext uri="{FF2B5EF4-FFF2-40B4-BE49-F238E27FC236}">
                <a16:creationId xmlns:a16="http://schemas.microsoft.com/office/drawing/2014/main" id="{21331354-8EE3-2843-BE0A-DFCD0BAD353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06890" y="0"/>
            <a:ext cx="5389110" cy="6858000"/>
          </a:xfrm>
          <a:prstGeom prst="rect">
            <a:avLst/>
          </a:prstGeom>
        </p:spPr>
      </p:pic>
      <p:pic>
        <p:nvPicPr>
          <p:cNvPr id="7" name="Picture 6" descr="Text, letter&#10;&#10;Description automatically generated">
            <a:extLst>
              <a:ext uri="{FF2B5EF4-FFF2-40B4-BE49-F238E27FC236}">
                <a16:creationId xmlns:a16="http://schemas.microsoft.com/office/drawing/2014/main" id="{D0794F1A-81F1-544A-843F-80A078E6774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57781" y="0"/>
            <a:ext cx="5088194" cy="6858000"/>
          </a:xfrm>
          <a:prstGeom prst="rect">
            <a:avLst/>
          </a:prstGeom>
        </p:spPr>
      </p:pic>
      <p:sp>
        <p:nvSpPr>
          <p:cNvPr id="8" name="TextBox 7">
            <a:extLst>
              <a:ext uri="{FF2B5EF4-FFF2-40B4-BE49-F238E27FC236}">
                <a16:creationId xmlns:a16="http://schemas.microsoft.com/office/drawing/2014/main" id="{512E2ACE-2B37-F042-BEF3-ACA95231DCD1}"/>
              </a:ext>
            </a:extLst>
          </p:cNvPr>
          <p:cNvSpPr txBox="1"/>
          <p:nvPr/>
        </p:nvSpPr>
        <p:spPr>
          <a:xfrm>
            <a:off x="236243" y="188259"/>
            <a:ext cx="941294" cy="307777"/>
          </a:xfrm>
          <a:prstGeom prst="rect">
            <a:avLst/>
          </a:prstGeom>
          <a:noFill/>
        </p:spPr>
        <p:txBody>
          <a:bodyPr wrap="square" rtlCol="0">
            <a:spAutoFit/>
          </a:bodyPr>
          <a:lstStyle/>
          <a:p>
            <a:r>
              <a:rPr lang="en-US" sz="1400" dirty="0"/>
              <a:t>Brief</a:t>
            </a:r>
          </a:p>
        </p:txBody>
      </p:sp>
    </p:spTree>
    <p:extLst>
      <p:ext uri="{BB962C8B-B14F-4D97-AF65-F5344CB8AC3E}">
        <p14:creationId xmlns:p14="http://schemas.microsoft.com/office/powerpoint/2010/main" val="12034547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17" name="Rectangle 16">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7" name="Picture 6" descr="A picture containing text, tree, different, picture frame&#10;&#10;Description automatically generated">
            <a:extLst>
              <a:ext uri="{FF2B5EF4-FFF2-40B4-BE49-F238E27FC236}">
                <a16:creationId xmlns:a16="http://schemas.microsoft.com/office/drawing/2014/main" id="{8842A17C-5B64-9144-A9CC-962763A5F8E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06568" y="1094301"/>
            <a:ext cx="3209544" cy="4366727"/>
          </a:xfrm>
          <a:prstGeom prst="rect">
            <a:avLst/>
          </a:prstGeom>
        </p:spPr>
      </p:pic>
      <p:grpSp>
        <p:nvGrpSpPr>
          <p:cNvPr id="20" name="Group 19">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21" name="Rectangle 20">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picture containing text, porcelain&#10;&#10;Description automatically generated">
            <a:extLst>
              <a:ext uri="{FF2B5EF4-FFF2-40B4-BE49-F238E27FC236}">
                <a16:creationId xmlns:a16="http://schemas.microsoft.com/office/drawing/2014/main" id="{F188CE8A-26F4-D941-A27D-DCA312B53BA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87333" y="1193546"/>
            <a:ext cx="3209544" cy="4168238"/>
          </a:xfrm>
          <a:prstGeom prst="rect">
            <a:avLst/>
          </a:prstGeom>
        </p:spPr>
      </p:pic>
      <p:grpSp>
        <p:nvGrpSpPr>
          <p:cNvPr id="24" name="Group 23">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25" name="Rectangle 24">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9" name="Picture 8" descr="A picture containing text, indoor, living&#10;&#10;Description automatically generated">
            <a:extLst>
              <a:ext uri="{FF2B5EF4-FFF2-40B4-BE49-F238E27FC236}">
                <a16:creationId xmlns:a16="http://schemas.microsoft.com/office/drawing/2014/main" id="{CAB99C5D-D243-6B40-9338-0F9CE3EE9B5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275887" y="1809299"/>
            <a:ext cx="3209544" cy="2936731"/>
          </a:xfrm>
          <a:prstGeom prst="rect">
            <a:avLst/>
          </a:prstGeom>
        </p:spPr>
      </p:pic>
      <p:sp>
        <p:nvSpPr>
          <p:cNvPr id="10" name="TextBox 9">
            <a:extLst>
              <a:ext uri="{FF2B5EF4-FFF2-40B4-BE49-F238E27FC236}">
                <a16:creationId xmlns:a16="http://schemas.microsoft.com/office/drawing/2014/main" id="{BF32E93C-9970-A24D-A4B1-539B34B253A1}"/>
              </a:ext>
            </a:extLst>
          </p:cNvPr>
          <p:cNvSpPr txBox="1"/>
          <p:nvPr/>
        </p:nvSpPr>
        <p:spPr>
          <a:xfrm>
            <a:off x="534774" y="6138566"/>
            <a:ext cx="1961987" cy="307777"/>
          </a:xfrm>
          <a:prstGeom prst="rect">
            <a:avLst/>
          </a:prstGeom>
          <a:noFill/>
        </p:spPr>
        <p:txBody>
          <a:bodyPr wrap="square" rtlCol="0">
            <a:spAutoFit/>
          </a:bodyPr>
          <a:lstStyle/>
          <a:p>
            <a:r>
              <a:rPr lang="en-US" sz="1400" dirty="0"/>
              <a:t>Brief</a:t>
            </a:r>
          </a:p>
        </p:txBody>
      </p:sp>
      <p:pic>
        <p:nvPicPr>
          <p:cNvPr id="19" name="Picture 18" descr="A picture containing text, indoor, living&#10;&#10;Description automatically generated">
            <a:extLst>
              <a:ext uri="{FF2B5EF4-FFF2-40B4-BE49-F238E27FC236}">
                <a16:creationId xmlns:a16="http://schemas.microsoft.com/office/drawing/2014/main" id="{45982761-012B-6F49-9D6B-BDCBA5ED9BC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428287" y="1961699"/>
            <a:ext cx="3209544" cy="2936731"/>
          </a:xfrm>
          <a:prstGeom prst="rect">
            <a:avLst/>
          </a:prstGeom>
        </p:spPr>
      </p:pic>
    </p:spTree>
    <p:extLst>
      <p:ext uri="{BB962C8B-B14F-4D97-AF65-F5344CB8AC3E}">
        <p14:creationId xmlns:p14="http://schemas.microsoft.com/office/powerpoint/2010/main" val="4741580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1CF6281-4ABC-5444-ACCE-805B3333892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266095" y="254216"/>
            <a:ext cx="2532616" cy="1749105"/>
          </a:xfrm>
          <a:prstGeom prst="rect">
            <a:avLst/>
          </a:prstGeom>
        </p:spPr>
      </p:pic>
      <p:pic>
        <p:nvPicPr>
          <p:cNvPr id="5" name="Picture 4">
            <a:extLst>
              <a:ext uri="{FF2B5EF4-FFF2-40B4-BE49-F238E27FC236}">
                <a16:creationId xmlns:a16="http://schemas.microsoft.com/office/drawing/2014/main" id="{966197BE-41B0-A44B-965D-034D5567A97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0692" y="0"/>
            <a:ext cx="4897149" cy="6858000"/>
          </a:xfrm>
          <a:prstGeom prst="rect">
            <a:avLst/>
          </a:prstGeom>
        </p:spPr>
      </p:pic>
      <p:pic>
        <p:nvPicPr>
          <p:cNvPr id="7" name="Picture 6">
            <a:extLst>
              <a:ext uri="{FF2B5EF4-FFF2-40B4-BE49-F238E27FC236}">
                <a16:creationId xmlns:a16="http://schemas.microsoft.com/office/drawing/2014/main" id="{E1830C87-AA6F-AB4C-B89C-5B54C314F10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576885" y="0"/>
            <a:ext cx="4856480" cy="6858000"/>
          </a:xfrm>
          <a:prstGeom prst="rect">
            <a:avLst/>
          </a:prstGeom>
        </p:spPr>
      </p:pic>
    </p:spTree>
    <p:extLst>
      <p:ext uri="{BB962C8B-B14F-4D97-AF65-F5344CB8AC3E}">
        <p14:creationId xmlns:p14="http://schemas.microsoft.com/office/powerpoint/2010/main" val="2293727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 whiteboard&#10;&#10;Description automatically generated">
            <a:extLst>
              <a:ext uri="{FF2B5EF4-FFF2-40B4-BE49-F238E27FC236}">
                <a16:creationId xmlns:a16="http://schemas.microsoft.com/office/drawing/2014/main" id="{27761138-D5EE-9D4C-BC93-1D754CF1253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24467" y="768737"/>
            <a:ext cx="7332417" cy="4396821"/>
          </a:xfrm>
          <a:prstGeom prst="rect">
            <a:avLst/>
          </a:prstGeom>
        </p:spPr>
      </p:pic>
      <p:sp>
        <p:nvSpPr>
          <p:cNvPr id="6" name="TextBox 5">
            <a:extLst>
              <a:ext uri="{FF2B5EF4-FFF2-40B4-BE49-F238E27FC236}">
                <a16:creationId xmlns:a16="http://schemas.microsoft.com/office/drawing/2014/main" id="{483191D2-9B7C-AD4B-8384-A4F0FE033289}"/>
              </a:ext>
            </a:extLst>
          </p:cNvPr>
          <p:cNvSpPr txBox="1"/>
          <p:nvPr/>
        </p:nvSpPr>
        <p:spPr>
          <a:xfrm>
            <a:off x="8493397" y="768737"/>
            <a:ext cx="3427141" cy="2893100"/>
          </a:xfrm>
          <a:prstGeom prst="rect">
            <a:avLst/>
          </a:prstGeom>
          <a:noFill/>
        </p:spPr>
        <p:txBody>
          <a:bodyPr wrap="square" rtlCol="0">
            <a:spAutoFit/>
          </a:bodyPr>
          <a:lstStyle/>
          <a:p>
            <a:r>
              <a:rPr lang="en-US" sz="1400" dirty="0"/>
              <a:t>As well as using the time table within my brief I have also found it beneficial to use a weekly planner where I can pencil in meetings, items I need to purchase and smaller breakdowns of daily tasks. I find when I physically write tasks down it makes me more productive and less forgetful. This planner allows me to see the weeks coming and I pencil in deadlines and key dates to stay on top of my work load and as a reminder of time left on this project. I think going forward after university a planner is something I utilize to stay organized. </a:t>
            </a:r>
          </a:p>
        </p:txBody>
      </p:sp>
    </p:spTree>
    <p:extLst>
      <p:ext uri="{BB962C8B-B14F-4D97-AF65-F5344CB8AC3E}">
        <p14:creationId xmlns:p14="http://schemas.microsoft.com/office/powerpoint/2010/main" val="2929586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49F1743-3CF0-054E-80E7-692F29BE1051}"/>
              </a:ext>
            </a:extLst>
          </p:cNvPr>
          <p:cNvSpPr txBox="1"/>
          <p:nvPr/>
        </p:nvSpPr>
        <p:spPr>
          <a:xfrm>
            <a:off x="458185" y="207377"/>
            <a:ext cx="5007909" cy="307777"/>
          </a:xfrm>
          <a:prstGeom prst="rect">
            <a:avLst/>
          </a:prstGeom>
          <a:noFill/>
        </p:spPr>
        <p:txBody>
          <a:bodyPr wrap="square" rtlCol="0">
            <a:spAutoFit/>
          </a:bodyPr>
          <a:lstStyle/>
          <a:p>
            <a:r>
              <a:rPr lang="en-US" sz="1400" dirty="0"/>
              <a:t>Initial sketchbook pages from local walks in Swansea</a:t>
            </a:r>
          </a:p>
        </p:txBody>
      </p:sp>
      <p:sp>
        <p:nvSpPr>
          <p:cNvPr id="3" name="TextBox 2">
            <a:extLst>
              <a:ext uri="{FF2B5EF4-FFF2-40B4-BE49-F238E27FC236}">
                <a16:creationId xmlns:a16="http://schemas.microsoft.com/office/drawing/2014/main" id="{AC3B8FD2-DEC8-CB43-80EC-A13D7CFA9A31}"/>
              </a:ext>
            </a:extLst>
          </p:cNvPr>
          <p:cNvSpPr txBox="1"/>
          <p:nvPr/>
        </p:nvSpPr>
        <p:spPr>
          <a:xfrm>
            <a:off x="458185" y="540911"/>
            <a:ext cx="4829578" cy="369332"/>
          </a:xfrm>
          <a:prstGeom prst="rect">
            <a:avLst/>
          </a:prstGeom>
          <a:noFill/>
        </p:spPr>
        <p:txBody>
          <a:bodyPr wrap="square" rtlCol="0">
            <a:spAutoFit/>
          </a:bodyPr>
          <a:lstStyle/>
          <a:p>
            <a:r>
              <a:rPr lang="en-US" dirty="0">
                <a:hlinkClick r:id="rId2"/>
              </a:rPr>
              <a:t>https://youtu.be/_mON4l0vGoQ</a:t>
            </a:r>
            <a:endParaRPr lang="en-US" dirty="0"/>
          </a:p>
        </p:txBody>
      </p:sp>
      <p:sp>
        <p:nvSpPr>
          <p:cNvPr id="6" name="TextBox 5">
            <a:extLst>
              <a:ext uri="{FF2B5EF4-FFF2-40B4-BE49-F238E27FC236}">
                <a16:creationId xmlns:a16="http://schemas.microsoft.com/office/drawing/2014/main" id="{D48BAF82-B49C-EC44-A885-CD6AA0013DD2}"/>
              </a:ext>
            </a:extLst>
          </p:cNvPr>
          <p:cNvSpPr txBox="1"/>
          <p:nvPr/>
        </p:nvSpPr>
        <p:spPr>
          <a:xfrm>
            <a:off x="458185" y="936000"/>
            <a:ext cx="3490175" cy="369332"/>
          </a:xfrm>
          <a:prstGeom prst="rect">
            <a:avLst/>
          </a:prstGeom>
          <a:noFill/>
        </p:spPr>
        <p:txBody>
          <a:bodyPr wrap="square" rtlCol="0">
            <a:spAutoFit/>
          </a:bodyPr>
          <a:lstStyle/>
          <a:p>
            <a:r>
              <a:rPr lang="en-US" dirty="0">
                <a:hlinkClick r:id="rId3"/>
              </a:rPr>
              <a:t>https://youtu.be/_6EqEG82pvo</a:t>
            </a:r>
            <a:r>
              <a:rPr lang="en-US" dirty="0"/>
              <a:t> </a:t>
            </a:r>
          </a:p>
        </p:txBody>
      </p:sp>
      <p:sp>
        <p:nvSpPr>
          <p:cNvPr id="8" name="Rectangle 7">
            <a:extLst>
              <a:ext uri="{FF2B5EF4-FFF2-40B4-BE49-F238E27FC236}">
                <a16:creationId xmlns:a16="http://schemas.microsoft.com/office/drawing/2014/main" id="{3A35E45F-BB13-924E-9E9B-4743BD557BEB}"/>
              </a:ext>
            </a:extLst>
          </p:cNvPr>
          <p:cNvSpPr/>
          <p:nvPr/>
        </p:nvSpPr>
        <p:spPr>
          <a:xfrm>
            <a:off x="458185" y="1467050"/>
            <a:ext cx="2334101" cy="307777"/>
          </a:xfrm>
          <a:prstGeom prst="rect">
            <a:avLst/>
          </a:prstGeom>
        </p:spPr>
        <p:txBody>
          <a:bodyPr wrap="none">
            <a:spAutoFit/>
          </a:bodyPr>
          <a:lstStyle/>
          <a:p>
            <a:r>
              <a:rPr lang="en-US" sz="1400" dirty="0"/>
              <a:t>Lose leaf pages &amp; Sketchbook</a:t>
            </a:r>
          </a:p>
        </p:txBody>
      </p:sp>
      <p:sp>
        <p:nvSpPr>
          <p:cNvPr id="10" name="TextBox 9">
            <a:extLst>
              <a:ext uri="{FF2B5EF4-FFF2-40B4-BE49-F238E27FC236}">
                <a16:creationId xmlns:a16="http://schemas.microsoft.com/office/drawing/2014/main" id="{FEEA7C02-BA09-CF43-AFA1-36BA4A496AB9}"/>
              </a:ext>
            </a:extLst>
          </p:cNvPr>
          <p:cNvSpPr txBox="1"/>
          <p:nvPr/>
        </p:nvSpPr>
        <p:spPr>
          <a:xfrm>
            <a:off x="458185" y="1998100"/>
            <a:ext cx="3103808" cy="369332"/>
          </a:xfrm>
          <a:prstGeom prst="rect">
            <a:avLst/>
          </a:prstGeom>
          <a:noFill/>
        </p:spPr>
        <p:txBody>
          <a:bodyPr wrap="square" rtlCol="0">
            <a:spAutoFit/>
          </a:bodyPr>
          <a:lstStyle/>
          <a:p>
            <a:r>
              <a:rPr lang="en-US" dirty="0">
                <a:hlinkClick r:id="rId4"/>
              </a:rPr>
              <a:t>https://youtu.be/R5niUsB9RrU</a:t>
            </a:r>
            <a:r>
              <a:rPr lang="en-US" dirty="0"/>
              <a:t> </a:t>
            </a:r>
          </a:p>
        </p:txBody>
      </p:sp>
      <p:sp>
        <p:nvSpPr>
          <p:cNvPr id="11" name="Rectangle 10">
            <a:extLst>
              <a:ext uri="{FF2B5EF4-FFF2-40B4-BE49-F238E27FC236}">
                <a16:creationId xmlns:a16="http://schemas.microsoft.com/office/drawing/2014/main" id="{3FBF0523-D6BD-1343-8921-490665EAF49C}"/>
              </a:ext>
            </a:extLst>
          </p:cNvPr>
          <p:cNvSpPr/>
          <p:nvPr/>
        </p:nvSpPr>
        <p:spPr>
          <a:xfrm>
            <a:off x="458185" y="2529150"/>
            <a:ext cx="3115981" cy="369332"/>
          </a:xfrm>
          <a:prstGeom prst="rect">
            <a:avLst/>
          </a:prstGeom>
        </p:spPr>
        <p:txBody>
          <a:bodyPr wrap="none">
            <a:spAutoFit/>
          </a:bodyPr>
          <a:lstStyle/>
          <a:p>
            <a:r>
              <a:rPr lang="en-US" dirty="0">
                <a:hlinkClick r:id="rId5"/>
              </a:rPr>
              <a:t>https://youtu.be/tbHp-EoNgxk</a:t>
            </a:r>
            <a:r>
              <a:rPr lang="en-US" dirty="0"/>
              <a:t> </a:t>
            </a:r>
          </a:p>
        </p:txBody>
      </p:sp>
      <p:sp>
        <p:nvSpPr>
          <p:cNvPr id="12" name="TextBox 11">
            <a:extLst>
              <a:ext uri="{FF2B5EF4-FFF2-40B4-BE49-F238E27FC236}">
                <a16:creationId xmlns:a16="http://schemas.microsoft.com/office/drawing/2014/main" id="{B320E1A6-C199-C542-9330-6F0E41A408A0}"/>
              </a:ext>
            </a:extLst>
          </p:cNvPr>
          <p:cNvSpPr txBox="1"/>
          <p:nvPr/>
        </p:nvSpPr>
        <p:spPr>
          <a:xfrm>
            <a:off x="458185" y="2989368"/>
            <a:ext cx="3333750" cy="307777"/>
          </a:xfrm>
          <a:prstGeom prst="rect">
            <a:avLst/>
          </a:prstGeom>
          <a:noFill/>
        </p:spPr>
        <p:txBody>
          <a:bodyPr wrap="square" rtlCol="0">
            <a:spAutoFit/>
          </a:bodyPr>
          <a:lstStyle/>
          <a:p>
            <a:r>
              <a:rPr lang="en-US" sz="1400" dirty="0"/>
              <a:t>Hard material samples </a:t>
            </a:r>
          </a:p>
        </p:txBody>
      </p:sp>
      <p:sp>
        <p:nvSpPr>
          <p:cNvPr id="13" name="Rectangle 12">
            <a:extLst>
              <a:ext uri="{FF2B5EF4-FFF2-40B4-BE49-F238E27FC236}">
                <a16:creationId xmlns:a16="http://schemas.microsoft.com/office/drawing/2014/main" id="{397AC043-B2E0-2342-A4BE-5CDBF9B73969}"/>
              </a:ext>
            </a:extLst>
          </p:cNvPr>
          <p:cNvSpPr/>
          <p:nvPr/>
        </p:nvSpPr>
        <p:spPr>
          <a:xfrm>
            <a:off x="517087" y="3297145"/>
            <a:ext cx="3215945" cy="369332"/>
          </a:xfrm>
          <a:prstGeom prst="rect">
            <a:avLst/>
          </a:prstGeom>
        </p:spPr>
        <p:txBody>
          <a:bodyPr wrap="none">
            <a:spAutoFit/>
          </a:bodyPr>
          <a:lstStyle/>
          <a:p>
            <a:r>
              <a:rPr lang="en-US" dirty="0">
                <a:hlinkClick r:id="rId6"/>
              </a:rPr>
              <a:t>https://youtu.be/upQAlKpZthM</a:t>
            </a:r>
            <a:r>
              <a:rPr lang="en-US" dirty="0"/>
              <a:t> </a:t>
            </a:r>
          </a:p>
        </p:txBody>
      </p:sp>
      <p:sp>
        <p:nvSpPr>
          <p:cNvPr id="14" name="Rectangle 13">
            <a:extLst>
              <a:ext uri="{FF2B5EF4-FFF2-40B4-BE49-F238E27FC236}">
                <a16:creationId xmlns:a16="http://schemas.microsoft.com/office/drawing/2014/main" id="{B6EDD602-2E89-2949-BB62-E7042A17C787}"/>
              </a:ext>
            </a:extLst>
          </p:cNvPr>
          <p:cNvSpPr/>
          <p:nvPr/>
        </p:nvSpPr>
        <p:spPr>
          <a:xfrm>
            <a:off x="517087" y="3682136"/>
            <a:ext cx="3096104" cy="369332"/>
          </a:xfrm>
          <a:prstGeom prst="rect">
            <a:avLst/>
          </a:prstGeom>
        </p:spPr>
        <p:txBody>
          <a:bodyPr wrap="none">
            <a:spAutoFit/>
          </a:bodyPr>
          <a:lstStyle/>
          <a:p>
            <a:r>
              <a:rPr lang="en-US" dirty="0">
                <a:hlinkClick r:id="rId7"/>
              </a:rPr>
              <a:t>https://youtu.be/jRs2NtvNbjw</a:t>
            </a:r>
            <a:r>
              <a:rPr lang="en-US" dirty="0"/>
              <a:t> </a:t>
            </a:r>
          </a:p>
        </p:txBody>
      </p:sp>
      <p:sp>
        <p:nvSpPr>
          <p:cNvPr id="15" name="TextBox 14">
            <a:extLst>
              <a:ext uri="{FF2B5EF4-FFF2-40B4-BE49-F238E27FC236}">
                <a16:creationId xmlns:a16="http://schemas.microsoft.com/office/drawing/2014/main" id="{EDE49269-B089-D040-9C38-F61D09CA878C}"/>
              </a:ext>
            </a:extLst>
          </p:cNvPr>
          <p:cNvSpPr txBox="1"/>
          <p:nvPr/>
        </p:nvSpPr>
        <p:spPr>
          <a:xfrm>
            <a:off x="458185" y="4122300"/>
            <a:ext cx="4081347" cy="307777"/>
          </a:xfrm>
          <a:prstGeom prst="rect">
            <a:avLst/>
          </a:prstGeom>
          <a:noFill/>
        </p:spPr>
        <p:txBody>
          <a:bodyPr wrap="square" rtlCol="0">
            <a:spAutoFit/>
          </a:bodyPr>
          <a:lstStyle/>
          <a:p>
            <a:r>
              <a:rPr lang="en-US" sz="1400" dirty="0"/>
              <a:t>Laser and screen print tests on paper </a:t>
            </a:r>
          </a:p>
        </p:txBody>
      </p:sp>
      <p:sp>
        <p:nvSpPr>
          <p:cNvPr id="16" name="Rectangle 15">
            <a:extLst>
              <a:ext uri="{FF2B5EF4-FFF2-40B4-BE49-F238E27FC236}">
                <a16:creationId xmlns:a16="http://schemas.microsoft.com/office/drawing/2014/main" id="{2928CF01-3983-2146-A814-74BFAC38FD9F}"/>
              </a:ext>
            </a:extLst>
          </p:cNvPr>
          <p:cNvSpPr/>
          <p:nvPr/>
        </p:nvSpPr>
        <p:spPr>
          <a:xfrm>
            <a:off x="431841" y="4397852"/>
            <a:ext cx="3130152" cy="369332"/>
          </a:xfrm>
          <a:prstGeom prst="rect">
            <a:avLst/>
          </a:prstGeom>
        </p:spPr>
        <p:txBody>
          <a:bodyPr wrap="none">
            <a:spAutoFit/>
          </a:bodyPr>
          <a:lstStyle/>
          <a:p>
            <a:r>
              <a:rPr lang="en-US" dirty="0">
                <a:hlinkClick r:id="rId8"/>
              </a:rPr>
              <a:t>https://youtu.be/FZ1d5r9Dk6Y</a:t>
            </a:r>
            <a:r>
              <a:rPr lang="en-US" dirty="0"/>
              <a:t> </a:t>
            </a:r>
          </a:p>
        </p:txBody>
      </p:sp>
    </p:spTree>
    <p:extLst>
      <p:ext uri="{BB962C8B-B14F-4D97-AF65-F5344CB8AC3E}">
        <p14:creationId xmlns:p14="http://schemas.microsoft.com/office/powerpoint/2010/main" val="6944353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31D94-9E16-1847-9A0C-748F5E40C642}"/>
              </a:ext>
            </a:extLst>
          </p:cNvPr>
          <p:cNvSpPr>
            <a:spLocks noGrp="1"/>
          </p:cNvSpPr>
          <p:nvPr>
            <p:ph type="title"/>
          </p:nvPr>
        </p:nvSpPr>
        <p:spPr>
          <a:xfrm>
            <a:off x="479612" y="18255"/>
            <a:ext cx="2514600" cy="967863"/>
          </a:xfrm>
        </p:spPr>
        <p:txBody>
          <a:bodyPr>
            <a:normAutofit/>
          </a:bodyPr>
          <a:lstStyle/>
          <a:p>
            <a:r>
              <a:rPr lang="en-US" sz="1400" dirty="0">
                <a:latin typeface="+mn-lt"/>
              </a:rPr>
              <a:t>Bibliography Research Report </a:t>
            </a:r>
          </a:p>
        </p:txBody>
      </p:sp>
      <p:sp>
        <p:nvSpPr>
          <p:cNvPr id="3" name="Content Placeholder 2">
            <a:extLst>
              <a:ext uri="{FF2B5EF4-FFF2-40B4-BE49-F238E27FC236}">
                <a16:creationId xmlns:a16="http://schemas.microsoft.com/office/drawing/2014/main" id="{312A9670-3E77-704F-BEAE-D7AF1D0D6E65}"/>
              </a:ext>
            </a:extLst>
          </p:cNvPr>
          <p:cNvSpPr>
            <a:spLocks noGrp="1"/>
          </p:cNvSpPr>
          <p:nvPr>
            <p:ph idx="1"/>
          </p:nvPr>
        </p:nvSpPr>
        <p:spPr>
          <a:xfrm>
            <a:off x="479612" y="699247"/>
            <a:ext cx="10515600" cy="4351338"/>
          </a:xfrm>
        </p:spPr>
        <p:txBody>
          <a:bodyPr>
            <a:normAutofit fontScale="25000" lnSpcReduction="20000"/>
          </a:bodyPr>
          <a:lstStyle/>
          <a:p>
            <a:pPr marL="0" indent="0">
              <a:buNone/>
            </a:pPr>
            <a:endParaRPr lang="en-GB" sz="5600" dirty="0"/>
          </a:p>
          <a:p>
            <a:r>
              <a:rPr lang="en-GB" sz="5600" dirty="0" err="1"/>
              <a:t>Adjaye</a:t>
            </a:r>
            <a:r>
              <a:rPr lang="en-GB" sz="5600" dirty="0"/>
              <a:t>, D (2017) </a:t>
            </a:r>
            <a:r>
              <a:rPr lang="en-GB" sz="5600" i="1" dirty="0"/>
              <a:t>Approach.</a:t>
            </a:r>
            <a:r>
              <a:rPr lang="en-GB" sz="5600" dirty="0"/>
              <a:t> Available at: </a:t>
            </a:r>
            <a:r>
              <a:rPr lang="en-GB" sz="5600" dirty="0">
                <a:hlinkClick r:id="rId2"/>
              </a:rPr>
              <a:t>https://www.adjaye.com/who-we-are/approach/</a:t>
            </a:r>
            <a:r>
              <a:rPr lang="en-GB" sz="5600" dirty="0"/>
              <a:t> (Accessed: 25</a:t>
            </a:r>
            <a:r>
              <a:rPr lang="en-GB" sz="5600" baseline="30000" dirty="0"/>
              <a:t>th</a:t>
            </a:r>
            <a:r>
              <a:rPr lang="en-GB" sz="5600" dirty="0"/>
              <a:t> </a:t>
            </a:r>
            <a:r>
              <a:rPr lang="en-GB" sz="5600" dirty="0" err="1"/>
              <a:t>Novemeber</a:t>
            </a:r>
            <a:r>
              <a:rPr lang="en-GB" sz="5600" dirty="0"/>
              <a:t> 2020) </a:t>
            </a:r>
          </a:p>
          <a:p>
            <a:r>
              <a:rPr lang="en-GB" sz="5600" dirty="0"/>
              <a:t>Bachelard, G. (1969)  </a:t>
            </a:r>
            <a:r>
              <a:rPr lang="en-GB" sz="5600" i="1" dirty="0"/>
              <a:t>The Poetics of Space. </a:t>
            </a:r>
            <a:r>
              <a:rPr lang="en-GB" sz="5600" dirty="0"/>
              <a:t>Grossman Publishers.</a:t>
            </a:r>
          </a:p>
          <a:p>
            <a:r>
              <a:rPr lang="en-GB" sz="5600" dirty="0"/>
              <a:t>Brown, C. (2020) </a:t>
            </a:r>
            <a:r>
              <a:rPr lang="en-GB" sz="5600" i="1" dirty="0"/>
              <a:t>MA Lecture series Making with Glass</a:t>
            </a:r>
            <a:r>
              <a:rPr lang="en-GB" sz="5600" dirty="0"/>
              <a:t>, Teams, October 2020 </a:t>
            </a:r>
          </a:p>
          <a:p>
            <a:r>
              <a:rPr lang="en-GB" sz="5600" dirty="0"/>
              <a:t>Heath, D. (2020) </a:t>
            </a:r>
            <a:r>
              <a:rPr lang="en-GB" sz="5600" i="1" dirty="0"/>
              <a:t>Slate. </a:t>
            </a:r>
            <a:r>
              <a:rPr lang="en-GB" sz="5600" dirty="0"/>
              <a:t>Available at: </a:t>
            </a:r>
            <a:r>
              <a:rPr lang="en-GB" sz="5600" dirty="0">
                <a:hlinkClick r:id="rId3"/>
              </a:rPr>
              <a:t>http://Instagram.com/danielheathstudio</a:t>
            </a:r>
            <a:r>
              <a:rPr lang="en-GB" sz="5600" dirty="0"/>
              <a:t> (Accessed 22nd November 2020) </a:t>
            </a:r>
          </a:p>
          <a:p>
            <a:r>
              <a:rPr lang="en-GB" sz="5600" dirty="0"/>
              <a:t>Johnston, L. (2017). </a:t>
            </a:r>
            <a:r>
              <a:rPr lang="en-GB" sz="5600" i="1" dirty="0"/>
              <a:t>Digital handmade</a:t>
            </a:r>
            <a:r>
              <a:rPr lang="en-GB" sz="5600" dirty="0"/>
              <a:t>. 2nd ed. London: Thames &amp; Hudson Ltd.</a:t>
            </a:r>
          </a:p>
          <a:p>
            <a:r>
              <a:rPr lang="en-GB" sz="5600" dirty="0"/>
              <a:t>Lee, P (2010) </a:t>
            </a:r>
            <a:r>
              <a:rPr lang="en-GB" sz="5600" i="1" dirty="0"/>
              <a:t>Design Research, What is it and Why do it? </a:t>
            </a:r>
            <a:r>
              <a:rPr lang="en-GB" sz="5600" dirty="0" err="1"/>
              <a:t>Avaialble</a:t>
            </a:r>
            <a:r>
              <a:rPr lang="en-GB" sz="5600" dirty="0"/>
              <a:t> at: </a:t>
            </a:r>
            <a:r>
              <a:rPr lang="en-GB" sz="5600" dirty="0">
                <a:hlinkClick r:id="rId4"/>
              </a:rPr>
              <a:t>https://reboot.org/2012/02/19/design-research-what-is-it-and-why-do-it/</a:t>
            </a:r>
            <a:r>
              <a:rPr lang="en-GB" sz="5600" dirty="0"/>
              <a:t> (Accessed: 30</a:t>
            </a:r>
            <a:r>
              <a:rPr lang="en-GB" sz="5600" baseline="30000" dirty="0"/>
              <a:t>th</a:t>
            </a:r>
            <a:r>
              <a:rPr lang="en-GB" sz="5600" dirty="0"/>
              <a:t> November 2020)  </a:t>
            </a:r>
          </a:p>
          <a:p>
            <a:r>
              <a:rPr lang="en-GB" sz="5600" dirty="0"/>
              <a:t>Mind (2020) </a:t>
            </a:r>
            <a:r>
              <a:rPr lang="en-GB" sz="5600" i="1" dirty="0"/>
              <a:t>Local Minds</a:t>
            </a:r>
            <a:r>
              <a:rPr lang="en-GB" sz="5600" dirty="0"/>
              <a:t>. Available at: https://</a:t>
            </a:r>
            <a:r>
              <a:rPr lang="en-GB" sz="5600" dirty="0" err="1"/>
              <a:t>www.mind.org.uk</a:t>
            </a:r>
            <a:r>
              <a:rPr lang="en-GB" sz="5600" dirty="0"/>
              <a:t>/about-us/local-minds/ (Accessed 23</a:t>
            </a:r>
            <a:r>
              <a:rPr lang="en-GB" sz="5600" baseline="30000" dirty="0"/>
              <a:t>rd</a:t>
            </a:r>
            <a:r>
              <a:rPr lang="en-GB" sz="5600" dirty="0"/>
              <a:t> November 2020) </a:t>
            </a:r>
          </a:p>
          <a:p>
            <a:r>
              <a:rPr lang="en-GB" sz="5600" dirty="0"/>
              <a:t>Murray, A (2015) </a:t>
            </a:r>
            <a:r>
              <a:rPr lang="en-GB" sz="5600" dirty="0" err="1"/>
              <a:t>Patternity</a:t>
            </a:r>
            <a:r>
              <a:rPr lang="en-GB" sz="5600" dirty="0"/>
              <a:t> A New Way Of Seeing. London. </a:t>
            </a:r>
            <a:r>
              <a:rPr lang="en-GB" sz="5600" dirty="0" err="1"/>
              <a:t>Octapus</a:t>
            </a:r>
            <a:r>
              <a:rPr lang="en-GB" sz="5600" dirty="0"/>
              <a:t> books</a:t>
            </a:r>
          </a:p>
          <a:p>
            <a:r>
              <a:rPr lang="en-GB" sz="5600" dirty="0"/>
              <a:t>Norman, D (2013)  </a:t>
            </a:r>
            <a:r>
              <a:rPr lang="en-GB" sz="5600" i="1" dirty="0"/>
              <a:t>The design of everyday things.</a:t>
            </a:r>
            <a:r>
              <a:rPr lang="en-GB" sz="5600" dirty="0"/>
              <a:t> New York: Basic Books </a:t>
            </a:r>
            <a:r>
              <a:rPr lang="en-GB" sz="5600" dirty="0" err="1"/>
              <a:t>Persues</a:t>
            </a:r>
            <a:r>
              <a:rPr lang="en-GB" sz="5600" dirty="0"/>
              <a:t> Book Group</a:t>
            </a:r>
          </a:p>
          <a:p>
            <a:r>
              <a:rPr lang="en-GB" sz="5600" dirty="0"/>
              <a:t>Oxford English Dictionary (2020) </a:t>
            </a:r>
            <a:r>
              <a:rPr lang="en-GB" sz="5600" i="1" dirty="0"/>
              <a:t>Hybrid.</a:t>
            </a:r>
            <a:r>
              <a:rPr lang="en-GB" sz="5600" dirty="0"/>
              <a:t> Available at: </a:t>
            </a:r>
            <a:r>
              <a:rPr lang="en-GB" sz="5600" dirty="0">
                <a:hlinkClick r:id="rId5"/>
              </a:rPr>
              <a:t>http://www.lexico.com/definition</a:t>
            </a:r>
            <a:r>
              <a:rPr lang="en-GB" sz="5600" dirty="0"/>
              <a:t> (Accessed: 21</a:t>
            </a:r>
            <a:r>
              <a:rPr lang="en-GB" sz="5600" baseline="30000" dirty="0"/>
              <a:t>st</a:t>
            </a:r>
            <a:r>
              <a:rPr lang="en-GB" sz="5600" dirty="0"/>
              <a:t> November 2020)</a:t>
            </a:r>
          </a:p>
          <a:p>
            <a:r>
              <a:rPr lang="en-GB" sz="5600" dirty="0"/>
              <a:t>Sennet, R. (2008) </a:t>
            </a:r>
            <a:r>
              <a:rPr lang="en-GB" sz="5600" i="1" dirty="0"/>
              <a:t>The Craftsman. </a:t>
            </a:r>
            <a:r>
              <a:rPr lang="en-GB" sz="5600" dirty="0"/>
              <a:t>London: Penguin Group. </a:t>
            </a:r>
          </a:p>
          <a:p>
            <a:r>
              <a:rPr lang="en-GB" sz="5600" dirty="0"/>
              <a:t>Think Design (2020) </a:t>
            </a:r>
            <a:r>
              <a:rPr lang="en-GB" sz="5600" i="1" dirty="0"/>
              <a:t>Advantages of Critical Thinking. </a:t>
            </a:r>
            <a:r>
              <a:rPr lang="en-GB" sz="5600" dirty="0"/>
              <a:t>Available at :</a:t>
            </a:r>
            <a:r>
              <a:rPr lang="en-GB" sz="5600" i="1" dirty="0"/>
              <a:t> </a:t>
            </a:r>
            <a:r>
              <a:rPr lang="en-GB" sz="5600" dirty="0">
                <a:hlinkClick r:id="rId6"/>
              </a:rPr>
              <a:t>https://think.design/user-design-research/critical-thinking/</a:t>
            </a:r>
            <a:r>
              <a:rPr lang="en-GB" sz="5600" dirty="0"/>
              <a:t> (Accessed 30</a:t>
            </a:r>
            <a:r>
              <a:rPr lang="en-GB" sz="5600" baseline="30000" dirty="0"/>
              <a:t>th</a:t>
            </a:r>
            <a:r>
              <a:rPr lang="en-GB" sz="5600" dirty="0"/>
              <a:t> November 2020)</a:t>
            </a:r>
          </a:p>
          <a:p>
            <a:r>
              <a:rPr lang="en-GB" sz="5600" dirty="0"/>
              <a:t>Willis Newson (2018) </a:t>
            </a:r>
            <a:r>
              <a:rPr lang="en-GB" sz="5600" i="1" dirty="0"/>
              <a:t>About us. </a:t>
            </a:r>
            <a:r>
              <a:rPr lang="en-GB" sz="5600" dirty="0"/>
              <a:t>Available at: </a:t>
            </a:r>
            <a:r>
              <a:rPr lang="en-GB" sz="5600" dirty="0">
                <a:hlinkClick r:id="rId7"/>
              </a:rPr>
              <a:t>http://www.willisnewson.co.uk/arts-and-health-willis-newson.html</a:t>
            </a:r>
            <a:r>
              <a:rPr lang="en-GB" sz="5600" dirty="0"/>
              <a:t> (Accessed 23rd November 2020) </a:t>
            </a:r>
          </a:p>
          <a:p>
            <a:r>
              <a:rPr lang="en-GB" sz="5600" dirty="0"/>
              <a:t>VAM (2014)</a:t>
            </a:r>
            <a:r>
              <a:rPr lang="en-GB" sz="5600" i="1" dirty="0"/>
              <a:t> Introducing William Morris. </a:t>
            </a:r>
            <a:r>
              <a:rPr lang="en-GB" sz="5600" dirty="0"/>
              <a:t>Available at: </a:t>
            </a:r>
            <a:r>
              <a:rPr lang="en-GB" sz="5600" dirty="0">
                <a:hlinkClick r:id="rId8"/>
              </a:rPr>
              <a:t>https://www.vam.ac.uk/articles/introducing-william-morris</a:t>
            </a:r>
            <a:r>
              <a:rPr lang="en-GB" sz="5600" dirty="0"/>
              <a:t> (Accessed 9</a:t>
            </a:r>
            <a:r>
              <a:rPr lang="en-GB" sz="5600" baseline="30000" dirty="0"/>
              <a:t>th</a:t>
            </a:r>
            <a:r>
              <a:rPr lang="en-GB" sz="5600" dirty="0"/>
              <a:t> December 2020)</a:t>
            </a:r>
          </a:p>
          <a:p>
            <a:endParaRPr lang="en-US" dirty="0"/>
          </a:p>
        </p:txBody>
      </p:sp>
    </p:spTree>
    <p:extLst>
      <p:ext uri="{BB962C8B-B14F-4D97-AF65-F5344CB8AC3E}">
        <p14:creationId xmlns:p14="http://schemas.microsoft.com/office/powerpoint/2010/main" val="38603140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43466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text, different, many, bunch&#10;&#10;Description automatically generated">
            <a:extLst>
              <a:ext uri="{FF2B5EF4-FFF2-40B4-BE49-F238E27FC236}">
                <a16:creationId xmlns:a16="http://schemas.microsoft.com/office/drawing/2014/main" id="{EC9EB295-FD86-484D-945E-5FBC83E800A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67393" y="3434990"/>
            <a:ext cx="6724605" cy="3777915"/>
          </a:xfrm>
          <a:prstGeom prst="rect">
            <a:avLst/>
          </a:prstGeom>
        </p:spPr>
      </p:pic>
      <p:pic>
        <p:nvPicPr>
          <p:cNvPr id="5" name="Picture 4" descr="A picture containing text, many, bunch, different&#10;&#10;Description automatically generated">
            <a:extLst>
              <a:ext uri="{FF2B5EF4-FFF2-40B4-BE49-F238E27FC236}">
                <a16:creationId xmlns:a16="http://schemas.microsoft.com/office/drawing/2014/main" id="{DD597F22-0E30-B346-B816-F798C206F4A0}"/>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467393" y="0"/>
            <a:ext cx="6567844" cy="3354959"/>
          </a:xfrm>
          <a:prstGeom prst="rect">
            <a:avLst/>
          </a:prstGeom>
        </p:spPr>
      </p:pic>
      <p:sp>
        <p:nvSpPr>
          <p:cNvPr id="2" name="Title 1">
            <a:extLst>
              <a:ext uri="{FF2B5EF4-FFF2-40B4-BE49-F238E27FC236}">
                <a16:creationId xmlns:a16="http://schemas.microsoft.com/office/drawing/2014/main" id="{31DB4D0B-7612-0340-873B-3317D818C7E5}"/>
              </a:ext>
            </a:extLst>
          </p:cNvPr>
          <p:cNvSpPr>
            <a:spLocks noGrp="1"/>
          </p:cNvSpPr>
          <p:nvPr>
            <p:ph type="title"/>
          </p:nvPr>
        </p:nvSpPr>
        <p:spPr>
          <a:xfrm>
            <a:off x="646744" y="640080"/>
            <a:ext cx="4173905" cy="5577818"/>
          </a:xfrm>
        </p:spPr>
        <p:txBody>
          <a:bodyPr vert="horz" lIns="91440" tIns="45720" rIns="91440" bIns="45720" rtlCol="0" anchor="ctr">
            <a:normAutofit/>
          </a:bodyPr>
          <a:lstStyle/>
          <a:p>
            <a:pPr algn="r"/>
            <a:r>
              <a:rPr lang="en-US" sz="3800" b="1" kern="1200" dirty="0">
                <a:solidFill>
                  <a:srgbClr val="FFFFFF"/>
                </a:solidFill>
                <a:latin typeface="+mn-lt"/>
                <a:ea typeface="+mj-ea"/>
                <a:cs typeface="+mj-cs"/>
              </a:rPr>
              <a:t>Escapism</a:t>
            </a:r>
            <a:r>
              <a:rPr lang="en-US" sz="3800" kern="1200" dirty="0">
                <a:solidFill>
                  <a:srgbClr val="FFFFFF"/>
                </a:solidFill>
                <a:latin typeface="+mn-lt"/>
                <a:ea typeface="+mj-ea"/>
                <a:cs typeface="+mj-cs"/>
              </a:rPr>
              <a:t> the tendency to seek distraction and relief from unpleasant realities, especially by seeking entertainment or engaging in fantasy.</a:t>
            </a:r>
          </a:p>
        </p:txBody>
      </p:sp>
    </p:spTree>
    <p:extLst>
      <p:ext uri="{BB962C8B-B14F-4D97-AF65-F5344CB8AC3E}">
        <p14:creationId xmlns:p14="http://schemas.microsoft.com/office/powerpoint/2010/main" val="42728088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different&#10;&#10;Description automatically generated">
            <a:extLst>
              <a:ext uri="{FF2B5EF4-FFF2-40B4-BE49-F238E27FC236}">
                <a16:creationId xmlns:a16="http://schemas.microsoft.com/office/drawing/2014/main" id="{0A75FC77-A0A6-7F4E-8D46-0195954C03D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49296" y="0"/>
            <a:ext cx="9693408" cy="6858000"/>
          </a:xfrm>
          <a:prstGeom prst="rect">
            <a:avLst/>
          </a:prstGeom>
        </p:spPr>
      </p:pic>
      <p:sp>
        <p:nvSpPr>
          <p:cNvPr id="2" name="TextBox 1">
            <a:extLst>
              <a:ext uri="{FF2B5EF4-FFF2-40B4-BE49-F238E27FC236}">
                <a16:creationId xmlns:a16="http://schemas.microsoft.com/office/drawing/2014/main" id="{26B460DD-5E13-3840-BFD1-142AD345D170}"/>
              </a:ext>
            </a:extLst>
          </p:cNvPr>
          <p:cNvSpPr txBox="1"/>
          <p:nvPr/>
        </p:nvSpPr>
        <p:spPr>
          <a:xfrm>
            <a:off x="201168" y="128016"/>
            <a:ext cx="1298448" cy="307777"/>
          </a:xfrm>
          <a:prstGeom prst="rect">
            <a:avLst/>
          </a:prstGeom>
          <a:noFill/>
        </p:spPr>
        <p:txBody>
          <a:bodyPr wrap="square" rtlCol="0">
            <a:spAutoFit/>
          </a:bodyPr>
          <a:lstStyle/>
          <a:p>
            <a:r>
              <a:rPr lang="en-US" sz="1400" dirty="0"/>
              <a:t>Starting points </a:t>
            </a:r>
          </a:p>
        </p:txBody>
      </p:sp>
    </p:spTree>
    <p:extLst>
      <p:ext uri="{BB962C8B-B14F-4D97-AF65-F5344CB8AC3E}">
        <p14:creationId xmlns:p14="http://schemas.microsoft.com/office/powerpoint/2010/main" val="28701130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cat, white, different&#10;&#10;Description automatically generated">
            <a:extLst>
              <a:ext uri="{FF2B5EF4-FFF2-40B4-BE49-F238E27FC236}">
                <a16:creationId xmlns:a16="http://schemas.microsoft.com/office/drawing/2014/main" id="{D5AF89FC-7304-5C4B-BC44-2E31AEF12384}"/>
              </a:ext>
            </a:extLst>
          </p:cNvPr>
          <p:cNvPicPr>
            <a:picLocks noChangeAspect="1"/>
          </p:cNvPicPr>
          <p:nvPr/>
        </p:nvPicPr>
        <p:blipFill>
          <a:blip r:embed="rId2"/>
          <a:stretch>
            <a:fillRect/>
          </a:stretch>
        </p:blipFill>
        <p:spPr>
          <a:xfrm>
            <a:off x="271462" y="-54084"/>
            <a:ext cx="5169644" cy="6704013"/>
          </a:xfrm>
          <a:prstGeom prst="rect">
            <a:avLst/>
          </a:prstGeom>
        </p:spPr>
      </p:pic>
      <p:sp>
        <p:nvSpPr>
          <p:cNvPr id="6" name="TextBox 5">
            <a:extLst>
              <a:ext uri="{FF2B5EF4-FFF2-40B4-BE49-F238E27FC236}">
                <a16:creationId xmlns:a16="http://schemas.microsoft.com/office/drawing/2014/main" id="{D823849C-24D8-C648-8FB9-2106AA39FC1C}"/>
              </a:ext>
            </a:extLst>
          </p:cNvPr>
          <p:cNvSpPr txBox="1"/>
          <p:nvPr/>
        </p:nvSpPr>
        <p:spPr>
          <a:xfrm>
            <a:off x="-1" y="6550223"/>
            <a:ext cx="9301163" cy="307777"/>
          </a:xfrm>
          <a:prstGeom prst="rect">
            <a:avLst/>
          </a:prstGeom>
          <a:noFill/>
        </p:spPr>
        <p:txBody>
          <a:bodyPr wrap="square" rtlCol="0">
            <a:spAutoFit/>
          </a:bodyPr>
          <a:lstStyle/>
          <a:p>
            <a:r>
              <a:rPr lang="en-US" sz="1400" dirty="0"/>
              <a:t>Daniel Heath, Grace and Webb Architecture , Bobbie Coleman glass, Kew garden the hive</a:t>
            </a:r>
          </a:p>
        </p:txBody>
      </p:sp>
      <p:pic>
        <p:nvPicPr>
          <p:cNvPr id="1026" name="Picture 2">
            <a:extLst>
              <a:ext uri="{FF2B5EF4-FFF2-40B4-BE49-F238E27FC236}">
                <a16:creationId xmlns:a16="http://schemas.microsoft.com/office/drawing/2014/main" id="{577FB067-5D4C-AB45-ACDB-B004B46208DA}"/>
              </a:ext>
            </a:extLst>
          </p:cNvPr>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2697907" y="4855838"/>
            <a:ext cx="2445593" cy="148631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B7EC2BDE-9E10-8649-9BD1-7EF404ED0819}"/>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143500" y="195731"/>
            <a:ext cx="4087600" cy="360521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descr="A picture containing person, hand&#10;&#10;Description automatically generated">
            <a:extLst>
              <a:ext uri="{FF2B5EF4-FFF2-40B4-BE49-F238E27FC236}">
                <a16:creationId xmlns:a16="http://schemas.microsoft.com/office/drawing/2014/main" id="{8FC6D76E-04F6-D749-8315-29E785C2CE5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314395" y="195730"/>
            <a:ext cx="2613301" cy="3605211"/>
          </a:xfrm>
          <a:prstGeom prst="rect">
            <a:avLst/>
          </a:prstGeom>
        </p:spPr>
      </p:pic>
      <p:pic>
        <p:nvPicPr>
          <p:cNvPr id="10" name="Picture 9" descr="A picture containing text, indoor, container, glass&#10;&#10;Description automatically generated">
            <a:extLst>
              <a:ext uri="{FF2B5EF4-FFF2-40B4-BE49-F238E27FC236}">
                <a16:creationId xmlns:a16="http://schemas.microsoft.com/office/drawing/2014/main" id="{E3247E0F-2F83-C341-92AA-D854446B2B6E}"/>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5257800" y="3839312"/>
            <a:ext cx="1585912" cy="2502840"/>
          </a:xfrm>
          <a:prstGeom prst="rect">
            <a:avLst/>
          </a:prstGeom>
        </p:spPr>
      </p:pic>
      <p:pic>
        <p:nvPicPr>
          <p:cNvPr id="1030" name="Picture 6" descr="The Hive: Kew Gardens' breathtakingly beautiful installation simulates a  living beehive | Creative Boom">
            <a:extLst>
              <a:ext uri="{FF2B5EF4-FFF2-40B4-BE49-F238E27FC236}">
                <a16:creationId xmlns:a16="http://schemas.microsoft.com/office/drawing/2014/main" id="{9F2F5706-15F5-904E-A91A-03A2CF6666AD}"/>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6995704" y="3843061"/>
            <a:ext cx="3768216" cy="2502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5495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a:extLst>
              <a:ext uri="{FF2B5EF4-FFF2-40B4-BE49-F238E27FC236}">
                <a16:creationId xmlns:a16="http://schemas.microsoft.com/office/drawing/2014/main" id="{8C263EE6-2483-F341-BFD5-0DD0A974AC60}"/>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904874" y="0"/>
            <a:ext cx="4498675" cy="352901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D88BA33-A16B-324B-AE15-FEC37C3D77E5}"/>
              </a:ext>
            </a:extLst>
          </p:cNvPr>
          <p:cNvSpPr txBox="1"/>
          <p:nvPr/>
        </p:nvSpPr>
        <p:spPr>
          <a:xfrm>
            <a:off x="-1" y="6488668"/>
            <a:ext cx="10466963" cy="307777"/>
          </a:xfrm>
          <a:prstGeom prst="rect">
            <a:avLst/>
          </a:prstGeom>
          <a:noFill/>
        </p:spPr>
        <p:txBody>
          <a:bodyPr wrap="square" rtlCol="0">
            <a:spAutoFit/>
          </a:bodyPr>
          <a:lstStyle/>
          <a:p>
            <a:r>
              <a:rPr lang="en-US" sz="1400" dirty="0"/>
              <a:t>Angie Lewin, David Hockney, Rob Ryan</a:t>
            </a:r>
          </a:p>
        </p:txBody>
      </p:sp>
      <p:pic>
        <p:nvPicPr>
          <p:cNvPr id="2054" name="Picture 6">
            <a:extLst>
              <a:ext uri="{FF2B5EF4-FFF2-40B4-BE49-F238E27FC236}">
                <a16:creationId xmlns:a16="http://schemas.microsoft.com/office/drawing/2014/main" id="{9724A945-B647-CF4A-9031-8709405B602F}"/>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1" y="3586434"/>
            <a:ext cx="2614613" cy="291562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a:extLst>
              <a:ext uri="{FF2B5EF4-FFF2-40B4-BE49-F238E27FC236}">
                <a16:creationId xmlns:a16="http://schemas.microsoft.com/office/drawing/2014/main" id="{8D09198B-6276-BF4E-93C2-AF6A1692AAF7}"/>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712396" y="57422"/>
            <a:ext cx="3328550" cy="3471592"/>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David Hockney: My Yorkshire | David hockney landscapes, David hockney, Landscape  paintings">
            <a:extLst>
              <a:ext uri="{FF2B5EF4-FFF2-40B4-BE49-F238E27FC236}">
                <a16:creationId xmlns:a16="http://schemas.microsoft.com/office/drawing/2014/main" id="{553058DE-99A1-8C46-A955-67D01A006974}"/>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712396" y="3586434"/>
            <a:ext cx="3595376" cy="2915625"/>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Graphical user interface, website&#10;&#10;Description automatically generated">
            <a:extLst>
              <a:ext uri="{FF2B5EF4-FFF2-40B4-BE49-F238E27FC236}">
                <a16:creationId xmlns:a16="http://schemas.microsoft.com/office/drawing/2014/main" id="{82D37A44-FD4C-AA4D-815C-DA536D86911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6405556" y="3568758"/>
            <a:ext cx="3029865" cy="2919910"/>
          </a:xfrm>
          <a:prstGeom prst="rect">
            <a:avLst/>
          </a:prstGeom>
        </p:spPr>
      </p:pic>
      <p:pic>
        <p:nvPicPr>
          <p:cNvPr id="9" name="Picture 8" descr="A picture containing tree, outdoor, colorful, plant&#10;&#10;Description automatically generated">
            <a:extLst>
              <a:ext uri="{FF2B5EF4-FFF2-40B4-BE49-F238E27FC236}">
                <a16:creationId xmlns:a16="http://schemas.microsoft.com/office/drawing/2014/main" id="{DA1A5351-0E6A-8F45-A7A4-292915FB737B}"/>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533205" y="3568758"/>
            <a:ext cx="2437563" cy="3289242"/>
          </a:xfrm>
          <a:prstGeom prst="rect">
            <a:avLst/>
          </a:prstGeom>
        </p:spPr>
      </p:pic>
      <p:pic>
        <p:nvPicPr>
          <p:cNvPr id="2060" name="Picture 12" descr="'Our Adventure' Lasercut">
            <a:extLst>
              <a:ext uri="{FF2B5EF4-FFF2-40B4-BE49-F238E27FC236}">
                <a16:creationId xmlns:a16="http://schemas.microsoft.com/office/drawing/2014/main" id="{A6A2ECFC-8D73-1847-84BB-591B036EC883}"/>
              </a:ext>
            </a:extLst>
          </p:cNvPr>
          <p:cNvPicPr>
            <a:picLocks noChangeAspect="1" noChangeArrowheads="1"/>
          </p:cNvPicPr>
          <p:nvPr/>
        </p:nvPicPr>
        <p:blipFill>
          <a:blip r:embed="rId8">
            <a:extLst>
              <a:ext uri="{28A0092B-C50C-407E-A947-70E740481C1C}">
                <a14:useLocalDpi xmlns:a14="http://schemas.microsoft.com/office/drawing/2010/main"/>
              </a:ext>
            </a:extLst>
          </a:blip>
          <a:srcRect/>
          <a:stretch>
            <a:fillRect/>
          </a:stretch>
        </p:blipFill>
        <p:spPr bwMode="auto">
          <a:xfrm>
            <a:off x="6096000" y="-22611"/>
            <a:ext cx="2761129" cy="3534245"/>
          </a:xfrm>
          <a:prstGeom prst="rect">
            <a:avLst/>
          </a:prstGeom>
          <a:noFill/>
          <a:extLst>
            <a:ext uri="{909E8E84-426E-40DD-AFC4-6F175D3DCCD1}">
              <a14:hiddenFill xmlns:a14="http://schemas.microsoft.com/office/drawing/2010/main">
                <a:solidFill>
                  <a:srgbClr val="FFFFFF"/>
                </a:solidFill>
              </a14:hiddenFill>
            </a:ext>
          </a:extLst>
        </p:spPr>
      </p:pic>
      <p:pic>
        <p:nvPicPr>
          <p:cNvPr id="2062" name="Picture 14" descr="Gallerina at Oswell's - Oswell's">
            <a:extLst>
              <a:ext uri="{FF2B5EF4-FFF2-40B4-BE49-F238E27FC236}">
                <a16:creationId xmlns:a16="http://schemas.microsoft.com/office/drawing/2014/main" id="{8EDD9084-7847-7142-81DA-4A462A59755A}"/>
              </a:ext>
            </a:extLst>
          </p:cNvPr>
          <p:cNvPicPr>
            <a:picLocks noChangeAspect="1" noChangeArrowheads="1"/>
          </p:cNvPicPr>
          <p:nvPr/>
        </p:nvPicPr>
        <p:blipFill>
          <a:blip r:embed="rId9">
            <a:extLst>
              <a:ext uri="{28A0092B-C50C-407E-A947-70E740481C1C}">
                <a14:useLocalDpi xmlns:a14="http://schemas.microsoft.com/office/drawing/2010/main"/>
              </a:ext>
            </a:extLst>
          </a:blip>
          <a:srcRect/>
          <a:stretch>
            <a:fillRect/>
          </a:stretch>
        </p:blipFill>
        <p:spPr bwMode="auto">
          <a:xfrm>
            <a:off x="8648390" y="369332"/>
            <a:ext cx="3543610" cy="27476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51448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10E43D3-589F-7A44-B0F3-4F53FFF0D68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80550" y="242170"/>
            <a:ext cx="4263860" cy="637365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076AE65-FBFC-2341-A5C0-58C1EA52BA46}"/>
              </a:ext>
            </a:extLst>
          </p:cNvPr>
          <p:cNvSpPr txBox="1"/>
          <p:nvPr/>
        </p:nvSpPr>
        <p:spPr>
          <a:xfrm>
            <a:off x="180549" y="6550223"/>
            <a:ext cx="9362696" cy="307777"/>
          </a:xfrm>
          <a:prstGeom prst="rect">
            <a:avLst/>
          </a:prstGeom>
          <a:noFill/>
        </p:spPr>
        <p:txBody>
          <a:bodyPr wrap="square" rtlCol="0">
            <a:spAutoFit/>
          </a:bodyPr>
          <a:lstStyle/>
          <a:p>
            <a:r>
              <a:rPr lang="en-US" sz="1400" dirty="0"/>
              <a:t>Salvaged wood Daniel Heath Perkins &amp; Will America , </a:t>
            </a:r>
            <a:r>
              <a:rPr lang="en-US" sz="1400" dirty="0" err="1"/>
              <a:t>Divisare</a:t>
            </a:r>
            <a:r>
              <a:rPr lang="en-US" sz="1400" dirty="0"/>
              <a:t>. Looking at how pattern can be used for different functions.</a:t>
            </a:r>
          </a:p>
        </p:txBody>
      </p:sp>
      <p:pic>
        <p:nvPicPr>
          <p:cNvPr id="1028" name="Picture 4">
            <a:extLst>
              <a:ext uri="{FF2B5EF4-FFF2-40B4-BE49-F238E27FC236}">
                <a16:creationId xmlns:a16="http://schemas.microsoft.com/office/drawing/2014/main" id="{1ABDE855-0F96-C947-9C86-93F3306F600A}"/>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597178" y="242170"/>
            <a:ext cx="3959026" cy="439665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0EA92BA7-8534-0949-907D-EDF7C784F9F7}"/>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597178" y="3928673"/>
            <a:ext cx="3959026" cy="26215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 ">
            <a:extLst>
              <a:ext uri="{FF2B5EF4-FFF2-40B4-BE49-F238E27FC236}">
                <a16:creationId xmlns:a16="http://schemas.microsoft.com/office/drawing/2014/main" id="{9A722372-D375-974E-A19B-6DECD7FE190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708972" y="242170"/>
            <a:ext cx="4484038" cy="63080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6243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Ameller, Dubois &amp; Associés , Sergio Grazia · posto di polizia a Les Mureaux">
            <a:extLst>
              <a:ext uri="{FF2B5EF4-FFF2-40B4-BE49-F238E27FC236}">
                <a16:creationId xmlns:a16="http://schemas.microsoft.com/office/drawing/2014/main" id="{A5538E3D-00C9-7E47-A305-953EBF317060}"/>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510542" y="0"/>
            <a:ext cx="457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meller, Dubois &amp; Associés , Sergio Grazia · posto di polizia a Les Mureaux">
            <a:extLst>
              <a:ext uri="{FF2B5EF4-FFF2-40B4-BE49-F238E27FC236}">
                <a16:creationId xmlns:a16="http://schemas.microsoft.com/office/drawing/2014/main" id="{E51B97FE-5244-A14F-B8CC-9B286F7827F9}"/>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938542" y="26581"/>
            <a:ext cx="457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D59E135-3FF8-484D-8666-4DDBC906C4AD}"/>
              </a:ext>
            </a:extLst>
          </p:cNvPr>
          <p:cNvSpPr txBox="1"/>
          <p:nvPr/>
        </p:nvSpPr>
        <p:spPr>
          <a:xfrm>
            <a:off x="73522" y="26581"/>
            <a:ext cx="2424223" cy="369332"/>
          </a:xfrm>
          <a:prstGeom prst="rect">
            <a:avLst/>
          </a:prstGeom>
          <a:noFill/>
        </p:spPr>
        <p:txBody>
          <a:bodyPr wrap="square" rtlCol="0">
            <a:spAutoFit/>
          </a:bodyPr>
          <a:lstStyle/>
          <a:p>
            <a:r>
              <a:rPr lang="en-US" sz="1400" dirty="0" err="1"/>
              <a:t>Divisare</a:t>
            </a:r>
            <a:r>
              <a:rPr lang="en-US" dirty="0"/>
              <a:t> </a:t>
            </a:r>
          </a:p>
        </p:txBody>
      </p:sp>
      <p:pic>
        <p:nvPicPr>
          <p:cNvPr id="7" name="Picture 10" descr="Ameller, Dubois &amp; Associés , Sergio Grazia · posto di polizia a Les Mureaux">
            <a:extLst>
              <a:ext uri="{FF2B5EF4-FFF2-40B4-BE49-F238E27FC236}">
                <a16:creationId xmlns:a16="http://schemas.microsoft.com/office/drawing/2014/main" id="{6E7BC92E-2DFB-9641-BCAC-6CB1487D28EA}"/>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73522" y="2402957"/>
            <a:ext cx="4220218" cy="281172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A628157-BE40-C54D-ABCD-56B3C006D4EC}"/>
              </a:ext>
            </a:extLst>
          </p:cNvPr>
          <p:cNvSpPr txBox="1"/>
          <p:nvPr/>
        </p:nvSpPr>
        <p:spPr>
          <a:xfrm>
            <a:off x="73522" y="278918"/>
            <a:ext cx="8080744" cy="738664"/>
          </a:xfrm>
          <a:prstGeom prst="rect">
            <a:avLst/>
          </a:prstGeom>
          <a:noFill/>
        </p:spPr>
        <p:txBody>
          <a:bodyPr wrap="square" rtlCol="0">
            <a:spAutoFit/>
          </a:bodyPr>
          <a:lstStyle/>
          <a:p>
            <a:r>
              <a:rPr lang="en-US" sz="1400" dirty="0"/>
              <a:t>Bringing Joy to a Police station an often frightening or uneasy place through surface pattern / architecture</a:t>
            </a:r>
          </a:p>
          <a:p>
            <a:r>
              <a:rPr lang="en-US" sz="1400" dirty="0"/>
              <a:t>Thinking about how patterns can be used to soften or add value to buildings</a:t>
            </a:r>
          </a:p>
          <a:p>
            <a:r>
              <a:rPr lang="en-US" sz="1400" dirty="0"/>
              <a:t>Ultimately using them as a function.  </a:t>
            </a:r>
          </a:p>
        </p:txBody>
      </p:sp>
    </p:spTree>
    <p:extLst>
      <p:ext uri="{BB962C8B-B14F-4D97-AF65-F5344CB8AC3E}">
        <p14:creationId xmlns:p14="http://schemas.microsoft.com/office/powerpoint/2010/main" val="31778395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C1B3A-A425-4F45-B2E1-83D8153B44BE}"/>
              </a:ext>
            </a:extLst>
          </p:cNvPr>
          <p:cNvSpPr>
            <a:spLocks noGrp="1"/>
          </p:cNvSpPr>
          <p:nvPr>
            <p:ph type="title"/>
          </p:nvPr>
        </p:nvSpPr>
        <p:spPr>
          <a:xfrm>
            <a:off x="0" y="5985577"/>
            <a:ext cx="10515600" cy="1325563"/>
          </a:xfrm>
        </p:spPr>
        <p:txBody>
          <a:bodyPr>
            <a:noAutofit/>
          </a:bodyPr>
          <a:lstStyle/>
          <a:p>
            <a:r>
              <a:rPr lang="en-GB" sz="1400" dirty="0">
                <a:latin typeface="+mn-lt"/>
              </a:rPr>
              <a:t>Waiting Windows by Note Design Studio Reflects the Environment “Waiting is a poetic frame of mind, but it’s often considered something of a void in our daily lives,” said Daniel </a:t>
            </a:r>
            <a:r>
              <a:rPr lang="en-GB" sz="1400" dirty="0" err="1">
                <a:latin typeface="+mn-lt"/>
              </a:rPr>
              <a:t>Hecksche</a:t>
            </a:r>
            <a:r>
              <a:rPr lang="en-GB" sz="1400" dirty="0">
                <a:latin typeface="+mn-lt"/>
              </a:rPr>
              <a:t>, Note architect. “We have to do it, but if you allow yourself to actively occupy that moment rather than be passive, then it becomes something else altogether – something that’s not to be seen as wasted time.</a:t>
            </a:r>
            <a:br>
              <a:rPr lang="en-GB" sz="1200" dirty="0"/>
            </a:br>
            <a:endParaRPr lang="en-US" sz="1200" dirty="0"/>
          </a:p>
        </p:txBody>
      </p:sp>
      <p:pic>
        <p:nvPicPr>
          <p:cNvPr id="3074" name="Picture 2">
            <a:extLst>
              <a:ext uri="{FF2B5EF4-FFF2-40B4-BE49-F238E27FC236}">
                <a16:creationId xmlns:a16="http://schemas.microsoft.com/office/drawing/2014/main" id="{95A0B25B-915B-3846-AC3F-35C98472D666}"/>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0" y="2019547"/>
            <a:ext cx="4229663" cy="281890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aiting Windows by note design studio">
            <a:extLst>
              <a:ext uri="{FF2B5EF4-FFF2-40B4-BE49-F238E27FC236}">
                <a16:creationId xmlns:a16="http://schemas.microsoft.com/office/drawing/2014/main" id="{58D0B1E3-BDFE-4644-A7DD-9FA4F3FEA8E3}"/>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396755" y="344452"/>
            <a:ext cx="3967007" cy="5667153"/>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Waiting Windows by note design studio">
            <a:extLst>
              <a:ext uri="{FF2B5EF4-FFF2-40B4-BE49-F238E27FC236}">
                <a16:creationId xmlns:a16="http://schemas.microsoft.com/office/drawing/2014/main" id="{4F8F4BDD-1F45-A44E-888E-614302569EB8}"/>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8530784" y="344451"/>
            <a:ext cx="3969631" cy="566715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A6562C6-8AD2-1345-AAAE-3AB6BCE937C5}"/>
              </a:ext>
            </a:extLst>
          </p:cNvPr>
          <p:cNvSpPr txBox="1"/>
          <p:nvPr/>
        </p:nvSpPr>
        <p:spPr>
          <a:xfrm>
            <a:off x="206062" y="179925"/>
            <a:ext cx="3618963" cy="1384995"/>
          </a:xfrm>
          <a:prstGeom prst="rect">
            <a:avLst/>
          </a:prstGeom>
          <a:noFill/>
        </p:spPr>
        <p:txBody>
          <a:bodyPr wrap="square" rtlCol="0">
            <a:spAutoFit/>
          </a:bodyPr>
          <a:lstStyle/>
          <a:p>
            <a:r>
              <a:rPr lang="en-US" sz="1400" dirty="0"/>
              <a:t>Mirror is interesting to me as a material for its reflective purposes and I’m thinking about the importance of mirrors in interiors to create space and light. Daniel Heath engraves patterns into mirrors something I’m potentially going to look into further. </a:t>
            </a:r>
          </a:p>
        </p:txBody>
      </p:sp>
    </p:spTree>
    <p:extLst>
      <p:ext uri="{BB962C8B-B14F-4D97-AF65-F5344CB8AC3E}">
        <p14:creationId xmlns:p14="http://schemas.microsoft.com/office/powerpoint/2010/main" val="8865539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Anish Kapoor | Artists | Lisson Gallery">
            <a:extLst>
              <a:ext uri="{FF2B5EF4-FFF2-40B4-BE49-F238E27FC236}">
                <a16:creationId xmlns:a16="http://schemas.microsoft.com/office/drawing/2014/main" id="{65765D89-8A46-054B-A8DA-DFD3B35BA56E}"/>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23680" y="0"/>
            <a:ext cx="5148263" cy="3429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AEF17AB-F525-A84C-AA51-6C67B4868E35}"/>
              </a:ext>
            </a:extLst>
          </p:cNvPr>
          <p:cNvSpPr txBox="1"/>
          <p:nvPr/>
        </p:nvSpPr>
        <p:spPr>
          <a:xfrm>
            <a:off x="0" y="6488668"/>
            <a:ext cx="5992166" cy="307777"/>
          </a:xfrm>
          <a:prstGeom prst="rect">
            <a:avLst/>
          </a:prstGeom>
          <a:noFill/>
        </p:spPr>
        <p:txBody>
          <a:bodyPr wrap="square" rtlCol="0">
            <a:spAutoFit/>
          </a:bodyPr>
          <a:lstStyle/>
          <a:p>
            <a:r>
              <a:rPr lang="en-US" sz="1400" dirty="0"/>
              <a:t>Anish Kapoor installation/ conceptual  </a:t>
            </a:r>
          </a:p>
        </p:txBody>
      </p:sp>
      <p:pic>
        <p:nvPicPr>
          <p:cNvPr id="4100" name="Picture 4" descr="Anish Kapoor : Yorkshire Sculpture Park 2012">
            <a:extLst>
              <a:ext uri="{FF2B5EF4-FFF2-40B4-BE49-F238E27FC236}">
                <a16:creationId xmlns:a16="http://schemas.microsoft.com/office/drawing/2014/main" id="{97AEAA66-8C63-BB44-BC2E-919961A018F0}"/>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235246" y="2711560"/>
            <a:ext cx="4922268" cy="327898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25E005E-7657-9843-A6BD-69F3A635C8FC}"/>
              </a:ext>
            </a:extLst>
          </p:cNvPr>
          <p:cNvSpPr txBox="1"/>
          <p:nvPr/>
        </p:nvSpPr>
        <p:spPr>
          <a:xfrm>
            <a:off x="6096000" y="6057781"/>
            <a:ext cx="5963659" cy="738664"/>
          </a:xfrm>
          <a:prstGeom prst="rect">
            <a:avLst/>
          </a:prstGeom>
          <a:noFill/>
        </p:spPr>
        <p:txBody>
          <a:bodyPr wrap="square" rtlCol="0">
            <a:spAutoFit/>
          </a:bodyPr>
          <a:lstStyle/>
          <a:p>
            <a:r>
              <a:rPr lang="en-US" sz="1400" dirty="0"/>
              <a:t>Mirror in environment for me offers a sense of wellbeing  I believe you take note of what’s in the mirror submerging yourself in the landscape having light shone back at you </a:t>
            </a:r>
          </a:p>
        </p:txBody>
      </p:sp>
      <p:pic>
        <p:nvPicPr>
          <p:cNvPr id="4102" name="Picture 6" descr="Anish Kapoor - 5 Interesting Facts • artlistr">
            <a:extLst>
              <a:ext uri="{FF2B5EF4-FFF2-40B4-BE49-F238E27FC236}">
                <a16:creationId xmlns:a16="http://schemas.microsoft.com/office/drawing/2014/main" id="{F88242C9-1F04-3347-84BA-9C69692194AE}"/>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992166" y="0"/>
            <a:ext cx="5408428" cy="3093804"/>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Fundación Proa: &quot;Anish Kapoor&quot; - World Art Foundations">
            <a:extLst>
              <a:ext uri="{FF2B5EF4-FFF2-40B4-BE49-F238E27FC236}">
                <a16:creationId xmlns:a16="http://schemas.microsoft.com/office/drawing/2014/main" id="{5673D350-2466-294D-A1F6-39D988E67481}"/>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23680" y="2988345"/>
            <a:ext cx="5148261" cy="3559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33707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E620F-3A58-3048-8F1D-1742CECF9683}"/>
              </a:ext>
            </a:extLst>
          </p:cNvPr>
          <p:cNvSpPr>
            <a:spLocks noGrp="1"/>
          </p:cNvSpPr>
          <p:nvPr>
            <p:ph type="title"/>
          </p:nvPr>
        </p:nvSpPr>
        <p:spPr>
          <a:xfrm>
            <a:off x="0" y="-270725"/>
            <a:ext cx="10515600" cy="1325563"/>
          </a:xfrm>
        </p:spPr>
        <p:txBody>
          <a:bodyPr>
            <a:normAutofit/>
          </a:bodyPr>
          <a:lstStyle/>
          <a:p>
            <a:r>
              <a:rPr lang="en-US" sz="1400" dirty="0">
                <a:latin typeface="+mn-lt"/>
              </a:rPr>
              <a:t>Picasso online exhibition</a:t>
            </a:r>
            <a:br>
              <a:rPr lang="en-US" sz="1400" dirty="0">
                <a:latin typeface="+mn-lt"/>
              </a:rPr>
            </a:br>
            <a:r>
              <a:rPr lang="en-US" sz="1400" dirty="0">
                <a:latin typeface="+mn-lt"/>
              </a:rPr>
              <a:t>This online virtual exhibition was really inspiring, it allowed me to think about all the ways we can ‘draw’ and scale and perspective which is an area I aim to develop when drawing from nature. </a:t>
            </a:r>
          </a:p>
        </p:txBody>
      </p:sp>
      <p:pic>
        <p:nvPicPr>
          <p:cNvPr id="5" name="Picture 4" descr="Logo&#10;&#10;Description automatically generated">
            <a:extLst>
              <a:ext uri="{FF2B5EF4-FFF2-40B4-BE49-F238E27FC236}">
                <a16:creationId xmlns:a16="http://schemas.microsoft.com/office/drawing/2014/main" id="{0753AE6B-E509-DD41-AD9A-E72028B1A33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623917" y="4221958"/>
            <a:ext cx="2533708" cy="1200648"/>
          </a:xfrm>
          <a:prstGeom prst="rect">
            <a:avLst/>
          </a:prstGeom>
        </p:spPr>
      </p:pic>
      <p:pic>
        <p:nvPicPr>
          <p:cNvPr id="7" name="Picture 6" descr="A picture containing graphical user interface&#10;&#10;Description automatically generated">
            <a:extLst>
              <a:ext uri="{FF2B5EF4-FFF2-40B4-BE49-F238E27FC236}">
                <a16:creationId xmlns:a16="http://schemas.microsoft.com/office/drawing/2014/main" id="{6C04ECEC-6451-864B-B0A1-709D23F7187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575604" y="1165108"/>
            <a:ext cx="4596506" cy="3017072"/>
          </a:xfrm>
          <a:prstGeom prst="rect">
            <a:avLst/>
          </a:prstGeom>
        </p:spPr>
      </p:pic>
      <p:pic>
        <p:nvPicPr>
          <p:cNvPr id="9" name="Picture 8" descr="A framed painting of a person&#10;&#10;Description automatically generated with medium confidence">
            <a:extLst>
              <a:ext uri="{FF2B5EF4-FFF2-40B4-BE49-F238E27FC236}">
                <a16:creationId xmlns:a16="http://schemas.microsoft.com/office/drawing/2014/main" id="{CD7AB4D6-D703-1A40-9C16-606DB7CFDEC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59254" y="798518"/>
            <a:ext cx="2200474" cy="3273392"/>
          </a:xfrm>
          <a:prstGeom prst="rect">
            <a:avLst/>
          </a:prstGeom>
        </p:spPr>
      </p:pic>
      <p:pic>
        <p:nvPicPr>
          <p:cNvPr id="11" name="Picture 10" descr="A picture containing text, gallery, wall, scene&#10;&#10;Description automatically generated">
            <a:extLst>
              <a:ext uri="{FF2B5EF4-FFF2-40B4-BE49-F238E27FC236}">
                <a16:creationId xmlns:a16="http://schemas.microsoft.com/office/drawing/2014/main" id="{40A820AD-F20F-8F45-85D2-A71570499BB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864926" y="4200692"/>
            <a:ext cx="4695196" cy="2447951"/>
          </a:xfrm>
          <a:prstGeom prst="rect">
            <a:avLst/>
          </a:prstGeom>
        </p:spPr>
      </p:pic>
      <p:pic>
        <p:nvPicPr>
          <p:cNvPr id="13" name="Picture 12" descr="A picture containing text, wall, scene, room&#10;&#10;Description automatically generated">
            <a:extLst>
              <a:ext uri="{FF2B5EF4-FFF2-40B4-BE49-F238E27FC236}">
                <a16:creationId xmlns:a16="http://schemas.microsoft.com/office/drawing/2014/main" id="{379B1C40-891D-3F4C-AE62-C2EBF0E2A955}"/>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59253" y="4182179"/>
            <a:ext cx="4580123" cy="2487730"/>
          </a:xfrm>
          <a:prstGeom prst="rect">
            <a:avLst/>
          </a:prstGeom>
        </p:spPr>
      </p:pic>
      <p:pic>
        <p:nvPicPr>
          <p:cNvPr id="15" name="Picture 14" descr="A picture containing indoor, room, bedroom&#10;&#10;Description automatically generated">
            <a:extLst>
              <a:ext uri="{FF2B5EF4-FFF2-40B4-BE49-F238E27FC236}">
                <a16:creationId xmlns:a16="http://schemas.microsoft.com/office/drawing/2014/main" id="{2D8A43AD-068A-0C41-8F21-A17CBF5EEDA1}"/>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573080" y="1165107"/>
            <a:ext cx="4889171" cy="2961937"/>
          </a:xfrm>
          <a:prstGeom prst="rect">
            <a:avLst/>
          </a:prstGeom>
        </p:spPr>
      </p:pic>
    </p:spTree>
    <p:extLst>
      <p:ext uri="{BB962C8B-B14F-4D97-AF65-F5344CB8AC3E}">
        <p14:creationId xmlns:p14="http://schemas.microsoft.com/office/powerpoint/2010/main" val="28756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6F89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pic>
        <p:nvPicPr>
          <p:cNvPr id="11" name="Picture 10" descr="A person holding a piece of paper&#10;&#10;Description automatically generated with low confidence">
            <a:extLst>
              <a:ext uri="{FF2B5EF4-FFF2-40B4-BE49-F238E27FC236}">
                <a16:creationId xmlns:a16="http://schemas.microsoft.com/office/drawing/2014/main" id="{B49AEAC5-182D-734D-91DC-B36DC484EF5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5400000">
            <a:off x="5725709" y="84931"/>
            <a:ext cx="2827338" cy="2832100"/>
          </a:xfrm>
          <a:prstGeom prst="rect">
            <a:avLst/>
          </a:prstGeom>
        </p:spPr>
      </p:pic>
      <p:pic>
        <p:nvPicPr>
          <p:cNvPr id="5" name="Picture 4" descr="A picture containing text, indoor&#10;&#10;Description automatically generated">
            <a:extLst>
              <a:ext uri="{FF2B5EF4-FFF2-40B4-BE49-F238E27FC236}">
                <a16:creationId xmlns:a16="http://schemas.microsoft.com/office/drawing/2014/main" id="{9429FC69-E6DB-6D4D-966F-5A3EE06D9D5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555255" y="3100429"/>
            <a:ext cx="4993625" cy="3708501"/>
          </a:xfrm>
          <a:prstGeom prst="rect">
            <a:avLst/>
          </a:prstGeom>
        </p:spPr>
      </p:pic>
      <p:pic>
        <p:nvPicPr>
          <p:cNvPr id="9" name="Picture 8" descr="A picture containing text, indoor&#10;&#10;Description automatically generated">
            <a:extLst>
              <a:ext uri="{FF2B5EF4-FFF2-40B4-BE49-F238E27FC236}">
                <a16:creationId xmlns:a16="http://schemas.microsoft.com/office/drawing/2014/main" id="{67F525FB-35F7-F549-A575-ED63FBA1A98F}"/>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8810208" y="87312"/>
            <a:ext cx="3282483" cy="2827338"/>
          </a:xfrm>
          <a:prstGeom prst="rect">
            <a:avLst/>
          </a:prstGeom>
        </p:spPr>
      </p:pic>
      <p:sp>
        <p:nvSpPr>
          <p:cNvPr id="2" name="Title 1">
            <a:extLst>
              <a:ext uri="{FF2B5EF4-FFF2-40B4-BE49-F238E27FC236}">
                <a16:creationId xmlns:a16="http://schemas.microsoft.com/office/drawing/2014/main" id="{56B112C9-3339-EA44-BBBF-1C553B0E92D0}"/>
              </a:ext>
            </a:extLst>
          </p:cNvPr>
          <p:cNvSpPr>
            <a:spLocks noGrp="1"/>
          </p:cNvSpPr>
          <p:nvPr>
            <p:ph type="title"/>
          </p:nvPr>
        </p:nvSpPr>
        <p:spPr>
          <a:xfrm>
            <a:off x="48842" y="-365760"/>
            <a:ext cx="4173905" cy="5577818"/>
          </a:xfrm>
        </p:spPr>
        <p:txBody>
          <a:bodyPr vert="horz" lIns="91440" tIns="45720" rIns="91440" bIns="45720" rtlCol="0" anchor="ctr">
            <a:normAutofit/>
          </a:bodyPr>
          <a:lstStyle/>
          <a:p>
            <a:r>
              <a:rPr lang="en-US" sz="1400" kern="1200" dirty="0">
                <a:solidFill>
                  <a:srgbClr val="FFFFFF"/>
                </a:solidFill>
                <a:latin typeface="+mn-lt"/>
                <a:ea typeface="+mj-ea"/>
                <a:cs typeface="+mj-cs"/>
              </a:rPr>
              <a:t>Elle decoration </a:t>
            </a:r>
            <a:r>
              <a:rPr lang="en-US" sz="1400" kern="1200" dirty="0" err="1">
                <a:solidFill>
                  <a:srgbClr val="FFFFFF"/>
                </a:solidFill>
                <a:latin typeface="+mn-lt"/>
                <a:ea typeface="+mj-ea"/>
                <a:cs typeface="+mj-cs"/>
              </a:rPr>
              <a:t>feb</a:t>
            </a:r>
            <a:r>
              <a:rPr lang="en-US" sz="1400" kern="1200" dirty="0">
                <a:solidFill>
                  <a:srgbClr val="FFFFFF"/>
                </a:solidFill>
                <a:latin typeface="+mn-lt"/>
                <a:ea typeface="+mj-ea"/>
                <a:cs typeface="+mj-cs"/>
              </a:rPr>
              <a:t> 2021</a:t>
            </a:r>
            <a:br>
              <a:rPr lang="en-US" sz="1400" kern="1200" dirty="0">
                <a:solidFill>
                  <a:srgbClr val="FFFFFF"/>
                </a:solidFill>
                <a:latin typeface="+mn-lt"/>
                <a:ea typeface="+mj-ea"/>
                <a:cs typeface="+mj-cs"/>
              </a:rPr>
            </a:br>
            <a:br>
              <a:rPr lang="en-US" sz="1400" kern="1200" dirty="0">
                <a:solidFill>
                  <a:srgbClr val="FFFFFF"/>
                </a:solidFill>
                <a:latin typeface="+mn-lt"/>
                <a:ea typeface="+mj-ea"/>
                <a:cs typeface="+mj-cs"/>
              </a:rPr>
            </a:br>
            <a:r>
              <a:rPr lang="en-US" sz="1400" b="1" kern="1200" dirty="0">
                <a:solidFill>
                  <a:srgbClr val="FFFFFF"/>
                </a:solidFill>
                <a:latin typeface="+mn-lt"/>
                <a:ea typeface="+mj-ea"/>
                <a:cs typeface="+mj-cs"/>
              </a:rPr>
              <a:t>key info</a:t>
            </a:r>
            <a:br>
              <a:rPr lang="en-US" sz="1400" kern="1200" dirty="0">
                <a:solidFill>
                  <a:srgbClr val="FFFFFF"/>
                </a:solidFill>
                <a:latin typeface="+mn-lt"/>
                <a:ea typeface="+mj-ea"/>
                <a:cs typeface="+mj-cs"/>
              </a:rPr>
            </a:br>
            <a:r>
              <a:rPr lang="en-US" sz="1400" kern="1200" dirty="0">
                <a:solidFill>
                  <a:srgbClr val="FFFFFF"/>
                </a:solidFill>
                <a:latin typeface="+mn-lt"/>
                <a:ea typeface="+mj-ea"/>
                <a:cs typeface="+mj-cs"/>
              </a:rPr>
              <a:t>- screens within home to divide social areas </a:t>
            </a:r>
            <a:br>
              <a:rPr lang="en-US" sz="1400" kern="1200" dirty="0">
                <a:solidFill>
                  <a:srgbClr val="FFFFFF"/>
                </a:solidFill>
                <a:latin typeface="+mn-lt"/>
                <a:ea typeface="+mj-ea"/>
                <a:cs typeface="+mj-cs"/>
              </a:rPr>
            </a:br>
            <a:r>
              <a:rPr lang="en-US" sz="1400" kern="1200" dirty="0">
                <a:solidFill>
                  <a:srgbClr val="FFFFFF"/>
                </a:solidFill>
                <a:latin typeface="+mn-lt"/>
                <a:ea typeface="+mj-ea"/>
                <a:cs typeface="+mj-cs"/>
              </a:rPr>
              <a:t>- less open plan how architects can split rooms to create privacy</a:t>
            </a:r>
            <a:br>
              <a:rPr lang="en-US" sz="1400" kern="1200" dirty="0">
                <a:solidFill>
                  <a:srgbClr val="FFFFFF"/>
                </a:solidFill>
                <a:latin typeface="+mn-lt"/>
                <a:ea typeface="+mj-ea"/>
                <a:cs typeface="+mj-cs"/>
              </a:rPr>
            </a:br>
            <a:r>
              <a:rPr lang="en-US" sz="1400" kern="1200" dirty="0">
                <a:solidFill>
                  <a:srgbClr val="FFFFFF"/>
                </a:solidFill>
                <a:latin typeface="+mn-lt"/>
                <a:ea typeface="+mj-ea"/>
                <a:cs typeface="+mj-cs"/>
              </a:rPr>
              <a:t>- connecting the home to people’s individual values</a:t>
            </a:r>
            <a:br>
              <a:rPr lang="en-US" sz="1400" kern="1200" dirty="0">
                <a:solidFill>
                  <a:srgbClr val="FFFFFF"/>
                </a:solidFill>
                <a:latin typeface="+mn-lt"/>
                <a:ea typeface="+mj-ea"/>
                <a:cs typeface="+mj-cs"/>
              </a:rPr>
            </a:br>
            <a:r>
              <a:rPr lang="en-US" sz="1400" kern="1200" dirty="0">
                <a:solidFill>
                  <a:srgbClr val="FFFFFF"/>
                </a:solidFill>
                <a:latin typeface="+mn-lt"/>
                <a:ea typeface="+mj-ea"/>
                <a:cs typeface="+mj-cs"/>
              </a:rPr>
              <a:t>- power of nature</a:t>
            </a:r>
            <a:br>
              <a:rPr lang="en-US" sz="1400" kern="1200" dirty="0">
                <a:solidFill>
                  <a:srgbClr val="FFFFFF"/>
                </a:solidFill>
                <a:latin typeface="+mn-lt"/>
                <a:ea typeface="+mj-ea"/>
                <a:cs typeface="+mj-cs"/>
              </a:rPr>
            </a:br>
            <a:r>
              <a:rPr lang="en-US" sz="1400" kern="1200" dirty="0">
                <a:solidFill>
                  <a:srgbClr val="FFFFFF"/>
                </a:solidFill>
                <a:latin typeface="+mn-lt"/>
                <a:ea typeface="+mj-ea"/>
                <a:cs typeface="+mj-cs"/>
              </a:rPr>
              <a:t>- home refresh</a:t>
            </a:r>
            <a:br>
              <a:rPr lang="en-US" sz="1400" kern="1200" dirty="0">
                <a:solidFill>
                  <a:srgbClr val="FFFFFF"/>
                </a:solidFill>
                <a:latin typeface="+mn-lt"/>
                <a:ea typeface="+mj-ea"/>
                <a:cs typeface="+mj-cs"/>
              </a:rPr>
            </a:br>
            <a:r>
              <a:rPr lang="en-US" sz="1400" kern="1200" dirty="0">
                <a:solidFill>
                  <a:srgbClr val="FFFFFF"/>
                </a:solidFill>
                <a:latin typeface="+mn-lt"/>
                <a:ea typeface="+mj-ea"/>
                <a:cs typeface="+mj-cs"/>
              </a:rPr>
              <a:t>- screens</a:t>
            </a:r>
            <a:br>
              <a:rPr lang="en-US" sz="1400" kern="1200" dirty="0">
                <a:solidFill>
                  <a:srgbClr val="FFFFFF"/>
                </a:solidFill>
                <a:latin typeface="+mn-lt"/>
                <a:ea typeface="+mj-ea"/>
                <a:cs typeface="+mj-cs"/>
              </a:rPr>
            </a:br>
            <a:r>
              <a:rPr lang="en-US" sz="1400" kern="1200" dirty="0">
                <a:solidFill>
                  <a:srgbClr val="FFFFFF"/>
                </a:solidFill>
                <a:latin typeface="+mn-lt"/>
                <a:ea typeface="+mj-ea"/>
                <a:cs typeface="+mj-cs"/>
              </a:rPr>
              <a:t>- joy mural / public art </a:t>
            </a:r>
            <a:br>
              <a:rPr lang="en-US" sz="2200" kern="1200" dirty="0">
                <a:solidFill>
                  <a:srgbClr val="FFFFFF"/>
                </a:solidFill>
                <a:latin typeface="+mj-lt"/>
                <a:ea typeface="+mj-ea"/>
                <a:cs typeface="+mj-cs"/>
              </a:rPr>
            </a:br>
            <a:br>
              <a:rPr lang="en-US" sz="2200" kern="1200" dirty="0">
                <a:solidFill>
                  <a:srgbClr val="FFFFFF"/>
                </a:solidFill>
                <a:latin typeface="+mj-lt"/>
                <a:ea typeface="+mj-ea"/>
                <a:cs typeface="+mj-cs"/>
              </a:rPr>
            </a:br>
            <a:endParaRPr lang="en-US" sz="2200" kern="1200" dirty="0">
              <a:solidFill>
                <a:srgbClr val="FFFFFF"/>
              </a:solidFill>
              <a:latin typeface="+mj-lt"/>
              <a:ea typeface="+mj-ea"/>
              <a:cs typeface="+mj-cs"/>
            </a:endParaRPr>
          </a:p>
        </p:txBody>
      </p:sp>
      <p:pic>
        <p:nvPicPr>
          <p:cNvPr id="13" name="Picture 12" descr="Whiteboard&#10;&#10;Description automatically generated">
            <a:extLst>
              <a:ext uri="{FF2B5EF4-FFF2-40B4-BE49-F238E27FC236}">
                <a16:creationId xmlns:a16="http://schemas.microsoft.com/office/drawing/2014/main" id="{E9D6847D-51F9-2A4C-BB2D-C558261C7D56}"/>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5400000">
            <a:off x="2243765" y="3633220"/>
            <a:ext cx="3757573" cy="2691992"/>
          </a:xfrm>
          <a:prstGeom prst="rect">
            <a:avLst/>
          </a:prstGeom>
        </p:spPr>
      </p:pic>
      <p:pic>
        <p:nvPicPr>
          <p:cNvPr id="15" name="Picture 14" descr="A picture containing text, indoor&#10;&#10;Description automatically generated">
            <a:extLst>
              <a:ext uri="{FF2B5EF4-FFF2-40B4-BE49-F238E27FC236}">
                <a16:creationId xmlns:a16="http://schemas.microsoft.com/office/drawing/2014/main" id="{B9660ED5-2681-6E45-8015-5C1BF589DAF8}"/>
              </a:ext>
            </a:extLst>
          </p:cNvPr>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rot="5400000">
            <a:off x="3348638" y="837072"/>
            <a:ext cx="2980925" cy="1404921"/>
          </a:xfrm>
          <a:prstGeom prst="rect">
            <a:avLst/>
          </a:prstGeom>
        </p:spPr>
      </p:pic>
      <p:pic>
        <p:nvPicPr>
          <p:cNvPr id="19" name="Picture 18" descr="A picture containing text, indoor&#10;&#10;Description automatically generated">
            <a:extLst>
              <a:ext uri="{FF2B5EF4-FFF2-40B4-BE49-F238E27FC236}">
                <a16:creationId xmlns:a16="http://schemas.microsoft.com/office/drawing/2014/main" id="{1D877E39-C3C5-8247-9E52-434817C99851}"/>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rot="5400000">
            <a:off x="8742563" y="3558863"/>
            <a:ext cx="3708501" cy="2791636"/>
          </a:xfrm>
          <a:prstGeom prst="rect">
            <a:avLst/>
          </a:prstGeom>
        </p:spPr>
      </p:pic>
    </p:spTree>
    <p:extLst>
      <p:ext uri="{BB962C8B-B14F-4D97-AF65-F5344CB8AC3E}">
        <p14:creationId xmlns:p14="http://schemas.microsoft.com/office/powerpoint/2010/main" val="13994052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necklet, linedrawing&#10;&#10;Description automatically generated">
            <a:extLst>
              <a:ext uri="{FF2B5EF4-FFF2-40B4-BE49-F238E27FC236}">
                <a16:creationId xmlns:a16="http://schemas.microsoft.com/office/drawing/2014/main" id="{46169A5A-883A-2D42-BE2A-1B9BCB0534EA}"/>
              </a:ext>
            </a:extLst>
          </p:cNvPr>
          <p:cNvPicPr>
            <a:picLocks noChangeAspect="1"/>
          </p:cNvPicPr>
          <p:nvPr/>
        </p:nvPicPr>
        <p:blipFill>
          <a:blip r:embed="rId2"/>
          <a:stretch>
            <a:fillRect/>
          </a:stretch>
        </p:blipFill>
        <p:spPr>
          <a:xfrm>
            <a:off x="8415433" y="3744861"/>
            <a:ext cx="1512364" cy="3009900"/>
          </a:xfrm>
          <a:prstGeom prst="rect">
            <a:avLst/>
          </a:prstGeom>
        </p:spPr>
      </p:pic>
      <p:pic>
        <p:nvPicPr>
          <p:cNvPr id="7" name="Picture 6" descr="A picture containing text, map&#10;&#10;Description automatically generated">
            <a:extLst>
              <a:ext uri="{FF2B5EF4-FFF2-40B4-BE49-F238E27FC236}">
                <a16:creationId xmlns:a16="http://schemas.microsoft.com/office/drawing/2014/main" id="{2E8E42A5-D5E3-504A-BBB9-B80958CB606A}"/>
              </a:ext>
            </a:extLst>
          </p:cNvPr>
          <p:cNvPicPr>
            <a:picLocks noChangeAspect="1"/>
          </p:cNvPicPr>
          <p:nvPr/>
        </p:nvPicPr>
        <p:blipFill>
          <a:blip r:embed="rId3"/>
          <a:stretch>
            <a:fillRect/>
          </a:stretch>
        </p:blipFill>
        <p:spPr>
          <a:xfrm>
            <a:off x="5891982" y="3779069"/>
            <a:ext cx="2387599" cy="3009899"/>
          </a:xfrm>
          <a:prstGeom prst="rect">
            <a:avLst/>
          </a:prstGeom>
        </p:spPr>
      </p:pic>
      <p:pic>
        <p:nvPicPr>
          <p:cNvPr id="9" name="Picture 8">
            <a:extLst>
              <a:ext uri="{FF2B5EF4-FFF2-40B4-BE49-F238E27FC236}">
                <a16:creationId xmlns:a16="http://schemas.microsoft.com/office/drawing/2014/main" id="{5E80B645-E891-3E4C-AC97-FC556E228983}"/>
              </a:ext>
            </a:extLst>
          </p:cNvPr>
          <p:cNvPicPr>
            <a:picLocks noChangeAspect="1"/>
          </p:cNvPicPr>
          <p:nvPr/>
        </p:nvPicPr>
        <p:blipFill>
          <a:blip r:embed="rId4"/>
          <a:stretch>
            <a:fillRect/>
          </a:stretch>
        </p:blipFill>
        <p:spPr>
          <a:xfrm>
            <a:off x="3896034" y="3723558"/>
            <a:ext cx="1930400" cy="3162300"/>
          </a:xfrm>
          <a:prstGeom prst="rect">
            <a:avLst/>
          </a:prstGeom>
        </p:spPr>
      </p:pic>
      <p:pic>
        <p:nvPicPr>
          <p:cNvPr id="11" name="Picture 10" descr="Text&#10;&#10;Description automatically generated with medium confidence">
            <a:extLst>
              <a:ext uri="{FF2B5EF4-FFF2-40B4-BE49-F238E27FC236}">
                <a16:creationId xmlns:a16="http://schemas.microsoft.com/office/drawing/2014/main" id="{F38FD969-36DB-3944-93C7-14002150FC74}"/>
              </a:ext>
            </a:extLst>
          </p:cNvPr>
          <p:cNvPicPr>
            <a:picLocks noChangeAspect="1"/>
          </p:cNvPicPr>
          <p:nvPr/>
        </p:nvPicPr>
        <p:blipFill>
          <a:blip r:embed="rId5"/>
          <a:stretch>
            <a:fillRect/>
          </a:stretch>
        </p:blipFill>
        <p:spPr>
          <a:xfrm>
            <a:off x="2819400" y="69031"/>
            <a:ext cx="8178800" cy="3619500"/>
          </a:xfrm>
          <a:prstGeom prst="rect">
            <a:avLst/>
          </a:prstGeom>
        </p:spPr>
      </p:pic>
      <p:pic>
        <p:nvPicPr>
          <p:cNvPr id="13" name="Picture 12" descr="A picture containing text, container&#10;&#10;Description automatically generated">
            <a:extLst>
              <a:ext uri="{FF2B5EF4-FFF2-40B4-BE49-F238E27FC236}">
                <a16:creationId xmlns:a16="http://schemas.microsoft.com/office/drawing/2014/main" id="{23891C9D-4CFE-0845-B385-E9CC88C5CAF1}"/>
              </a:ext>
            </a:extLst>
          </p:cNvPr>
          <p:cNvPicPr>
            <a:picLocks noChangeAspect="1"/>
          </p:cNvPicPr>
          <p:nvPr/>
        </p:nvPicPr>
        <p:blipFill>
          <a:blip r:embed="rId6"/>
          <a:stretch>
            <a:fillRect/>
          </a:stretch>
        </p:blipFill>
        <p:spPr>
          <a:xfrm>
            <a:off x="368300" y="723900"/>
            <a:ext cx="2451100" cy="5410200"/>
          </a:xfrm>
          <a:prstGeom prst="rect">
            <a:avLst/>
          </a:prstGeom>
        </p:spPr>
      </p:pic>
    </p:spTree>
    <p:extLst>
      <p:ext uri="{BB962C8B-B14F-4D97-AF65-F5344CB8AC3E}">
        <p14:creationId xmlns:p14="http://schemas.microsoft.com/office/powerpoint/2010/main" val="35249832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58E7A-0FD4-8446-A167-1F1851EAA17A}"/>
              </a:ext>
            </a:extLst>
          </p:cNvPr>
          <p:cNvSpPr>
            <a:spLocks noGrp="1"/>
          </p:cNvSpPr>
          <p:nvPr>
            <p:ph type="title"/>
          </p:nvPr>
        </p:nvSpPr>
        <p:spPr>
          <a:xfrm>
            <a:off x="0" y="-210608"/>
            <a:ext cx="10515600" cy="1325563"/>
          </a:xfrm>
        </p:spPr>
        <p:txBody>
          <a:bodyPr>
            <a:normAutofit/>
          </a:bodyPr>
          <a:lstStyle/>
          <a:p>
            <a:r>
              <a:rPr lang="en-GB" sz="1400" dirty="0">
                <a:latin typeface="+mn-lt"/>
              </a:rPr>
              <a:t>Falling Garden, 2003 San </a:t>
            </a:r>
            <a:r>
              <a:rPr lang="en-GB" sz="1400" dirty="0" err="1">
                <a:latin typeface="+mn-lt"/>
              </a:rPr>
              <a:t>Stae</a:t>
            </a:r>
            <a:r>
              <a:rPr lang="en-GB" sz="1400" dirty="0">
                <a:latin typeface="+mn-lt"/>
              </a:rPr>
              <a:t> Church on the </a:t>
            </a:r>
            <a:r>
              <a:rPr lang="en-GB" sz="1400" dirty="0" err="1">
                <a:latin typeface="+mn-lt"/>
              </a:rPr>
              <a:t>Canale</a:t>
            </a:r>
            <a:r>
              <a:rPr lang="en-GB" sz="1400" dirty="0">
                <a:latin typeface="+mn-lt"/>
              </a:rPr>
              <a:t> Grande, 50th Biennial of Venice by Gerda Steiner &amp; </a:t>
            </a:r>
            <a:r>
              <a:rPr lang="en-GB" sz="1400" dirty="0" err="1">
                <a:latin typeface="+mn-lt"/>
              </a:rPr>
              <a:t>Jörg</a:t>
            </a:r>
            <a:r>
              <a:rPr lang="en-GB" sz="1400" dirty="0">
                <a:latin typeface="+mn-lt"/>
              </a:rPr>
              <a:t> </a:t>
            </a:r>
            <a:r>
              <a:rPr lang="en-GB" sz="1400" dirty="0" err="1">
                <a:latin typeface="+mn-lt"/>
              </a:rPr>
              <a:t>Lenzlinger</a:t>
            </a:r>
            <a:br>
              <a:rPr lang="en-GB" sz="1400" dirty="0">
                <a:latin typeface="+mn-lt"/>
              </a:rPr>
            </a:br>
            <a:r>
              <a:rPr lang="en-GB" sz="1400" dirty="0">
                <a:latin typeface="+mn-lt"/>
              </a:rPr>
              <a:t>Photograph: Gerda Steiner &amp; </a:t>
            </a:r>
            <a:r>
              <a:rPr lang="en-GB" sz="1400" dirty="0" err="1">
                <a:latin typeface="+mn-lt"/>
              </a:rPr>
              <a:t>Jörg</a:t>
            </a:r>
            <a:r>
              <a:rPr lang="en-GB" sz="1400" dirty="0">
                <a:latin typeface="+mn-lt"/>
              </a:rPr>
              <a:t> </a:t>
            </a:r>
            <a:r>
              <a:rPr lang="en-GB" sz="1400" dirty="0" err="1">
                <a:latin typeface="+mn-lt"/>
              </a:rPr>
              <a:t>Lenzlinger</a:t>
            </a:r>
            <a:br>
              <a:rPr lang="en-GB" sz="1200" dirty="0"/>
            </a:br>
            <a:endParaRPr lang="en-US" sz="1200" dirty="0"/>
          </a:p>
        </p:txBody>
      </p:sp>
      <p:pic>
        <p:nvPicPr>
          <p:cNvPr id="1026" name="Picture 2">
            <a:extLst>
              <a:ext uri="{FF2B5EF4-FFF2-40B4-BE49-F238E27FC236}">
                <a16:creationId xmlns:a16="http://schemas.microsoft.com/office/drawing/2014/main" id="{ED095DD3-2887-7441-A411-FCAA52CC4C4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7148" y="806553"/>
            <a:ext cx="7543800" cy="5657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alling Garden &#10;Garden Design&#10;Calimesa, CA">
            <a:extLst>
              <a:ext uri="{FF2B5EF4-FFF2-40B4-BE49-F238E27FC236}">
                <a16:creationId xmlns:a16="http://schemas.microsoft.com/office/drawing/2014/main" id="{D89F5CF1-7230-F84F-B1B5-EE7E1179C02A}"/>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878096" y="787997"/>
            <a:ext cx="3777271" cy="284748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Falling Garden 3&#10;Garden Design&#10;Calimesa, CA">
            <a:extLst>
              <a:ext uri="{FF2B5EF4-FFF2-40B4-BE49-F238E27FC236}">
                <a16:creationId xmlns:a16="http://schemas.microsoft.com/office/drawing/2014/main" id="{B12BFDDF-0C07-E34C-9494-A4C287E3B73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7878096" y="3746500"/>
            <a:ext cx="3777271" cy="2847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03101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8">
            <a:extLst>
              <a:ext uri="{FF2B5EF4-FFF2-40B4-BE49-F238E27FC236}">
                <a16:creationId xmlns:a16="http://schemas.microsoft.com/office/drawing/2014/main" id="{439BCA50-5C8B-4034-853C-B29176644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0">
            <a:extLst>
              <a:ext uri="{FF2B5EF4-FFF2-40B4-BE49-F238E27FC236}">
                <a16:creationId xmlns:a16="http://schemas.microsoft.com/office/drawing/2014/main" id="{CB018903-3549-4A3B-A9DF-B26757CAA9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2" name="Rectangle 21">
              <a:extLst>
                <a:ext uri="{FF2B5EF4-FFF2-40B4-BE49-F238E27FC236}">
                  <a16:creationId xmlns:a16="http://schemas.microsoft.com/office/drawing/2014/main" id="{9E5D3F77-D07F-4F7D-97A2-E366830206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2">
              <a:extLst>
                <a:ext uri="{FF2B5EF4-FFF2-40B4-BE49-F238E27FC236}">
                  <a16:creationId xmlns:a16="http://schemas.microsoft.com/office/drawing/2014/main" id="{DC6F5A2D-56A0-4ED7-A3E2-3CF67608F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TextBox 9">
            <a:extLst>
              <a:ext uri="{FF2B5EF4-FFF2-40B4-BE49-F238E27FC236}">
                <a16:creationId xmlns:a16="http://schemas.microsoft.com/office/drawing/2014/main" id="{C310735E-3731-6241-AA88-FD54DBD6509A}"/>
              </a:ext>
            </a:extLst>
          </p:cNvPr>
          <p:cNvSpPr txBox="1"/>
          <p:nvPr/>
        </p:nvSpPr>
        <p:spPr>
          <a:xfrm>
            <a:off x="0" y="-173651"/>
            <a:ext cx="5257798" cy="726224"/>
          </a:xfrm>
          <a:prstGeom prst="rect">
            <a:avLst/>
          </a:prstGeom>
        </p:spPr>
        <p:txBody>
          <a:bodyPr vert="horz" wrap="square" lIns="91440" tIns="45720" rIns="91440" bIns="45720" rtlCol="0" anchor="ctr">
            <a:normAutofit/>
          </a:bodyPr>
          <a:lstStyle/>
          <a:p>
            <a:pPr>
              <a:lnSpc>
                <a:spcPct val="90000"/>
              </a:lnSpc>
              <a:spcBef>
                <a:spcPct val="0"/>
              </a:spcBef>
              <a:spcAft>
                <a:spcPts val="600"/>
              </a:spcAft>
            </a:pPr>
            <a:r>
              <a:rPr lang="en-US" sz="1400" kern="1200" dirty="0" err="1">
                <a:solidFill>
                  <a:schemeClr val="tx1"/>
                </a:solidFill>
                <a:ea typeface="+mj-ea"/>
                <a:cs typeface="+mj-cs"/>
              </a:rPr>
              <a:t>Shara</a:t>
            </a:r>
            <a:r>
              <a:rPr lang="en-US" sz="1400" kern="1200" dirty="0">
                <a:solidFill>
                  <a:schemeClr val="tx1"/>
                </a:solidFill>
                <a:ea typeface="+mj-ea"/>
                <a:cs typeface="+mj-cs"/>
              </a:rPr>
              <a:t> Hughes</a:t>
            </a:r>
          </a:p>
        </p:txBody>
      </p:sp>
      <p:pic>
        <p:nvPicPr>
          <p:cNvPr id="9" name="Picture 8" descr="A picture containing text&#10;&#10;Description automatically generated">
            <a:extLst>
              <a:ext uri="{FF2B5EF4-FFF2-40B4-BE49-F238E27FC236}">
                <a16:creationId xmlns:a16="http://schemas.microsoft.com/office/drawing/2014/main" id="{AB77AD0F-585D-ED45-BD37-3222F52E7D2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50863" y="1557339"/>
            <a:ext cx="3589750" cy="4752000"/>
          </a:xfrm>
          <a:prstGeom prst="rect">
            <a:avLst/>
          </a:prstGeom>
          <a:effectLst>
            <a:outerShdw blurRad="508000" dist="101600" dir="5400000" algn="tl" rotWithShape="0">
              <a:prstClr val="black">
                <a:alpha val="10000"/>
              </a:prstClr>
            </a:outerShdw>
          </a:effectLst>
        </p:spPr>
      </p:pic>
      <p:pic>
        <p:nvPicPr>
          <p:cNvPr id="7" name="Picture 6" descr="A picture containing text, fabric&#10;&#10;Description automatically generated">
            <a:extLst>
              <a:ext uri="{FF2B5EF4-FFF2-40B4-BE49-F238E27FC236}">
                <a16:creationId xmlns:a16="http://schemas.microsoft.com/office/drawing/2014/main" id="{82236BED-1881-E344-915F-675EA30AE33E}"/>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322198" y="1557339"/>
            <a:ext cx="3567884" cy="4752000"/>
          </a:xfrm>
          <a:prstGeom prst="rect">
            <a:avLst/>
          </a:prstGeom>
          <a:effectLst>
            <a:outerShdw blurRad="508000" dist="101600" dir="5400000" algn="tl" rotWithShape="0">
              <a:prstClr val="black">
                <a:alpha val="10000"/>
              </a:prstClr>
            </a:outerShdw>
          </a:effectLst>
        </p:spPr>
      </p:pic>
      <p:pic>
        <p:nvPicPr>
          <p:cNvPr id="5" name="Picture 4" descr="A picture containing text, fabric&#10;&#10;Description automatically generated">
            <a:extLst>
              <a:ext uri="{FF2B5EF4-FFF2-40B4-BE49-F238E27FC236}">
                <a16:creationId xmlns:a16="http://schemas.microsoft.com/office/drawing/2014/main" id="{810C84FF-0043-9742-A666-358BD43FC02D}"/>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1" b="-1"/>
          <a:stretch/>
        </p:blipFill>
        <p:spPr>
          <a:xfrm>
            <a:off x="8070082" y="1557339"/>
            <a:ext cx="3567600" cy="4752000"/>
          </a:xfrm>
          <a:prstGeom prst="rect">
            <a:avLst/>
          </a:prstGeom>
          <a:effectLst>
            <a:outerShdw blurRad="508000" dist="101600" dir="5400000" algn="tl" rotWithShape="0">
              <a:prstClr val="black">
                <a:alpha val="10000"/>
              </a:prstClr>
            </a:outerShdw>
          </a:effectLst>
        </p:spPr>
      </p:pic>
    </p:spTree>
    <p:extLst>
      <p:ext uri="{BB962C8B-B14F-4D97-AF65-F5344CB8AC3E}">
        <p14:creationId xmlns:p14="http://schemas.microsoft.com/office/powerpoint/2010/main" val="18105314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fabric&#10;&#10;Description automatically generated">
            <a:extLst>
              <a:ext uri="{FF2B5EF4-FFF2-40B4-BE49-F238E27FC236}">
                <a16:creationId xmlns:a16="http://schemas.microsoft.com/office/drawing/2014/main" id="{2364DE75-970A-3142-8445-3D735A435F6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663381" y="1037324"/>
            <a:ext cx="6199355" cy="2130035"/>
          </a:xfrm>
          <a:prstGeom prst="rect">
            <a:avLst/>
          </a:prstGeom>
        </p:spPr>
      </p:pic>
      <p:pic>
        <p:nvPicPr>
          <p:cNvPr id="5" name="Picture 4" descr="A picture containing text, fabric&#10;&#10;Description automatically generated">
            <a:extLst>
              <a:ext uri="{FF2B5EF4-FFF2-40B4-BE49-F238E27FC236}">
                <a16:creationId xmlns:a16="http://schemas.microsoft.com/office/drawing/2014/main" id="{658D2CF2-BF58-4741-9DA3-2A969E7E90C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1037323"/>
            <a:ext cx="5956778" cy="2130036"/>
          </a:xfrm>
          <a:prstGeom prst="rect">
            <a:avLst/>
          </a:prstGeom>
        </p:spPr>
      </p:pic>
      <p:pic>
        <p:nvPicPr>
          <p:cNvPr id="7" name="Picture 6" descr="A picture containing text, fabric&#10;&#10;Description automatically generated">
            <a:extLst>
              <a:ext uri="{FF2B5EF4-FFF2-40B4-BE49-F238E27FC236}">
                <a16:creationId xmlns:a16="http://schemas.microsoft.com/office/drawing/2014/main" id="{1759AD75-1F77-564C-99DD-6B389E972909}"/>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578077" y="3429000"/>
            <a:ext cx="9035845" cy="2963757"/>
          </a:xfrm>
          <a:prstGeom prst="rect">
            <a:avLst/>
          </a:prstGeom>
        </p:spPr>
      </p:pic>
      <p:sp>
        <p:nvSpPr>
          <p:cNvPr id="2" name="TextBox 1">
            <a:extLst>
              <a:ext uri="{FF2B5EF4-FFF2-40B4-BE49-F238E27FC236}">
                <a16:creationId xmlns:a16="http://schemas.microsoft.com/office/drawing/2014/main" id="{47B3409F-47D3-5E43-A926-DC6D3D3B6C10}"/>
              </a:ext>
            </a:extLst>
          </p:cNvPr>
          <p:cNvSpPr txBox="1"/>
          <p:nvPr/>
        </p:nvSpPr>
        <p:spPr>
          <a:xfrm>
            <a:off x="198004" y="95911"/>
            <a:ext cx="5758774" cy="369332"/>
          </a:xfrm>
          <a:prstGeom prst="rect">
            <a:avLst/>
          </a:prstGeom>
          <a:noFill/>
        </p:spPr>
        <p:txBody>
          <a:bodyPr wrap="square" rtlCol="0">
            <a:spAutoFit/>
          </a:bodyPr>
          <a:lstStyle/>
          <a:p>
            <a:r>
              <a:rPr lang="en-US" sz="1400" dirty="0"/>
              <a:t>Angie Lewin, Scottish Gallery</a:t>
            </a:r>
          </a:p>
        </p:txBody>
      </p:sp>
    </p:spTree>
    <p:extLst>
      <p:ext uri="{BB962C8B-B14F-4D97-AF65-F5344CB8AC3E}">
        <p14:creationId xmlns:p14="http://schemas.microsoft.com/office/powerpoint/2010/main" val="29663749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David Hockney Watercolor | David hockney, Art, David hockney landscapes">
            <a:extLst>
              <a:ext uri="{FF2B5EF4-FFF2-40B4-BE49-F238E27FC236}">
                <a16:creationId xmlns:a16="http://schemas.microsoft.com/office/drawing/2014/main" id="{3CA8145C-A2E5-B24A-B3ED-32A635765A61}"/>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488335" y="536677"/>
            <a:ext cx="4757071" cy="318872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David Hockney: “Hand Eye Heart” Watercolors of the East Yorkshire Landscape">
            <a:extLst>
              <a:ext uri="{FF2B5EF4-FFF2-40B4-BE49-F238E27FC236}">
                <a16:creationId xmlns:a16="http://schemas.microsoft.com/office/drawing/2014/main" id="{018AB58A-1CFB-E34F-A967-F790815C87E3}"/>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88335" y="3987800"/>
            <a:ext cx="6959600" cy="25400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David Hockney Art in Videos | 그림, 수채화, 작가">
            <a:extLst>
              <a:ext uri="{FF2B5EF4-FFF2-40B4-BE49-F238E27FC236}">
                <a16:creationId xmlns:a16="http://schemas.microsoft.com/office/drawing/2014/main" id="{9736D09D-C977-ED41-9B8A-508FE8EEB0D3}"/>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5486149" y="592700"/>
            <a:ext cx="5166176" cy="3188724"/>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David Hockney – A Yorkshire Sketchbook | umanbn">
            <a:extLst>
              <a:ext uri="{FF2B5EF4-FFF2-40B4-BE49-F238E27FC236}">
                <a16:creationId xmlns:a16="http://schemas.microsoft.com/office/drawing/2014/main" id="{32C39FA3-0055-6346-B646-F8DFE535FF3A}"/>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7800848" y="3987800"/>
            <a:ext cx="3524838" cy="2540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122750A-AF9F-334E-928C-8A34460C315A}"/>
              </a:ext>
            </a:extLst>
          </p:cNvPr>
          <p:cNvSpPr txBox="1"/>
          <p:nvPr/>
        </p:nvSpPr>
        <p:spPr>
          <a:xfrm>
            <a:off x="311878" y="69480"/>
            <a:ext cx="7312513" cy="523220"/>
          </a:xfrm>
          <a:prstGeom prst="rect">
            <a:avLst/>
          </a:prstGeom>
          <a:noFill/>
        </p:spPr>
        <p:txBody>
          <a:bodyPr wrap="square" rtlCol="0">
            <a:spAutoFit/>
          </a:bodyPr>
          <a:lstStyle/>
          <a:p>
            <a:r>
              <a:rPr lang="en-US" sz="1400" dirty="0"/>
              <a:t>David Hockney A Yorkshire Sketchbook</a:t>
            </a:r>
          </a:p>
          <a:p>
            <a:r>
              <a:rPr lang="en-US" sz="1400" dirty="0"/>
              <a:t>I love the way he captures the landscape, the “true” </a:t>
            </a:r>
            <a:r>
              <a:rPr lang="en-US" sz="1400" dirty="0" err="1"/>
              <a:t>colours</a:t>
            </a:r>
            <a:r>
              <a:rPr lang="en-US" sz="1400" dirty="0"/>
              <a:t> he sees and uses when painting. </a:t>
            </a:r>
          </a:p>
        </p:txBody>
      </p:sp>
    </p:spTree>
    <p:extLst>
      <p:ext uri="{BB962C8B-B14F-4D97-AF65-F5344CB8AC3E}">
        <p14:creationId xmlns:p14="http://schemas.microsoft.com/office/powerpoint/2010/main" val="25105490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8DC6FCD-811B-436E-9FEE-FC957486C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11" descr="A screenshot of a computer&#10;&#10;Description automatically generated with medium confidence">
            <a:extLst>
              <a:ext uri="{FF2B5EF4-FFF2-40B4-BE49-F238E27FC236}">
                <a16:creationId xmlns:a16="http://schemas.microsoft.com/office/drawing/2014/main" id="{D5094314-6854-434F-9D09-367D15F4459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35935" y="314458"/>
            <a:ext cx="4869712" cy="2789949"/>
          </a:xfrm>
          <a:prstGeom prst="rect">
            <a:avLst/>
          </a:prstGeom>
        </p:spPr>
      </p:pic>
      <p:pic>
        <p:nvPicPr>
          <p:cNvPr id="8" name="Picture 7" descr="A picture containing text&#10;&#10;Description automatically generated">
            <a:extLst>
              <a:ext uri="{FF2B5EF4-FFF2-40B4-BE49-F238E27FC236}">
                <a16:creationId xmlns:a16="http://schemas.microsoft.com/office/drawing/2014/main" id="{A98348D1-E81B-2A46-8285-C753CAC4EDCA}"/>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195373" y="171717"/>
            <a:ext cx="5797883" cy="3167426"/>
          </a:xfrm>
          <a:prstGeom prst="rect">
            <a:avLst/>
          </a:prstGeom>
        </p:spPr>
      </p:pic>
      <p:pic>
        <p:nvPicPr>
          <p:cNvPr id="10" name="Picture 9" descr="Graphical user interface&#10;&#10;Description automatically generated with medium confidence">
            <a:extLst>
              <a:ext uri="{FF2B5EF4-FFF2-40B4-BE49-F238E27FC236}">
                <a16:creationId xmlns:a16="http://schemas.microsoft.com/office/drawing/2014/main" id="{F829EB48-1469-944F-BA0F-9E66D8799A26}"/>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2"/>
          <a:stretch/>
        </p:blipFill>
        <p:spPr>
          <a:xfrm>
            <a:off x="198739" y="3510858"/>
            <a:ext cx="5804105" cy="2789948"/>
          </a:xfrm>
          <a:prstGeom prst="rect">
            <a:avLst/>
          </a:prstGeom>
        </p:spPr>
      </p:pic>
      <p:pic>
        <p:nvPicPr>
          <p:cNvPr id="6" name="Picture 5" descr="A picture containing text&#10;&#10;Description automatically generated">
            <a:extLst>
              <a:ext uri="{FF2B5EF4-FFF2-40B4-BE49-F238E27FC236}">
                <a16:creationId xmlns:a16="http://schemas.microsoft.com/office/drawing/2014/main" id="{917091B3-2B3A-D248-9587-17C84DBF57B4}"/>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6195372" y="3510858"/>
            <a:ext cx="5797883" cy="2789948"/>
          </a:xfrm>
          <a:prstGeom prst="rect">
            <a:avLst/>
          </a:prstGeom>
        </p:spPr>
      </p:pic>
    </p:spTree>
    <p:extLst>
      <p:ext uri="{BB962C8B-B14F-4D97-AF65-F5344CB8AC3E}">
        <p14:creationId xmlns:p14="http://schemas.microsoft.com/office/powerpoint/2010/main" val="21779765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text, porcelain&#10;&#10;Description automatically generated">
            <a:extLst>
              <a:ext uri="{FF2B5EF4-FFF2-40B4-BE49-F238E27FC236}">
                <a16:creationId xmlns:a16="http://schemas.microsoft.com/office/drawing/2014/main" id="{AF023255-3401-C244-9950-684ADC05D77E}"/>
              </a:ext>
            </a:extLst>
          </p:cNvPr>
          <p:cNvPicPr>
            <a:picLocks noGrp="1" noChangeAspect="1"/>
          </p:cNvPicPr>
          <p:nvPr>
            <p:ph idx="1"/>
          </p:nvPr>
        </p:nvPicPr>
        <p:blipFill>
          <a:blip r:embed="rId2" cstate="screen">
            <a:extLst>
              <a:ext uri="{28A0092B-C50C-407E-A947-70E740481C1C}">
                <a14:useLocalDpi xmlns:a14="http://schemas.microsoft.com/office/drawing/2010/main"/>
              </a:ext>
            </a:extLst>
          </a:blip>
          <a:stretch>
            <a:fillRect/>
          </a:stretch>
        </p:blipFill>
        <p:spPr>
          <a:xfrm>
            <a:off x="3736258" y="187267"/>
            <a:ext cx="4719483" cy="6670733"/>
          </a:xfrm>
        </p:spPr>
      </p:pic>
      <p:sp>
        <p:nvSpPr>
          <p:cNvPr id="2" name="TextBox 1">
            <a:extLst>
              <a:ext uri="{FF2B5EF4-FFF2-40B4-BE49-F238E27FC236}">
                <a16:creationId xmlns:a16="http://schemas.microsoft.com/office/drawing/2014/main" id="{0DA868BD-7363-1843-8FFE-915E98AAC989}"/>
              </a:ext>
            </a:extLst>
          </p:cNvPr>
          <p:cNvSpPr txBox="1"/>
          <p:nvPr/>
        </p:nvSpPr>
        <p:spPr>
          <a:xfrm>
            <a:off x="0" y="6534834"/>
            <a:ext cx="12192000" cy="646331"/>
          </a:xfrm>
          <a:prstGeom prst="rect">
            <a:avLst/>
          </a:prstGeom>
          <a:noFill/>
        </p:spPr>
        <p:txBody>
          <a:bodyPr wrap="square" rtlCol="0">
            <a:spAutoFit/>
          </a:bodyPr>
          <a:lstStyle/>
          <a:p>
            <a:r>
              <a:rPr lang="en-GB" sz="1400" dirty="0"/>
              <a:t>“spending time in green space or bringing nature into your everyday life can benefit both your mental and physical wellbeing.” (Mind, 2020) </a:t>
            </a:r>
            <a:endParaRPr lang="en-US" sz="1400" dirty="0"/>
          </a:p>
        </p:txBody>
      </p:sp>
    </p:spTree>
    <p:extLst>
      <p:ext uri="{BB962C8B-B14F-4D97-AF65-F5344CB8AC3E}">
        <p14:creationId xmlns:p14="http://schemas.microsoft.com/office/powerpoint/2010/main" val="18431010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10;&#10;Description automatically generated">
            <a:extLst>
              <a:ext uri="{FF2B5EF4-FFF2-40B4-BE49-F238E27FC236}">
                <a16:creationId xmlns:a16="http://schemas.microsoft.com/office/drawing/2014/main" id="{CDCC722E-5C23-E149-8AC1-166FB18DD59A}"/>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29199" y="980767"/>
            <a:ext cx="3809795" cy="2448233"/>
          </a:xfrm>
          <a:prstGeom prst="rect">
            <a:avLst/>
          </a:prstGeom>
        </p:spPr>
      </p:pic>
      <p:sp>
        <p:nvSpPr>
          <p:cNvPr id="6" name="TextBox 5">
            <a:extLst>
              <a:ext uri="{FF2B5EF4-FFF2-40B4-BE49-F238E27FC236}">
                <a16:creationId xmlns:a16="http://schemas.microsoft.com/office/drawing/2014/main" id="{B8463AD0-0258-5E49-AE08-E7E3CA249582}"/>
              </a:ext>
            </a:extLst>
          </p:cNvPr>
          <p:cNvSpPr txBox="1"/>
          <p:nvPr/>
        </p:nvSpPr>
        <p:spPr>
          <a:xfrm>
            <a:off x="122517" y="138560"/>
            <a:ext cx="1965540" cy="369332"/>
          </a:xfrm>
          <a:prstGeom prst="rect">
            <a:avLst/>
          </a:prstGeom>
          <a:noFill/>
        </p:spPr>
        <p:txBody>
          <a:bodyPr wrap="square" rtlCol="0">
            <a:spAutoFit/>
          </a:bodyPr>
          <a:lstStyle/>
          <a:p>
            <a:r>
              <a:rPr lang="en-US" sz="1400" dirty="0"/>
              <a:t>Michael  Angove</a:t>
            </a:r>
          </a:p>
        </p:txBody>
      </p:sp>
      <p:pic>
        <p:nvPicPr>
          <p:cNvPr id="1026" name="Picture 2" descr="Jo Malone London by Michael Angove">
            <a:extLst>
              <a:ext uri="{FF2B5EF4-FFF2-40B4-BE49-F238E27FC236}">
                <a16:creationId xmlns:a16="http://schemas.microsoft.com/office/drawing/2014/main" id="{4AAD455E-1565-104E-942C-06D338F61B79}"/>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4597784" y="980767"/>
            <a:ext cx="3416191" cy="244823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Jo Malone London by Michael Angove">
            <a:extLst>
              <a:ext uri="{FF2B5EF4-FFF2-40B4-BE49-F238E27FC236}">
                <a16:creationId xmlns:a16="http://schemas.microsoft.com/office/drawing/2014/main" id="{EAB09139-B1C4-374A-91FB-E143E3FCA736}"/>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8246609" y="980767"/>
            <a:ext cx="3416192" cy="244823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Muirhead / Michael Angove">
            <a:extLst>
              <a:ext uri="{FF2B5EF4-FFF2-40B4-BE49-F238E27FC236}">
                <a16:creationId xmlns:a16="http://schemas.microsoft.com/office/drawing/2014/main" id="{CD55F73F-28C0-674D-8103-1763407AB757}"/>
              </a:ext>
            </a:extLst>
          </p:cNvPr>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122517" y="3804463"/>
            <a:ext cx="3809795" cy="273031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urface View / Michael Angove">
            <a:extLst>
              <a:ext uri="{FF2B5EF4-FFF2-40B4-BE49-F238E27FC236}">
                <a16:creationId xmlns:a16="http://schemas.microsoft.com/office/drawing/2014/main" id="{50CEE62D-AF34-5845-B061-D0A2B410E3B6}"/>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191102" y="3804462"/>
            <a:ext cx="3809795" cy="273031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urface View / Michael Angove">
            <a:extLst>
              <a:ext uri="{FF2B5EF4-FFF2-40B4-BE49-F238E27FC236}">
                <a16:creationId xmlns:a16="http://schemas.microsoft.com/office/drawing/2014/main" id="{D4335C2E-9B53-9749-B042-445BDA0CBC72}"/>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8259687" y="3804461"/>
            <a:ext cx="3809795" cy="2730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63966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A4B76-9EAC-0B41-8ACE-80183B64FA8E}"/>
              </a:ext>
            </a:extLst>
          </p:cNvPr>
          <p:cNvSpPr>
            <a:spLocks noGrp="1"/>
          </p:cNvSpPr>
          <p:nvPr>
            <p:ph type="title"/>
          </p:nvPr>
        </p:nvSpPr>
        <p:spPr>
          <a:xfrm>
            <a:off x="0" y="132556"/>
            <a:ext cx="10515600" cy="1325563"/>
          </a:xfrm>
        </p:spPr>
        <p:txBody>
          <a:bodyPr>
            <a:normAutofit/>
          </a:bodyPr>
          <a:lstStyle/>
          <a:p>
            <a:r>
              <a:rPr lang="en-US" sz="1400" dirty="0">
                <a:latin typeface="+mn-lt"/>
              </a:rPr>
              <a:t>Tristan Sherwood </a:t>
            </a:r>
            <a:br>
              <a:rPr lang="en-US" sz="1400" dirty="0">
                <a:latin typeface="+mn-lt"/>
              </a:rPr>
            </a:br>
            <a:r>
              <a:rPr lang="en-US" sz="1400" dirty="0">
                <a:latin typeface="+mn-lt"/>
              </a:rPr>
              <a:t>A printmaker that I really admire. He captures texture and composition and I’m interesting </a:t>
            </a:r>
            <a:br>
              <a:rPr lang="en-US" sz="1400" dirty="0">
                <a:latin typeface="+mn-lt"/>
              </a:rPr>
            </a:br>
            <a:r>
              <a:rPr lang="en-US" sz="1400" dirty="0">
                <a:latin typeface="+mn-lt"/>
              </a:rPr>
              <a:t>in the relief process. I often find a lot of joy creating image from subtraction be that </a:t>
            </a:r>
            <a:r>
              <a:rPr lang="en-US" sz="1400" dirty="0" err="1">
                <a:latin typeface="+mn-lt"/>
              </a:rPr>
              <a:t>lino</a:t>
            </a:r>
            <a:br>
              <a:rPr lang="en-US" sz="1400" dirty="0">
                <a:latin typeface="+mn-lt"/>
              </a:rPr>
            </a:br>
            <a:r>
              <a:rPr lang="en-US" sz="1400" dirty="0">
                <a:latin typeface="+mn-lt"/>
              </a:rPr>
              <a:t>or laser cut/engrave. </a:t>
            </a:r>
          </a:p>
        </p:txBody>
      </p:sp>
      <p:pic>
        <p:nvPicPr>
          <p:cNvPr id="5" name="Picture 4" descr="A picture containing text&#10;&#10;Description automatically generated">
            <a:extLst>
              <a:ext uri="{FF2B5EF4-FFF2-40B4-BE49-F238E27FC236}">
                <a16:creationId xmlns:a16="http://schemas.microsoft.com/office/drawing/2014/main" id="{3F31091D-B816-B74C-B7EC-1BB64B6CA96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975329" y="4050964"/>
            <a:ext cx="2390023" cy="2414833"/>
          </a:xfrm>
          <a:prstGeom prst="rect">
            <a:avLst/>
          </a:prstGeom>
        </p:spPr>
      </p:pic>
      <p:pic>
        <p:nvPicPr>
          <p:cNvPr id="7" name="Picture 6">
            <a:extLst>
              <a:ext uri="{FF2B5EF4-FFF2-40B4-BE49-F238E27FC236}">
                <a16:creationId xmlns:a16="http://schemas.microsoft.com/office/drawing/2014/main" id="{1370A19D-FF0B-B644-98B2-C14E9EC1997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22755" y="1458119"/>
            <a:ext cx="6852574" cy="4547233"/>
          </a:xfrm>
          <a:prstGeom prst="rect">
            <a:avLst/>
          </a:prstGeom>
        </p:spPr>
      </p:pic>
      <p:pic>
        <p:nvPicPr>
          <p:cNvPr id="9" name="Picture 8" descr="A picture containing text, fabric&#10;&#10;Description automatically generated">
            <a:extLst>
              <a:ext uri="{FF2B5EF4-FFF2-40B4-BE49-F238E27FC236}">
                <a16:creationId xmlns:a16="http://schemas.microsoft.com/office/drawing/2014/main" id="{7A1D0F5F-8E33-DD43-9C53-248038B529C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743512" y="1458119"/>
            <a:ext cx="5448488" cy="2689977"/>
          </a:xfrm>
          <a:prstGeom prst="rect">
            <a:avLst/>
          </a:prstGeom>
        </p:spPr>
      </p:pic>
      <p:pic>
        <p:nvPicPr>
          <p:cNvPr id="11" name="Picture 10" descr="A picture containing text, fabric&#10;&#10;Description automatically generated">
            <a:extLst>
              <a:ext uri="{FF2B5EF4-FFF2-40B4-BE49-F238E27FC236}">
                <a16:creationId xmlns:a16="http://schemas.microsoft.com/office/drawing/2014/main" id="{B36869CE-CD61-3540-9FD9-05BC1D31AF9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645446" y="4165007"/>
            <a:ext cx="2423800" cy="2407801"/>
          </a:xfrm>
          <a:prstGeom prst="rect">
            <a:avLst/>
          </a:prstGeom>
        </p:spPr>
      </p:pic>
    </p:spTree>
    <p:extLst>
      <p:ext uri="{BB962C8B-B14F-4D97-AF65-F5344CB8AC3E}">
        <p14:creationId xmlns:p14="http://schemas.microsoft.com/office/powerpoint/2010/main" val="28637035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lant with leaves and berries&#10;&#10;Description automatically generated with low confidence">
            <a:extLst>
              <a:ext uri="{FF2B5EF4-FFF2-40B4-BE49-F238E27FC236}">
                <a16:creationId xmlns:a16="http://schemas.microsoft.com/office/drawing/2014/main" id="{F8FC8CA1-D776-2847-A40A-B149E4FF650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rot="5400000">
            <a:off x="417005" y="303222"/>
            <a:ext cx="3582978" cy="3582978"/>
          </a:xfrm>
          <a:prstGeom prst="rect">
            <a:avLst/>
          </a:prstGeom>
        </p:spPr>
      </p:pic>
      <p:pic>
        <p:nvPicPr>
          <p:cNvPr id="4" name="Picture 3" descr="A spider in a web&#10;&#10;Description automatically generated with low confidence">
            <a:extLst>
              <a:ext uri="{FF2B5EF4-FFF2-40B4-BE49-F238E27FC236}">
                <a16:creationId xmlns:a16="http://schemas.microsoft.com/office/drawing/2014/main" id="{C634B4DF-1192-B041-B5B0-F1B71EADA62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5400000">
            <a:off x="3636555" y="886219"/>
            <a:ext cx="4486275" cy="3364706"/>
          </a:xfrm>
          <a:prstGeom prst="rect">
            <a:avLst/>
          </a:prstGeom>
        </p:spPr>
      </p:pic>
      <p:pic>
        <p:nvPicPr>
          <p:cNvPr id="7" name="Picture 6" descr="A picture containing tree, outdoor, plant, forest&#10;&#10;Description automatically generated">
            <a:extLst>
              <a:ext uri="{FF2B5EF4-FFF2-40B4-BE49-F238E27FC236}">
                <a16:creationId xmlns:a16="http://schemas.microsoft.com/office/drawing/2014/main" id="{DC70ECA5-A943-194E-BEA2-6F20D544BB4F}"/>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5400000">
            <a:off x="4809593" y="4294779"/>
            <a:ext cx="2557471" cy="1918103"/>
          </a:xfrm>
          <a:prstGeom prst="rect">
            <a:avLst/>
          </a:prstGeom>
        </p:spPr>
      </p:pic>
      <p:pic>
        <p:nvPicPr>
          <p:cNvPr id="9" name="Picture 8" descr="A picture containing tree, outdoor, plant&#10;&#10;Description automatically generated">
            <a:extLst>
              <a:ext uri="{FF2B5EF4-FFF2-40B4-BE49-F238E27FC236}">
                <a16:creationId xmlns:a16="http://schemas.microsoft.com/office/drawing/2014/main" id="{7805B938-4DE0-5E40-8D09-F33DD2D50470}"/>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rot="5400000">
            <a:off x="7318724" y="766112"/>
            <a:ext cx="3525409" cy="2644056"/>
          </a:xfrm>
          <a:prstGeom prst="rect">
            <a:avLst/>
          </a:prstGeom>
        </p:spPr>
      </p:pic>
      <p:pic>
        <p:nvPicPr>
          <p:cNvPr id="11" name="Picture 10" descr="A picture containing flower, plant, red&#10;&#10;Description automatically generated">
            <a:extLst>
              <a:ext uri="{FF2B5EF4-FFF2-40B4-BE49-F238E27FC236}">
                <a16:creationId xmlns:a16="http://schemas.microsoft.com/office/drawing/2014/main" id="{2DF8FF94-5F23-8B4E-A32E-39109543FE67}"/>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rot="5400000">
            <a:off x="2769175" y="4297556"/>
            <a:ext cx="2579682" cy="1934761"/>
          </a:xfrm>
          <a:prstGeom prst="rect">
            <a:avLst/>
          </a:prstGeom>
        </p:spPr>
      </p:pic>
      <p:pic>
        <p:nvPicPr>
          <p:cNvPr id="13" name="Picture 12" descr="A close-up of a tree&#10;&#10;Description automatically generated with low confidence">
            <a:extLst>
              <a:ext uri="{FF2B5EF4-FFF2-40B4-BE49-F238E27FC236}">
                <a16:creationId xmlns:a16="http://schemas.microsoft.com/office/drawing/2014/main" id="{05B6FE7E-20C1-D54C-9C80-936FFF6C80DD}"/>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5400000">
            <a:off x="6830576" y="4272568"/>
            <a:ext cx="2557471" cy="1918103"/>
          </a:xfrm>
          <a:prstGeom prst="rect">
            <a:avLst/>
          </a:prstGeom>
        </p:spPr>
      </p:pic>
      <p:pic>
        <p:nvPicPr>
          <p:cNvPr id="15" name="Picture 14" descr="A picture containing tree, outdoor, sky, plant&#10;&#10;Description automatically generated">
            <a:extLst>
              <a:ext uri="{FF2B5EF4-FFF2-40B4-BE49-F238E27FC236}">
                <a16:creationId xmlns:a16="http://schemas.microsoft.com/office/drawing/2014/main" id="{A34793AB-7E51-5C49-A86D-8B98882F13D3}"/>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rot="5400000">
            <a:off x="417005" y="3983028"/>
            <a:ext cx="2571750" cy="2571750"/>
          </a:xfrm>
          <a:prstGeom prst="rect">
            <a:avLst/>
          </a:prstGeom>
        </p:spPr>
      </p:pic>
      <p:sp>
        <p:nvSpPr>
          <p:cNvPr id="16" name="TextBox 15">
            <a:extLst>
              <a:ext uri="{FF2B5EF4-FFF2-40B4-BE49-F238E27FC236}">
                <a16:creationId xmlns:a16="http://schemas.microsoft.com/office/drawing/2014/main" id="{549E3BA4-40C5-C94B-9313-B972954CC7DF}"/>
              </a:ext>
            </a:extLst>
          </p:cNvPr>
          <p:cNvSpPr txBox="1"/>
          <p:nvPr/>
        </p:nvSpPr>
        <p:spPr>
          <a:xfrm>
            <a:off x="9034304" y="3886201"/>
            <a:ext cx="2123863" cy="2893100"/>
          </a:xfrm>
          <a:prstGeom prst="rect">
            <a:avLst/>
          </a:prstGeom>
          <a:noFill/>
        </p:spPr>
        <p:txBody>
          <a:bodyPr wrap="square" rtlCol="0">
            <a:spAutoFit/>
          </a:bodyPr>
          <a:lstStyle/>
          <a:p>
            <a:r>
              <a:rPr lang="en-US" sz="1400" dirty="0" err="1"/>
              <a:t>Brynmill</a:t>
            </a:r>
            <a:r>
              <a:rPr lang="en-US" sz="1400" dirty="0"/>
              <a:t> Park, </a:t>
            </a:r>
            <a:r>
              <a:rPr lang="en-US" sz="1400" dirty="0" err="1"/>
              <a:t>Cwmdonkin</a:t>
            </a:r>
            <a:r>
              <a:rPr lang="en-US" sz="1400" dirty="0"/>
              <a:t> Park and Singleton Park as well as Swansea Bay has been a great source of local inspiration. It has helped fuel my drawing, project and ideas. I’ve been lucky to see a variety of birds like Sea Cormorants </a:t>
            </a:r>
            <a:r>
              <a:rPr lang="en-US" sz="1400" dirty="0" err="1"/>
              <a:t>etc</a:t>
            </a:r>
            <a:r>
              <a:rPr lang="en-US" sz="1400" dirty="0"/>
              <a:t> that have been key to relating this project to the local landscape</a:t>
            </a:r>
          </a:p>
        </p:txBody>
      </p:sp>
    </p:spTree>
    <p:extLst>
      <p:ext uri="{BB962C8B-B14F-4D97-AF65-F5344CB8AC3E}">
        <p14:creationId xmlns:p14="http://schemas.microsoft.com/office/powerpoint/2010/main" val="19998484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5CE08-DC63-084E-AEB7-ACA2ACFDCEE8}"/>
              </a:ext>
            </a:extLst>
          </p:cNvPr>
          <p:cNvSpPr>
            <a:spLocks noGrp="1"/>
          </p:cNvSpPr>
          <p:nvPr>
            <p:ph type="title"/>
          </p:nvPr>
        </p:nvSpPr>
        <p:spPr>
          <a:xfrm>
            <a:off x="0" y="-159809"/>
            <a:ext cx="5424508" cy="2805732"/>
          </a:xfrm>
        </p:spPr>
        <p:txBody>
          <a:bodyPr>
            <a:normAutofit/>
          </a:bodyPr>
          <a:lstStyle/>
          <a:p>
            <a:r>
              <a:rPr lang="en-US" sz="1400" dirty="0">
                <a:latin typeface="+mn-lt"/>
              </a:rPr>
              <a:t>Escapism in the home</a:t>
            </a:r>
            <a:br>
              <a:rPr lang="en-US" sz="1400" dirty="0">
                <a:latin typeface="+mn-lt"/>
              </a:rPr>
            </a:br>
            <a:r>
              <a:rPr lang="en-US" sz="1400" dirty="0" err="1">
                <a:latin typeface="+mn-lt"/>
              </a:rPr>
              <a:t>Februarey</a:t>
            </a:r>
            <a:r>
              <a:rPr lang="en-US" sz="1400" dirty="0">
                <a:latin typeface="+mn-lt"/>
              </a:rPr>
              <a:t> edition Elle décor discussed that screens and home dividers are becoming more desired opposing the open plan trend. Working from home and being at home  more is one of open plan flaws. Screens create soft separations between areas of the home. Safe sanctuary. Interesting concept to explore and visualize. </a:t>
            </a:r>
          </a:p>
        </p:txBody>
      </p:sp>
      <p:pic>
        <p:nvPicPr>
          <p:cNvPr id="5" name="Picture 4">
            <a:extLst>
              <a:ext uri="{FF2B5EF4-FFF2-40B4-BE49-F238E27FC236}">
                <a16:creationId xmlns:a16="http://schemas.microsoft.com/office/drawing/2014/main" id="{E50AA480-E9B5-FE46-92B8-1AF631CAFE0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424508" y="0"/>
            <a:ext cx="3882724" cy="2982382"/>
          </a:xfrm>
          <a:prstGeom prst="rect">
            <a:avLst/>
          </a:prstGeom>
        </p:spPr>
      </p:pic>
      <p:pic>
        <p:nvPicPr>
          <p:cNvPr id="7" name="Picture 6">
            <a:extLst>
              <a:ext uri="{FF2B5EF4-FFF2-40B4-BE49-F238E27FC236}">
                <a16:creationId xmlns:a16="http://schemas.microsoft.com/office/drawing/2014/main" id="{052ED9AD-6375-EE4A-BEAC-69ECC80768DE}"/>
              </a:ext>
            </a:extLst>
          </p:cNvPr>
          <p:cNvPicPr>
            <a:picLocks noChangeAspect="1"/>
          </p:cNvPicPr>
          <p:nvPr/>
        </p:nvPicPr>
        <p:blipFill>
          <a:blip r:embed="rId3"/>
          <a:stretch>
            <a:fillRect/>
          </a:stretch>
        </p:blipFill>
        <p:spPr>
          <a:xfrm>
            <a:off x="8317833" y="1910291"/>
            <a:ext cx="3403600" cy="4660900"/>
          </a:xfrm>
          <a:prstGeom prst="rect">
            <a:avLst/>
          </a:prstGeom>
        </p:spPr>
      </p:pic>
      <p:pic>
        <p:nvPicPr>
          <p:cNvPr id="9" name="Picture 8">
            <a:extLst>
              <a:ext uri="{FF2B5EF4-FFF2-40B4-BE49-F238E27FC236}">
                <a16:creationId xmlns:a16="http://schemas.microsoft.com/office/drawing/2014/main" id="{5757D178-ECBB-1F4D-90E4-7D6658D980C0}"/>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4925733" y="3244578"/>
            <a:ext cx="4381499" cy="3366667"/>
          </a:xfrm>
          <a:prstGeom prst="rect">
            <a:avLst/>
          </a:prstGeom>
        </p:spPr>
      </p:pic>
      <p:pic>
        <p:nvPicPr>
          <p:cNvPr id="11" name="Picture 10">
            <a:extLst>
              <a:ext uri="{FF2B5EF4-FFF2-40B4-BE49-F238E27FC236}">
                <a16:creationId xmlns:a16="http://schemas.microsoft.com/office/drawing/2014/main" id="{992DFE18-721F-A948-88FD-C87ECF2881F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33584" y="3205691"/>
            <a:ext cx="4595504" cy="3365500"/>
          </a:xfrm>
          <a:prstGeom prst="rect">
            <a:avLst/>
          </a:prstGeom>
        </p:spPr>
      </p:pic>
    </p:spTree>
    <p:extLst>
      <p:ext uri="{BB962C8B-B14F-4D97-AF65-F5344CB8AC3E}">
        <p14:creationId xmlns:p14="http://schemas.microsoft.com/office/powerpoint/2010/main" val="2092325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different, colorful, several&#10;&#10;Description automatically generated">
            <a:extLst>
              <a:ext uri="{FF2B5EF4-FFF2-40B4-BE49-F238E27FC236}">
                <a16:creationId xmlns:a16="http://schemas.microsoft.com/office/drawing/2014/main" id="{0FBB7288-C1C1-334C-AE9D-EF892319686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589314" y="0"/>
            <a:ext cx="9013371" cy="6858000"/>
          </a:xfrm>
          <a:prstGeom prst="rect">
            <a:avLst/>
          </a:prstGeom>
        </p:spPr>
      </p:pic>
    </p:spTree>
    <p:extLst>
      <p:ext uri="{BB962C8B-B14F-4D97-AF65-F5344CB8AC3E}">
        <p14:creationId xmlns:p14="http://schemas.microsoft.com/office/powerpoint/2010/main" val="28039077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iving room with a large chandelier&#10;&#10;Description automatically generated with low confidence">
            <a:extLst>
              <a:ext uri="{FF2B5EF4-FFF2-40B4-BE49-F238E27FC236}">
                <a16:creationId xmlns:a16="http://schemas.microsoft.com/office/drawing/2014/main" id="{B7DF1FC4-FD8D-4B4D-AB1C-BAACD054369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54329" y="3244564"/>
            <a:ext cx="2066971" cy="2921550"/>
          </a:xfrm>
          <a:prstGeom prst="rect">
            <a:avLst/>
          </a:prstGeom>
        </p:spPr>
      </p:pic>
      <p:pic>
        <p:nvPicPr>
          <p:cNvPr id="11" name="Picture 10" descr="Text&#10;&#10;Description automatically generated">
            <a:extLst>
              <a:ext uri="{FF2B5EF4-FFF2-40B4-BE49-F238E27FC236}">
                <a16:creationId xmlns:a16="http://schemas.microsoft.com/office/drawing/2014/main" id="{3C5835F4-F6F7-F449-AEE4-9EFAD176247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100540" y="250607"/>
            <a:ext cx="4493291" cy="5891371"/>
          </a:xfrm>
          <a:prstGeom prst="rect">
            <a:avLst/>
          </a:prstGeom>
        </p:spPr>
      </p:pic>
      <p:pic>
        <p:nvPicPr>
          <p:cNvPr id="19" name="Picture 18" descr="A picture containing floor, indoor, room, living&#10;&#10;Description automatically generated">
            <a:extLst>
              <a:ext uri="{FF2B5EF4-FFF2-40B4-BE49-F238E27FC236}">
                <a16:creationId xmlns:a16="http://schemas.microsoft.com/office/drawing/2014/main" id="{E9564460-5A90-5943-B770-75310D08FEA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54330" y="323014"/>
            <a:ext cx="2066971" cy="2921550"/>
          </a:xfrm>
          <a:prstGeom prst="rect">
            <a:avLst/>
          </a:prstGeom>
        </p:spPr>
      </p:pic>
      <p:pic>
        <p:nvPicPr>
          <p:cNvPr id="21" name="Picture 20" descr="Text&#10;&#10;Description automatically generated">
            <a:extLst>
              <a:ext uri="{FF2B5EF4-FFF2-40B4-BE49-F238E27FC236}">
                <a16:creationId xmlns:a16="http://schemas.microsoft.com/office/drawing/2014/main" id="{6F3888BE-1876-DF4C-BB19-A48238169580}"/>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rot="10800000">
            <a:off x="2893000" y="393652"/>
            <a:ext cx="4158009" cy="5701824"/>
          </a:xfrm>
          <a:prstGeom prst="rect">
            <a:avLst/>
          </a:prstGeom>
        </p:spPr>
      </p:pic>
      <p:sp>
        <p:nvSpPr>
          <p:cNvPr id="22" name="TextBox 21">
            <a:extLst>
              <a:ext uri="{FF2B5EF4-FFF2-40B4-BE49-F238E27FC236}">
                <a16:creationId xmlns:a16="http://schemas.microsoft.com/office/drawing/2014/main" id="{EEDA5025-1204-1F4D-969F-7D751C521BC3}"/>
              </a:ext>
            </a:extLst>
          </p:cNvPr>
          <p:cNvSpPr txBox="1"/>
          <p:nvPr/>
        </p:nvSpPr>
        <p:spPr>
          <a:xfrm>
            <a:off x="0" y="6264514"/>
            <a:ext cx="12237722" cy="523220"/>
          </a:xfrm>
          <a:prstGeom prst="rect">
            <a:avLst/>
          </a:prstGeom>
          <a:noFill/>
        </p:spPr>
        <p:txBody>
          <a:bodyPr wrap="square" rtlCol="0">
            <a:spAutoFit/>
          </a:bodyPr>
          <a:lstStyle/>
          <a:p>
            <a:r>
              <a:rPr lang="en-US" sz="1400" dirty="0"/>
              <a:t>This particular magazine helped me formulate the ideas around escapism, and the type of prints I wanted to design. It was clear that natural </a:t>
            </a:r>
            <a:r>
              <a:rPr lang="en-US" sz="1400" dirty="0" err="1"/>
              <a:t>colours</a:t>
            </a:r>
            <a:r>
              <a:rPr lang="en-US" sz="1400" dirty="0"/>
              <a:t> and palettes  are coming through. But the interior space was being used in imaginative ways. Lots of large-scale murals and screens to create room separations.</a:t>
            </a:r>
          </a:p>
        </p:txBody>
      </p:sp>
    </p:spTree>
    <p:extLst>
      <p:ext uri="{BB962C8B-B14F-4D97-AF65-F5344CB8AC3E}">
        <p14:creationId xmlns:p14="http://schemas.microsoft.com/office/powerpoint/2010/main" val="289551083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50FD922-FBCA-0B4C-9A80-CCED233134E9}"/>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43630" y="809250"/>
            <a:ext cx="3510942" cy="4962525"/>
          </a:xfrm>
          <a:prstGeom prst="rect">
            <a:avLst/>
          </a:prstGeom>
        </p:spPr>
      </p:pic>
      <p:pic>
        <p:nvPicPr>
          <p:cNvPr id="6" name="Picture 5">
            <a:extLst>
              <a:ext uri="{FF2B5EF4-FFF2-40B4-BE49-F238E27FC236}">
                <a16:creationId xmlns:a16="http://schemas.microsoft.com/office/drawing/2014/main" id="{6523B0CA-5422-614E-8930-E6C745D67A8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90395" y="809250"/>
            <a:ext cx="3510942" cy="4962525"/>
          </a:xfrm>
          <a:prstGeom prst="rect">
            <a:avLst/>
          </a:prstGeom>
        </p:spPr>
      </p:pic>
      <p:pic>
        <p:nvPicPr>
          <p:cNvPr id="7" name="Picture 6" descr="A picture containing text, indoor, cluttered&#10;&#10;Description automatically generated">
            <a:extLst>
              <a:ext uri="{FF2B5EF4-FFF2-40B4-BE49-F238E27FC236}">
                <a16:creationId xmlns:a16="http://schemas.microsoft.com/office/drawing/2014/main" id="{58870830-8F6A-6842-8385-2CCEA451A41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rot="10800000">
            <a:off x="290093" y="742725"/>
            <a:ext cx="3558008" cy="5029050"/>
          </a:xfrm>
          <a:prstGeom prst="rect">
            <a:avLst/>
          </a:prstGeom>
        </p:spPr>
      </p:pic>
      <p:sp>
        <p:nvSpPr>
          <p:cNvPr id="8" name="TextBox 7">
            <a:extLst>
              <a:ext uri="{FF2B5EF4-FFF2-40B4-BE49-F238E27FC236}">
                <a16:creationId xmlns:a16="http://schemas.microsoft.com/office/drawing/2014/main" id="{B067660E-C4FE-7D48-809B-CCB60E958EC9}"/>
              </a:ext>
            </a:extLst>
          </p:cNvPr>
          <p:cNvSpPr txBox="1"/>
          <p:nvPr/>
        </p:nvSpPr>
        <p:spPr>
          <a:xfrm>
            <a:off x="226418" y="6191475"/>
            <a:ext cx="11739163" cy="523220"/>
          </a:xfrm>
          <a:prstGeom prst="rect">
            <a:avLst/>
          </a:prstGeom>
          <a:noFill/>
        </p:spPr>
        <p:txBody>
          <a:bodyPr wrap="square" rtlCol="0">
            <a:spAutoFit/>
          </a:bodyPr>
          <a:lstStyle/>
          <a:p>
            <a:r>
              <a:rPr lang="en-US" sz="1400" dirty="0"/>
              <a:t>These are the types of spaces/ interiors I imagine my style and collections being suited for. They have a real natural country outdoor living and embracing vibe which is really important to me. I’m considering my niche and where I see my work being used and to see my patterns in Homes &amp; Garden would be a dream. </a:t>
            </a:r>
          </a:p>
        </p:txBody>
      </p:sp>
    </p:spTree>
    <p:extLst>
      <p:ext uri="{BB962C8B-B14F-4D97-AF65-F5344CB8AC3E}">
        <p14:creationId xmlns:p14="http://schemas.microsoft.com/office/powerpoint/2010/main" val="13285144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website&#10;&#10;Description automatically generated">
            <a:extLst>
              <a:ext uri="{FF2B5EF4-FFF2-40B4-BE49-F238E27FC236}">
                <a16:creationId xmlns:a16="http://schemas.microsoft.com/office/drawing/2014/main" id="{DA0DCDCA-A29E-2E40-AB64-9430C39F1216}"/>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5943" y="613610"/>
            <a:ext cx="7426453" cy="5630779"/>
          </a:xfrm>
          <a:prstGeom prst="rect">
            <a:avLst/>
          </a:prstGeom>
        </p:spPr>
      </p:pic>
      <p:pic>
        <p:nvPicPr>
          <p:cNvPr id="5" name="Picture 4" descr="Timeline&#10;&#10;Description automatically generated">
            <a:extLst>
              <a:ext uri="{FF2B5EF4-FFF2-40B4-BE49-F238E27FC236}">
                <a16:creationId xmlns:a16="http://schemas.microsoft.com/office/drawing/2014/main" id="{8C478D90-B3EC-7A48-AF71-5F87C8A25BB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917431" y="1913021"/>
            <a:ext cx="5048626" cy="3031957"/>
          </a:xfrm>
          <a:prstGeom prst="rect">
            <a:avLst/>
          </a:prstGeom>
        </p:spPr>
      </p:pic>
    </p:spTree>
    <p:extLst>
      <p:ext uri="{BB962C8B-B14F-4D97-AF65-F5344CB8AC3E}">
        <p14:creationId xmlns:p14="http://schemas.microsoft.com/office/powerpoint/2010/main" val="6936982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96C8BAF-68F3-4B78-B238-35DF5D865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60" name="Group 74">
            <a:extLst>
              <a:ext uri="{FF2B5EF4-FFF2-40B4-BE49-F238E27FC236}">
                <a16:creationId xmlns:a16="http://schemas.microsoft.com/office/drawing/2014/main" id="{4F4CD6D0-5A87-4BA2-A13A-0E40511C3C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4774" y="699565"/>
            <a:ext cx="3553132" cy="5156200"/>
            <a:chOff x="7807230" y="2012810"/>
            <a:chExt cx="3251252" cy="3459865"/>
          </a:xfrm>
        </p:grpSpPr>
        <p:sp>
          <p:nvSpPr>
            <p:cNvPr id="76" name="Rectangle 75">
              <a:extLst>
                <a:ext uri="{FF2B5EF4-FFF2-40B4-BE49-F238E27FC236}">
                  <a16:creationId xmlns:a16="http://schemas.microsoft.com/office/drawing/2014/main" id="{5877EAC0-2063-444D-8EE9-72FED2E03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2C155BF8-661A-4F4A-B4EC-923105C69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2" name="Picture 4" descr="Image result for georgia o'keeffe">
            <a:extLst>
              <a:ext uri="{FF2B5EF4-FFF2-40B4-BE49-F238E27FC236}">
                <a16:creationId xmlns:a16="http://schemas.microsoft.com/office/drawing/2014/main" id="{C5335B2C-2CE2-D845-8281-69B539D8BE2F}"/>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tretch>
            <a:fillRect/>
          </a:stretch>
        </p:blipFill>
        <p:spPr bwMode="auto">
          <a:xfrm>
            <a:off x="706568" y="1109054"/>
            <a:ext cx="3209544" cy="4337221"/>
          </a:xfrm>
          <a:prstGeom prst="rect">
            <a:avLst/>
          </a:prstGeom>
          <a:noFill/>
          <a:extLst>
            <a:ext uri="{909E8E84-426E-40DD-AFC4-6F175D3DCCD1}">
              <a14:hiddenFill xmlns:a14="http://schemas.microsoft.com/office/drawing/2010/main">
                <a:solidFill>
                  <a:srgbClr val="FFFFFF"/>
                </a:solidFill>
              </a14:hiddenFill>
            </a:ext>
          </a:extLst>
        </p:spPr>
      </p:pic>
      <p:grpSp>
        <p:nvGrpSpPr>
          <p:cNvPr id="79" name="Group 78">
            <a:extLst>
              <a:ext uri="{FF2B5EF4-FFF2-40B4-BE49-F238E27FC236}">
                <a16:creationId xmlns:a16="http://schemas.microsoft.com/office/drawing/2014/main" id="{E9537076-EF48-4F72-9164-FD8260D550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19434" y="699565"/>
            <a:ext cx="3553132" cy="5156200"/>
            <a:chOff x="7807230" y="2012810"/>
            <a:chExt cx="3251252" cy="3459865"/>
          </a:xfrm>
        </p:grpSpPr>
        <p:sp>
          <p:nvSpPr>
            <p:cNvPr id="80" name="Rectangle 79">
              <a:extLst>
                <a:ext uri="{FF2B5EF4-FFF2-40B4-BE49-F238E27FC236}">
                  <a16:creationId xmlns:a16="http://schemas.microsoft.com/office/drawing/2014/main" id="{689673CB-C48B-4D05-B6E4-B88CD5BAA0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96C31A20-B341-476E-8C04-A26C87E149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0" name="Picture 2" descr="Image result for georgia o'keeffe">
            <a:extLst>
              <a:ext uri="{FF2B5EF4-FFF2-40B4-BE49-F238E27FC236}">
                <a16:creationId xmlns:a16="http://schemas.microsoft.com/office/drawing/2014/main" id="{A1C59EB0-5C95-244D-94CD-3621F71F2A8C}"/>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tretch>
            <a:fillRect/>
          </a:stretch>
        </p:blipFill>
        <p:spPr bwMode="auto">
          <a:xfrm>
            <a:off x="4487333" y="1332487"/>
            <a:ext cx="3209544" cy="3890356"/>
          </a:xfrm>
          <a:prstGeom prst="rect">
            <a:avLst/>
          </a:prstGeom>
          <a:noFill/>
          <a:extLst>
            <a:ext uri="{909E8E84-426E-40DD-AFC4-6F175D3DCCD1}">
              <a14:hiddenFill xmlns:a14="http://schemas.microsoft.com/office/drawing/2010/main">
                <a:solidFill>
                  <a:srgbClr val="FFFFFF"/>
                </a:solidFill>
              </a14:hiddenFill>
            </a:ext>
          </a:extLst>
        </p:spPr>
      </p:pic>
      <p:grpSp>
        <p:nvGrpSpPr>
          <p:cNvPr id="83" name="Group 82">
            <a:extLst>
              <a:ext uri="{FF2B5EF4-FFF2-40B4-BE49-F238E27FC236}">
                <a16:creationId xmlns:a16="http://schemas.microsoft.com/office/drawing/2014/main" id="{6EFC3492-86BD-4D75-B5B4-C2DBFE0BD1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04093" y="699565"/>
            <a:ext cx="3553132" cy="5156200"/>
            <a:chOff x="7807230" y="2012810"/>
            <a:chExt cx="3251252" cy="3459865"/>
          </a:xfrm>
        </p:grpSpPr>
        <p:sp>
          <p:nvSpPr>
            <p:cNvPr id="84" name="Rectangle 83">
              <a:extLst>
                <a:ext uri="{FF2B5EF4-FFF2-40B4-BE49-F238E27FC236}">
                  <a16:creationId xmlns:a16="http://schemas.microsoft.com/office/drawing/2014/main" id="{F72E5074-2516-4705-BFF1-F508394A0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5" name="Rectangle 84">
              <a:extLst>
                <a:ext uri="{FF2B5EF4-FFF2-40B4-BE49-F238E27FC236}">
                  <a16:creationId xmlns:a16="http://schemas.microsoft.com/office/drawing/2014/main" id="{02259E4C-F24C-4180-AEC3-76255D535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5" name="Picture 4" descr="A picture containing background pattern&#10;&#10;Description automatically generated">
            <a:extLst>
              <a:ext uri="{FF2B5EF4-FFF2-40B4-BE49-F238E27FC236}">
                <a16:creationId xmlns:a16="http://schemas.microsoft.com/office/drawing/2014/main" id="{FF8144BA-5C60-2E41-8617-D0C6F3BB4C1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233711" y="1446908"/>
            <a:ext cx="3423513" cy="3661512"/>
          </a:xfrm>
          <a:prstGeom prst="rect">
            <a:avLst/>
          </a:prstGeom>
        </p:spPr>
      </p:pic>
      <p:sp>
        <p:nvSpPr>
          <p:cNvPr id="2" name="TextBox 1">
            <a:extLst>
              <a:ext uri="{FF2B5EF4-FFF2-40B4-BE49-F238E27FC236}">
                <a16:creationId xmlns:a16="http://schemas.microsoft.com/office/drawing/2014/main" id="{555771F3-E65C-2D4D-9499-3FF2FC47C5A5}"/>
              </a:ext>
            </a:extLst>
          </p:cNvPr>
          <p:cNvSpPr txBox="1"/>
          <p:nvPr/>
        </p:nvSpPr>
        <p:spPr>
          <a:xfrm>
            <a:off x="72992" y="6095272"/>
            <a:ext cx="12038226" cy="523220"/>
          </a:xfrm>
          <a:prstGeom prst="rect">
            <a:avLst/>
          </a:prstGeom>
          <a:noFill/>
        </p:spPr>
        <p:txBody>
          <a:bodyPr wrap="square" rtlCol="0">
            <a:spAutoFit/>
          </a:bodyPr>
          <a:lstStyle/>
          <a:p>
            <a:r>
              <a:rPr lang="en-US" sz="1400" dirty="0"/>
              <a:t>Detail &amp; </a:t>
            </a:r>
            <a:r>
              <a:rPr lang="en-US" sz="1400" dirty="0" err="1"/>
              <a:t>Colour</a:t>
            </a:r>
            <a:r>
              <a:rPr lang="en-US" sz="1400" dirty="0"/>
              <a:t> I really love the way </a:t>
            </a:r>
            <a:r>
              <a:rPr lang="en-US" sz="1400" dirty="0" err="1"/>
              <a:t>O’keeeffe</a:t>
            </a:r>
            <a:r>
              <a:rPr lang="en-US" sz="1400" dirty="0"/>
              <a:t> applied paint and the tonality within her floral work. I try to emulate this within my painting style with water </a:t>
            </a:r>
            <a:r>
              <a:rPr lang="en-US" sz="1400" dirty="0" err="1"/>
              <a:t>colours</a:t>
            </a:r>
            <a:r>
              <a:rPr lang="en-US" sz="1400" dirty="0"/>
              <a:t> which is something I’ve used more of within my collections to create a softer feel than gouache which I used to use as my main tool when painting. </a:t>
            </a:r>
          </a:p>
        </p:txBody>
      </p:sp>
    </p:spTree>
    <p:extLst>
      <p:ext uri="{BB962C8B-B14F-4D97-AF65-F5344CB8AC3E}">
        <p14:creationId xmlns:p14="http://schemas.microsoft.com/office/powerpoint/2010/main" val="42938269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indoor&#10;&#10;Description automatically generated">
            <a:extLst>
              <a:ext uri="{FF2B5EF4-FFF2-40B4-BE49-F238E27FC236}">
                <a16:creationId xmlns:a16="http://schemas.microsoft.com/office/drawing/2014/main" id="{265BB84B-E138-564A-93CF-D8086C9534F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rot="16200000">
            <a:off x="8994542" y="3215725"/>
            <a:ext cx="3526473" cy="2589904"/>
          </a:xfrm>
          <a:prstGeom prst="rect">
            <a:avLst/>
          </a:prstGeom>
        </p:spPr>
      </p:pic>
      <p:pic>
        <p:nvPicPr>
          <p:cNvPr id="7" name="Picture 6" descr="A picture containing text&#10;&#10;Description automatically generated">
            <a:extLst>
              <a:ext uri="{FF2B5EF4-FFF2-40B4-BE49-F238E27FC236}">
                <a16:creationId xmlns:a16="http://schemas.microsoft.com/office/drawing/2014/main" id="{2B8B2F75-20A9-284C-967C-A7C34FF6994B}"/>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rot="16200000">
            <a:off x="-254112" y="1339646"/>
            <a:ext cx="5689826" cy="4178709"/>
          </a:xfrm>
          <a:prstGeom prst="rect">
            <a:avLst/>
          </a:prstGeom>
        </p:spPr>
      </p:pic>
      <p:pic>
        <p:nvPicPr>
          <p:cNvPr id="9" name="Picture 8" descr="A picture containing text, echinoderm&#10;&#10;Description automatically generated">
            <a:extLst>
              <a:ext uri="{FF2B5EF4-FFF2-40B4-BE49-F238E27FC236}">
                <a16:creationId xmlns:a16="http://schemas.microsoft.com/office/drawing/2014/main" id="{F033A5F3-A9AF-E042-AA4D-C1EB3329F16D}"/>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5028553" y="584087"/>
            <a:ext cx="4306257" cy="2844913"/>
          </a:xfrm>
          <a:prstGeom prst="rect">
            <a:avLst/>
          </a:prstGeom>
        </p:spPr>
      </p:pic>
      <p:pic>
        <p:nvPicPr>
          <p:cNvPr id="11" name="Picture 10" descr="A diagram of a brain&#10;&#10;Description automatically generated with low confidence">
            <a:extLst>
              <a:ext uri="{FF2B5EF4-FFF2-40B4-BE49-F238E27FC236}">
                <a16:creationId xmlns:a16="http://schemas.microsoft.com/office/drawing/2014/main" id="{F8F83B22-1F75-9541-9216-DF73AD366FF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5028553" y="3530480"/>
            <a:ext cx="4293977" cy="2844913"/>
          </a:xfrm>
          <a:prstGeom prst="rect">
            <a:avLst/>
          </a:prstGeom>
        </p:spPr>
      </p:pic>
      <p:sp>
        <p:nvSpPr>
          <p:cNvPr id="2" name="TextBox 1">
            <a:extLst>
              <a:ext uri="{FF2B5EF4-FFF2-40B4-BE49-F238E27FC236}">
                <a16:creationId xmlns:a16="http://schemas.microsoft.com/office/drawing/2014/main" id="{50199D03-4049-D348-9275-A0F21FF4512D}"/>
              </a:ext>
            </a:extLst>
          </p:cNvPr>
          <p:cNvSpPr txBox="1"/>
          <p:nvPr/>
        </p:nvSpPr>
        <p:spPr>
          <a:xfrm>
            <a:off x="283227" y="6334780"/>
            <a:ext cx="8793858" cy="523220"/>
          </a:xfrm>
          <a:prstGeom prst="rect">
            <a:avLst/>
          </a:prstGeom>
          <a:noFill/>
        </p:spPr>
        <p:txBody>
          <a:bodyPr wrap="square" rtlCol="0">
            <a:spAutoFit/>
          </a:bodyPr>
          <a:lstStyle/>
          <a:p>
            <a:r>
              <a:rPr lang="en-US" sz="1400" dirty="0" err="1"/>
              <a:t>Cecillia</a:t>
            </a:r>
            <a:r>
              <a:rPr lang="en-US" sz="1400" dirty="0"/>
              <a:t> </a:t>
            </a:r>
            <a:r>
              <a:rPr lang="en-US" sz="1400" dirty="0" err="1"/>
              <a:t>Ederfalk</a:t>
            </a:r>
            <a:r>
              <a:rPr lang="en-US" sz="1400" dirty="0"/>
              <a:t>. I felt it was important to look at ways other artists/ designers use and apply water </a:t>
            </a:r>
            <a:r>
              <a:rPr lang="en-US" sz="1400" dirty="0" err="1"/>
              <a:t>colour</a:t>
            </a:r>
            <a:r>
              <a:rPr lang="en-US" sz="1400" dirty="0"/>
              <a:t>. I’ve got botanical book but its good to see how them studies are then taken forward and put into a rhythm or system. </a:t>
            </a:r>
          </a:p>
        </p:txBody>
      </p:sp>
    </p:spTree>
    <p:extLst>
      <p:ext uri="{BB962C8B-B14F-4D97-AF65-F5344CB8AC3E}">
        <p14:creationId xmlns:p14="http://schemas.microsoft.com/office/powerpoint/2010/main" val="24432451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DEBCA28-FCE1-4937-B6DC-18654C77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0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 picture containing plant, flower, indoor, bouquet&#10;&#10;Description automatically generated">
            <a:extLst>
              <a:ext uri="{FF2B5EF4-FFF2-40B4-BE49-F238E27FC236}">
                <a16:creationId xmlns:a16="http://schemas.microsoft.com/office/drawing/2014/main" id="{71692F79-313A-C349-BF09-7C1EE8A1DEA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460198" y="2361074"/>
            <a:ext cx="2456908" cy="3129822"/>
          </a:xfrm>
          <a:prstGeom prst="rect">
            <a:avLst/>
          </a:prstGeom>
        </p:spPr>
      </p:pic>
      <p:pic>
        <p:nvPicPr>
          <p:cNvPr id="11" name="Picture 10" descr="A bunch of red flowers&#10;&#10;Description automatically generated with medium confidence">
            <a:extLst>
              <a:ext uri="{FF2B5EF4-FFF2-40B4-BE49-F238E27FC236}">
                <a16:creationId xmlns:a16="http://schemas.microsoft.com/office/drawing/2014/main" id="{0E1168C6-46A7-E945-882C-AA754F7B0697}"/>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192756" y="2335099"/>
            <a:ext cx="2301200" cy="3163162"/>
          </a:xfrm>
          <a:prstGeom prst="rect">
            <a:avLst/>
          </a:prstGeom>
        </p:spPr>
      </p:pic>
      <p:pic>
        <p:nvPicPr>
          <p:cNvPr id="9" name="Picture 8" descr="A plant with white flowers&#10;&#10;Description automatically generated with low confidence">
            <a:extLst>
              <a:ext uri="{FF2B5EF4-FFF2-40B4-BE49-F238E27FC236}">
                <a16:creationId xmlns:a16="http://schemas.microsoft.com/office/drawing/2014/main" id="{C998A4D6-E7D0-7841-8AD8-D7A5F7DD1C30}"/>
              </a:ext>
            </a:extLst>
          </p:cNvPr>
          <p:cNvPicPr>
            <a:picLocks noChangeAspect="1"/>
          </p:cNvPicPr>
          <p:nvPr/>
        </p:nvPicPr>
        <p:blipFill>
          <a:blip r:embed="rId4" cstate="screen">
            <a:extLst>
              <a:ext uri="{BEBA8EAE-BF5A-486C-A8C5-ECC9F3942E4B}">
                <a14:imgProps xmlns:a14="http://schemas.microsoft.com/office/drawing/2010/main">
                  <a14:imgLayer r:embed="rId5">
                    <a14:imgEffect>
                      <a14:backgroundRemoval t="7411" b="92845" l="9725" r="89958">
                        <a14:foregroundMark x1="39218" y1="10307" x2="25581" y2="7411"/>
                        <a14:foregroundMark x1="25581" y1="7411" x2="21353" y2="9966"/>
                        <a14:foregroundMark x1="47252" y1="18825" x2="37844" y2="27342"/>
                        <a14:foregroundMark x1="37844" y1="27342" x2="52326" y2="23680"/>
                        <a14:foregroundMark x1="52326" y1="23680" x2="52537" y2="23254"/>
                        <a14:foregroundMark x1="48837" y1="15503" x2="46829" y2="15503"/>
                        <a14:foregroundMark x1="48837" y1="14055" x2="50423" y2="14055"/>
                        <a14:foregroundMark x1="50846" y1="13629" x2="51374" y2="13458"/>
                        <a14:foregroundMark x1="54545" y1="88075" x2="44926" y2="89949"/>
                        <a14:foregroundMark x1="50423" y1="92930" x2="49260" y2="92930"/>
                        <a14:foregroundMark x1="9725" y1="76150" x2="10571" y2="76320"/>
                      </a14:backgroundRemoval>
                    </a14:imgEffect>
                  </a14:imgLayer>
                </a14:imgProps>
              </a:ext>
              <a:ext uri="{28A0092B-C50C-407E-A947-70E740481C1C}">
                <a14:useLocalDpi xmlns:a14="http://schemas.microsoft.com/office/drawing/2010/main"/>
              </a:ext>
            </a:extLst>
          </a:blip>
          <a:stretch>
            <a:fillRect/>
          </a:stretch>
        </p:blipFill>
        <p:spPr>
          <a:xfrm>
            <a:off x="142573" y="3906360"/>
            <a:ext cx="2660207" cy="3304606"/>
          </a:xfrm>
          <a:prstGeom prst="rect">
            <a:avLst/>
          </a:prstGeom>
        </p:spPr>
      </p:pic>
      <p:pic>
        <p:nvPicPr>
          <p:cNvPr id="7" name="Picture 6" descr="A plant in a pot&#10;&#10;Description automatically generated with low confidence">
            <a:extLst>
              <a:ext uri="{FF2B5EF4-FFF2-40B4-BE49-F238E27FC236}">
                <a16:creationId xmlns:a16="http://schemas.microsoft.com/office/drawing/2014/main" id="{3D01FE15-BABD-B64F-9747-731B34C30BD1}"/>
              </a:ext>
            </a:extLst>
          </p:cNvPr>
          <p:cNvPicPr>
            <a:picLocks noChangeAspect="1"/>
          </p:cNvPicPr>
          <p:nvPr/>
        </p:nvPicPr>
        <p:blipFill>
          <a:blip r:embed="rId6" cstate="screen">
            <a:extLst>
              <a:ext uri="{BEBA8EAE-BF5A-486C-A8C5-ECC9F3942E4B}">
                <a14:imgProps xmlns:a14="http://schemas.microsoft.com/office/drawing/2010/main">
                  <a14:imgLayer r:embed="rId7">
                    <a14:imgEffect>
                      <a14:backgroundRemoval t="8746" b="89861" l="4409" r="91483">
                        <a14:foregroundMark x1="9719" y1="46440" x2="7214" y2="48762"/>
                        <a14:foregroundMark x1="4509" y1="66099" x2="4509" y2="66099"/>
                        <a14:foregroundMark x1="90281" y1="78870" x2="90581" y2="78870"/>
                        <a14:foregroundMark x1="91182" y1="67957" x2="91182" y2="67260"/>
                        <a14:foregroundMark x1="91182" y1="55418" x2="90581" y2="54025"/>
                        <a14:foregroundMark x1="91483" y1="82198" x2="91182" y2="76935"/>
                        <a14:foregroundMark x1="56613" y1="9520" x2="56914" y2="8746"/>
                        <a14:backgroundMark x1="46794" y1="71981" x2="46794" y2="71981"/>
                        <a14:backgroundMark x1="46493" y1="72214" x2="46493" y2="72214"/>
                        <a14:backgroundMark x1="46493" y1="72214" x2="47695" y2="72910"/>
                        <a14:backgroundMark x1="53206" y1="84056" x2="53206" y2="84056"/>
                        <a14:backgroundMark x1="53507" y1="83824" x2="53808" y2="83127"/>
                      </a14:backgroundRemoval>
                    </a14:imgEffect>
                  </a14:imgLayer>
                </a14:imgProps>
              </a:ext>
              <a:ext uri="{28A0092B-C50C-407E-A947-70E740481C1C}">
                <a14:useLocalDpi xmlns:a14="http://schemas.microsoft.com/office/drawing/2010/main"/>
              </a:ext>
            </a:extLst>
          </a:blip>
          <a:stretch>
            <a:fillRect/>
          </a:stretch>
        </p:blipFill>
        <p:spPr>
          <a:xfrm>
            <a:off x="9780213" y="3589547"/>
            <a:ext cx="2826824" cy="3659320"/>
          </a:xfrm>
          <a:prstGeom prst="rect">
            <a:avLst/>
          </a:prstGeom>
        </p:spPr>
      </p:pic>
      <p:pic>
        <p:nvPicPr>
          <p:cNvPr id="5" name="Picture 4" descr="A plant in a pot&#10;&#10;Description automatically generated with low confidence">
            <a:extLst>
              <a:ext uri="{FF2B5EF4-FFF2-40B4-BE49-F238E27FC236}">
                <a16:creationId xmlns:a16="http://schemas.microsoft.com/office/drawing/2014/main" id="{2DFEAD20-E4BA-FA48-8B6A-BE26A54AFDC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630589" y="2315031"/>
            <a:ext cx="2331715" cy="3183230"/>
          </a:xfrm>
          <a:prstGeom prst="rect">
            <a:avLst/>
          </a:prstGeom>
        </p:spPr>
      </p:pic>
      <p:pic>
        <p:nvPicPr>
          <p:cNvPr id="13" name="Picture 12" descr="A picture containing plant, flower, bouquet, arranged&#10;&#10;Description automatically generated">
            <a:extLst>
              <a:ext uri="{FF2B5EF4-FFF2-40B4-BE49-F238E27FC236}">
                <a16:creationId xmlns:a16="http://schemas.microsoft.com/office/drawing/2014/main" id="{2378C0BA-B33E-5141-BB49-2A31A82ECAD7}"/>
              </a:ext>
            </a:extLst>
          </p:cNvPr>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6041838" y="2368438"/>
            <a:ext cx="2331716" cy="3129823"/>
          </a:xfrm>
          <a:prstGeom prst="rect">
            <a:avLst/>
          </a:prstGeom>
        </p:spPr>
      </p:pic>
      <p:sp>
        <p:nvSpPr>
          <p:cNvPr id="17" name="Title 16">
            <a:extLst>
              <a:ext uri="{FF2B5EF4-FFF2-40B4-BE49-F238E27FC236}">
                <a16:creationId xmlns:a16="http://schemas.microsoft.com/office/drawing/2014/main" id="{3D78564D-780A-124C-8804-59F3FDF4A032}"/>
              </a:ext>
            </a:extLst>
          </p:cNvPr>
          <p:cNvSpPr>
            <a:spLocks noGrp="1"/>
          </p:cNvSpPr>
          <p:nvPr>
            <p:ph type="title"/>
          </p:nvPr>
        </p:nvSpPr>
        <p:spPr>
          <a:xfrm>
            <a:off x="53849" y="257244"/>
            <a:ext cx="10515600" cy="1325563"/>
          </a:xfrm>
        </p:spPr>
        <p:txBody>
          <a:bodyPr>
            <a:normAutofit/>
          </a:bodyPr>
          <a:lstStyle/>
          <a:p>
            <a:r>
              <a:rPr lang="en-US" sz="1400" dirty="0">
                <a:latin typeface="+mn-lt"/>
              </a:rPr>
              <a:t>Book- 265 vintage botanical illustration </a:t>
            </a:r>
            <a:r>
              <a:rPr lang="en-GB" sz="1400" dirty="0">
                <a:latin typeface="+mn-lt"/>
              </a:rPr>
              <a:t>“The need to remember our deep interconnectivity both to our environment and each other.” (Murray, 2015, p.158) </a:t>
            </a:r>
            <a:r>
              <a:rPr lang="en-US" sz="1400" dirty="0">
                <a:latin typeface="+mn-lt"/>
              </a:rPr>
              <a:t> </a:t>
            </a:r>
            <a:br>
              <a:rPr lang="en-US" sz="1400" dirty="0">
                <a:latin typeface="+mn-lt"/>
              </a:rPr>
            </a:br>
            <a:r>
              <a:rPr lang="en-US" sz="1400" dirty="0">
                <a:latin typeface="+mn-lt"/>
              </a:rPr>
              <a:t>I’ve found myself turning to books for inspiration throughout this project as before spring there was limited florals growing naturally in the landscape. So botanical books have played a key roll in my project for understanding, </a:t>
            </a:r>
            <a:r>
              <a:rPr lang="en-US" sz="1400" dirty="0" err="1">
                <a:latin typeface="+mn-lt"/>
              </a:rPr>
              <a:t>colour</a:t>
            </a:r>
            <a:r>
              <a:rPr lang="en-US" sz="1400" dirty="0">
                <a:latin typeface="+mn-lt"/>
              </a:rPr>
              <a:t> and structure of florals. With limited travel it’s been hard at times to connect to research and find it. However, as the weather improved I begun to draw and take photos of the local flowers and gardens/ parks  within Swansea.</a:t>
            </a:r>
          </a:p>
        </p:txBody>
      </p:sp>
    </p:spTree>
    <p:extLst>
      <p:ext uri="{BB962C8B-B14F-4D97-AF65-F5344CB8AC3E}">
        <p14:creationId xmlns:p14="http://schemas.microsoft.com/office/powerpoint/2010/main" val="207080996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D073016-B734-483B-8953-5BADEE1451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0" y="0"/>
            <a:ext cx="8157458" cy="6858000"/>
          </a:xfrm>
          <a:prstGeom prst="rect">
            <a:avLst/>
          </a:prstGeom>
          <a:gradFill>
            <a:gsLst>
              <a:gs pos="2000">
                <a:schemeClr val="accent1"/>
              </a:gs>
              <a:gs pos="78000">
                <a:schemeClr val="accent1">
                  <a:lumMod val="50000"/>
                </a:schemeClr>
              </a:gs>
              <a:gs pos="100000">
                <a:srgbClr val="000000">
                  <a:alpha val="85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0A7EAB6-59D3-4325-8DE6-E0CA4009C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4537" y="1839884"/>
            <a:ext cx="8157460" cy="5017687"/>
          </a:xfrm>
          <a:prstGeom prst="rect">
            <a:avLst/>
          </a:prstGeom>
          <a:gradFill>
            <a:gsLst>
              <a:gs pos="0">
                <a:schemeClr val="accent1">
                  <a:lumMod val="60000"/>
                  <a:lumOff val="40000"/>
                  <a:alpha val="30000"/>
                </a:schemeClr>
              </a:gs>
              <a:gs pos="100000">
                <a:srgbClr val="000000">
                  <a:alpha val="44000"/>
                </a:srgb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063179" y="-33131"/>
            <a:ext cx="6857999" cy="6923403"/>
          </a:xfrm>
          <a:prstGeom prst="rect">
            <a:avLst/>
          </a:prstGeom>
          <a:gradFill>
            <a:gsLst>
              <a:gs pos="56000">
                <a:schemeClr val="accent1">
                  <a:lumMod val="60000"/>
                  <a:lumOff val="40000"/>
                  <a:alpha val="0"/>
                </a:schemeClr>
              </a:gs>
              <a:gs pos="100000">
                <a:schemeClr val="accent1"/>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ouquet of flowers&#10;&#10;Description automatically generated with medium confidence">
            <a:extLst>
              <a:ext uri="{FF2B5EF4-FFF2-40B4-BE49-F238E27FC236}">
                <a16:creationId xmlns:a16="http://schemas.microsoft.com/office/drawing/2014/main" id="{810AF8BB-E938-EF4F-8194-83BA7915F551}"/>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96900" y="457200"/>
            <a:ext cx="2076450" cy="2925763"/>
          </a:xfrm>
          <a:prstGeom prst="rect">
            <a:avLst/>
          </a:prstGeom>
        </p:spPr>
      </p:pic>
      <p:pic>
        <p:nvPicPr>
          <p:cNvPr id="5" name="Picture 4" descr="A plant with white flowers&#10;&#10;Description automatically generated with medium confidence">
            <a:extLst>
              <a:ext uri="{FF2B5EF4-FFF2-40B4-BE49-F238E27FC236}">
                <a16:creationId xmlns:a16="http://schemas.microsoft.com/office/drawing/2014/main" id="{D1BDCA9F-E197-6446-8ED5-C3CCC33D236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96900" y="3457575"/>
            <a:ext cx="2076450" cy="2943225"/>
          </a:xfrm>
          <a:prstGeom prst="rect">
            <a:avLst/>
          </a:prstGeom>
        </p:spPr>
      </p:pic>
      <p:pic>
        <p:nvPicPr>
          <p:cNvPr id="6" name="Picture 5" descr="A group of pink roses&#10;&#10;Description automatically generated with low confidence">
            <a:extLst>
              <a:ext uri="{FF2B5EF4-FFF2-40B4-BE49-F238E27FC236}">
                <a16:creationId xmlns:a16="http://schemas.microsoft.com/office/drawing/2014/main" id="{53BA0D87-FB06-174E-A32F-895DE6249506}"/>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747963" y="457200"/>
            <a:ext cx="2095500" cy="2916238"/>
          </a:xfrm>
          <a:prstGeom prst="rect">
            <a:avLst/>
          </a:prstGeom>
        </p:spPr>
      </p:pic>
      <p:pic>
        <p:nvPicPr>
          <p:cNvPr id="7" name="Picture 6" descr="A picture containing fabric&#10;&#10;Description automatically generated">
            <a:extLst>
              <a:ext uri="{FF2B5EF4-FFF2-40B4-BE49-F238E27FC236}">
                <a16:creationId xmlns:a16="http://schemas.microsoft.com/office/drawing/2014/main" id="{C46D529D-6D31-3E48-9725-84277232331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2747963" y="3448050"/>
            <a:ext cx="2095500" cy="2952750"/>
          </a:xfrm>
          <a:prstGeom prst="rect">
            <a:avLst/>
          </a:prstGeom>
        </p:spPr>
      </p:pic>
      <p:pic>
        <p:nvPicPr>
          <p:cNvPr id="9" name="Picture 8" descr="A picture containing wall, flower, plant, bouquet&#10;&#10;Description automatically generated">
            <a:extLst>
              <a:ext uri="{FF2B5EF4-FFF2-40B4-BE49-F238E27FC236}">
                <a16:creationId xmlns:a16="http://schemas.microsoft.com/office/drawing/2014/main" id="{C1EB9596-2C20-924D-A3D3-DCD51C4D1F7D}"/>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918075" y="457200"/>
            <a:ext cx="4551363" cy="5943600"/>
          </a:xfrm>
          <a:prstGeom prst="rect">
            <a:avLst/>
          </a:prstGeom>
        </p:spPr>
      </p:pic>
      <p:pic>
        <p:nvPicPr>
          <p:cNvPr id="10" name="Picture 9" descr="A vase with flowers&#10;&#10;Description automatically generated with low confidence">
            <a:extLst>
              <a:ext uri="{FF2B5EF4-FFF2-40B4-BE49-F238E27FC236}">
                <a16:creationId xmlns:a16="http://schemas.microsoft.com/office/drawing/2014/main" id="{1E8C386D-E53C-2F4E-A7A8-B1CBB61B1FC6}"/>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9545638" y="457200"/>
            <a:ext cx="2051050" cy="2722563"/>
          </a:xfrm>
          <a:prstGeom prst="rect">
            <a:avLst/>
          </a:prstGeom>
        </p:spPr>
      </p:pic>
      <p:pic>
        <p:nvPicPr>
          <p:cNvPr id="8" name="Picture 7" descr="A pencil drawing of a flower&#10;&#10;Description automatically generated with medium confidence">
            <a:extLst>
              <a:ext uri="{FF2B5EF4-FFF2-40B4-BE49-F238E27FC236}">
                <a16:creationId xmlns:a16="http://schemas.microsoft.com/office/drawing/2014/main" id="{AD7C5C84-281E-BD40-AD3E-D47310E90859}"/>
              </a:ext>
            </a:extLst>
          </p:cNvPr>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9545638" y="3254375"/>
            <a:ext cx="2051050" cy="3146425"/>
          </a:xfrm>
          <a:prstGeom prst="rect">
            <a:avLst/>
          </a:prstGeom>
        </p:spPr>
      </p:pic>
    </p:spTree>
    <p:extLst>
      <p:ext uri="{BB962C8B-B14F-4D97-AF65-F5344CB8AC3E}">
        <p14:creationId xmlns:p14="http://schemas.microsoft.com/office/powerpoint/2010/main" val="33820415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D08B9-59BB-754D-9281-43F4C3904F86}"/>
              </a:ext>
            </a:extLst>
          </p:cNvPr>
          <p:cNvSpPr>
            <a:spLocks noGrp="1"/>
          </p:cNvSpPr>
          <p:nvPr>
            <p:ph type="title"/>
          </p:nvPr>
        </p:nvSpPr>
        <p:spPr>
          <a:xfrm>
            <a:off x="838200" y="5796181"/>
            <a:ext cx="10515600" cy="1325563"/>
          </a:xfrm>
        </p:spPr>
        <p:txBody>
          <a:bodyPr>
            <a:normAutofit/>
          </a:bodyPr>
          <a:lstStyle/>
          <a:p>
            <a:r>
              <a:rPr lang="en-US" sz="1400" dirty="0" err="1">
                <a:latin typeface="+mn-lt"/>
              </a:rPr>
              <a:t>Colour</a:t>
            </a:r>
            <a:r>
              <a:rPr lang="en-US" sz="1400" dirty="0">
                <a:latin typeface="+mn-lt"/>
              </a:rPr>
              <a:t> Trend Bible 2022. I always look at key trends, I feel its important to relate to trends and be aware of what is happening in the design industry. However, I haven’t taken them literally within my project. I’ve looked at the mood and themes within trends but I ultimately create my own area/ niche I’m interested in. It’s great to see lots of ‘natural / earthy’ </a:t>
            </a:r>
            <a:r>
              <a:rPr lang="en-US" sz="1400" dirty="0" err="1">
                <a:latin typeface="+mn-lt"/>
              </a:rPr>
              <a:t>colours</a:t>
            </a:r>
            <a:r>
              <a:rPr lang="en-US" sz="1400" dirty="0">
                <a:latin typeface="+mn-lt"/>
              </a:rPr>
              <a:t> coming through as I aim to use these types of </a:t>
            </a:r>
            <a:r>
              <a:rPr lang="en-US" sz="1400" dirty="0" err="1">
                <a:latin typeface="+mn-lt"/>
              </a:rPr>
              <a:t>colours</a:t>
            </a:r>
            <a:r>
              <a:rPr lang="en-US" sz="1400" dirty="0">
                <a:latin typeface="+mn-lt"/>
              </a:rPr>
              <a:t>.</a:t>
            </a:r>
          </a:p>
        </p:txBody>
      </p:sp>
      <p:pic>
        <p:nvPicPr>
          <p:cNvPr id="5" name="Picture 4" descr="A picture containing text, screenshot&#10;&#10;Description automatically generated">
            <a:extLst>
              <a:ext uri="{FF2B5EF4-FFF2-40B4-BE49-F238E27FC236}">
                <a16:creationId xmlns:a16="http://schemas.microsoft.com/office/drawing/2014/main" id="{695F5BF3-0699-C245-9643-7507C50380E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894435" y="3037628"/>
            <a:ext cx="4318996" cy="2758553"/>
          </a:xfrm>
          <a:prstGeom prst="rect">
            <a:avLst/>
          </a:prstGeom>
        </p:spPr>
      </p:pic>
      <p:pic>
        <p:nvPicPr>
          <p:cNvPr id="9" name="Picture 8" descr="Graphical user interface, website&#10;&#10;Description automatically generated">
            <a:extLst>
              <a:ext uri="{FF2B5EF4-FFF2-40B4-BE49-F238E27FC236}">
                <a16:creationId xmlns:a16="http://schemas.microsoft.com/office/drawing/2014/main" id="{65287145-6DB3-3049-81E6-881D02629C4F}"/>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894435" y="133465"/>
            <a:ext cx="4279355" cy="2758553"/>
          </a:xfrm>
          <a:prstGeom prst="rect">
            <a:avLst/>
          </a:prstGeom>
        </p:spPr>
      </p:pic>
      <p:pic>
        <p:nvPicPr>
          <p:cNvPr id="11" name="Picture 10" descr="Graphical user interface, website&#10;&#10;Description automatically generated">
            <a:extLst>
              <a:ext uri="{FF2B5EF4-FFF2-40B4-BE49-F238E27FC236}">
                <a16:creationId xmlns:a16="http://schemas.microsoft.com/office/drawing/2014/main" id="{A897DF1C-489E-0042-81C5-7B7CD8D3099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79522" y="133465"/>
            <a:ext cx="4283501" cy="2732826"/>
          </a:xfrm>
          <a:prstGeom prst="rect">
            <a:avLst/>
          </a:prstGeom>
        </p:spPr>
      </p:pic>
      <p:pic>
        <p:nvPicPr>
          <p:cNvPr id="8" name="Picture 7" descr="A picture containing graphical user interface&#10;&#10;Description automatically generated">
            <a:extLst>
              <a:ext uri="{FF2B5EF4-FFF2-40B4-BE49-F238E27FC236}">
                <a16:creationId xmlns:a16="http://schemas.microsoft.com/office/drawing/2014/main" id="{C1D608EB-4D20-2F43-94A1-30049A4E233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479522" y="3037628"/>
            <a:ext cx="4279357" cy="2777490"/>
          </a:xfrm>
          <a:prstGeom prst="rect">
            <a:avLst/>
          </a:prstGeom>
        </p:spPr>
      </p:pic>
    </p:spTree>
    <p:extLst>
      <p:ext uri="{BB962C8B-B14F-4D97-AF65-F5344CB8AC3E}">
        <p14:creationId xmlns:p14="http://schemas.microsoft.com/office/powerpoint/2010/main" val="34843815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96918796-2918-40D6-BE3A-4600C47FC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collage of a person in a suit and tie&#10;&#10;Description automatically generated with low confidence">
            <a:extLst>
              <a:ext uri="{FF2B5EF4-FFF2-40B4-BE49-F238E27FC236}">
                <a16:creationId xmlns:a16="http://schemas.microsoft.com/office/drawing/2014/main" id="{0BC04CD0-2FFE-BC47-9451-DE39BC8840A7}"/>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095375" y="2166938"/>
            <a:ext cx="2466975" cy="3457575"/>
          </a:xfrm>
          <a:prstGeom prst="rect">
            <a:avLst/>
          </a:prstGeom>
        </p:spPr>
      </p:pic>
      <p:pic>
        <p:nvPicPr>
          <p:cNvPr id="5" name="Picture 4" descr="A picture containing plant&#10;&#10;Description automatically generated">
            <a:extLst>
              <a:ext uri="{FF2B5EF4-FFF2-40B4-BE49-F238E27FC236}">
                <a16:creationId xmlns:a16="http://schemas.microsoft.com/office/drawing/2014/main" id="{8D3AFD88-A3AD-CA4E-AABC-8C5260863B6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630613" y="2166938"/>
            <a:ext cx="2460625" cy="3457575"/>
          </a:xfrm>
          <a:prstGeom prst="rect">
            <a:avLst/>
          </a:prstGeom>
        </p:spPr>
      </p:pic>
      <p:pic>
        <p:nvPicPr>
          <p:cNvPr id="9" name="Picture 8" descr="A close - up of a rose&#10;&#10;Description automatically generated with low confidence">
            <a:extLst>
              <a:ext uri="{FF2B5EF4-FFF2-40B4-BE49-F238E27FC236}">
                <a16:creationId xmlns:a16="http://schemas.microsoft.com/office/drawing/2014/main" id="{DD042F1F-F44B-C54F-915A-87B544E019A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159500" y="2166938"/>
            <a:ext cx="2447925" cy="3457575"/>
          </a:xfrm>
          <a:prstGeom prst="rect">
            <a:avLst/>
          </a:prstGeom>
        </p:spPr>
      </p:pic>
      <p:pic>
        <p:nvPicPr>
          <p:cNvPr id="11" name="Picture 10" descr="A picture containing text&#10;&#10;Description automatically generated">
            <a:extLst>
              <a:ext uri="{FF2B5EF4-FFF2-40B4-BE49-F238E27FC236}">
                <a16:creationId xmlns:a16="http://schemas.microsoft.com/office/drawing/2014/main" id="{6A778F97-C6E1-E04B-B5FE-C18F7B04ACAA}"/>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8675688" y="2166938"/>
            <a:ext cx="2422525" cy="3457575"/>
          </a:xfrm>
          <a:prstGeom prst="rect">
            <a:avLst/>
          </a:prstGeom>
        </p:spPr>
      </p:pic>
      <p:sp>
        <p:nvSpPr>
          <p:cNvPr id="2" name="Title 1">
            <a:extLst>
              <a:ext uri="{FF2B5EF4-FFF2-40B4-BE49-F238E27FC236}">
                <a16:creationId xmlns:a16="http://schemas.microsoft.com/office/drawing/2014/main" id="{4CD7208C-E767-9441-A3F9-E5C3D536821A}"/>
              </a:ext>
            </a:extLst>
          </p:cNvPr>
          <p:cNvSpPr>
            <a:spLocks noGrp="1"/>
          </p:cNvSpPr>
          <p:nvPr>
            <p:ph type="title"/>
          </p:nvPr>
        </p:nvSpPr>
        <p:spPr>
          <a:xfrm>
            <a:off x="838200" y="672747"/>
            <a:ext cx="10515600" cy="715556"/>
          </a:xfrm>
        </p:spPr>
        <p:txBody>
          <a:bodyPr>
            <a:normAutofit/>
          </a:bodyPr>
          <a:lstStyle/>
          <a:p>
            <a:pPr algn="ctr"/>
            <a:r>
              <a:rPr lang="en-US" sz="1800" dirty="0" err="1">
                <a:solidFill>
                  <a:schemeClr val="bg1"/>
                </a:solidFill>
                <a:latin typeface="+mn-lt"/>
              </a:rPr>
              <a:t>Colour</a:t>
            </a:r>
            <a:r>
              <a:rPr lang="en-US" sz="1800" dirty="0">
                <a:solidFill>
                  <a:schemeClr val="bg1"/>
                </a:solidFill>
                <a:latin typeface="+mn-lt"/>
              </a:rPr>
              <a:t> B/ </a:t>
            </a:r>
            <a:r>
              <a:rPr lang="en-US" sz="1800" dirty="0" err="1">
                <a:solidFill>
                  <a:schemeClr val="bg1"/>
                </a:solidFill>
                <a:latin typeface="+mn-lt"/>
              </a:rPr>
              <a:t>Samply</a:t>
            </a:r>
            <a:r>
              <a:rPr lang="en-US" sz="1800" dirty="0">
                <a:solidFill>
                  <a:schemeClr val="bg1"/>
                </a:solidFill>
                <a:latin typeface="+mn-lt"/>
              </a:rPr>
              <a:t> Trends AW 22</a:t>
            </a:r>
          </a:p>
        </p:txBody>
      </p:sp>
    </p:spTree>
    <p:extLst>
      <p:ext uri="{BB962C8B-B14F-4D97-AF65-F5344CB8AC3E}">
        <p14:creationId xmlns:p14="http://schemas.microsoft.com/office/powerpoint/2010/main" val="34461156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30A462D-C119-A945-BF2B-D1E5D79B8563}"/>
              </a:ext>
            </a:extLst>
          </p:cNvPr>
          <p:cNvSpPr txBox="1"/>
          <p:nvPr/>
        </p:nvSpPr>
        <p:spPr>
          <a:xfrm>
            <a:off x="631821" y="79076"/>
            <a:ext cx="11100980" cy="1231106"/>
          </a:xfrm>
          <a:prstGeom prst="rect">
            <a:avLst/>
          </a:prstGeom>
          <a:noFill/>
        </p:spPr>
        <p:txBody>
          <a:bodyPr wrap="square" rtlCol="0">
            <a:spAutoFit/>
          </a:bodyPr>
          <a:lstStyle/>
          <a:p>
            <a:r>
              <a:rPr lang="en-US" sz="1400" b="1" dirty="0"/>
              <a:t>Collecting </a:t>
            </a:r>
            <a:r>
              <a:rPr lang="en-US" sz="1400" b="1" dirty="0" err="1"/>
              <a:t>colour</a:t>
            </a:r>
            <a:endParaRPr lang="en-US" sz="1400" b="1" dirty="0"/>
          </a:p>
          <a:p>
            <a:r>
              <a:rPr lang="en-US" sz="1400" b="1" dirty="0"/>
              <a:t>- </a:t>
            </a:r>
            <a:r>
              <a:rPr lang="en-US" sz="1400" dirty="0"/>
              <a:t>The process of collecting </a:t>
            </a:r>
            <a:r>
              <a:rPr lang="en-US" sz="1400" dirty="0" err="1"/>
              <a:t>colour</a:t>
            </a:r>
            <a:r>
              <a:rPr lang="en-US" sz="1400" dirty="0"/>
              <a:t> was interesting and ultimately I found myself picking out the true </a:t>
            </a:r>
            <a:r>
              <a:rPr lang="en-US" sz="1400" dirty="0" err="1"/>
              <a:t>colours</a:t>
            </a:r>
            <a:r>
              <a:rPr lang="en-US" sz="1400" dirty="0"/>
              <a:t> within the images. I’ve played on this whilst painting my collections to capture the </a:t>
            </a:r>
            <a:r>
              <a:rPr lang="en-US" sz="1400" dirty="0" err="1"/>
              <a:t>colours</a:t>
            </a:r>
            <a:r>
              <a:rPr lang="en-US" sz="1400" dirty="0"/>
              <a:t> of the subject matter. </a:t>
            </a:r>
            <a:endParaRPr lang="en-US" sz="1400" b="1" dirty="0"/>
          </a:p>
          <a:p>
            <a:r>
              <a:rPr lang="en-GB" sz="1400" dirty="0"/>
              <a:t>I believe as William Morris did that “the true secret to happiness lies in taking a genuine interest in all the details of daily life” (VAM 2014) </a:t>
            </a:r>
          </a:p>
          <a:p>
            <a:endParaRPr lang="en-US" dirty="0"/>
          </a:p>
        </p:txBody>
      </p:sp>
      <p:pic>
        <p:nvPicPr>
          <p:cNvPr id="8" name="Picture 7">
            <a:extLst>
              <a:ext uri="{FF2B5EF4-FFF2-40B4-BE49-F238E27FC236}">
                <a16:creationId xmlns:a16="http://schemas.microsoft.com/office/drawing/2014/main" id="{EC96EFBD-F812-EE40-BB59-E5C042A8B15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502433" y="1088241"/>
            <a:ext cx="2507258" cy="4459576"/>
          </a:xfrm>
          <a:prstGeom prst="rect">
            <a:avLst/>
          </a:prstGeom>
        </p:spPr>
      </p:pic>
      <p:pic>
        <p:nvPicPr>
          <p:cNvPr id="10" name="Picture 9" descr="A picture containing sky, outdoor, sunset, day&#10;&#10;Description automatically generated">
            <a:extLst>
              <a:ext uri="{FF2B5EF4-FFF2-40B4-BE49-F238E27FC236}">
                <a16:creationId xmlns:a16="http://schemas.microsoft.com/office/drawing/2014/main" id="{E54972FD-0DE8-684B-BD00-644421DBAE3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064559" y="1088242"/>
            <a:ext cx="2507258" cy="4459576"/>
          </a:xfrm>
          <a:prstGeom prst="rect">
            <a:avLst/>
          </a:prstGeom>
        </p:spPr>
      </p:pic>
      <p:pic>
        <p:nvPicPr>
          <p:cNvPr id="12" name="Picture 11">
            <a:extLst>
              <a:ext uri="{FF2B5EF4-FFF2-40B4-BE49-F238E27FC236}">
                <a16:creationId xmlns:a16="http://schemas.microsoft.com/office/drawing/2014/main" id="{40096AF4-22D0-E24B-97E7-EE1C4BF16885}"/>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600985" y="1088241"/>
            <a:ext cx="2507257" cy="4459574"/>
          </a:xfrm>
          <a:prstGeom prst="rect">
            <a:avLst/>
          </a:prstGeom>
        </p:spPr>
      </p:pic>
      <p:pic>
        <p:nvPicPr>
          <p:cNvPr id="14" name="Picture 13" descr="A picture containing text, outdoor, apartment building&#10;&#10;Description automatically generated">
            <a:extLst>
              <a:ext uri="{FF2B5EF4-FFF2-40B4-BE49-F238E27FC236}">
                <a16:creationId xmlns:a16="http://schemas.microsoft.com/office/drawing/2014/main" id="{FC183C82-D03D-4144-AD30-7338BC3DF25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11139" y="1043100"/>
            <a:ext cx="2507258" cy="4459577"/>
          </a:xfrm>
          <a:prstGeom prst="rect">
            <a:avLst/>
          </a:prstGeom>
        </p:spPr>
      </p:pic>
      <p:pic>
        <p:nvPicPr>
          <p:cNvPr id="5" name="Picture 4" descr="Chart, diagram&#10;&#10;Description automatically generated">
            <a:extLst>
              <a:ext uri="{FF2B5EF4-FFF2-40B4-BE49-F238E27FC236}">
                <a16:creationId xmlns:a16="http://schemas.microsoft.com/office/drawing/2014/main" id="{6447D96F-1880-A54F-BFF3-0279717A8944}"/>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0" y="5587856"/>
            <a:ext cx="1637731" cy="1270144"/>
          </a:xfrm>
          <a:prstGeom prst="rect">
            <a:avLst/>
          </a:prstGeom>
        </p:spPr>
      </p:pic>
    </p:spTree>
    <p:extLst>
      <p:ext uri="{BB962C8B-B14F-4D97-AF65-F5344CB8AC3E}">
        <p14:creationId xmlns:p14="http://schemas.microsoft.com/office/powerpoint/2010/main" val="36943613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7B9026-36AD-42E4-B172-8D68F3A33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descr="A bouquet of flowers&#10;&#10;Description automatically generated with medium confidence">
            <a:extLst>
              <a:ext uri="{FF2B5EF4-FFF2-40B4-BE49-F238E27FC236}">
                <a16:creationId xmlns:a16="http://schemas.microsoft.com/office/drawing/2014/main" id="{6B90B862-7E75-1C4E-8591-88B56E01473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92528" y="171716"/>
            <a:ext cx="3793268" cy="6514565"/>
          </a:xfrm>
          <a:prstGeom prst="rect">
            <a:avLst/>
          </a:prstGeom>
        </p:spPr>
      </p:pic>
      <p:pic>
        <p:nvPicPr>
          <p:cNvPr id="6" name="Picture 5" descr="A picture containing plant&#10;&#10;Description automatically generated">
            <a:extLst>
              <a:ext uri="{FF2B5EF4-FFF2-40B4-BE49-F238E27FC236}">
                <a16:creationId xmlns:a16="http://schemas.microsoft.com/office/drawing/2014/main" id="{1D245E3B-83BE-EB41-8DB8-12FDF1D34A2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4184538" y="171716"/>
            <a:ext cx="3822924" cy="6514565"/>
          </a:xfrm>
          <a:prstGeom prst="rect">
            <a:avLst/>
          </a:prstGeom>
        </p:spPr>
      </p:pic>
      <p:pic>
        <p:nvPicPr>
          <p:cNvPr id="5" name="Picture 4" descr="A picture containing flower, plant, indoor, bouquet&#10;&#10;Description automatically generated">
            <a:extLst>
              <a:ext uri="{FF2B5EF4-FFF2-40B4-BE49-F238E27FC236}">
                <a16:creationId xmlns:a16="http://schemas.microsoft.com/office/drawing/2014/main" id="{81455A05-769B-794A-8A0E-BEB411C274C5}"/>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r="-3"/>
          <a:stretch/>
        </p:blipFill>
        <p:spPr>
          <a:xfrm>
            <a:off x="8188032" y="171716"/>
            <a:ext cx="3799007" cy="6514565"/>
          </a:xfrm>
          <a:prstGeom prst="rect">
            <a:avLst/>
          </a:prstGeom>
        </p:spPr>
      </p:pic>
    </p:spTree>
    <p:extLst>
      <p:ext uri="{BB962C8B-B14F-4D97-AF65-F5344CB8AC3E}">
        <p14:creationId xmlns:p14="http://schemas.microsoft.com/office/powerpoint/2010/main" val="5116522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53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10;&#10;Description automatically generated">
            <a:extLst>
              <a:ext uri="{FF2B5EF4-FFF2-40B4-BE49-F238E27FC236}">
                <a16:creationId xmlns:a16="http://schemas.microsoft.com/office/drawing/2014/main" id="{8E94A0B1-0433-B043-97E0-618D6EAEE11D}"/>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22549" y="886111"/>
            <a:ext cx="3122143" cy="1990365"/>
          </a:xfrm>
          <a:prstGeom prst="rect">
            <a:avLst/>
          </a:prstGeom>
        </p:spPr>
      </p:pic>
      <p:sp>
        <p:nvSpPr>
          <p:cNvPr id="18" name="Rectangle 17">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Text&#10;&#10;Description automatically generated">
            <a:extLst>
              <a:ext uri="{FF2B5EF4-FFF2-40B4-BE49-F238E27FC236}">
                <a16:creationId xmlns:a16="http://schemas.microsoft.com/office/drawing/2014/main" id="{FB988C63-45B4-8D48-B2D5-2C3B82D12AE9}"/>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22549" y="3990428"/>
            <a:ext cx="3104943" cy="1987163"/>
          </a:xfrm>
          <a:prstGeom prst="rect">
            <a:avLst/>
          </a:prstGeom>
        </p:spPr>
      </p:pic>
      <p:sp>
        <p:nvSpPr>
          <p:cNvPr id="20" name="Rectangle 19">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standing next to a map&#10;&#10;Description automatically generated with low confidence">
            <a:extLst>
              <a:ext uri="{FF2B5EF4-FFF2-40B4-BE49-F238E27FC236}">
                <a16:creationId xmlns:a16="http://schemas.microsoft.com/office/drawing/2014/main" id="{C2B58D5B-3A68-D846-9B5C-EC1E9420CEF1}"/>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4381676" y="1616341"/>
            <a:ext cx="3252903" cy="3639377"/>
          </a:xfrm>
          <a:prstGeom prst="rect">
            <a:avLst/>
          </a:prstGeom>
        </p:spPr>
      </p:pic>
      <p:sp>
        <p:nvSpPr>
          <p:cNvPr id="22" name="Rectangle 21">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524" y="487090"/>
            <a:ext cx="3588174" cy="5897880"/>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book&#10;&#10;Description automatically generated">
            <a:extLst>
              <a:ext uri="{FF2B5EF4-FFF2-40B4-BE49-F238E27FC236}">
                <a16:creationId xmlns:a16="http://schemas.microsoft.com/office/drawing/2014/main" id="{D366C02A-ECCB-A14F-8F5C-9F3DB12DFA9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8313518" y="1616312"/>
            <a:ext cx="3252903" cy="3639436"/>
          </a:xfrm>
          <a:prstGeom prst="rect">
            <a:avLst/>
          </a:prstGeom>
        </p:spPr>
      </p:pic>
      <p:sp>
        <p:nvSpPr>
          <p:cNvPr id="10" name="TextBox 9">
            <a:extLst>
              <a:ext uri="{FF2B5EF4-FFF2-40B4-BE49-F238E27FC236}">
                <a16:creationId xmlns:a16="http://schemas.microsoft.com/office/drawing/2014/main" id="{FE5B7D9D-5AB7-CE4C-A81C-710B332C29D8}"/>
              </a:ext>
            </a:extLst>
          </p:cNvPr>
          <p:cNvSpPr txBox="1"/>
          <p:nvPr/>
        </p:nvSpPr>
        <p:spPr>
          <a:xfrm>
            <a:off x="213988" y="78334"/>
            <a:ext cx="10858825" cy="307777"/>
          </a:xfrm>
          <a:prstGeom prst="rect">
            <a:avLst/>
          </a:prstGeom>
          <a:noFill/>
        </p:spPr>
        <p:txBody>
          <a:bodyPr wrap="square" rtlCol="0">
            <a:spAutoFit/>
          </a:bodyPr>
          <a:lstStyle/>
          <a:p>
            <a:r>
              <a:rPr lang="en-US" sz="1400" dirty="0">
                <a:solidFill>
                  <a:schemeClr val="bg1"/>
                </a:solidFill>
              </a:rPr>
              <a:t>Print makers looking at how other printers use positive and negative space within their prints and the effectiveness of space/ composition </a:t>
            </a:r>
          </a:p>
        </p:txBody>
      </p:sp>
    </p:spTree>
    <p:extLst>
      <p:ext uri="{BB962C8B-B14F-4D97-AF65-F5344CB8AC3E}">
        <p14:creationId xmlns:p14="http://schemas.microsoft.com/office/powerpoint/2010/main" val="20460507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BAA50E-A96F-214E-B2D7-3A7396BA8AFA}"/>
              </a:ext>
            </a:extLst>
          </p:cNvPr>
          <p:cNvSpPr txBox="1"/>
          <p:nvPr/>
        </p:nvSpPr>
        <p:spPr>
          <a:xfrm>
            <a:off x="162566" y="5751748"/>
            <a:ext cx="10059077" cy="954107"/>
          </a:xfrm>
          <a:prstGeom prst="rect">
            <a:avLst/>
          </a:prstGeom>
          <a:noFill/>
        </p:spPr>
        <p:txBody>
          <a:bodyPr wrap="square" rtlCol="0">
            <a:spAutoFit/>
          </a:bodyPr>
          <a:lstStyle/>
          <a:p>
            <a:r>
              <a:rPr lang="en-US" sz="1400" dirty="0"/>
              <a:t>Hannah Nunn</a:t>
            </a:r>
          </a:p>
          <a:p>
            <a:r>
              <a:rPr lang="en-US" sz="1400" dirty="0" err="1"/>
              <a:t>Silhoutte</a:t>
            </a:r>
            <a:r>
              <a:rPr lang="en-US" sz="1400" dirty="0"/>
              <a:t>, using shadow and light created from stylized motifs, this is something I want to experiment with, within this project to really immerse  yourself in nature and create a sanctuary in the home. Also interested in using pattern for different purposes and the connection to light and space really stood out to me within her designs. </a:t>
            </a:r>
          </a:p>
        </p:txBody>
      </p:sp>
      <p:pic>
        <p:nvPicPr>
          <p:cNvPr id="6" name="Picture 5">
            <a:extLst>
              <a:ext uri="{FF2B5EF4-FFF2-40B4-BE49-F238E27FC236}">
                <a16:creationId xmlns:a16="http://schemas.microsoft.com/office/drawing/2014/main" id="{E9053C05-E7D7-1640-B185-1A41ADD14E68}"/>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096000" y="92005"/>
            <a:ext cx="5085083" cy="5397690"/>
          </a:xfrm>
          <a:prstGeom prst="rect">
            <a:avLst/>
          </a:prstGeom>
        </p:spPr>
      </p:pic>
      <p:pic>
        <p:nvPicPr>
          <p:cNvPr id="8" name="Picture 7" descr="Timeline&#10;&#10;Description automatically generated">
            <a:extLst>
              <a:ext uri="{FF2B5EF4-FFF2-40B4-BE49-F238E27FC236}">
                <a16:creationId xmlns:a16="http://schemas.microsoft.com/office/drawing/2014/main" id="{225726A8-19DB-CC4B-BFD5-C068B302B3BA}"/>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661550" y="0"/>
            <a:ext cx="5246226" cy="5581700"/>
          </a:xfrm>
          <a:prstGeom prst="rect">
            <a:avLst/>
          </a:prstGeom>
        </p:spPr>
      </p:pic>
    </p:spTree>
    <p:extLst>
      <p:ext uri="{BB962C8B-B14F-4D97-AF65-F5344CB8AC3E}">
        <p14:creationId xmlns:p14="http://schemas.microsoft.com/office/powerpoint/2010/main" val="78729092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C190A-2BAC-7F49-A984-2D3871EAB271}"/>
              </a:ext>
            </a:extLst>
          </p:cNvPr>
          <p:cNvSpPr>
            <a:spLocks noGrp="1"/>
          </p:cNvSpPr>
          <p:nvPr>
            <p:ph type="title"/>
          </p:nvPr>
        </p:nvSpPr>
        <p:spPr>
          <a:xfrm>
            <a:off x="138952" y="0"/>
            <a:ext cx="10515600" cy="1325563"/>
          </a:xfrm>
        </p:spPr>
        <p:txBody>
          <a:bodyPr>
            <a:normAutofit/>
          </a:bodyPr>
          <a:lstStyle/>
          <a:p>
            <a:r>
              <a:rPr lang="en-US" sz="1400" dirty="0">
                <a:latin typeface="+mn-lt"/>
              </a:rPr>
              <a:t>Marquetry Getty Museum </a:t>
            </a:r>
            <a:r>
              <a:rPr lang="en-US" sz="1400" dirty="0">
                <a:latin typeface="+mn-lt"/>
                <a:hlinkClick r:id="rId2"/>
              </a:rPr>
              <a:t>https://www.youtube.com/watch?v=9JcpyE01Yzc</a:t>
            </a:r>
            <a:br>
              <a:rPr lang="en-US" sz="1400" dirty="0">
                <a:latin typeface="+mn-lt"/>
              </a:rPr>
            </a:br>
            <a:r>
              <a:rPr lang="en-US" sz="1400" dirty="0">
                <a:latin typeface="+mn-lt"/>
              </a:rPr>
              <a:t>I often look quite outwardly when starting projects and have lots of ideas and concepts. But with extra limitations this year and time I feel like I haven’t been able to develop this on top of the print collections and other processes I love. But it’s something I definitely want to explore more in the future as I can see a connection between building pattern and </a:t>
            </a:r>
            <a:r>
              <a:rPr lang="en-US" sz="1400" dirty="0" err="1">
                <a:latin typeface="+mn-lt"/>
              </a:rPr>
              <a:t>colour</a:t>
            </a:r>
            <a:r>
              <a:rPr lang="en-US" sz="1400" dirty="0">
                <a:latin typeface="+mn-lt"/>
              </a:rPr>
              <a:t> with the laser cuter using natural materials/ new materials.</a:t>
            </a:r>
          </a:p>
        </p:txBody>
      </p:sp>
      <p:pic>
        <p:nvPicPr>
          <p:cNvPr id="5" name="Picture 4" descr="A picture containing indoor, wooden, desk&#10;&#10;Description automatically generated">
            <a:extLst>
              <a:ext uri="{FF2B5EF4-FFF2-40B4-BE49-F238E27FC236}">
                <a16:creationId xmlns:a16="http://schemas.microsoft.com/office/drawing/2014/main" id="{A6AA3B23-04E7-5B4E-8D93-9E7F7C3976D4}"/>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72819" y="1038225"/>
            <a:ext cx="4337061" cy="5181600"/>
          </a:xfrm>
          <a:prstGeom prst="rect">
            <a:avLst/>
          </a:prstGeom>
        </p:spPr>
      </p:pic>
      <p:pic>
        <p:nvPicPr>
          <p:cNvPr id="2050" name="Picture 2" descr="Image result for marquetry">
            <a:extLst>
              <a:ext uri="{FF2B5EF4-FFF2-40B4-BE49-F238E27FC236}">
                <a16:creationId xmlns:a16="http://schemas.microsoft.com/office/drawing/2014/main" id="{53BC98B2-0C3B-214C-B1AB-15495DD75A9C}"/>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543746" y="1159933"/>
            <a:ext cx="4572000" cy="34290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icture containing text&#10;&#10;Description automatically generated">
            <a:extLst>
              <a:ext uri="{FF2B5EF4-FFF2-40B4-BE49-F238E27FC236}">
                <a16:creationId xmlns:a16="http://schemas.microsoft.com/office/drawing/2014/main" id="{BB12EBA9-B50B-A64D-BD48-B88F465DBC0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543746" y="4564592"/>
            <a:ext cx="3092450" cy="2266950"/>
          </a:xfrm>
          <a:prstGeom prst="rect">
            <a:avLst/>
          </a:prstGeom>
        </p:spPr>
      </p:pic>
      <p:pic>
        <p:nvPicPr>
          <p:cNvPr id="2052" name="Picture 4">
            <a:extLst>
              <a:ext uri="{FF2B5EF4-FFF2-40B4-BE49-F238E27FC236}">
                <a16:creationId xmlns:a16="http://schemas.microsoft.com/office/drawing/2014/main" id="{90E6D44F-9273-924D-97D2-91E1F81FB2A2}"/>
              </a:ext>
            </a:extLst>
          </p:cNvPr>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9369868" y="1159933"/>
            <a:ext cx="2569368" cy="342900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a:extLst>
              <a:ext uri="{FF2B5EF4-FFF2-40B4-BE49-F238E27FC236}">
                <a16:creationId xmlns:a16="http://schemas.microsoft.com/office/drawing/2014/main" id="{989B5D39-0C67-C64B-8B8B-EB05DB6ACDD4}"/>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7667475" y="4588933"/>
            <a:ext cx="1578125" cy="2106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702679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Mexican designer Fernando Laposse has developed Totomoxtle, a veneer material that uses the colourful husks of heirloom corn species and restores vital biodiversity.">
            <a:extLst>
              <a:ext uri="{FF2B5EF4-FFF2-40B4-BE49-F238E27FC236}">
                <a16:creationId xmlns:a16="http://schemas.microsoft.com/office/drawing/2014/main" id="{360CE9A0-6AE7-AE43-AFA3-35E8A06F0842}"/>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7094486" y="3429000"/>
            <a:ext cx="4354564" cy="308186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exican designer Fernando Laposse has developed Totomoxtle, a veneer material that uses the colourful husks of heirloom corn species and restores vital biodiversity.">
            <a:extLst>
              <a:ext uri="{FF2B5EF4-FFF2-40B4-BE49-F238E27FC236}">
                <a16:creationId xmlns:a16="http://schemas.microsoft.com/office/drawing/2014/main" id="{442DD409-176E-7542-852F-731C8B862F41}"/>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7094487" y="812801"/>
            <a:ext cx="4337196" cy="24384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Graphical user interface, website&#10;&#10;Description automatically generated">
            <a:extLst>
              <a:ext uri="{FF2B5EF4-FFF2-40B4-BE49-F238E27FC236}">
                <a16:creationId xmlns:a16="http://schemas.microsoft.com/office/drawing/2014/main" id="{FEAE9E6A-F225-AE40-A1DB-D4E107879EFE}"/>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0" y="-55034"/>
            <a:ext cx="6816808" cy="6968068"/>
          </a:xfrm>
          <a:prstGeom prst="rect">
            <a:avLst/>
          </a:prstGeom>
        </p:spPr>
      </p:pic>
    </p:spTree>
    <p:extLst>
      <p:ext uri="{BB962C8B-B14F-4D97-AF65-F5344CB8AC3E}">
        <p14:creationId xmlns:p14="http://schemas.microsoft.com/office/powerpoint/2010/main" val="84281402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picture containing text, old&#10;&#10;Description automatically generated">
            <a:extLst>
              <a:ext uri="{FF2B5EF4-FFF2-40B4-BE49-F238E27FC236}">
                <a16:creationId xmlns:a16="http://schemas.microsoft.com/office/drawing/2014/main" id="{8A680D52-4244-4445-BDEC-60ABCED22FE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283557" y="3589863"/>
            <a:ext cx="3649548" cy="2609425"/>
          </a:xfrm>
          <a:prstGeom prst="rect">
            <a:avLst/>
          </a:prstGeom>
        </p:spPr>
      </p:pic>
      <p:pic>
        <p:nvPicPr>
          <p:cNvPr id="11" name="Picture 10" descr="A picture containing text, sign, different, several&#10;&#10;Description automatically generated">
            <a:extLst>
              <a:ext uri="{FF2B5EF4-FFF2-40B4-BE49-F238E27FC236}">
                <a16:creationId xmlns:a16="http://schemas.microsoft.com/office/drawing/2014/main" id="{D1DCDF29-19CB-4148-B3C1-BA8701A6A1DC}"/>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588809" y="624144"/>
            <a:ext cx="3696707" cy="2624662"/>
          </a:xfrm>
          <a:prstGeom prst="rect">
            <a:avLst/>
          </a:prstGeom>
        </p:spPr>
      </p:pic>
      <p:pic>
        <p:nvPicPr>
          <p:cNvPr id="13" name="Picture 12" descr="A group of flowers&#10;&#10;Description automatically generated with low confidence">
            <a:extLst>
              <a:ext uri="{FF2B5EF4-FFF2-40B4-BE49-F238E27FC236}">
                <a16:creationId xmlns:a16="http://schemas.microsoft.com/office/drawing/2014/main" id="{20D809DA-3CB2-2842-8F16-D75C2759F258}"/>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580339" y="639382"/>
            <a:ext cx="3611661" cy="2609424"/>
          </a:xfrm>
          <a:prstGeom prst="rect">
            <a:avLst/>
          </a:prstGeom>
        </p:spPr>
      </p:pic>
      <p:pic>
        <p:nvPicPr>
          <p:cNvPr id="9" name="Picture 8" descr="A picture containing text, different, several&#10;&#10;Description automatically generated">
            <a:extLst>
              <a:ext uri="{FF2B5EF4-FFF2-40B4-BE49-F238E27FC236}">
                <a16:creationId xmlns:a16="http://schemas.microsoft.com/office/drawing/2014/main" id="{173ECF9B-FD76-7E46-BEC7-58C612DB1058}"/>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630151" y="3726777"/>
            <a:ext cx="3278292" cy="2343977"/>
          </a:xfrm>
          <a:prstGeom prst="rect">
            <a:avLst/>
          </a:prstGeom>
        </p:spPr>
      </p:pic>
      <p:pic>
        <p:nvPicPr>
          <p:cNvPr id="15" name="Picture 14" descr="A picture containing text, set, fabric&#10;&#10;Description automatically generated">
            <a:extLst>
              <a:ext uri="{FF2B5EF4-FFF2-40B4-BE49-F238E27FC236}">
                <a16:creationId xmlns:a16="http://schemas.microsoft.com/office/drawing/2014/main" id="{D1232D07-203D-C04A-8F8F-56E87279BD22}"/>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361111" y="3654129"/>
            <a:ext cx="3469778" cy="2480891"/>
          </a:xfrm>
          <a:prstGeom prst="rect">
            <a:avLst/>
          </a:prstGeom>
        </p:spPr>
      </p:pic>
      <p:pic>
        <p:nvPicPr>
          <p:cNvPr id="5" name="Picture 4" descr="A picture containing text, wall, different&#10;&#10;Description automatically generated">
            <a:extLst>
              <a:ext uri="{FF2B5EF4-FFF2-40B4-BE49-F238E27FC236}">
                <a16:creationId xmlns:a16="http://schemas.microsoft.com/office/drawing/2014/main" id="{63AA9DCB-79B8-E944-9ED0-6B96B7E5B84E}"/>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98501" y="434085"/>
            <a:ext cx="3941591" cy="2916778"/>
          </a:xfrm>
          <a:prstGeom prst="rect">
            <a:avLst/>
          </a:prstGeom>
        </p:spPr>
      </p:pic>
      <p:sp>
        <p:nvSpPr>
          <p:cNvPr id="2" name="TextBox 1">
            <a:extLst>
              <a:ext uri="{FF2B5EF4-FFF2-40B4-BE49-F238E27FC236}">
                <a16:creationId xmlns:a16="http://schemas.microsoft.com/office/drawing/2014/main" id="{DF171B3B-5999-4942-A385-5D468F1D43B1}"/>
              </a:ext>
            </a:extLst>
          </p:cNvPr>
          <p:cNvSpPr txBox="1"/>
          <p:nvPr/>
        </p:nvSpPr>
        <p:spPr>
          <a:xfrm>
            <a:off x="120182" y="6249324"/>
            <a:ext cx="9652468" cy="523220"/>
          </a:xfrm>
          <a:prstGeom prst="rect">
            <a:avLst/>
          </a:prstGeom>
          <a:noFill/>
        </p:spPr>
        <p:txBody>
          <a:bodyPr wrap="square" rtlCol="0">
            <a:spAutoFit/>
          </a:bodyPr>
          <a:lstStyle/>
          <a:p>
            <a:r>
              <a:rPr lang="en-US" sz="1400" dirty="0"/>
              <a:t>Looking at botanical studies, focusing on how they’re drawn and the use of </a:t>
            </a:r>
            <a:r>
              <a:rPr lang="en-US" sz="1400" dirty="0" err="1"/>
              <a:t>colour</a:t>
            </a:r>
            <a:r>
              <a:rPr lang="en-US" sz="1400" dirty="0"/>
              <a:t>. Then thinking about how they can be used in design, as drawing/ painting things straight often leads to obvious repeat systems which I aim to avoid.  </a:t>
            </a:r>
          </a:p>
        </p:txBody>
      </p:sp>
    </p:spTree>
    <p:extLst>
      <p:ext uri="{BB962C8B-B14F-4D97-AF65-F5344CB8AC3E}">
        <p14:creationId xmlns:p14="http://schemas.microsoft.com/office/powerpoint/2010/main" val="371554930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A picture containing tree, outdoor, plant, garden&#10;&#10;Description automatically generated">
            <a:extLst>
              <a:ext uri="{FF2B5EF4-FFF2-40B4-BE49-F238E27FC236}">
                <a16:creationId xmlns:a16="http://schemas.microsoft.com/office/drawing/2014/main" id="{9110C072-A1C5-CF46-AB7D-680BB634C1F5}"/>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629179" y="551881"/>
            <a:ext cx="3278292" cy="1950583"/>
          </a:xfrm>
          <a:prstGeom prst="rect">
            <a:avLst/>
          </a:prstGeom>
        </p:spPr>
      </p:pic>
      <p:pic>
        <p:nvPicPr>
          <p:cNvPr id="13" name="Picture 12" descr="A picture containing text, indoor, plant&#10;&#10;Description automatically generated">
            <a:extLst>
              <a:ext uri="{FF2B5EF4-FFF2-40B4-BE49-F238E27FC236}">
                <a16:creationId xmlns:a16="http://schemas.microsoft.com/office/drawing/2014/main" id="{A01FCA82-4CB7-5A44-B2B0-DFE999F3F2F5}"/>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229205" y="511737"/>
            <a:ext cx="3743538" cy="2030869"/>
          </a:xfrm>
          <a:prstGeom prst="rect">
            <a:avLst/>
          </a:prstGeom>
        </p:spPr>
      </p:pic>
      <p:pic>
        <p:nvPicPr>
          <p:cNvPr id="5" name="Picture 4" descr="A picture containing flower, plant&#10;&#10;Description automatically generated">
            <a:extLst>
              <a:ext uri="{FF2B5EF4-FFF2-40B4-BE49-F238E27FC236}">
                <a16:creationId xmlns:a16="http://schemas.microsoft.com/office/drawing/2014/main" id="{1AFF68A2-7620-A847-9969-5235BF1657BB}"/>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8294476" y="506645"/>
            <a:ext cx="3239769" cy="2041053"/>
          </a:xfrm>
          <a:prstGeom prst="rect">
            <a:avLst/>
          </a:prstGeom>
        </p:spPr>
      </p:pic>
      <p:pic>
        <p:nvPicPr>
          <p:cNvPr id="7" name="Picture 6" descr="A picture containing text, tree, outdoor, grass&#10;&#10;Description automatically generated">
            <a:extLst>
              <a:ext uri="{FF2B5EF4-FFF2-40B4-BE49-F238E27FC236}">
                <a16:creationId xmlns:a16="http://schemas.microsoft.com/office/drawing/2014/main" id="{406970A0-C30B-D14C-9CA7-FC9C16191CFC}"/>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05503" y="2811977"/>
            <a:ext cx="4890068" cy="2713986"/>
          </a:xfrm>
          <a:prstGeom prst="rect">
            <a:avLst/>
          </a:prstGeom>
        </p:spPr>
      </p:pic>
      <p:pic>
        <p:nvPicPr>
          <p:cNvPr id="9" name="Picture 8" descr="A sign in a garden&#10;&#10;Description automatically generated with low confidence">
            <a:extLst>
              <a:ext uri="{FF2B5EF4-FFF2-40B4-BE49-F238E27FC236}">
                <a16:creationId xmlns:a16="http://schemas.microsoft.com/office/drawing/2014/main" id="{A161C022-0BE8-364D-B4F1-27569359F950}"/>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229206" y="2798722"/>
            <a:ext cx="4934522" cy="2713986"/>
          </a:xfrm>
          <a:prstGeom prst="rect">
            <a:avLst/>
          </a:prstGeom>
        </p:spPr>
      </p:pic>
      <p:pic>
        <p:nvPicPr>
          <p:cNvPr id="15" name="Picture 14" descr="Text&#10;&#10;Description automatically generated">
            <a:extLst>
              <a:ext uri="{FF2B5EF4-FFF2-40B4-BE49-F238E27FC236}">
                <a16:creationId xmlns:a16="http://schemas.microsoft.com/office/drawing/2014/main" id="{5F66AFDD-B93F-2C4F-8360-C3142112CE1A}"/>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8294476" y="2798722"/>
            <a:ext cx="3435397" cy="3040327"/>
          </a:xfrm>
          <a:prstGeom prst="rect">
            <a:avLst/>
          </a:prstGeom>
        </p:spPr>
      </p:pic>
      <p:sp>
        <p:nvSpPr>
          <p:cNvPr id="2" name="TextBox 1">
            <a:extLst>
              <a:ext uri="{FF2B5EF4-FFF2-40B4-BE49-F238E27FC236}">
                <a16:creationId xmlns:a16="http://schemas.microsoft.com/office/drawing/2014/main" id="{B28159E8-577E-504E-9BB3-1C93336B0355}"/>
              </a:ext>
            </a:extLst>
          </p:cNvPr>
          <p:cNvSpPr txBox="1"/>
          <p:nvPr/>
        </p:nvSpPr>
        <p:spPr>
          <a:xfrm>
            <a:off x="0" y="5976931"/>
            <a:ext cx="12058650" cy="738664"/>
          </a:xfrm>
          <a:prstGeom prst="rect">
            <a:avLst/>
          </a:prstGeom>
          <a:noFill/>
        </p:spPr>
        <p:txBody>
          <a:bodyPr wrap="square" rtlCol="0">
            <a:spAutoFit/>
          </a:bodyPr>
          <a:lstStyle/>
          <a:p>
            <a:r>
              <a:rPr lang="en-US" sz="1400" dirty="0" err="1"/>
              <a:t>Willam</a:t>
            </a:r>
            <a:r>
              <a:rPr lang="en-US" sz="1400" dirty="0"/>
              <a:t> Van Sommer, I am intrigued by the nostalgia element of these photographs, I draw on memories and things that I’m attracted to in nature, these images sang to me and the way the photograph looks has that looking back feel. Maybe I will bring elements of this nostalgic memory to my collection. From a young age I was encouraged to explore nature and went to an outdoor nursery I believe this is why I am heavily influenced by nature in design. </a:t>
            </a:r>
          </a:p>
        </p:txBody>
      </p:sp>
    </p:spTree>
    <p:extLst>
      <p:ext uri="{BB962C8B-B14F-4D97-AF65-F5344CB8AC3E}">
        <p14:creationId xmlns:p14="http://schemas.microsoft.com/office/powerpoint/2010/main" val="250596370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F560A-795D-DD43-89AD-353AD41B414E}"/>
              </a:ext>
            </a:extLst>
          </p:cNvPr>
          <p:cNvSpPr>
            <a:spLocks noGrp="1"/>
          </p:cNvSpPr>
          <p:nvPr>
            <p:ph type="title"/>
          </p:nvPr>
        </p:nvSpPr>
        <p:spPr>
          <a:xfrm>
            <a:off x="0" y="5987274"/>
            <a:ext cx="4702954" cy="1258958"/>
          </a:xfrm>
        </p:spPr>
        <p:txBody>
          <a:bodyPr>
            <a:normAutofit/>
          </a:bodyPr>
          <a:lstStyle/>
          <a:p>
            <a:r>
              <a:rPr lang="en-US" sz="1400" dirty="0">
                <a:latin typeface="+mn-lt"/>
              </a:rPr>
              <a:t>Interiors Research – </a:t>
            </a:r>
            <a:r>
              <a:rPr lang="en-US" sz="1400" b="1" dirty="0">
                <a:latin typeface="+mn-lt"/>
              </a:rPr>
              <a:t>ESCAPISM/ SACTUARY</a:t>
            </a:r>
          </a:p>
        </p:txBody>
      </p:sp>
      <p:pic>
        <p:nvPicPr>
          <p:cNvPr id="4" name="Picture 3" descr="A picture containing text, cat, indoor, different&#10;&#10;Description automatically generated">
            <a:extLst>
              <a:ext uri="{FF2B5EF4-FFF2-40B4-BE49-F238E27FC236}">
                <a16:creationId xmlns:a16="http://schemas.microsoft.com/office/drawing/2014/main" id="{B0705D9F-F1EC-934E-ABD4-5A8B39B1091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859903" y="121920"/>
            <a:ext cx="6189857" cy="4094480"/>
          </a:xfrm>
          <a:prstGeom prst="rect">
            <a:avLst/>
          </a:prstGeom>
        </p:spPr>
      </p:pic>
      <p:pic>
        <p:nvPicPr>
          <p:cNvPr id="1026" name="Picture 2" descr="Tim and Rebecca Jones, owners of Chateau de la Ruche in Dick and Angel Strawbridge’s Escape to the Chateau: DIY, Series 2">
            <a:extLst>
              <a:ext uri="{FF2B5EF4-FFF2-40B4-BE49-F238E27FC236}">
                <a16:creationId xmlns:a16="http://schemas.microsoft.com/office/drawing/2014/main" id="{FCF24CCA-DD80-3341-B16E-7877E8ED78E5}"/>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390525" y="3344826"/>
            <a:ext cx="2271396" cy="302852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atthew Williamson">
            <a:extLst>
              <a:ext uri="{FF2B5EF4-FFF2-40B4-BE49-F238E27FC236}">
                <a16:creationId xmlns:a16="http://schemas.microsoft.com/office/drawing/2014/main" id="{7E8ECE23-9856-7348-AE2D-A5409DE806E2}"/>
              </a:ext>
            </a:extLst>
          </p:cNvPr>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758321" y="3289159"/>
            <a:ext cx="4528376" cy="301752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icture containing indoor, floor, furniture&#10;&#10;Description automatically generated">
            <a:extLst>
              <a:ext uri="{FF2B5EF4-FFF2-40B4-BE49-F238E27FC236}">
                <a16:creationId xmlns:a16="http://schemas.microsoft.com/office/drawing/2014/main" id="{2E63F45C-938A-9542-B745-44A95BF455A2}"/>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9210125" y="4252596"/>
            <a:ext cx="1694595" cy="2362946"/>
          </a:xfrm>
          <a:prstGeom prst="rect">
            <a:avLst/>
          </a:prstGeom>
        </p:spPr>
      </p:pic>
      <p:pic>
        <p:nvPicPr>
          <p:cNvPr id="9" name="Picture 8" descr="A picture containing indoor, kitchen, floor, plant&#10;&#10;Description automatically generated">
            <a:extLst>
              <a:ext uri="{FF2B5EF4-FFF2-40B4-BE49-F238E27FC236}">
                <a16:creationId xmlns:a16="http://schemas.microsoft.com/office/drawing/2014/main" id="{4E340566-BA30-D746-BF31-47F0C52C04E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7489047" y="4253807"/>
            <a:ext cx="1573673" cy="2362946"/>
          </a:xfrm>
          <a:prstGeom prst="rect">
            <a:avLst/>
          </a:prstGeom>
        </p:spPr>
      </p:pic>
      <p:pic>
        <p:nvPicPr>
          <p:cNvPr id="6" name="Picture 5" descr="Website&#10;&#10;Description automatically generated with medium confidence">
            <a:extLst>
              <a:ext uri="{FF2B5EF4-FFF2-40B4-BE49-F238E27FC236}">
                <a16:creationId xmlns:a16="http://schemas.microsoft.com/office/drawing/2014/main" id="{90407840-B70E-2740-852F-B60B92D205F0}"/>
              </a:ext>
            </a:extLst>
          </p:cNvPr>
          <p:cNvPicPr>
            <a:picLocks noChangeAspect="1"/>
          </p:cNvPicPr>
          <p:nvPr/>
        </p:nvPicPr>
        <p:blipFill rotWithShape="1">
          <a:blip r:embed="rId7" cstate="screen">
            <a:extLst>
              <a:ext uri="{28A0092B-C50C-407E-A947-70E740481C1C}">
                <a14:useLocalDpi xmlns:a14="http://schemas.microsoft.com/office/drawing/2010/main"/>
              </a:ext>
            </a:extLst>
          </a:blip>
          <a:srcRect/>
          <a:stretch/>
        </p:blipFill>
        <p:spPr>
          <a:xfrm>
            <a:off x="3169920" y="288609"/>
            <a:ext cx="2926080" cy="2913888"/>
          </a:xfrm>
          <a:prstGeom prst="rect">
            <a:avLst/>
          </a:prstGeom>
        </p:spPr>
      </p:pic>
      <p:pic>
        <p:nvPicPr>
          <p:cNvPr id="11" name="Picture 10" descr="A picture containing flower, plant, indoor, bouquet&#10;&#10;Description automatically generated">
            <a:extLst>
              <a:ext uri="{FF2B5EF4-FFF2-40B4-BE49-F238E27FC236}">
                <a16:creationId xmlns:a16="http://schemas.microsoft.com/office/drawing/2014/main" id="{69D938C5-60DD-4543-B4E7-9F3E412B5E52}"/>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r="-3"/>
          <a:stretch/>
        </p:blipFill>
        <p:spPr>
          <a:xfrm>
            <a:off x="1226507" y="121920"/>
            <a:ext cx="1796456" cy="3080577"/>
          </a:xfrm>
          <a:prstGeom prst="rect">
            <a:avLst/>
          </a:prstGeom>
        </p:spPr>
      </p:pic>
    </p:spTree>
    <p:extLst>
      <p:ext uri="{BB962C8B-B14F-4D97-AF65-F5344CB8AC3E}">
        <p14:creationId xmlns:p14="http://schemas.microsoft.com/office/powerpoint/2010/main" val="298868047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indoor, living, furniture&#10;&#10;Description automatically generated">
            <a:extLst>
              <a:ext uri="{FF2B5EF4-FFF2-40B4-BE49-F238E27FC236}">
                <a16:creationId xmlns:a16="http://schemas.microsoft.com/office/drawing/2014/main" id="{4A4941B4-FB3D-5048-AC15-723B202080A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340409" y="0"/>
            <a:ext cx="9511181" cy="6858000"/>
          </a:xfrm>
          <a:prstGeom prst="rect">
            <a:avLst/>
          </a:prstGeom>
        </p:spPr>
      </p:pic>
    </p:spTree>
    <p:extLst>
      <p:ext uri="{BB962C8B-B14F-4D97-AF65-F5344CB8AC3E}">
        <p14:creationId xmlns:p14="http://schemas.microsoft.com/office/powerpoint/2010/main" val="395224204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CC857C1-290B-C847-89FA-0CB7CD4F6754}"/>
              </a:ext>
            </a:extLst>
          </p:cNvPr>
          <p:cNvSpPr/>
          <p:nvPr/>
        </p:nvSpPr>
        <p:spPr>
          <a:xfrm>
            <a:off x="3048000" y="2690336"/>
            <a:ext cx="6096000" cy="1477328"/>
          </a:xfrm>
          <a:prstGeom prst="rect">
            <a:avLst/>
          </a:prstGeom>
        </p:spPr>
        <p:txBody>
          <a:bodyPr>
            <a:spAutoFit/>
          </a:bodyPr>
          <a:lstStyle/>
          <a:p>
            <a:r>
              <a:rPr lang="en-US" dirty="0" err="1">
                <a:solidFill>
                  <a:schemeClr val="bg1"/>
                </a:solidFill>
              </a:rPr>
              <a:t>Chojh</a:t>
            </a:r>
            <a:r>
              <a:rPr lang="en-US" dirty="0">
                <a:solidFill>
                  <a:schemeClr val="bg1"/>
                </a:solidFill>
              </a:rPr>
              <a:t> </a:t>
            </a:r>
            <a:r>
              <a:rPr lang="en-US" dirty="0" err="1">
                <a:solidFill>
                  <a:schemeClr val="bg1"/>
                </a:solidFill>
              </a:rPr>
              <a:t>onj</a:t>
            </a:r>
            <a:r>
              <a:rPr lang="en-US" dirty="0">
                <a:solidFill>
                  <a:schemeClr val="bg1"/>
                </a:solidFill>
              </a:rPr>
              <a:t> nm </a:t>
            </a:r>
            <a:r>
              <a:rPr lang="en-US" dirty="0" err="1">
                <a:solidFill>
                  <a:schemeClr val="bg1"/>
                </a:solidFill>
              </a:rPr>
              <a:t>llcjvinvkjijioj</a:t>
            </a:r>
            <a:r>
              <a:rPr lang="en-US" dirty="0">
                <a:solidFill>
                  <a:schemeClr val="bg1"/>
                </a:solidFill>
              </a:rPr>
              <a:t> </a:t>
            </a:r>
            <a:r>
              <a:rPr lang="en-US" dirty="0" err="1">
                <a:solidFill>
                  <a:schemeClr val="bg1"/>
                </a:solidFill>
              </a:rPr>
              <a:t>onjnn</a:t>
            </a:r>
            <a:r>
              <a:rPr lang="en-US" dirty="0">
                <a:solidFill>
                  <a:schemeClr val="bg1"/>
                </a:solidFill>
              </a:rPr>
              <a:t> </a:t>
            </a:r>
            <a:br>
              <a:rPr lang="en-US" dirty="0">
                <a:solidFill>
                  <a:schemeClr val="bg1"/>
                </a:solidFill>
              </a:rPr>
            </a:br>
            <a:r>
              <a:rPr lang="en-US" dirty="0" err="1">
                <a:solidFill>
                  <a:schemeClr val="bg1"/>
                </a:solidFill>
              </a:rPr>
              <a:t>jcsbh</a:t>
            </a:r>
            <a:r>
              <a:rPr lang="en-US" dirty="0">
                <a:solidFill>
                  <a:schemeClr val="bg1"/>
                </a:solidFill>
              </a:rPr>
              <a:t> </a:t>
            </a:r>
            <a:r>
              <a:rPr lang="en-US" dirty="0" err="1">
                <a:solidFill>
                  <a:schemeClr val="bg1"/>
                </a:solidFill>
              </a:rPr>
              <a:t>nojkn</a:t>
            </a:r>
            <a:r>
              <a:rPr lang="en-US" dirty="0">
                <a:solidFill>
                  <a:schemeClr val="bg1"/>
                </a:solidFill>
              </a:rPr>
              <a:t> </a:t>
            </a:r>
            <a:r>
              <a:rPr lang="en-US" dirty="0" err="1">
                <a:solidFill>
                  <a:schemeClr val="bg1"/>
                </a:solidFill>
              </a:rPr>
              <a:t>pkmpoajopvjsknv</a:t>
            </a:r>
            <a:r>
              <a:rPr lang="en-US" dirty="0">
                <a:solidFill>
                  <a:schemeClr val="bg1"/>
                </a:solidFill>
              </a:rPr>
              <a:t> </a:t>
            </a:r>
            <a:r>
              <a:rPr lang="en-US" dirty="0" err="1">
                <a:solidFill>
                  <a:schemeClr val="bg1"/>
                </a:solidFill>
              </a:rPr>
              <a:t>klnkpjvopaj</a:t>
            </a:r>
            <a:r>
              <a:rPr lang="en-US" dirty="0">
                <a:solidFill>
                  <a:schemeClr val="bg1"/>
                </a:solidFill>
              </a:rPr>
              <a:t> </a:t>
            </a:r>
            <a:br>
              <a:rPr lang="en-US" dirty="0">
                <a:solidFill>
                  <a:schemeClr val="bg1"/>
                </a:solidFill>
              </a:rPr>
            </a:br>
            <a:r>
              <a:rPr lang="en-US" dirty="0" err="1">
                <a:solidFill>
                  <a:schemeClr val="bg1"/>
                </a:solidFill>
              </a:rPr>
              <a:t>cknj</a:t>
            </a:r>
            <a:r>
              <a:rPr lang="en-US" dirty="0">
                <a:solidFill>
                  <a:schemeClr val="bg1"/>
                </a:solidFill>
              </a:rPr>
              <a:t> </a:t>
            </a:r>
            <a:r>
              <a:rPr lang="en-US" dirty="0" err="1">
                <a:solidFill>
                  <a:schemeClr val="bg1"/>
                </a:solidFill>
              </a:rPr>
              <a:t>nknk</a:t>
            </a:r>
            <a:r>
              <a:rPr lang="en-US" dirty="0">
                <a:solidFill>
                  <a:schemeClr val="bg1"/>
                </a:solidFill>
              </a:rPr>
              <a:t> </a:t>
            </a:r>
            <a:r>
              <a:rPr lang="en-US" dirty="0" err="1">
                <a:solidFill>
                  <a:schemeClr val="bg1"/>
                </a:solidFill>
              </a:rPr>
              <a:t>lopdsjpojdkvkm</a:t>
            </a:r>
            <a:r>
              <a:rPr lang="en-US" dirty="0">
                <a:solidFill>
                  <a:schemeClr val="bg1"/>
                </a:solidFill>
              </a:rPr>
              <a:t> kl </a:t>
            </a:r>
            <a:r>
              <a:rPr lang="en-US" dirty="0" err="1">
                <a:solidFill>
                  <a:schemeClr val="bg1"/>
                </a:solidFill>
              </a:rPr>
              <a:t>klnajopj</a:t>
            </a:r>
            <a:r>
              <a:rPr lang="en-US" dirty="0">
                <a:solidFill>
                  <a:schemeClr val="bg1"/>
                </a:solidFill>
              </a:rPr>
              <a:t> </a:t>
            </a:r>
            <a:r>
              <a:rPr lang="en-US" dirty="0" err="1">
                <a:solidFill>
                  <a:schemeClr val="bg1"/>
                </a:solidFill>
              </a:rPr>
              <a:t>apjn</a:t>
            </a:r>
            <a:r>
              <a:rPr lang="en-US" dirty="0">
                <a:solidFill>
                  <a:schemeClr val="bg1"/>
                </a:solidFill>
              </a:rPr>
              <a:t> </a:t>
            </a:r>
            <a:r>
              <a:rPr lang="en-US" dirty="0" err="1">
                <a:solidFill>
                  <a:schemeClr val="bg1"/>
                </a:solidFill>
              </a:rPr>
              <a:t>ipknkn</a:t>
            </a:r>
            <a:br>
              <a:rPr lang="en-US" dirty="0">
                <a:solidFill>
                  <a:schemeClr val="bg1"/>
                </a:solidFill>
              </a:rPr>
            </a:br>
            <a:r>
              <a:rPr lang="en-US" dirty="0">
                <a:solidFill>
                  <a:schemeClr val="bg1"/>
                </a:solidFill>
              </a:rPr>
              <a:t> </a:t>
            </a:r>
            <a:r>
              <a:rPr lang="en-US" dirty="0" err="1">
                <a:solidFill>
                  <a:schemeClr val="bg1"/>
                </a:solidFill>
              </a:rPr>
              <a:t>njkbanlknk;am;l</a:t>
            </a:r>
            <a:r>
              <a:rPr lang="en-US" dirty="0">
                <a:solidFill>
                  <a:schemeClr val="bg1"/>
                </a:solidFill>
              </a:rPr>
              <a:t> </a:t>
            </a:r>
            <a:r>
              <a:rPr lang="en-US" dirty="0" err="1">
                <a:solidFill>
                  <a:schemeClr val="bg1"/>
                </a:solidFill>
              </a:rPr>
              <a:t>opjpopofjlmlm;l</a:t>
            </a:r>
            <a:r>
              <a:rPr lang="en-US" dirty="0">
                <a:solidFill>
                  <a:schemeClr val="bg1"/>
                </a:solidFill>
              </a:rPr>
              <a:t> `</a:t>
            </a:r>
            <a:r>
              <a:rPr lang="en-US" dirty="0" err="1">
                <a:solidFill>
                  <a:schemeClr val="bg1"/>
                </a:solidFill>
              </a:rPr>
              <a:t>ko`k</a:t>
            </a:r>
            <a:r>
              <a:rPr lang="en-US" dirty="0">
                <a:solidFill>
                  <a:schemeClr val="bg1"/>
                </a:solidFill>
              </a:rPr>
              <a:t>[ </a:t>
            </a:r>
            <a:br>
              <a:rPr lang="en-US" dirty="0">
                <a:solidFill>
                  <a:schemeClr val="bg1"/>
                </a:solidFill>
              </a:rPr>
            </a:br>
            <a:r>
              <a:rPr lang="en-US" dirty="0">
                <a:solidFill>
                  <a:schemeClr val="bg1"/>
                </a:solidFill>
              </a:rPr>
              <a:t> </a:t>
            </a:r>
            <a:r>
              <a:rPr lang="en-US" dirty="0" err="1">
                <a:solidFill>
                  <a:schemeClr val="bg1"/>
                </a:solidFill>
              </a:rPr>
              <a:t>knlann</a:t>
            </a:r>
            <a:r>
              <a:rPr lang="en-US" dirty="0">
                <a:solidFill>
                  <a:schemeClr val="bg1"/>
                </a:solidFill>
              </a:rPr>
              <a:t> </a:t>
            </a:r>
            <a:r>
              <a:rPr lang="en-US" dirty="0" err="1">
                <a:solidFill>
                  <a:schemeClr val="bg1"/>
                </a:solidFill>
              </a:rPr>
              <a:t>djklmvufjl;m</a:t>
            </a:r>
            <a:r>
              <a:rPr lang="en-US" dirty="0">
                <a:solidFill>
                  <a:schemeClr val="bg1"/>
                </a:solidFill>
              </a:rPr>
              <a:t> </a:t>
            </a:r>
            <a:r>
              <a:rPr lang="en-US" dirty="0" err="1">
                <a:solidFill>
                  <a:schemeClr val="bg1"/>
                </a:solidFill>
              </a:rPr>
              <a:t>lknpidufpoal;m</a:t>
            </a:r>
            <a:r>
              <a:rPr lang="en-US" dirty="0">
                <a:solidFill>
                  <a:schemeClr val="bg1"/>
                </a:solidFill>
              </a:rPr>
              <a:t> </a:t>
            </a:r>
            <a:endParaRPr lang="en-US" dirty="0"/>
          </a:p>
        </p:txBody>
      </p:sp>
    </p:spTree>
    <p:extLst>
      <p:ext uri="{BB962C8B-B14F-4D97-AF65-F5344CB8AC3E}">
        <p14:creationId xmlns:p14="http://schemas.microsoft.com/office/powerpoint/2010/main" val="39961472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35535</TotalTime>
  <Words>2043</Words>
  <Application>Microsoft Macintosh PowerPoint</Application>
  <PresentationFormat>Widescreen</PresentationFormat>
  <Paragraphs>76</Paragraphs>
  <Slides>50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50</vt:i4>
      </vt:variant>
    </vt:vector>
  </HeadingPairs>
  <TitlesOfParts>
    <vt:vector size="54" baseType="lpstr">
      <vt:lpstr>Arial</vt:lpstr>
      <vt:lpstr>Calibri</vt:lpstr>
      <vt:lpstr>Calibri Light</vt:lpstr>
      <vt:lpstr>Office Theme</vt:lpstr>
      <vt:lpstr>Leila Roworth Project Portfolio &amp; Exploratory work  CW3  Part 1 </vt:lpstr>
      <vt:lpstr>Tirwedd Lleol / Local Landscape  </vt:lpstr>
      <vt:lpstr>PowerPoint Presentation</vt:lpstr>
      <vt:lpstr>PowerPoint Presentation</vt:lpstr>
      <vt:lpstr>PowerPoint Presentation</vt:lpstr>
      <vt:lpstr>PowerPoint Presentation</vt:lpstr>
      <vt:lpstr>PowerPoint Presentation</vt:lpstr>
      <vt:lpstr>Bibliography Research Report </vt:lpstr>
      <vt:lpstr>Escapism the tendency to seek distraction and relief from unpleasant realities, especially by seeking entertainment or engaging in fantasy.</vt:lpstr>
      <vt:lpstr>PowerPoint Presentation</vt:lpstr>
      <vt:lpstr>PowerPoint Presentation</vt:lpstr>
      <vt:lpstr>PowerPoint Presentation</vt:lpstr>
      <vt:lpstr>PowerPoint Presentation</vt:lpstr>
      <vt:lpstr>PowerPoint Presentation</vt:lpstr>
      <vt:lpstr>Waiting Windows by Note Design Studio Reflects the Environment “Waiting is a poetic frame of mind, but it’s often considered something of a void in our daily lives,” said Daniel Hecksche, Note architect. “We have to do it, but if you allow yourself to actively occupy that moment rather than be passive, then it becomes something else altogether – something that’s not to be seen as wasted time. </vt:lpstr>
      <vt:lpstr>PowerPoint Presentation</vt:lpstr>
      <vt:lpstr>Picasso online exhibition This online virtual exhibition was really inspiring, it allowed me to think about all the ways we can ‘draw’ and scale and perspective which is an area I aim to develop when drawing from nature. </vt:lpstr>
      <vt:lpstr>Elle decoration feb 2021  key info - screens within home to divide social areas  - less open plan how architects can split rooms to create privacy - connecting the home to people’s individual values - power of nature - home refresh - screens - joy mural / public art   </vt:lpstr>
      <vt:lpstr>PowerPoint Presentation</vt:lpstr>
      <vt:lpstr>Falling Garden, 2003 San Stae Church on the Canale Grande, 50th Biennial of Venice by Gerda Steiner &amp; Jörg Lenzlinger Photograph: Gerda Steiner &amp; Jörg Lenzlinger </vt:lpstr>
      <vt:lpstr>PowerPoint Presentation</vt:lpstr>
      <vt:lpstr>PowerPoint Presentation</vt:lpstr>
      <vt:lpstr>PowerPoint Presentation</vt:lpstr>
      <vt:lpstr>PowerPoint Presentation</vt:lpstr>
      <vt:lpstr>PowerPoint Presentation</vt:lpstr>
      <vt:lpstr>PowerPoint Presentation</vt:lpstr>
      <vt:lpstr>Tristan Sherwood  A printmaker that I really admire. He captures texture and composition and I’m interesting  in the relief process. I often find a lot of joy creating image from subtraction be that lino or laser cut/engrave. </vt:lpstr>
      <vt:lpstr>PowerPoint Presentation</vt:lpstr>
      <vt:lpstr>Escapism in the home Februarey edition Elle décor discussed that screens and home dividers are becoming more desired opposing the open plan trend. Working from home and being at home  more is one of open plan flaws. Screens create soft separations between areas of the home. Safe sanctuary. Interesting concept to explore and visualize. </vt:lpstr>
      <vt:lpstr>PowerPoint Presentation</vt:lpstr>
      <vt:lpstr>PowerPoint Presentation</vt:lpstr>
      <vt:lpstr>PowerPoint Presentation</vt:lpstr>
      <vt:lpstr>PowerPoint Presentation</vt:lpstr>
      <vt:lpstr>PowerPoint Presentation</vt:lpstr>
      <vt:lpstr>PowerPoint Presentation</vt:lpstr>
      <vt:lpstr>Book- 265 vintage botanical illustration “The need to remember our deep interconnectivity both to our environment and each other.” (Murray, 2015, p.158)   I’ve found myself turning to books for inspiration throughout this project as before spring there was limited florals growing naturally in the landscape. So botanical books have played a key roll in my project for understanding, colour and structure of florals. With limited travel it’s been hard at times to connect to research and find it. However, as the weather improved I begun to draw and take photos of the local flowers and gardens/ parks  within Swansea.</vt:lpstr>
      <vt:lpstr>PowerPoint Presentation</vt:lpstr>
      <vt:lpstr>Colour Trend Bible 2022. I always look at key trends, I feel its important to relate to trends and be aware of what is happening in the design industry. However, I haven’t taken them literally within my project. I’ve looked at the mood and themes within trends but I ultimately create my own area/ niche I’m interested in. It’s great to see lots of ‘natural / earthy’ colours coming through as I aim to use these types of colours.</vt:lpstr>
      <vt:lpstr>Colour B/ Samply Trends AW 22</vt:lpstr>
      <vt:lpstr>PowerPoint Presentation</vt:lpstr>
      <vt:lpstr>PowerPoint Presentation</vt:lpstr>
      <vt:lpstr>PowerPoint Presentation</vt:lpstr>
      <vt:lpstr>PowerPoint Presentation</vt:lpstr>
      <vt:lpstr>Marquetry Getty Museum https://www.youtube.com/watch?v=9JcpyE01Yzc I often look quite outwardly when starting projects and have lots of ideas and concepts. But with extra limitations this year and time I feel like I haven’t been able to develop this on top of the print collections and other processes I love. But it’s something I definitely want to explore more in the future as I can see a connection between building pattern and colour with the laser cuter using natural materials/ new materials.</vt:lpstr>
      <vt:lpstr>PowerPoint Presentation</vt:lpstr>
      <vt:lpstr>PowerPoint Presentation</vt:lpstr>
      <vt:lpstr>PowerPoint Presentation</vt:lpstr>
      <vt:lpstr>Interiors Research – ESCAPISM/ SACTUARY</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Leila Evelyn Roworth (1702604)</dc:creator>
  <cp:lastModifiedBy>Leila Evelyn Roworth (1702604)</cp:lastModifiedBy>
  <cp:revision>306</cp:revision>
  <dcterms:created xsi:type="dcterms:W3CDTF">2021-01-26T13:57:45Z</dcterms:created>
  <dcterms:modified xsi:type="dcterms:W3CDTF">2021-05-17T12:19:44Z</dcterms:modified>
</cp:coreProperties>
</file>