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38F8-0627-D800-A3A0-A15CD7A666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20B2F89-8987-82D2-BAEF-C590C202FA3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B75280-6CAA-77E8-5B35-1C710E977628}"/>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FC88AE11-2EFF-7B22-168B-F232FFA28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B2FCEFC-DE39-191B-FB71-E9BB5B16EED8}"/>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20287267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F7B35-9C81-8A06-9A08-B547D2DC80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DE48FA2-627D-67D3-6B53-DCA27C6650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B854CB-CE8A-66C3-BC4B-5FEC964A9025}"/>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B4D8D87A-6959-B469-81BA-0621F7BD23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CB549-4664-4568-763A-BA16E0139E44}"/>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683394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A5ED-714C-1D13-524F-CA1D000BE6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3F98E48-F5DC-661F-4D39-09B0583EFC3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AF3983-EAE2-4C97-B15A-A5F538804157}"/>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BA19DFF2-245F-08B6-5FF7-C1770FD9C5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E853FB-612E-6C53-B7E4-35DB62A46E8B}"/>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2697138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B96F1-16CC-CB4F-DBC0-67F6409925D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9306EB-552A-F649-606F-1EA57D309A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7152D4-0965-4D57-B1EE-B922BA1F6C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8DFC334-D385-3C34-CC27-20EED97B9AFC}"/>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6" name="Footer Placeholder 5">
            <a:extLst>
              <a:ext uri="{FF2B5EF4-FFF2-40B4-BE49-F238E27FC236}">
                <a16:creationId xmlns:a16="http://schemas.microsoft.com/office/drawing/2014/main" id="{630FB633-F2C4-A3C4-C201-00A6F0761A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418707-2C83-6D65-0596-5115E4B4D2F4}"/>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4215859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A76C1-9CB2-B867-9906-3A73D9BC65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07BE9F1-1053-A079-6461-C7BBF75D2AC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E6ED87-A3B4-2E37-EA30-F94CEE533AF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E21B2B7-C8AA-DB9E-176B-6423CFD7B3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239D39-5FED-2A52-DA83-6A21573DD8B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56BB947-0CCA-3450-0B11-FAF3719FABE2}"/>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8" name="Footer Placeholder 7">
            <a:extLst>
              <a:ext uri="{FF2B5EF4-FFF2-40B4-BE49-F238E27FC236}">
                <a16:creationId xmlns:a16="http://schemas.microsoft.com/office/drawing/2014/main" id="{29076549-13AB-B99C-94DE-DBC3F4A9BE5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DD29C1-6446-D64F-513A-36C58A7FB0DE}"/>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474858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8D5AC-DA90-554D-2120-D33A688D687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9F6A633-3F4D-D5CD-CF54-C71F7F2E3989}"/>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4" name="Footer Placeholder 3">
            <a:extLst>
              <a:ext uri="{FF2B5EF4-FFF2-40B4-BE49-F238E27FC236}">
                <a16:creationId xmlns:a16="http://schemas.microsoft.com/office/drawing/2014/main" id="{EF622CB9-1CD1-1AB3-9D7B-765FFB0596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AE7428-DAB3-DEB6-8510-37B8D891414A}"/>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552754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133B66-4E51-E558-911C-481C90310E4F}"/>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3" name="Footer Placeholder 2">
            <a:extLst>
              <a:ext uri="{FF2B5EF4-FFF2-40B4-BE49-F238E27FC236}">
                <a16:creationId xmlns:a16="http://schemas.microsoft.com/office/drawing/2014/main" id="{EBAF62A6-2E54-C02F-C2D0-B5AFB5C340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C37AEA-A3E2-83DD-DC14-C8600C8F1AC3}"/>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7978748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E73B-76D4-CEBB-A329-EF59556AA00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75C5D4F-0D9F-296B-29CD-7C13B718EA9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99BD54A-6C65-021F-A2A4-7137F994C1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E93C7A-BF18-920F-20B2-7FDF1F80016A}"/>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6" name="Footer Placeholder 5">
            <a:extLst>
              <a:ext uri="{FF2B5EF4-FFF2-40B4-BE49-F238E27FC236}">
                <a16:creationId xmlns:a16="http://schemas.microsoft.com/office/drawing/2014/main" id="{E0998DE8-3B17-7261-739F-BE02BFDADD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FFEC8E-77A0-4693-26C6-3604642A38AB}"/>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7786490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01D83-190D-3ECB-7493-E80654C1CB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0C357AB-709D-19E2-F04E-BC6F22DC92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142641D-B12C-2705-0613-BFED7721EA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26A66C-E15C-BF06-FE66-C6E4CC9DE4D0}"/>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6" name="Footer Placeholder 5">
            <a:extLst>
              <a:ext uri="{FF2B5EF4-FFF2-40B4-BE49-F238E27FC236}">
                <a16:creationId xmlns:a16="http://schemas.microsoft.com/office/drawing/2014/main" id="{164B42E9-36FD-C114-080E-406E201233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3ABC5-5A75-EDA1-71DC-346121D8F879}"/>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087389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8B8BD-1E28-302E-3EE6-4F13F716116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ECCD14-C16B-3972-0DEB-CAC781D0A1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41AC7B-9B0B-C5E0-3886-D26B403AB8C1}"/>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9180E51A-C5C3-E52E-A885-12A8F30EE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D9076D-2B15-0400-252B-93C81E2286F3}"/>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16584313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F63E895-874C-93D4-DB53-A98AD15CE6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FCC166-0A0B-BBC0-D835-BCC1F4DBF3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647A2A-EDFF-B42A-0C43-0D9D41678A31}"/>
              </a:ext>
            </a:extLst>
          </p:cNvPr>
          <p:cNvSpPr>
            <a:spLocks noGrp="1"/>
          </p:cNvSpPr>
          <p:nvPr>
            <p:ph type="dt" sz="half" idx="10"/>
          </p:nvPr>
        </p:nvSpPr>
        <p:spPr/>
        <p:txBody>
          <a:body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831D421A-F837-85AA-F0F1-ED52DEFBB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93A925-1235-3F15-D366-D9132C51EBE3}"/>
              </a:ext>
            </a:extLst>
          </p:cNvPr>
          <p:cNvSpPr>
            <a:spLocks noGrp="1"/>
          </p:cNvSpPr>
          <p:nvPr>
            <p:ph type="sldNum" sz="quarter" idx="12"/>
          </p:nvPr>
        </p:nvSpPr>
        <p:spPr/>
        <p:txBody>
          <a:bodyPr/>
          <a:lstStyle/>
          <a:p>
            <a:fld id="{8DF6908F-F0EA-4C4B-9B94-A1C76E59FA42}" type="slidenum">
              <a:rPr lang="en-GB" smtClean="0"/>
              <a:t>‹#›</a:t>
            </a:fld>
            <a:endParaRPr lang="en-GB"/>
          </a:p>
        </p:txBody>
      </p:sp>
    </p:spTree>
    <p:extLst>
      <p:ext uri="{BB962C8B-B14F-4D97-AF65-F5344CB8AC3E}">
        <p14:creationId xmlns:p14="http://schemas.microsoft.com/office/powerpoint/2010/main" val="228309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E1F586-2512-6905-DBFE-40AD77BA5B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340A5F-7C53-211C-5A3A-BFEE0FC778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B4131-B9EE-BA96-6017-930B3D2440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36B352-7344-4D13-A299-784B56128B8F}" type="datetimeFigureOut">
              <a:rPr lang="en-GB" smtClean="0"/>
              <a:t>13/09/2023</a:t>
            </a:fld>
            <a:endParaRPr lang="en-GB"/>
          </a:p>
        </p:txBody>
      </p:sp>
      <p:sp>
        <p:nvSpPr>
          <p:cNvPr id="5" name="Footer Placeholder 4">
            <a:extLst>
              <a:ext uri="{FF2B5EF4-FFF2-40B4-BE49-F238E27FC236}">
                <a16:creationId xmlns:a16="http://schemas.microsoft.com/office/drawing/2014/main" id="{321BA592-9167-0BE2-4A76-4755292FC8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F64A567-66D3-B12B-0761-384366519F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F6908F-F0EA-4C4B-9B94-A1C76E59FA42}" type="slidenum">
              <a:rPr lang="en-GB" smtClean="0"/>
              <a:t>‹#›</a:t>
            </a:fld>
            <a:endParaRPr lang="en-GB"/>
          </a:p>
        </p:txBody>
      </p:sp>
    </p:spTree>
    <p:extLst>
      <p:ext uri="{BB962C8B-B14F-4D97-AF65-F5344CB8AC3E}">
        <p14:creationId xmlns:p14="http://schemas.microsoft.com/office/powerpoint/2010/main" val="29799616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DAD86CA-8235-409B-982B-5E7A033E2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9F234FBA-3501-47B4-AE0C-AA4AFBC8F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51871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5" name="Rectangle 1034">
            <a:extLst>
              <a:ext uri="{FF2B5EF4-FFF2-40B4-BE49-F238E27FC236}">
                <a16:creationId xmlns:a16="http://schemas.microsoft.com/office/drawing/2014/main" id="{B5EF893B-0491-416E-9D33-BADE96007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1"/>
            <a:ext cx="10999072" cy="539995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Pyramid Diagram for Blooms Taxonomy ">
            <a:extLst>
              <a:ext uri="{FF2B5EF4-FFF2-40B4-BE49-F238E27FC236}">
                <a16:creationId xmlns:a16="http://schemas.microsoft.com/office/drawing/2014/main" id="{07918274-7CA0-F317-5153-36D32AA3886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061" b="1483"/>
          <a:stretch/>
        </p:blipFill>
        <p:spPr bwMode="auto">
          <a:xfrm>
            <a:off x="838200" y="754148"/>
            <a:ext cx="10515600" cy="4995575"/>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469F4FF8-F8B0-4630-BA1B-0D8B324CD5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29769"/>
            <a:ext cx="11000232"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8291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8E197B-9FD3-5BCA-7D60-535CD52873B3}"/>
              </a:ext>
            </a:extLst>
          </p:cNvPr>
          <p:cNvSpPr txBox="1"/>
          <p:nvPr/>
        </p:nvSpPr>
        <p:spPr>
          <a:xfrm>
            <a:off x="1050131" y="871538"/>
            <a:ext cx="10265569" cy="4401205"/>
          </a:xfrm>
          <a:prstGeom prst="rect">
            <a:avLst/>
          </a:prstGeom>
          <a:noFill/>
        </p:spPr>
        <p:txBody>
          <a:bodyPr wrap="square" rtlCol="0">
            <a:spAutoFit/>
          </a:bodyPr>
          <a:lstStyle/>
          <a:p>
            <a:r>
              <a:rPr lang="en-GB" sz="2800" b="0" i="0" dirty="0">
                <a:solidFill>
                  <a:srgbClr val="374151"/>
                </a:solidFill>
                <a:effectLst/>
                <a:latin typeface="Mantrope"/>
              </a:rPr>
              <a:t>Bloom's Taxonomy is a framework that classifies cognitive learning into six hierarchical levels, each building upon the previous one. It begins with basic recall and understanding of information (Remembering and Understanding), progresses to the application of knowledge (Applying), analysis of concepts (</a:t>
            </a:r>
            <a:r>
              <a:rPr lang="en-GB" sz="2800" b="0" i="0" dirty="0" err="1">
                <a:solidFill>
                  <a:srgbClr val="374151"/>
                </a:solidFill>
                <a:effectLst/>
                <a:latin typeface="Mantrope"/>
              </a:rPr>
              <a:t>Analyzing</a:t>
            </a:r>
            <a:r>
              <a:rPr lang="en-GB" sz="2800" b="0" i="0" dirty="0">
                <a:solidFill>
                  <a:srgbClr val="374151"/>
                </a:solidFill>
                <a:effectLst/>
                <a:latin typeface="Mantrope"/>
              </a:rPr>
              <a:t>), synthesis of ideas (Creating), and finally, the evaluation of information and the ability to make judgments (Evaluating). It provides a structured way to assess and promote higher-order thinking skills, encouraging learners to move from rote memorization to critical thinking and problem-solving.</a:t>
            </a:r>
            <a:endParaRPr lang="en-GB" sz="2800" dirty="0">
              <a:latin typeface="Mantrope"/>
            </a:endParaRPr>
          </a:p>
        </p:txBody>
      </p:sp>
    </p:spTree>
    <p:extLst>
      <p:ext uri="{BB962C8B-B14F-4D97-AF65-F5344CB8AC3E}">
        <p14:creationId xmlns:p14="http://schemas.microsoft.com/office/powerpoint/2010/main" val="1143351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A39EAB61-42FA-5D7E-7DC4-390A2FFED4FF}"/>
              </a:ext>
            </a:extLst>
          </p:cNvPr>
          <p:cNvSpPr>
            <a:spLocks noGrp="1" noChangeArrowheads="1"/>
          </p:cNvSpPr>
          <p:nvPr>
            <p:ph idx="1"/>
          </p:nvPr>
        </p:nvSpPr>
        <p:spPr bwMode="auto">
          <a:xfrm>
            <a:off x="322098" y="243503"/>
            <a:ext cx="11363149" cy="6494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98375" rIns="0" bIns="198375"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1" i="0" u="none" strike="noStrike" cap="none" normalizeH="0" baseline="0" dirty="0">
                <a:ln>
                  <a:noFill/>
                </a:ln>
                <a:solidFill>
                  <a:schemeClr val="tx1"/>
                </a:solidFill>
                <a:effectLst/>
                <a:latin typeface="Mantrope"/>
              </a:rPr>
              <a:t>Lesson Intention:</a:t>
            </a:r>
            <a:r>
              <a:rPr kumimoji="0" lang="en-US" altLang="en-US" sz="1400" b="0" i="0" u="none" strike="noStrike" cap="none" normalizeH="0" baseline="0" dirty="0">
                <a:ln>
                  <a:noFill/>
                </a:ln>
                <a:solidFill>
                  <a:schemeClr val="tx1"/>
                </a:solidFill>
                <a:effectLst/>
                <a:latin typeface="Mantrope"/>
              </a:rPr>
              <a:t> By the end of the lesson, students will create an abstract artwork using different shapes and </a:t>
            </a:r>
            <a:r>
              <a:rPr kumimoji="0" lang="en-US" altLang="en-US" sz="1400" b="0" i="0" u="none" strike="noStrike" cap="none" normalizeH="0" baseline="0" dirty="0" err="1">
                <a:ln>
                  <a:noFill/>
                </a:ln>
                <a:solidFill>
                  <a:schemeClr val="tx1"/>
                </a:solidFill>
                <a:effectLst/>
                <a:latin typeface="Mantrope"/>
              </a:rPr>
              <a:t>colours</a:t>
            </a:r>
            <a:r>
              <a:rPr kumimoji="0" lang="en-US" altLang="en-US" sz="1400" b="0" i="0" u="none" strike="noStrike" cap="none" normalizeH="0" baseline="0" dirty="0">
                <a:ln>
                  <a:noFill/>
                </a:ln>
                <a:solidFill>
                  <a:schemeClr val="tx1"/>
                </a:solidFill>
                <a:effectLst/>
                <a:latin typeface="Mantrope"/>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Mantrope"/>
            </a:endParaRPr>
          </a:p>
          <a:p>
            <a:pPr marL="0" marR="0" lvl="0" indent="0" algn="l" defTabSz="914400" rtl="0" eaLnBrk="0" fontAlgn="base" latinLnBrk="0" hangingPunct="0">
              <a:lnSpc>
                <a:spcPct val="100000"/>
              </a:lnSpc>
              <a:spcBef>
                <a:spcPct val="0"/>
              </a:spcBef>
              <a:spcAft>
                <a:spcPct val="0"/>
              </a:spcAft>
              <a:buClrTx/>
              <a:buSzTx/>
              <a:buFontTx/>
              <a:buAutoNum type="arabicPeriod"/>
              <a:tabLst/>
            </a:pPr>
            <a:r>
              <a:rPr kumimoji="0" lang="en-US" altLang="en-US" sz="1400" b="1" i="0" u="none" strike="noStrike" cap="none" normalizeH="0" baseline="0" dirty="0">
                <a:ln>
                  <a:noFill/>
                </a:ln>
                <a:solidFill>
                  <a:schemeClr val="tx1"/>
                </a:solidFill>
                <a:effectLst/>
                <a:latin typeface="Mantrope"/>
              </a:rPr>
              <a:t>Remembering (Knowledge)</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Discuss abstract art and show examples by relevant artists.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Recall primary </a:t>
            </a:r>
            <a:r>
              <a:rPr kumimoji="0" lang="en-US" altLang="en-US" sz="1400" b="0" i="0" u="none" strike="noStrike" cap="none" normalizeH="0" baseline="0" dirty="0" err="1">
                <a:ln>
                  <a:noFill/>
                </a:ln>
                <a:solidFill>
                  <a:schemeClr val="tx1"/>
                </a:solidFill>
                <a:effectLst/>
                <a:latin typeface="Mantrope"/>
              </a:rPr>
              <a:t>colours</a:t>
            </a:r>
            <a:r>
              <a:rPr kumimoji="0" lang="en-US" altLang="en-US" sz="1400" b="0" i="0" u="none" strike="noStrike" cap="none" normalizeH="0" baseline="0" dirty="0">
                <a:ln>
                  <a:noFill/>
                </a:ln>
                <a:solidFill>
                  <a:schemeClr val="tx1"/>
                </a:solidFill>
                <a:effectLst/>
                <a:latin typeface="Mantrope"/>
              </a:rPr>
              <a:t> and basic shapes used in art.</a:t>
            </a:r>
          </a:p>
          <a:p>
            <a:pPr marL="0" marR="0" lvl="0" indent="0" algn="l" defTabSz="914400" rtl="0" eaLnBrk="0" fontAlgn="base" latinLnBrk="0" hangingPunct="0">
              <a:lnSpc>
                <a:spcPct val="100000"/>
              </a:lnSpc>
              <a:spcBef>
                <a:spcPct val="0"/>
              </a:spcBef>
              <a:spcAft>
                <a:spcPct val="0"/>
              </a:spcAft>
              <a:buClrTx/>
              <a:buSzTx/>
              <a:buFontTx/>
              <a:buAutoNum type="arabicPeriod" startAt="2"/>
              <a:tabLst/>
            </a:pPr>
            <a:r>
              <a:rPr kumimoji="0" lang="en-US" altLang="en-US" sz="1400" b="1" i="0" u="none" strike="noStrike" cap="none" normalizeH="0" baseline="0" dirty="0">
                <a:ln>
                  <a:noFill/>
                </a:ln>
                <a:solidFill>
                  <a:schemeClr val="tx1"/>
                </a:solidFill>
                <a:effectLst/>
                <a:latin typeface="Mantrope"/>
              </a:rPr>
              <a:t>Understanding (Comprehension)</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Explain the concept of abstract art, emphasizing that it doesn't need to look like something specific.</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Understand how </a:t>
            </a:r>
            <a:r>
              <a:rPr kumimoji="0" lang="en-US" altLang="en-US" sz="1400" b="0" i="0" u="none" strike="noStrike" cap="none" normalizeH="0" baseline="0" dirty="0" err="1">
                <a:ln>
                  <a:noFill/>
                </a:ln>
                <a:solidFill>
                  <a:schemeClr val="tx1"/>
                </a:solidFill>
                <a:effectLst/>
                <a:latin typeface="Mantrope"/>
              </a:rPr>
              <a:t>colours</a:t>
            </a:r>
            <a:r>
              <a:rPr kumimoji="0" lang="en-US" altLang="en-US" sz="1400" b="0" i="0" u="none" strike="noStrike" cap="none" normalizeH="0" baseline="0" dirty="0">
                <a:ln>
                  <a:noFill/>
                </a:ln>
                <a:solidFill>
                  <a:schemeClr val="tx1"/>
                </a:solidFill>
                <a:effectLst/>
                <a:latin typeface="Mantrope"/>
              </a:rPr>
              <a:t> and shapes can convey emotions and ideas in art.</a:t>
            </a:r>
          </a:p>
          <a:p>
            <a:pPr marL="0" marR="0" lvl="0" indent="0" algn="l" defTabSz="914400" rtl="0" eaLnBrk="0" fontAlgn="base" latinLnBrk="0" hangingPunct="0">
              <a:lnSpc>
                <a:spcPct val="100000"/>
              </a:lnSpc>
              <a:spcBef>
                <a:spcPct val="0"/>
              </a:spcBef>
              <a:spcAft>
                <a:spcPct val="0"/>
              </a:spcAft>
              <a:buClrTx/>
              <a:buSzTx/>
              <a:buFontTx/>
              <a:buAutoNum type="arabicPeriod" startAt="3"/>
              <a:tabLst/>
            </a:pPr>
            <a:r>
              <a:rPr kumimoji="0" lang="en-US" altLang="en-US" sz="1400" b="1" i="0" u="none" strike="noStrike" cap="none" normalizeH="0" baseline="0" dirty="0">
                <a:ln>
                  <a:noFill/>
                </a:ln>
                <a:solidFill>
                  <a:schemeClr val="tx1"/>
                </a:solidFill>
                <a:effectLst/>
                <a:latin typeface="Mantrope"/>
              </a:rPr>
              <a:t>Applying (Application)</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Mix primary </a:t>
            </a:r>
            <a:r>
              <a:rPr kumimoji="0" lang="en-US" altLang="en-US" sz="1400" b="0" i="0" u="none" strike="noStrike" cap="none" normalizeH="0" baseline="0" dirty="0" err="1">
                <a:ln>
                  <a:noFill/>
                </a:ln>
                <a:solidFill>
                  <a:schemeClr val="tx1"/>
                </a:solidFill>
                <a:effectLst/>
                <a:latin typeface="Mantrope"/>
              </a:rPr>
              <a:t>colours</a:t>
            </a:r>
            <a:r>
              <a:rPr kumimoji="0" lang="en-US" altLang="en-US" sz="1400" b="0" i="0" u="none" strike="noStrike" cap="none" normalizeH="0" baseline="0" dirty="0">
                <a:ln>
                  <a:noFill/>
                </a:ln>
                <a:solidFill>
                  <a:schemeClr val="tx1"/>
                </a:solidFill>
                <a:effectLst/>
                <a:latin typeface="Mantrope"/>
              </a:rPr>
              <a:t> to create secondary </a:t>
            </a:r>
            <a:r>
              <a:rPr kumimoji="0" lang="en-US" altLang="en-US" sz="1400" b="0" i="0" u="none" strike="noStrike" cap="none" normalizeH="0" baseline="0" dirty="0" err="1">
                <a:ln>
                  <a:noFill/>
                </a:ln>
                <a:solidFill>
                  <a:schemeClr val="tx1"/>
                </a:solidFill>
                <a:effectLst/>
                <a:latin typeface="Mantrope"/>
              </a:rPr>
              <a:t>colours</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Use various shapes (circles, triangles, squares) to compose an abstract design.</a:t>
            </a:r>
          </a:p>
          <a:p>
            <a:pPr marL="0" marR="0" lvl="0" indent="0" algn="l" defTabSz="914400" rtl="0" eaLnBrk="0" fontAlgn="base" latinLnBrk="0" hangingPunct="0">
              <a:lnSpc>
                <a:spcPct val="100000"/>
              </a:lnSpc>
              <a:spcBef>
                <a:spcPct val="0"/>
              </a:spcBef>
              <a:spcAft>
                <a:spcPct val="0"/>
              </a:spcAft>
              <a:buClrTx/>
              <a:buSzTx/>
              <a:buFontTx/>
              <a:buAutoNum type="arabicPeriod" startAt="4"/>
              <a:tabLst/>
            </a:pPr>
            <a:r>
              <a:rPr kumimoji="0" lang="en-US" altLang="en-US" sz="1400" b="1" i="0" u="none" strike="noStrike" cap="none" normalizeH="0" baseline="0" dirty="0">
                <a:ln>
                  <a:noFill/>
                </a:ln>
                <a:solidFill>
                  <a:schemeClr val="tx1"/>
                </a:solidFill>
                <a:effectLst/>
                <a:latin typeface="Mantrope"/>
              </a:rPr>
              <a:t>Analyzing (Analysis)</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Compare and contrast different abstract artworks, identifying the use of </a:t>
            </a:r>
            <a:r>
              <a:rPr kumimoji="0" lang="en-US" altLang="en-US" sz="1400" b="0" i="0" u="none" strike="noStrike" cap="none" normalizeH="0" baseline="0" dirty="0" err="1">
                <a:ln>
                  <a:noFill/>
                </a:ln>
                <a:solidFill>
                  <a:schemeClr val="tx1"/>
                </a:solidFill>
                <a:effectLst/>
                <a:latin typeface="Mantrope"/>
              </a:rPr>
              <a:t>colour</a:t>
            </a:r>
            <a:r>
              <a:rPr kumimoji="0" lang="en-US" altLang="en-US" sz="1400" b="0" i="0" u="none" strike="noStrike" cap="none" normalizeH="0" baseline="0" dirty="0">
                <a:ln>
                  <a:noFill/>
                </a:ln>
                <a:solidFill>
                  <a:schemeClr val="tx1"/>
                </a:solidFill>
                <a:effectLst/>
                <a:latin typeface="Mantrope"/>
              </a:rPr>
              <a:t> and shape.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Discuss the emotions or messages conveyed by these artworks.</a:t>
            </a:r>
          </a:p>
          <a:p>
            <a:pPr marL="0" marR="0" lvl="0" indent="0" algn="l" defTabSz="914400" rtl="0" eaLnBrk="0" fontAlgn="base" latinLnBrk="0" hangingPunct="0">
              <a:lnSpc>
                <a:spcPct val="100000"/>
              </a:lnSpc>
              <a:spcBef>
                <a:spcPct val="0"/>
              </a:spcBef>
              <a:spcAft>
                <a:spcPct val="0"/>
              </a:spcAft>
              <a:buClrTx/>
              <a:buSzTx/>
              <a:buFontTx/>
              <a:buAutoNum type="arabicPeriod" startAt="5"/>
              <a:tabLst/>
            </a:pPr>
            <a:r>
              <a:rPr kumimoji="0" lang="en-US" altLang="en-US" sz="1400" b="1" i="0" u="none" strike="noStrike" cap="none" normalizeH="0" baseline="0" dirty="0">
                <a:ln>
                  <a:noFill/>
                </a:ln>
                <a:solidFill>
                  <a:schemeClr val="tx1"/>
                </a:solidFill>
                <a:effectLst/>
                <a:latin typeface="Mantrope"/>
              </a:rPr>
              <a:t>Creating (Synthesis)</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Encourage students to plan and draw their own abstract artwork, considering </a:t>
            </a:r>
            <a:r>
              <a:rPr kumimoji="0" lang="en-US" altLang="en-US" sz="1400" b="0" i="0" u="none" strike="noStrike" cap="none" normalizeH="0" baseline="0" dirty="0" err="1">
                <a:ln>
                  <a:noFill/>
                </a:ln>
                <a:solidFill>
                  <a:schemeClr val="tx1"/>
                </a:solidFill>
                <a:effectLst/>
                <a:latin typeface="Mantrope"/>
              </a:rPr>
              <a:t>colour</a:t>
            </a:r>
            <a:r>
              <a:rPr kumimoji="0" lang="en-US" altLang="en-US" sz="1400" b="0" i="0" u="none" strike="noStrike" cap="none" normalizeH="0" baseline="0" dirty="0">
                <a:ln>
                  <a:noFill/>
                </a:ln>
                <a:solidFill>
                  <a:schemeClr val="tx1"/>
                </a:solidFill>
                <a:effectLst/>
                <a:latin typeface="Mantrope"/>
              </a:rPr>
              <a:t> combinations and arrangements of shapes.</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Provide them with various art materials (paint, brushes, paper) to explore.</a:t>
            </a:r>
          </a:p>
          <a:p>
            <a:pPr marL="0" marR="0" lvl="0" indent="0" algn="l" defTabSz="914400" rtl="0" eaLnBrk="0" fontAlgn="base" latinLnBrk="0" hangingPunct="0">
              <a:lnSpc>
                <a:spcPct val="100000"/>
              </a:lnSpc>
              <a:spcBef>
                <a:spcPct val="0"/>
              </a:spcBef>
              <a:spcAft>
                <a:spcPct val="0"/>
              </a:spcAft>
              <a:buClrTx/>
              <a:buSzTx/>
              <a:buFontTx/>
              <a:buAutoNum type="arabicPeriod" startAt="6"/>
              <a:tabLst/>
            </a:pPr>
            <a:r>
              <a:rPr kumimoji="0" lang="en-US" altLang="en-US" sz="1400" b="1" i="0" u="none" strike="noStrike" cap="none" normalizeH="0" baseline="0" dirty="0">
                <a:ln>
                  <a:noFill/>
                </a:ln>
                <a:solidFill>
                  <a:schemeClr val="tx1"/>
                </a:solidFill>
                <a:effectLst/>
                <a:latin typeface="Mantrope"/>
              </a:rPr>
              <a:t>Evaluating (Evaluation)</a:t>
            </a:r>
            <a:r>
              <a:rPr kumimoji="0" lang="en-US" altLang="en-US" sz="1400" b="0" i="0" u="none" strike="noStrike" cap="none" normalizeH="0" baseline="0" dirty="0">
                <a:ln>
                  <a:noFill/>
                </a:ln>
                <a:solidFill>
                  <a:schemeClr val="tx1"/>
                </a:solidFill>
                <a:effectLst/>
                <a:latin typeface="Mantrope"/>
              </a:rPr>
              <a:t>:</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Have students reflect on their own artwork, explaining the choices they made in terms of </a:t>
            </a:r>
            <a:r>
              <a:rPr kumimoji="0" lang="en-US" altLang="en-US" sz="1400" b="0" i="0" u="none" strike="noStrike" cap="none" normalizeH="0" baseline="0" dirty="0" err="1">
                <a:ln>
                  <a:noFill/>
                </a:ln>
                <a:solidFill>
                  <a:schemeClr val="tx1"/>
                </a:solidFill>
                <a:effectLst/>
                <a:latin typeface="Mantrope"/>
              </a:rPr>
              <a:t>colour</a:t>
            </a:r>
            <a:r>
              <a:rPr kumimoji="0" lang="en-US" altLang="en-US" sz="1400" b="0" i="0" u="none" strike="noStrike" cap="none" normalizeH="0" baseline="0" dirty="0">
                <a:ln>
                  <a:noFill/>
                </a:ln>
                <a:solidFill>
                  <a:schemeClr val="tx1"/>
                </a:solidFill>
                <a:effectLst/>
                <a:latin typeface="Mantrope"/>
              </a:rPr>
              <a:t> and shape.</a:t>
            </a:r>
          </a:p>
          <a:p>
            <a:pPr marL="457200" marR="0" lvl="1" indent="0" algn="l" defTabSz="914400" rtl="0" eaLnBrk="0" fontAlgn="base" latinLnBrk="0" hangingPunct="0">
              <a:lnSpc>
                <a:spcPct val="100000"/>
              </a:lnSpc>
              <a:spcBef>
                <a:spcPct val="0"/>
              </a:spcBef>
              <a:spcAft>
                <a:spcPct val="0"/>
              </a:spcAft>
              <a:buClrTx/>
              <a:buSzTx/>
              <a:buFontTx/>
              <a:buChar char="•"/>
              <a:tabLst/>
            </a:pPr>
            <a:r>
              <a:rPr kumimoji="0" lang="en-US" altLang="en-US" sz="1400" b="0" i="0" u="none" strike="noStrike" cap="none" normalizeH="0" baseline="0" dirty="0">
                <a:ln>
                  <a:noFill/>
                </a:ln>
                <a:solidFill>
                  <a:schemeClr val="tx1"/>
                </a:solidFill>
                <a:effectLst/>
                <a:latin typeface="Mantrope"/>
              </a:rPr>
              <a:t>Conduct a class discussion where students critique each other's work constructively, focusing on what they like and how it could be improved.</a:t>
            </a:r>
          </a:p>
          <a:p>
            <a:pPr marL="457200" marR="0" lvl="1" indent="0" algn="l" defTabSz="914400" rtl="0" eaLnBrk="0" fontAlgn="base" latinLnBrk="0" hangingPunct="0">
              <a:lnSpc>
                <a:spcPct val="100000"/>
              </a:lnSpc>
              <a:spcBef>
                <a:spcPct val="0"/>
              </a:spcBef>
              <a:spcAft>
                <a:spcPct val="0"/>
              </a:spcAft>
              <a:buClrTx/>
              <a:buSzTx/>
              <a:buNone/>
              <a:tabLst/>
            </a:pPr>
            <a:endParaRPr lang="en-US" altLang="en-US" sz="1400" dirty="0">
              <a:latin typeface="Mantrope"/>
            </a:endParaRPr>
          </a:p>
          <a:p>
            <a:pPr marL="457200" marR="0" lvl="1"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latin typeface="Mantrope"/>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tx1"/>
                </a:solidFill>
                <a:effectLst/>
                <a:latin typeface="Mantrope"/>
              </a:rPr>
              <a:t>By using Bloom's Taxonomy, this art lesson starts with basic knowledge and understanding of abstract art principles and progressively moves to higher-order thinking skills like applying these concepts in their own creations, analyzing and comparing artworks, synthesizing their own unique pieces, and evaluating both their own work and the work of their peers. This approach helps students engage deeply with the subject matter and develop a broader range of artistic skills and critical thinking abilities.</a:t>
            </a:r>
          </a:p>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600" b="0" i="0" u="none" strike="noStrike" cap="none" normalizeH="0" baseline="0" dirty="0">
                <a:ln>
                  <a:noFill/>
                </a:ln>
                <a:solidFill>
                  <a:srgbClr val="000000"/>
                </a:solidFill>
                <a:effectLst/>
                <a:latin typeface="Mantrope"/>
                <a:ea typeface="Söhne"/>
              </a:rPr>
            </a:br>
            <a:endParaRPr kumimoji="0" lang="en-US" altLang="en-US" sz="1600" b="0" i="0" u="none" strike="noStrike" cap="none" normalizeH="0" baseline="0" dirty="0">
              <a:ln>
                <a:noFill/>
              </a:ln>
              <a:solidFill>
                <a:schemeClr val="tx1"/>
              </a:solidFill>
              <a:effectLst/>
              <a:latin typeface="Mantrope"/>
            </a:endParaRPr>
          </a:p>
        </p:txBody>
      </p:sp>
    </p:spTree>
    <p:extLst>
      <p:ext uri="{BB962C8B-B14F-4D97-AF65-F5344CB8AC3E}">
        <p14:creationId xmlns:p14="http://schemas.microsoft.com/office/powerpoint/2010/main" val="37827973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405</Words>
  <Application>Microsoft Office PowerPoint</Application>
  <PresentationFormat>Widescreen</PresentationFormat>
  <Paragraphs>25</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Mantrope</vt:lpstr>
      <vt:lpstr>Arial</vt:lpstr>
      <vt:lpstr>Calibri</vt:lpstr>
      <vt:lpstr>Calibri Light</vt:lpstr>
      <vt:lpstr>Office Theme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Daisy Wilson</dc:creator>
  <cp:lastModifiedBy>Daisy Wilson</cp:lastModifiedBy>
  <cp:revision>1</cp:revision>
  <dcterms:created xsi:type="dcterms:W3CDTF">2023-09-13T07:50:36Z</dcterms:created>
  <dcterms:modified xsi:type="dcterms:W3CDTF">2023-09-13T08:32:57Z</dcterms:modified>
</cp:coreProperties>
</file>