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3"/>
  </p:notesMasterIdLst>
  <p:sldIdLst>
    <p:sldId id="257" r:id="rId2"/>
    <p:sldId id="258" r:id="rId3"/>
    <p:sldId id="261" r:id="rId4"/>
    <p:sldId id="263" r:id="rId5"/>
    <p:sldId id="264" r:id="rId6"/>
    <p:sldId id="267" r:id="rId7"/>
    <p:sldId id="269" r:id="rId8"/>
    <p:sldId id="279" r:id="rId9"/>
    <p:sldId id="277" r:id="rId10"/>
    <p:sldId id="281" r:id="rId11"/>
    <p:sldId id="278" r:id="rId12"/>
  </p:sldIdLst>
  <p:sldSz cx="9144000" cy="5143500" type="screen16x9"/>
  <p:notesSz cx="5143500" cy="9144000"/>
  <p:embeddedFontLst>
    <p:embeddedFont>
      <p:font typeface="Anton" pitchFamily="2" charset="0"/>
      <p:regular r:id="rId14"/>
    </p:embeddedFont>
    <p:embeddedFont>
      <p:font typeface="Bricolage Grotesque Light" panose="020B0604020202020204" charset="0"/>
      <p:regular r:id="rId15"/>
    </p:embeddedFont>
    <p:embeddedFont>
      <p:font typeface="Bricolage Grotesque SemiBold" panose="020B0604020202020204" charset="0"/>
      <p:regular r:id="rId16"/>
    </p:embeddedFont>
    <p:embeddedFont>
      <p:font typeface="Inter" panose="020B0604020202020204" charset="0"/>
      <p:regular r:id="rId17"/>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66A2A3-C055-43FE-9423-229B594AB960}" v="1" dt="2026-06-21T12:16:39.066"/>
  </p1510:revLst>
</p1510:revInfo>
</file>

<file path=ppt/tableStyles.xml><?xml version="1.0" encoding="utf-8"?>
<a:tblStyleLst xmlns:a="http://schemas.openxmlformats.org/drawingml/2006/main" def="{5C22544A-7EE6-4342-B048-85BDC9FD1C3A}">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31" autoAdjust="0"/>
    <p:restoredTop sz="94610"/>
  </p:normalViewPr>
  <p:slideViewPr>
    <p:cSldViewPr snapToGrid="0" snapToObjects="1">
      <p:cViewPr>
        <p:scale>
          <a:sx n="100" d="100"/>
          <a:sy n="100" d="100"/>
        </p:scale>
        <p:origin x="292" y="-268"/>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ma Gorji" userId="60a9a9af9b307d37" providerId="LiveId" clId="{D98C8B56-EAA2-44F1-9248-FC0A81F2E305}"/>
    <pc:docChg chg="undo custSel delSld modSld">
      <pc:chgData name="Fatma Gorji" userId="60a9a9af9b307d37" providerId="LiveId" clId="{D98C8B56-EAA2-44F1-9248-FC0A81F2E305}" dt="2026-06-21T23:23:40.215" v="223" actId="1076"/>
      <pc:docMkLst>
        <pc:docMk/>
      </pc:docMkLst>
      <pc:sldChg chg="addSp modSp mod">
        <pc:chgData name="Fatma Gorji" userId="60a9a9af9b307d37" providerId="LiveId" clId="{D98C8B56-EAA2-44F1-9248-FC0A81F2E305}" dt="2026-06-21T15:36:34.254" v="27" actId="1076"/>
        <pc:sldMkLst>
          <pc:docMk/>
          <pc:sldMk cId="0" sldId="257"/>
        </pc:sldMkLst>
        <pc:spChg chg="mod">
          <ac:chgData name="Fatma Gorji" userId="60a9a9af9b307d37" providerId="LiveId" clId="{D98C8B56-EAA2-44F1-9248-FC0A81F2E305}" dt="2026-06-21T12:16:58.377" v="7" actId="1076"/>
          <ac:spMkLst>
            <pc:docMk/>
            <pc:sldMk cId="0" sldId="257"/>
            <ac:spMk id="3" creationId="{00000000-0000-0000-0000-000000000000}"/>
          </ac:spMkLst>
        </pc:spChg>
        <pc:spChg chg="mod">
          <ac:chgData name="Fatma Gorji" userId="60a9a9af9b307d37" providerId="LiveId" clId="{D98C8B56-EAA2-44F1-9248-FC0A81F2E305}" dt="2026-06-21T12:17:03.059" v="8" actId="1076"/>
          <ac:spMkLst>
            <pc:docMk/>
            <pc:sldMk cId="0" sldId="257"/>
            <ac:spMk id="4" creationId="{00000000-0000-0000-0000-000000000000}"/>
          </ac:spMkLst>
        </pc:spChg>
        <pc:picChg chg="mod">
          <ac:chgData name="Fatma Gorji" userId="60a9a9af9b307d37" providerId="LiveId" clId="{D98C8B56-EAA2-44F1-9248-FC0A81F2E305}" dt="2026-06-21T15:36:34.254" v="27" actId="1076"/>
          <ac:picMkLst>
            <pc:docMk/>
            <pc:sldMk cId="0" sldId="257"/>
            <ac:picMk id="2" creationId="{00000000-0000-0000-0000-000000000000}"/>
          </ac:picMkLst>
        </pc:picChg>
        <pc:picChg chg="add mod">
          <ac:chgData name="Fatma Gorji" userId="60a9a9af9b307d37" providerId="LiveId" clId="{D98C8B56-EAA2-44F1-9248-FC0A81F2E305}" dt="2026-06-21T12:17:32.823" v="15" actId="1076"/>
          <ac:picMkLst>
            <pc:docMk/>
            <pc:sldMk cId="0" sldId="257"/>
            <ac:picMk id="5" creationId="{73B69D7D-46D4-2893-12DB-6F1EF86C38D4}"/>
          </ac:picMkLst>
        </pc:picChg>
      </pc:sldChg>
      <pc:sldChg chg="modSp mod">
        <pc:chgData name="Fatma Gorji" userId="60a9a9af9b307d37" providerId="LiveId" clId="{D98C8B56-EAA2-44F1-9248-FC0A81F2E305}" dt="2026-06-21T15:36:34.688" v="28" actId="1036"/>
        <pc:sldMkLst>
          <pc:docMk/>
          <pc:sldMk cId="0" sldId="264"/>
        </pc:sldMkLst>
        <pc:picChg chg="mod">
          <ac:chgData name="Fatma Gorji" userId="60a9a9af9b307d37" providerId="LiveId" clId="{D98C8B56-EAA2-44F1-9248-FC0A81F2E305}" dt="2026-06-21T15:36:34.688" v="28" actId="1036"/>
          <ac:picMkLst>
            <pc:docMk/>
            <pc:sldMk cId="0" sldId="264"/>
            <ac:picMk id="26" creationId="{A8EB771B-CD2D-B530-D271-80BF7C6B0D00}"/>
          </ac:picMkLst>
        </pc:picChg>
      </pc:sldChg>
      <pc:sldChg chg="modSp mod">
        <pc:chgData name="Fatma Gorji" userId="60a9a9af9b307d37" providerId="LiveId" clId="{D98C8B56-EAA2-44F1-9248-FC0A81F2E305}" dt="2026-06-21T19:40:46.257" v="99" actId="20577"/>
        <pc:sldMkLst>
          <pc:docMk/>
          <pc:sldMk cId="0" sldId="267"/>
        </pc:sldMkLst>
        <pc:spChg chg="mod">
          <ac:chgData name="Fatma Gorji" userId="60a9a9af9b307d37" providerId="LiveId" clId="{D98C8B56-EAA2-44F1-9248-FC0A81F2E305}" dt="2026-06-21T19:06:34.022" v="30" actId="20577"/>
          <ac:spMkLst>
            <pc:docMk/>
            <pc:sldMk cId="0" sldId="267"/>
            <ac:spMk id="4" creationId="{00000000-0000-0000-0000-000000000000}"/>
          </ac:spMkLst>
        </pc:spChg>
        <pc:spChg chg="mod">
          <ac:chgData name="Fatma Gorji" userId="60a9a9af9b307d37" providerId="LiveId" clId="{D98C8B56-EAA2-44F1-9248-FC0A81F2E305}" dt="2026-06-21T19:40:28.886" v="92" actId="20577"/>
          <ac:spMkLst>
            <pc:docMk/>
            <pc:sldMk cId="0" sldId="267"/>
            <ac:spMk id="10" creationId="{00000000-0000-0000-0000-000000000000}"/>
          </ac:spMkLst>
        </pc:spChg>
        <pc:spChg chg="mod">
          <ac:chgData name="Fatma Gorji" userId="60a9a9af9b307d37" providerId="LiveId" clId="{D98C8B56-EAA2-44F1-9248-FC0A81F2E305}" dt="2026-06-21T19:40:33.087" v="93" actId="20577"/>
          <ac:spMkLst>
            <pc:docMk/>
            <pc:sldMk cId="0" sldId="267"/>
            <ac:spMk id="13" creationId="{00000000-0000-0000-0000-000000000000}"/>
          </ac:spMkLst>
        </pc:spChg>
        <pc:spChg chg="mod">
          <ac:chgData name="Fatma Gorji" userId="60a9a9af9b307d37" providerId="LiveId" clId="{D98C8B56-EAA2-44F1-9248-FC0A81F2E305}" dt="2026-06-21T19:40:38.873" v="95" actId="20577"/>
          <ac:spMkLst>
            <pc:docMk/>
            <pc:sldMk cId="0" sldId="267"/>
            <ac:spMk id="16" creationId="{00000000-0000-0000-0000-000000000000}"/>
          </ac:spMkLst>
        </pc:spChg>
        <pc:spChg chg="mod">
          <ac:chgData name="Fatma Gorji" userId="60a9a9af9b307d37" providerId="LiveId" clId="{D98C8B56-EAA2-44F1-9248-FC0A81F2E305}" dt="2026-06-21T19:40:42.734" v="97" actId="20577"/>
          <ac:spMkLst>
            <pc:docMk/>
            <pc:sldMk cId="0" sldId="267"/>
            <ac:spMk id="19" creationId="{00000000-0000-0000-0000-000000000000}"/>
          </ac:spMkLst>
        </pc:spChg>
        <pc:spChg chg="mod">
          <ac:chgData name="Fatma Gorji" userId="60a9a9af9b307d37" providerId="LiveId" clId="{D98C8B56-EAA2-44F1-9248-FC0A81F2E305}" dt="2026-06-21T19:40:46.257" v="99" actId="20577"/>
          <ac:spMkLst>
            <pc:docMk/>
            <pc:sldMk cId="0" sldId="267"/>
            <ac:spMk id="22" creationId="{00000000-0000-0000-0000-000000000000}"/>
          </ac:spMkLst>
        </pc:spChg>
      </pc:sldChg>
      <pc:sldChg chg="delSp modSp mod">
        <pc:chgData name="Fatma Gorji" userId="60a9a9af9b307d37" providerId="LiveId" clId="{D98C8B56-EAA2-44F1-9248-FC0A81F2E305}" dt="2026-06-21T15:03:40.659" v="24" actId="1076"/>
        <pc:sldMkLst>
          <pc:docMk/>
          <pc:sldMk cId="0" sldId="269"/>
        </pc:sldMkLst>
        <pc:spChg chg="del">
          <ac:chgData name="Fatma Gorji" userId="60a9a9af9b307d37" providerId="LiveId" clId="{D98C8B56-EAA2-44F1-9248-FC0A81F2E305}" dt="2026-06-21T15:03:10.402" v="20" actId="21"/>
          <ac:spMkLst>
            <pc:docMk/>
            <pc:sldMk cId="0" sldId="269"/>
            <ac:spMk id="12" creationId="{00000000-0000-0000-0000-000000000000}"/>
          </ac:spMkLst>
        </pc:spChg>
        <pc:spChg chg="del">
          <ac:chgData name="Fatma Gorji" userId="60a9a9af9b307d37" providerId="LiveId" clId="{D98C8B56-EAA2-44F1-9248-FC0A81F2E305}" dt="2026-06-21T15:03:19.555" v="21" actId="478"/>
          <ac:spMkLst>
            <pc:docMk/>
            <pc:sldMk cId="0" sldId="269"/>
            <ac:spMk id="13" creationId="{00000000-0000-0000-0000-000000000000}"/>
          </ac:spMkLst>
        </pc:spChg>
        <pc:spChg chg="mod">
          <ac:chgData name="Fatma Gorji" userId="60a9a9af9b307d37" providerId="LiveId" clId="{D98C8B56-EAA2-44F1-9248-FC0A81F2E305}" dt="2026-06-21T15:03:03.710" v="19" actId="20577"/>
          <ac:spMkLst>
            <pc:docMk/>
            <pc:sldMk cId="0" sldId="269"/>
            <ac:spMk id="14" creationId="{00000000-0000-0000-0000-000000000000}"/>
          </ac:spMkLst>
        </pc:spChg>
        <pc:spChg chg="mod">
          <ac:chgData name="Fatma Gorji" userId="60a9a9af9b307d37" providerId="LiveId" clId="{D98C8B56-EAA2-44F1-9248-FC0A81F2E305}" dt="2026-06-21T15:03:25.673" v="22" actId="1076"/>
          <ac:spMkLst>
            <pc:docMk/>
            <pc:sldMk cId="0" sldId="269"/>
            <ac:spMk id="15" creationId="{00000000-0000-0000-0000-000000000000}"/>
          </ac:spMkLst>
        </pc:spChg>
        <pc:spChg chg="mod">
          <ac:chgData name="Fatma Gorji" userId="60a9a9af9b307d37" providerId="LiveId" clId="{D98C8B56-EAA2-44F1-9248-FC0A81F2E305}" dt="2026-06-21T15:03:40.659" v="24" actId="1076"/>
          <ac:spMkLst>
            <pc:docMk/>
            <pc:sldMk cId="0" sldId="269"/>
            <ac:spMk id="16" creationId="{00000000-0000-0000-0000-000000000000}"/>
          </ac:spMkLst>
        </pc:spChg>
        <pc:spChg chg="mod">
          <ac:chgData name="Fatma Gorji" userId="60a9a9af9b307d37" providerId="LiveId" clId="{D98C8B56-EAA2-44F1-9248-FC0A81F2E305}" dt="2026-06-21T15:03:34.981" v="23" actId="1076"/>
          <ac:spMkLst>
            <pc:docMk/>
            <pc:sldMk cId="0" sldId="269"/>
            <ac:spMk id="17" creationId="{00000000-0000-0000-0000-000000000000}"/>
          </ac:spMkLst>
        </pc:spChg>
      </pc:sldChg>
      <pc:sldChg chg="del">
        <pc:chgData name="Fatma Gorji" userId="60a9a9af9b307d37" providerId="LiveId" clId="{D98C8B56-EAA2-44F1-9248-FC0A81F2E305}" dt="2026-06-21T12:14:15.525" v="0" actId="2696"/>
        <pc:sldMkLst>
          <pc:docMk/>
          <pc:sldMk cId="0" sldId="271"/>
        </pc:sldMkLst>
      </pc:sldChg>
      <pc:sldChg chg="modSp mod">
        <pc:chgData name="Fatma Gorji" userId="60a9a9af9b307d37" providerId="LiveId" clId="{D98C8B56-EAA2-44F1-9248-FC0A81F2E305}" dt="2026-06-21T23:21:46.137" v="205" actId="1076"/>
        <pc:sldMkLst>
          <pc:docMk/>
          <pc:sldMk cId="0" sldId="277"/>
        </pc:sldMkLst>
        <pc:spChg chg="mod">
          <ac:chgData name="Fatma Gorji" userId="60a9a9af9b307d37" providerId="LiveId" clId="{D98C8B56-EAA2-44F1-9248-FC0A81F2E305}" dt="2026-06-21T23:21:36.648" v="203" actId="1076"/>
          <ac:spMkLst>
            <pc:docMk/>
            <pc:sldMk cId="0" sldId="277"/>
            <ac:spMk id="3" creationId="{00000000-0000-0000-0000-000000000000}"/>
          </ac:spMkLst>
        </pc:spChg>
        <pc:spChg chg="mod">
          <ac:chgData name="Fatma Gorji" userId="60a9a9af9b307d37" providerId="LiveId" clId="{D98C8B56-EAA2-44F1-9248-FC0A81F2E305}" dt="2026-06-21T23:21:46.137" v="205" actId="1076"/>
          <ac:spMkLst>
            <pc:docMk/>
            <pc:sldMk cId="0" sldId="277"/>
            <ac:spMk id="4" creationId="{00000000-0000-0000-0000-000000000000}"/>
          </ac:spMkLst>
        </pc:spChg>
        <pc:spChg chg="mod">
          <ac:chgData name="Fatma Gorji" userId="60a9a9af9b307d37" providerId="LiveId" clId="{D98C8B56-EAA2-44F1-9248-FC0A81F2E305}" dt="2026-06-21T23:21:42.051" v="204" actId="1076"/>
          <ac:spMkLst>
            <pc:docMk/>
            <pc:sldMk cId="0" sldId="277"/>
            <ac:spMk id="5" creationId="{00000000-0000-0000-0000-000000000000}"/>
          </ac:spMkLst>
        </pc:spChg>
      </pc:sldChg>
      <pc:sldChg chg="modSp mod">
        <pc:chgData name="Fatma Gorji" userId="60a9a9af9b307d37" providerId="LiveId" clId="{D98C8B56-EAA2-44F1-9248-FC0A81F2E305}" dt="2026-06-21T14:50:08.538" v="16" actId="14100"/>
        <pc:sldMkLst>
          <pc:docMk/>
          <pc:sldMk cId="0" sldId="278"/>
        </pc:sldMkLst>
        <pc:spChg chg="mod">
          <ac:chgData name="Fatma Gorji" userId="60a9a9af9b307d37" providerId="LiveId" clId="{D98C8B56-EAA2-44F1-9248-FC0A81F2E305}" dt="2026-06-21T14:50:08.538" v="16" actId="14100"/>
          <ac:spMkLst>
            <pc:docMk/>
            <pc:sldMk cId="0" sldId="278"/>
            <ac:spMk id="3" creationId="{00000000-0000-0000-0000-000000000000}"/>
          </ac:spMkLst>
        </pc:spChg>
      </pc:sldChg>
      <pc:sldChg chg="modSp mod">
        <pc:chgData name="Fatma Gorji" userId="60a9a9af9b307d37" providerId="LiveId" clId="{D98C8B56-EAA2-44F1-9248-FC0A81F2E305}" dt="2026-06-21T12:14:22.791" v="5" actId="20577"/>
        <pc:sldMkLst>
          <pc:docMk/>
          <pc:sldMk cId="287852060" sldId="279"/>
        </pc:sldMkLst>
        <pc:spChg chg="mod">
          <ac:chgData name="Fatma Gorji" userId="60a9a9af9b307d37" providerId="LiveId" clId="{D98C8B56-EAA2-44F1-9248-FC0A81F2E305}" dt="2026-06-21T12:14:22.791" v="5" actId="20577"/>
          <ac:spMkLst>
            <pc:docMk/>
            <pc:sldMk cId="287852060" sldId="279"/>
            <ac:spMk id="2" creationId="{4686A0AE-246C-7DAF-7F49-FF07C89B902B}"/>
          </ac:spMkLst>
        </pc:spChg>
      </pc:sldChg>
      <pc:sldChg chg="modSp mod">
        <pc:chgData name="Fatma Gorji" userId="60a9a9af9b307d37" providerId="LiveId" clId="{D98C8B56-EAA2-44F1-9248-FC0A81F2E305}" dt="2026-06-21T23:23:40.215" v="223" actId="1076"/>
        <pc:sldMkLst>
          <pc:docMk/>
          <pc:sldMk cId="0" sldId="281"/>
        </pc:sldMkLst>
        <pc:spChg chg="mod">
          <ac:chgData name="Fatma Gorji" userId="60a9a9af9b307d37" providerId="LiveId" clId="{D98C8B56-EAA2-44F1-9248-FC0A81F2E305}" dt="2026-06-21T23:23:40.215" v="223" actId="1076"/>
          <ac:spMkLst>
            <pc:docMk/>
            <pc:sldMk cId="0" sldId="281"/>
            <ac:spMk id="1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3795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Component 2, the East Kent case will be studied in detail from a perspective of quality assurance and patient safety. It will involve a critical analysis of system failure based on the Swiss Cheese Model, identification of policy problems, identification of performance gaps, and provision of recommendations based on the literature.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9144000" cy="5143500"/>
          </a:xfrm>
          <a:prstGeom prst="rect">
            <a:avLst/>
          </a:prstGeom>
        </p:spPr>
      </p:pic>
      <p:sp>
        <p:nvSpPr>
          <p:cNvPr id="3" name="Shape 0"/>
          <p:cNvSpPr/>
          <p:nvPr/>
        </p:nvSpPr>
        <p:spPr>
          <a:xfrm>
            <a:off x="0" y="0"/>
            <a:ext cx="9144000" cy="5143500"/>
          </a:xfrm>
          <a:prstGeom prst="rect">
            <a:avLst/>
          </a:prstGeom>
          <a:solidFill>
            <a:srgbClr val="FFFFFF">
              <a:alpha val="95000"/>
            </a:srgbClr>
          </a:solidFill>
          <a:ln/>
        </p:spPr>
        <p:txBody>
          <a:bodyPr/>
          <a:lstStyle/>
          <a:p>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1.svg"/></Relationships>
</file>

<file path=ppt/slides/_rels/slide11.xml.rels><?xml version="1.0" encoding="UTF-8" standalone="yes"?>
<Relationships xmlns="http://schemas.openxmlformats.org/package/2006/relationships"><Relationship Id="rId8" Type="http://schemas.openxmlformats.org/officeDocument/2006/relationships/hyperlink" Target="https://pubmed.ncbi.nlm.nih.gov/36549751/" TargetMode="External"/><Relationship Id="rId13" Type="http://schemas.openxmlformats.org/officeDocument/2006/relationships/hyperlink" Target="https://link.springer.com/article/10.1186/s12912-024-02096-4" TargetMode="External"/><Relationship Id="rId3" Type="http://schemas.openxmlformats.org/officeDocument/2006/relationships/hyperlink" Target="https://www.mdpi.com/2076-3417/14/18/8496" TargetMode="External"/><Relationship Id="rId7" Type="http://schemas.openxmlformats.org/officeDocument/2006/relationships/hyperlink" Target="https://pubmed.ncbi.nlm.nih.gov/38200541/" TargetMode="External"/><Relationship Id="rId12" Type="http://schemas.openxmlformats.org/officeDocument/2006/relationships/hyperlink" Target="https://www.mdpi.com/2227-9032/5/4/73"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pubmed.ncbi.nlm.nih.gov/38476201/" TargetMode="External"/><Relationship Id="rId11" Type="http://schemas.openxmlformats.org/officeDocument/2006/relationships/hyperlink" Target="https://pubmed.ncbi.nlm.nih.gov/41400585/" TargetMode="External"/><Relationship Id="rId5" Type="http://schemas.openxmlformats.org/officeDocument/2006/relationships/hyperlink" Target="https://pubmed.ncbi.nlm.nih.gov/21900658/" TargetMode="External"/><Relationship Id="rId15" Type="http://schemas.openxmlformats.org/officeDocument/2006/relationships/hyperlink" Target="https://pmc.ncbi.nlm.nih.gov/articles/PMC3995248/" TargetMode="External"/><Relationship Id="rId10" Type="http://schemas.openxmlformats.org/officeDocument/2006/relationships/hyperlink" Target="https://www.bmj.com/content/320/7237/768" TargetMode="External"/><Relationship Id="rId4" Type="http://schemas.openxmlformats.org/officeDocument/2006/relationships/hyperlink" Target="https://pubmed.ncbi.nlm.nih.gov/41507881/" TargetMode="External"/><Relationship Id="rId9" Type="http://schemas.openxmlformats.org/officeDocument/2006/relationships/hyperlink" Target="https://www.sciencedirect.com/science/article/abs/pii/S1553725016420210" TargetMode="External"/><Relationship Id="rId14" Type="http://schemas.openxmlformats.org/officeDocument/2006/relationships/hyperlink" Target="https://pubmed.ncbi.nlm.nih.gov/39422531/"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496119" y="1212651"/>
            <a:ext cx="4722763" cy="775097"/>
          </a:xfrm>
          <a:prstGeom prst="rect">
            <a:avLst/>
          </a:prstGeom>
          <a:noFill/>
          <a:ln/>
        </p:spPr>
        <p:txBody>
          <a:bodyPr wrap="square" lIns="0" tIns="0" rIns="0" bIns="0" rtlCol="0" anchor="t">
            <a:normAutofit/>
          </a:bodyPr>
          <a:lstStyle/>
          <a:p>
            <a:pPr marL="0" indent="0" algn="l">
              <a:lnSpc>
                <a:spcPct val="104000"/>
              </a:lnSpc>
              <a:buNone/>
            </a:pPr>
            <a:r>
              <a:rPr lang="en-US" sz="2400" dirty="0">
                <a:solidFill>
                  <a:srgbClr val="2C2926"/>
                </a:solidFill>
                <a:latin typeface="Bricolage Grotesque SemiBold" pitchFamily="34" charset="0"/>
                <a:ea typeface="Bricolage Grotesque SemiBold" pitchFamily="34" charset="-122"/>
                <a:cs typeface="Bricolage Grotesque SemiBold" pitchFamily="34" charset="-120"/>
              </a:rPr>
              <a:t>Virginia Mason Hospital Patient Safety Transformation (USA)</a:t>
            </a:r>
            <a:endParaRPr lang="en-US" sz="2400" dirty="0"/>
          </a:p>
        </p:txBody>
      </p:sp>
      <p:sp>
        <p:nvSpPr>
          <p:cNvPr id="4" name="Text 1"/>
          <p:cNvSpPr/>
          <p:nvPr/>
        </p:nvSpPr>
        <p:spPr>
          <a:xfrm>
            <a:off x="520616" y="2210924"/>
            <a:ext cx="4722763" cy="874440"/>
          </a:xfrm>
          <a:prstGeom prst="rect">
            <a:avLst/>
          </a:prstGeom>
          <a:noFill/>
          <a:ln/>
        </p:spPr>
        <p:txBody>
          <a:bodyPr wrap="square" lIns="0" tIns="0" rIns="0" bIns="0" rtlCol="0" anchor="t"/>
          <a:lstStyle/>
          <a:p>
            <a:pPr marL="0" indent="0" algn="l">
              <a:spcAft>
                <a:spcPts val="1050"/>
              </a:spcAft>
              <a:buNone/>
            </a:pPr>
            <a:r>
              <a:rPr lang="en-US" sz="950" dirty="0">
                <a:solidFill>
                  <a:srgbClr val="2C2926"/>
                </a:solidFill>
                <a:latin typeface="Inter" pitchFamily="34" charset="0"/>
                <a:ea typeface="Inter" pitchFamily="34" charset="-122"/>
                <a:cs typeface="Inter" pitchFamily="34" charset="-120"/>
              </a:rPr>
              <a:t>Student Name: Fatma Yusuf Gorji</a:t>
            </a:r>
            <a:endParaRPr lang="en-US" sz="950" dirty="0"/>
          </a:p>
          <a:p>
            <a:pPr marL="0" indent="0" algn="l">
              <a:spcAft>
                <a:spcPts val="1050"/>
              </a:spcAft>
              <a:buNone/>
            </a:pPr>
            <a:r>
              <a:rPr lang="en-US" sz="950" dirty="0">
                <a:solidFill>
                  <a:srgbClr val="2C2926"/>
                </a:solidFill>
                <a:latin typeface="Inter" pitchFamily="34" charset="0"/>
                <a:ea typeface="Inter" pitchFamily="34" charset="-122"/>
                <a:cs typeface="Inter" pitchFamily="34" charset="-120"/>
              </a:rPr>
              <a:t>Student ID: 2526418</a:t>
            </a:r>
            <a:endParaRPr lang="en-US" sz="950" dirty="0"/>
          </a:p>
          <a:p>
            <a:pPr marL="0" indent="0" algn="l">
              <a:buNone/>
            </a:pPr>
            <a:r>
              <a:rPr lang="en-US" sz="950" dirty="0">
                <a:solidFill>
                  <a:srgbClr val="2C2926"/>
                </a:solidFill>
                <a:latin typeface="Inter" pitchFamily="34" charset="0"/>
                <a:ea typeface="Inter" pitchFamily="34" charset="-122"/>
                <a:cs typeface="Inter" pitchFamily="34" charset="-120"/>
              </a:rPr>
              <a:t>Module: Quality Assurance and Service Improvement (LCHS7006)</a:t>
            </a:r>
          </a:p>
          <a:p>
            <a:pPr marL="0" indent="0" algn="l">
              <a:buNone/>
            </a:pPr>
            <a:endParaRPr lang="en-US" sz="950" dirty="0">
              <a:solidFill>
                <a:srgbClr val="2C2926"/>
              </a:solidFill>
              <a:latin typeface="Inter" pitchFamily="34" charset="0"/>
              <a:ea typeface="Inter" pitchFamily="34" charset="-122"/>
              <a:cs typeface="Inter" pitchFamily="34" charset="-120"/>
            </a:endParaRPr>
          </a:p>
          <a:p>
            <a:r>
              <a:rPr lang="en-IN" sz="1200" dirty="0"/>
              <a:t>Programme: MSc Public Health and Social care in practice</a:t>
            </a:r>
          </a:p>
          <a:p>
            <a:endParaRPr lang="en-IN" sz="1200" dirty="0"/>
          </a:p>
          <a:p>
            <a:r>
              <a:rPr lang="en-IN" sz="1200" dirty="0"/>
              <a:t>Assignment Titel: Component 1 Individual Presentation</a:t>
            </a:r>
          </a:p>
          <a:p>
            <a:endParaRPr lang="en-IN" sz="1200" dirty="0"/>
          </a:p>
          <a:p>
            <a:r>
              <a:rPr lang="en-IN" sz="1200" dirty="0"/>
              <a:t>Lecturer: Dr Fahad Khan</a:t>
            </a:r>
          </a:p>
          <a:p>
            <a:pPr>
              <a:lnSpc>
                <a:spcPct val="133000"/>
              </a:lnSpc>
            </a:pPr>
            <a:r>
              <a:rPr lang="en-IN" sz="1200" dirty="0"/>
              <a:t> </a:t>
            </a:r>
          </a:p>
          <a:p>
            <a:pPr marL="0" indent="0" algn="l">
              <a:lnSpc>
                <a:spcPct val="133000"/>
              </a:lnSpc>
              <a:buNone/>
            </a:pPr>
            <a:endParaRPr lang="en-US" sz="950" dirty="0"/>
          </a:p>
        </p:txBody>
      </p:sp>
      <p:pic>
        <p:nvPicPr>
          <p:cNvPr id="5" name="Picture 4">
            <a:extLst>
              <a:ext uri="{FF2B5EF4-FFF2-40B4-BE49-F238E27FC236}">
                <a16:creationId xmlns:a16="http://schemas.microsoft.com/office/drawing/2014/main" id="{73B69D7D-46D4-2893-12DB-6F1EF86C38D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1"/>
            <a:ext cx="2241917" cy="1242802"/>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96119" y="363662"/>
            <a:ext cx="3866629" cy="387548"/>
          </a:xfrm>
          <a:prstGeom prst="rect">
            <a:avLst/>
          </a:prstGeom>
          <a:noFill/>
          <a:ln/>
        </p:spPr>
        <p:txBody>
          <a:bodyPr wrap="none" lIns="0" tIns="0" rIns="0" bIns="0" rtlCol="0" anchor="t"/>
          <a:lstStyle/>
          <a:p>
            <a:pPr marL="0" indent="0" algn="l">
              <a:lnSpc>
                <a:spcPct val="104000"/>
              </a:lnSpc>
              <a:buNone/>
            </a:pPr>
            <a:r>
              <a:rPr lang="en-US" sz="2400" dirty="0">
                <a:solidFill>
                  <a:srgbClr val="2C2926"/>
                </a:solidFill>
                <a:latin typeface="Bricolage Grotesque SemiBold" pitchFamily="34" charset="0"/>
                <a:ea typeface="Bricolage Grotesque SemiBold" pitchFamily="34" charset="-122"/>
                <a:cs typeface="Bricolage Grotesque SemiBold" pitchFamily="34" charset="-120"/>
              </a:rPr>
              <a:t>Presentation Overview</a:t>
            </a:r>
            <a:endParaRPr lang="en-US" sz="2400" dirty="0"/>
          </a:p>
        </p:txBody>
      </p:sp>
      <p:sp>
        <p:nvSpPr>
          <p:cNvPr id="3" name="Text 1"/>
          <p:cNvSpPr/>
          <p:nvPr/>
        </p:nvSpPr>
        <p:spPr>
          <a:xfrm>
            <a:off x="496119" y="999232"/>
            <a:ext cx="248022" cy="155004"/>
          </a:xfrm>
          <a:prstGeom prst="rect">
            <a:avLst/>
          </a:prstGeom>
          <a:noFill/>
          <a:ln/>
        </p:spPr>
        <p:txBody>
          <a:bodyPr wrap="none" lIns="0" tIns="0" rIns="0" bIns="0" rtlCol="0" anchor="ctr"/>
          <a:lstStyle/>
          <a:p>
            <a:pPr marL="0" indent="0" algn="l">
              <a:lnSpc>
                <a:spcPct val="100000"/>
              </a:lnSpc>
              <a:buNone/>
            </a:pPr>
            <a:r>
              <a:rPr lang="en-US" sz="950" dirty="0">
                <a:solidFill>
                  <a:srgbClr val="2C2926"/>
                </a:solidFill>
                <a:latin typeface="Bricolage Grotesque Light" pitchFamily="34" charset="0"/>
                <a:ea typeface="Bricolage Grotesque Light" pitchFamily="34" charset="-122"/>
                <a:cs typeface="Bricolage Grotesque Light" pitchFamily="34" charset="-120"/>
              </a:rPr>
              <a:t>01</a:t>
            </a:r>
            <a:endParaRPr lang="en-US" sz="950" dirty="0"/>
          </a:p>
        </p:txBody>
      </p:sp>
      <p:pic>
        <p:nvPicPr>
          <p:cNvPr id="4" name="Image 0" descr="preencoded.png"/>
          <p:cNvPicPr>
            <a:picLocks noChangeAspect="1"/>
          </p:cNvPicPr>
          <p:nvPr/>
        </p:nvPicPr>
        <p:blipFill>
          <a:blip r:embed="rId3"/>
          <a:stretch>
            <a:fillRect/>
          </a:stretch>
        </p:blipFill>
        <p:spPr>
          <a:xfrm>
            <a:off x="496119" y="1195685"/>
            <a:ext cx="4013895" cy="14288"/>
          </a:xfrm>
          <a:prstGeom prst="rect">
            <a:avLst/>
          </a:prstGeom>
        </p:spPr>
      </p:pic>
      <p:sp>
        <p:nvSpPr>
          <p:cNvPr id="5" name="Text 2"/>
          <p:cNvSpPr/>
          <p:nvPr/>
        </p:nvSpPr>
        <p:spPr>
          <a:xfrm>
            <a:off x="496119" y="1286247"/>
            <a:ext cx="1780431"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Overview of Case Study</a:t>
            </a:r>
            <a:endParaRPr lang="en-US" sz="1200" dirty="0"/>
          </a:p>
        </p:txBody>
      </p:sp>
      <p:sp>
        <p:nvSpPr>
          <p:cNvPr id="6" name="Text 3"/>
          <p:cNvSpPr/>
          <p:nvPr/>
        </p:nvSpPr>
        <p:spPr>
          <a:xfrm>
            <a:off x="496119" y="1554510"/>
            <a:ext cx="4013895"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2C2926"/>
                </a:solidFill>
                <a:latin typeface="Inter" pitchFamily="34" charset="0"/>
                <a:ea typeface="Inter" pitchFamily="34" charset="-122"/>
                <a:cs typeface="Inter" pitchFamily="34" charset="-120"/>
              </a:rPr>
              <a:t>Introduction to Virginia Mason Hospital and the patient safety challenges that led to organisational transformation.</a:t>
            </a:r>
            <a:endParaRPr lang="en-US" sz="950" dirty="0"/>
          </a:p>
        </p:txBody>
      </p:sp>
      <p:sp>
        <p:nvSpPr>
          <p:cNvPr id="7" name="Text 4"/>
          <p:cNvSpPr/>
          <p:nvPr/>
        </p:nvSpPr>
        <p:spPr>
          <a:xfrm>
            <a:off x="4633987" y="999232"/>
            <a:ext cx="248022" cy="155004"/>
          </a:xfrm>
          <a:prstGeom prst="rect">
            <a:avLst/>
          </a:prstGeom>
          <a:noFill/>
          <a:ln/>
        </p:spPr>
        <p:txBody>
          <a:bodyPr wrap="none" lIns="0" tIns="0" rIns="0" bIns="0" rtlCol="0" anchor="ctr"/>
          <a:lstStyle/>
          <a:p>
            <a:pPr marL="0" indent="0" algn="l">
              <a:lnSpc>
                <a:spcPct val="100000"/>
              </a:lnSpc>
              <a:buNone/>
            </a:pPr>
            <a:r>
              <a:rPr lang="en-US" sz="950" dirty="0">
                <a:solidFill>
                  <a:srgbClr val="2C2926"/>
                </a:solidFill>
                <a:latin typeface="Bricolage Grotesque Light" pitchFamily="34" charset="0"/>
                <a:ea typeface="Bricolage Grotesque Light" pitchFamily="34" charset="-122"/>
                <a:cs typeface="Bricolage Grotesque Light" pitchFamily="34" charset="-120"/>
              </a:rPr>
              <a:t>02</a:t>
            </a:r>
            <a:endParaRPr lang="en-US" sz="950" dirty="0"/>
          </a:p>
        </p:txBody>
      </p:sp>
      <p:pic>
        <p:nvPicPr>
          <p:cNvPr id="8" name="Image 1" descr="preencoded.png"/>
          <p:cNvPicPr>
            <a:picLocks noChangeAspect="1"/>
          </p:cNvPicPr>
          <p:nvPr/>
        </p:nvPicPr>
        <p:blipFill>
          <a:blip r:embed="rId3"/>
          <a:stretch>
            <a:fillRect/>
          </a:stretch>
        </p:blipFill>
        <p:spPr>
          <a:xfrm>
            <a:off x="4633987" y="1195685"/>
            <a:ext cx="4013895" cy="14288"/>
          </a:xfrm>
          <a:prstGeom prst="rect">
            <a:avLst/>
          </a:prstGeom>
        </p:spPr>
      </p:pic>
      <p:sp>
        <p:nvSpPr>
          <p:cNvPr id="9" name="Text 5"/>
          <p:cNvSpPr/>
          <p:nvPr/>
        </p:nvSpPr>
        <p:spPr>
          <a:xfrm>
            <a:off x="4633987" y="1286247"/>
            <a:ext cx="3698900"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What is Happening and What Are We Looking For?</a:t>
            </a:r>
            <a:endParaRPr lang="en-US" sz="1200" dirty="0"/>
          </a:p>
        </p:txBody>
      </p:sp>
      <p:sp>
        <p:nvSpPr>
          <p:cNvPr id="10" name="Text 6"/>
          <p:cNvSpPr/>
          <p:nvPr/>
        </p:nvSpPr>
        <p:spPr>
          <a:xfrm>
            <a:off x="4633987" y="1554510"/>
            <a:ext cx="4013895"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2C2926"/>
                </a:solidFill>
                <a:latin typeface="Inter" pitchFamily="34" charset="0"/>
                <a:ea typeface="Inter" pitchFamily="34" charset="-122"/>
                <a:cs typeface="Inter" pitchFamily="34" charset="-120"/>
              </a:rPr>
              <a:t>Analysis of patient safety incidents, governance issues, communication failures, and service improvement objectives.</a:t>
            </a:r>
            <a:endParaRPr lang="en-US" sz="950" dirty="0"/>
          </a:p>
        </p:txBody>
      </p:sp>
      <p:sp>
        <p:nvSpPr>
          <p:cNvPr id="11" name="Text 7"/>
          <p:cNvSpPr/>
          <p:nvPr/>
        </p:nvSpPr>
        <p:spPr>
          <a:xfrm>
            <a:off x="496119" y="2168426"/>
            <a:ext cx="248022" cy="155004"/>
          </a:xfrm>
          <a:prstGeom prst="rect">
            <a:avLst/>
          </a:prstGeom>
          <a:noFill/>
          <a:ln/>
        </p:spPr>
        <p:txBody>
          <a:bodyPr wrap="none" lIns="0" tIns="0" rIns="0" bIns="0" rtlCol="0" anchor="ctr"/>
          <a:lstStyle/>
          <a:p>
            <a:pPr marL="0" indent="0" algn="l">
              <a:lnSpc>
                <a:spcPct val="100000"/>
              </a:lnSpc>
              <a:buNone/>
            </a:pPr>
            <a:r>
              <a:rPr lang="en-US" sz="950" dirty="0">
                <a:solidFill>
                  <a:srgbClr val="2C2926"/>
                </a:solidFill>
                <a:latin typeface="Bricolage Grotesque Light" pitchFamily="34" charset="0"/>
                <a:ea typeface="Bricolage Grotesque Light" pitchFamily="34" charset="-122"/>
                <a:cs typeface="Bricolage Grotesque Light" pitchFamily="34" charset="-120"/>
              </a:rPr>
              <a:t>03</a:t>
            </a:r>
            <a:endParaRPr lang="en-US" sz="950" dirty="0"/>
          </a:p>
        </p:txBody>
      </p:sp>
      <p:pic>
        <p:nvPicPr>
          <p:cNvPr id="12" name="Image 2" descr="preencoded.png"/>
          <p:cNvPicPr>
            <a:picLocks noChangeAspect="1"/>
          </p:cNvPicPr>
          <p:nvPr/>
        </p:nvPicPr>
        <p:blipFill>
          <a:blip r:embed="rId3"/>
          <a:stretch>
            <a:fillRect/>
          </a:stretch>
        </p:blipFill>
        <p:spPr>
          <a:xfrm>
            <a:off x="496119" y="2352526"/>
            <a:ext cx="4013895" cy="14288"/>
          </a:xfrm>
          <a:prstGeom prst="rect">
            <a:avLst/>
          </a:prstGeom>
        </p:spPr>
      </p:pic>
      <p:sp>
        <p:nvSpPr>
          <p:cNvPr id="13" name="Text 8"/>
          <p:cNvSpPr/>
          <p:nvPr/>
        </p:nvSpPr>
        <p:spPr>
          <a:xfrm>
            <a:off x="496119" y="2455441"/>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Swiss Cheese Model</a:t>
            </a:r>
            <a:endParaRPr lang="en-US" sz="1200" dirty="0"/>
          </a:p>
        </p:txBody>
      </p:sp>
      <p:sp>
        <p:nvSpPr>
          <p:cNvPr id="14" name="Text 9"/>
          <p:cNvSpPr/>
          <p:nvPr/>
        </p:nvSpPr>
        <p:spPr>
          <a:xfrm>
            <a:off x="496119" y="2723704"/>
            <a:ext cx="4013895"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2C2926"/>
                </a:solidFill>
                <a:latin typeface="Inter" pitchFamily="34" charset="0"/>
                <a:ea typeface="Inter" pitchFamily="34" charset="-122"/>
                <a:cs typeface="Inter" pitchFamily="34" charset="-120"/>
              </a:rPr>
              <a:t>Application of James Reason's Swiss Cheese Model to understand how multiple organisational failures aligned to create patient safety risks.</a:t>
            </a:r>
            <a:endParaRPr lang="en-US" sz="950" dirty="0"/>
          </a:p>
        </p:txBody>
      </p:sp>
      <p:sp>
        <p:nvSpPr>
          <p:cNvPr id="15" name="Text 10"/>
          <p:cNvSpPr/>
          <p:nvPr/>
        </p:nvSpPr>
        <p:spPr>
          <a:xfrm>
            <a:off x="4633987" y="2168426"/>
            <a:ext cx="248022" cy="155004"/>
          </a:xfrm>
          <a:prstGeom prst="rect">
            <a:avLst/>
          </a:prstGeom>
          <a:noFill/>
          <a:ln/>
        </p:spPr>
        <p:txBody>
          <a:bodyPr wrap="none" lIns="0" tIns="0" rIns="0" bIns="0" rtlCol="0" anchor="ctr"/>
          <a:lstStyle/>
          <a:p>
            <a:pPr marL="0" indent="0" algn="l">
              <a:lnSpc>
                <a:spcPct val="100000"/>
              </a:lnSpc>
              <a:buNone/>
            </a:pPr>
            <a:r>
              <a:rPr lang="en-US" sz="950" dirty="0">
                <a:solidFill>
                  <a:srgbClr val="2C2926"/>
                </a:solidFill>
                <a:latin typeface="Bricolage Grotesque Light" pitchFamily="34" charset="0"/>
                <a:ea typeface="Bricolage Grotesque Light" pitchFamily="34" charset="-122"/>
                <a:cs typeface="Bricolage Grotesque Light" pitchFamily="34" charset="-120"/>
              </a:rPr>
              <a:t>04</a:t>
            </a:r>
            <a:endParaRPr lang="en-US" sz="950" dirty="0"/>
          </a:p>
        </p:txBody>
      </p:sp>
      <p:pic>
        <p:nvPicPr>
          <p:cNvPr id="16" name="Image 3" descr="preencoded.png"/>
          <p:cNvPicPr>
            <a:picLocks noChangeAspect="1"/>
          </p:cNvPicPr>
          <p:nvPr/>
        </p:nvPicPr>
        <p:blipFill>
          <a:blip r:embed="rId3"/>
          <a:stretch>
            <a:fillRect/>
          </a:stretch>
        </p:blipFill>
        <p:spPr>
          <a:xfrm>
            <a:off x="4633987" y="2364879"/>
            <a:ext cx="4013895" cy="14288"/>
          </a:xfrm>
          <a:prstGeom prst="rect">
            <a:avLst/>
          </a:prstGeom>
        </p:spPr>
      </p:pic>
      <p:sp>
        <p:nvSpPr>
          <p:cNvPr id="17" name="Text 11"/>
          <p:cNvSpPr/>
          <p:nvPr/>
        </p:nvSpPr>
        <p:spPr>
          <a:xfrm>
            <a:off x="4633987" y="2455441"/>
            <a:ext cx="2614836"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Application of Swiss Cheese Model</a:t>
            </a:r>
            <a:endParaRPr lang="en-US" sz="1200" dirty="0"/>
          </a:p>
        </p:txBody>
      </p:sp>
      <p:sp>
        <p:nvSpPr>
          <p:cNvPr id="18" name="Text 12"/>
          <p:cNvSpPr/>
          <p:nvPr/>
        </p:nvSpPr>
        <p:spPr>
          <a:xfrm>
            <a:off x="4633987" y="2723704"/>
            <a:ext cx="4013895"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2C2926"/>
                </a:solidFill>
                <a:latin typeface="Inter" pitchFamily="34" charset="0"/>
                <a:ea typeface="Inter" pitchFamily="34" charset="-122"/>
                <a:cs typeface="Inter" pitchFamily="34" charset="-120"/>
              </a:rPr>
              <a:t>Layer-by-layer analysis of leadership, communication, reporting, learning, and workforce barriers within Virginia Mason Hospital.</a:t>
            </a:r>
            <a:endParaRPr lang="en-US" sz="950" dirty="0"/>
          </a:p>
        </p:txBody>
      </p:sp>
      <p:sp>
        <p:nvSpPr>
          <p:cNvPr id="19" name="Text 13"/>
          <p:cNvSpPr/>
          <p:nvPr/>
        </p:nvSpPr>
        <p:spPr>
          <a:xfrm>
            <a:off x="496119" y="3536082"/>
            <a:ext cx="248022" cy="155004"/>
          </a:xfrm>
          <a:prstGeom prst="rect">
            <a:avLst/>
          </a:prstGeom>
          <a:noFill/>
          <a:ln/>
        </p:spPr>
        <p:txBody>
          <a:bodyPr wrap="none" lIns="0" tIns="0" rIns="0" bIns="0" rtlCol="0" anchor="ctr"/>
          <a:lstStyle/>
          <a:p>
            <a:pPr marL="0" indent="0" algn="l">
              <a:lnSpc>
                <a:spcPct val="100000"/>
              </a:lnSpc>
              <a:buNone/>
            </a:pPr>
            <a:r>
              <a:rPr lang="en-US" sz="950" dirty="0">
                <a:solidFill>
                  <a:srgbClr val="2C2926"/>
                </a:solidFill>
                <a:latin typeface="Bricolage Grotesque Light" pitchFamily="34" charset="0"/>
                <a:ea typeface="Bricolage Grotesque Light" pitchFamily="34" charset="-122"/>
                <a:cs typeface="Bricolage Grotesque Light" pitchFamily="34" charset="-120"/>
              </a:rPr>
              <a:t>05</a:t>
            </a:r>
            <a:endParaRPr lang="en-US" sz="950" dirty="0"/>
          </a:p>
        </p:txBody>
      </p:sp>
      <p:pic>
        <p:nvPicPr>
          <p:cNvPr id="20" name="Image 4" descr="preencoded.png"/>
          <p:cNvPicPr>
            <a:picLocks noChangeAspect="1"/>
          </p:cNvPicPr>
          <p:nvPr/>
        </p:nvPicPr>
        <p:blipFill>
          <a:blip r:embed="rId3"/>
          <a:stretch>
            <a:fillRect/>
          </a:stretch>
        </p:blipFill>
        <p:spPr>
          <a:xfrm>
            <a:off x="496119" y="3707755"/>
            <a:ext cx="4013895" cy="14288"/>
          </a:xfrm>
          <a:prstGeom prst="rect">
            <a:avLst/>
          </a:prstGeom>
        </p:spPr>
      </p:pic>
      <p:sp>
        <p:nvSpPr>
          <p:cNvPr id="21" name="Text 14"/>
          <p:cNvSpPr/>
          <p:nvPr/>
        </p:nvSpPr>
        <p:spPr>
          <a:xfrm>
            <a:off x="496119" y="3823097"/>
            <a:ext cx="1869504"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Why Did the System Fail?</a:t>
            </a:r>
            <a:endParaRPr lang="en-US" sz="1200" dirty="0"/>
          </a:p>
        </p:txBody>
      </p:sp>
      <p:sp>
        <p:nvSpPr>
          <p:cNvPr id="22" name="Text 15"/>
          <p:cNvSpPr/>
          <p:nvPr/>
        </p:nvSpPr>
        <p:spPr>
          <a:xfrm>
            <a:off x="496119" y="4091360"/>
            <a:ext cx="4013895"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2C2926"/>
                </a:solidFill>
                <a:latin typeface="Inter" pitchFamily="34" charset="0"/>
                <a:ea typeface="Inter" pitchFamily="34" charset="-122"/>
                <a:cs typeface="Inter" pitchFamily="34" charset="-120"/>
              </a:rPr>
              <a:t>Identification of root causes including governance weaknesses, reporting delays, communication failures, and organisational culture issues.</a:t>
            </a:r>
            <a:endParaRPr lang="en-US" sz="950" dirty="0"/>
          </a:p>
        </p:txBody>
      </p:sp>
      <p:sp>
        <p:nvSpPr>
          <p:cNvPr id="23" name="Text 16"/>
          <p:cNvSpPr/>
          <p:nvPr/>
        </p:nvSpPr>
        <p:spPr>
          <a:xfrm>
            <a:off x="4633987" y="3536082"/>
            <a:ext cx="248022" cy="155004"/>
          </a:xfrm>
          <a:prstGeom prst="rect">
            <a:avLst/>
          </a:prstGeom>
          <a:noFill/>
          <a:ln/>
        </p:spPr>
        <p:txBody>
          <a:bodyPr wrap="none" lIns="0" tIns="0" rIns="0" bIns="0" rtlCol="0" anchor="ctr"/>
          <a:lstStyle/>
          <a:p>
            <a:pPr marL="0" indent="0" algn="l">
              <a:lnSpc>
                <a:spcPct val="100000"/>
              </a:lnSpc>
              <a:buNone/>
            </a:pPr>
            <a:r>
              <a:rPr lang="en-US" sz="950" dirty="0">
                <a:solidFill>
                  <a:srgbClr val="2C2926"/>
                </a:solidFill>
                <a:latin typeface="Bricolage Grotesque Light" pitchFamily="34" charset="0"/>
                <a:ea typeface="Bricolage Grotesque Light" pitchFamily="34" charset="-122"/>
                <a:cs typeface="Bricolage Grotesque Light" pitchFamily="34" charset="-120"/>
              </a:rPr>
              <a:t>06</a:t>
            </a:r>
            <a:endParaRPr lang="en-US" sz="950" dirty="0"/>
          </a:p>
        </p:txBody>
      </p:sp>
      <p:pic>
        <p:nvPicPr>
          <p:cNvPr id="24" name="Image 5" descr="preencoded.png"/>
          <p:cNvPicPr>
            <a:picLocks noChangeAspect="1"/>
          </p:cNvPicPr>
          <p:nvPr/>
        </p:nvPicPr>
        <p:blipFill>
          <a:blip r:embed="rId3"/>
          <a:stretch>
            <a:fillRect/>
          </a:stretch>
        </p:blipFill>
        <p:spPr>
          <a:xfrm>
            <a:off x="4633987" y="3720182"/>
            <a:ext cx="4013895" cy="14288"/>
          </a:xfrm>
          <a:prstGeom prst="rect">
            <a:avLst/>
          </a:prstGeom>
        </p:spPr>
      </p:pic>
      <p:sp>
        <p:nvSpPr>
          <p:cNvPr id="25" name="Text 17"/>
          <p:cNvSpPr/>
          <p:nvPr/>
        </p:nvSpPr>
        <p:spPr>
          <a:xfrm>
            <a:off x="4633987" y="3823097"/>
            <a:ext cx="3953545"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Benchmarking, Barrier Analysis &amp; Conclusion </a:t>
            </a:r>
            <a:endParaRPr lang="en-US" sz="1200" dirty="0"/>
          </a:p>
        </p:txBody>
      </p:sp>
      <p:sp>
        <p:nvSpPr>
          <p:cNvPr id="26" name="Text 18"/>
          <p:cNvSpPr/>
          <p:nvPr/>
        </p:nvSpPr>
        <p:spPr>
          <a:xfrm>
            <a:off x="4633987" y="4091360"/>
            <a:ext cx="4013895" cy="39692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2C2926"/>
                </a:solidFill>
                <a:latin typeface="Inter" pitchFamily="34" charset="0"/>
                <a:ea typeface="Inter" pitchFamily="34" charset="-122"/>
                <a:cs typeface="Inter" pitchFamily="34" charset="-120"/>
              </a:rPr>
              <a:t>Comparison against best practice standards, examination of key barriers, and evidence-based strategies for improvement.</a:t>
            </a:r>
            <a:endParaRPr lang="en-US" sz="9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496119" y="916707"/>
            <a:ext cx="4018880" cy="387548"/>
          </a:xfrm>
          <a:prstGeom prst="rect">
            <a:avLst/>
          </a:prstGeom>
          <a:noFill/>
          <a:ln/>
        </p:spPr>
        <p:txBody>
          <a:bodyPr wrap="none" lIns="0" tIns="0" rIns="0" bIns="0" rtlCol="0" anchor="t"/>
          <a:lstStyle/>
          <a:p>
            <a:pPr marL="0" indent="0" algn="l">
              <a:lnSpc>
                <a:spcPct val="104000"/>
              </a:lnSpc>
              <a:buNone/>
            </a:pPr>
            <a:r>
              <a:rPr lang="en-US" sz="2400" dirty="0">
                <a:solidFill>
                  <a:srgbClr val="2C2926"/>
                </a:solidFill>
                <a:latin typeface="Bricolage Grotesque SemiBold" pitchFamily="34" charset="0"/>
                <a:ea typeface="Bricolage Grotesque SemiBold" pitchFamily="34" charset="-122"/>
                <a:cs typeface="Bricolage Grotesque SemiBold" pitchFamily="34" charset="-120"/>
              </a:rPr>
              <a:t>Overview of Case Study</a:t>
            </a:r>
            <a:endParaRPr lang="en-US" sz="2400" dirty="0"/>
          </a:p>
        </p:txBody>
      </p:sp>
      <p:sp>
        <p:nvSpPr>
          <p:cNvPr id="4" name="Shape 1"/>
          <p:cNvSpPr/>
          <p:nvPr/>
        </p:nvSpPr>
        <p:spPr>
          <a:xfrm>
            <a:off x="406822" y="1490290"/>
            <a:ext cx="2388691" cy="2736503"/>
          </a:xfrm>
          <a:prstGeom prst="roundRect">
            <a:avLst>
              <a:gd name="adj" fmla="val 3739"/>
            </a:avLst>
          </a:prstGeom>
          <a:solidFill>
            <a:srgbClr val="E7BF6A">
              <a:alpha val="95000"/>
            </a:srgbClr>
          </a:solidFill>
          <a:ln/>
        </p:spPr>
        <p:txBody>
          <a:bodyPr/>
          <a:lstStyle/>
          <a:p>
            <a:endParaRPr lang="en-GB"/>
          </a:p>
        </p:txBody>
      </p:sp>
      <p:sp>
        <p:nvSpPr>
          <p:cNvPr id="5" name="Text 2"/>
          <p:cNvSpPr/>
          <p:nvPr/>
        </p:nvSpPr>
        <p:spPr>
          <a:xfrm>
            <a:off x="530796" y="1614264"/>
            <a:ext cx="2226618"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Virginia Mason Hospital</a:t>
            </a:r>
            <a:endParaRPr lang="en-US" sz="1200" dirty="0"/>
          </a:p>
        </p:txBody>
      </p:sp>
      <p:sp>
        <p:nvSpPr>
          <p:cNvPr id="6" name="Text 3"/>
          <p:cNvSpPr/>
          <p:nvPr/>
        </p:nvSpPr>
        <p:spPr>
          <a:xfrm>
            <a:off x="530796" y="1932087"/>
            <a:ext cx="2140744" cy="2183085"/>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2C2926"/>
                </a:solidFill>
                <a:latin typeface="Inter" pitchFamily="34" charset="0"/>
                <a:ea typeface="Inter" pitchFamily="34" charset="-122"/>
                <a:cs typeface="Inter" pitchFamily="34" charset="-120"/>
              </a:rPr>
              <a:t>In the case of Virginia Mason Hospital located in Seattle, USA, there was a series of patient safety concerns, medication mistakes, poor communication, and lack of timely reporting. Management realised the need for organisational restructuring to enhance patient safety and employee involvement (Blackmore, Mecklenburg, and Kaplan, 2011).</a:t>
            </a:r>
            <a:endParaRPr lang="en-US" sz="950" dirty="0"/>
          </a:p>
        </p:txBody>
      </p:sp>
      <p:sp>
        <p:nvSpPr>
          <p:cNvPr id="7" name="Text 4"/>
          <p:cNvSpPr/>
          <p:nvPr/>
        </p:nvSpPr>
        <p:spPr>
          <a:xfrm>
            <a:off x="3013546" y="1614264"/>
            <a:ext cx="2007766"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Key Issues</a:t>
            </a:r>
            <a:endParaRPr lang="en-US" sz="1200" dirty="0"/>
          </a:p>
        </p:txBody>
      </p:sp>
      <p:sp>
        <p:nvSpPr>
          <p:cNvPr id="8" name="Text 5"/>
          <p:cNvSpPr/>
          <p:nvPr/>
        </p:nvSpPr>
        <p:spPr>
          <a:xfrm>
            <a:off x="3013546" y="1932087"/>
            <a:ext cx="2210098" cy="1407691"/>
          </a:xfrm>
          <a:prstGeom prst="rect">
            <a:avLst/>
          </a:prstGeom>
          <a:noFill/>
          <a:ln/>
        </p:spPr>
        <p:txBody>
          <a:bodyPr wrap="square" lIns="0" tIns="0" rIns="0" bIns="0" rtlCol="0" anchor="t">
            <a:normAutofit/>
          </a:bodyPr>
          <a:lstStyle/>
          <a:p>
            <a:pPr marL="342900" indent="-342900" algn="l">
              <a:lnSpc>
                <a:spcPct val="133000"/>
              </a:lnSpc>
              <a:buSzPct val="100000"/>
              <a:buChar char="•"/>
            </a:pPr>
            <a:r>
              <a:rPr lang="en-US" sz="950" dirty="0">
                <a:solidFill>
                  <a:srgbClr val="2C2926"/>
                </a:solidFill>
                <a:latin typeface="Inter" pitchFamily="34" charset="0"/>
                <a:ea typeface="Inter" pitchFamily="34" charset="-122"/>
                <a:cs typeface="Inter" pitchFamily="34" charset="-120"/>
              </a:rPr>
              <a:t>Medication errors</a:t>
            </a:r>
            <a:endParaRPr lang="en-US" sz="950" dirty="0"/>
          </a:p>
          <a:p>
            <a:pPr marL="342900" indent="-342900" algn="l">
              <a:lnSpc>
                <a:spcPct val="133000"/>
              </a:lnSpc>
              <a:buSzPct val="100000"/>
              <a:buChar char="•"/>
            </a:pPr>
            <a:r>
              <a:rPr lang="en-US" sz="950" dirty="0">
                <a:solidFill>
                  <a:srgbClr val="2C2926"/>
                </a:solidFill>
                <a:latin typeface="Inter" pitchFamily="34" charset="0"/>
                <a:ea typeface="Inter" pitchFamily="34" charset="-122"/>
                <a:cs typeface="Inter" pitchFamily="34" charset="-120"/>
              </a:rPr>
              <a:t>Delayed incident reporting</a:t>
            </a:r>
            <a:endParaRPr lang="en-US" sz="950" dirty="0"/>
          </a:p>
          <a:p>
            <a:pPr marL="342900" indent="-342900" algn="l">
              <a:lnSpc>
                <a:spcPct val="133000"/>
              </a:lnSpc>
              <a:buSzPct val="100000"/>
              <a:buChar char="•"/>
            </a:pPr>
            <a:r>
              <a:rPr lang="en-US" sz="950" dirty="0">
                <a:solidFill>
                  <a:srgbClr val="2C2926"/>
                </a:solidFill>
                <a:latin typeface="Inter" pitchFamily="34" charset="0"/>
                <a:ea typeface="Inter" pitchFamily="34" charset="-122"/>
                <a:cs typeface="Inter" pitchFamily="34" charset="-120"/>
              </a:rPr>
              <a:t>Poor communication</a:t>
            </a:r>
            <a:endParaRPr lang="en-US" sz="950" dirty="0"/>
          </a:p>
          <a:p>
            <a:pPr marL="342900" indent="-342900" algn="l">
              <a:lnSpc>
                <a:spcPct val="133000"/>
              </a:lnSpc>
              <a:buSzPct val="100000"/>
              <a:buChar char="•"/>
            </a:pPr>
            <a:r>
              <a:rPr lang="en-US" sz="950" dirty="0">
                <a:solidFill>
                  <a:srgbClr val="2C2926"/>
                </a:solidFill>
                <a:latin typeface="Inter" pitchFamily="34" charset="0"/>
                <a:ea typeface="Inter" pitchFamily="34" charset="-122"/>
                <a:cs typeface="Inter" pitchFamily="34" charset="-120"/>
              </a:rPr>
              <a:t>Centralised decision-making</a:t>
            </a:r>
            <a:endParaRPr lang="en-US" sz="950" dirty="0"/>
          </a:p>
          <a:p>
            <a:pPr marL="342900" indent="-342900" algn="l">
              <a:lnSpc>
                <a:spcPct val="133000"/>
              </a:lnSpc>
              <a:buSzPct val="100000"/>
              <a:buChar char="•"/>
            </a:pPr>
            <a:r>
              <a:rPr lang="en-US" sz="950" dirty="0">
                <a:solidFill>
                  <a:srgbClr val="2C2926"/>
                </a:solidFill>
                <a:latin typeface="Inter" pitchFamily="34" charset="0"/>
                <a:ea typeface="Inter" pitchFamily="34" charset="-122"/>
                <a:cs typeface="Inter" pitchFamily="34" charset="-120"/>
              </a:rPr>
              <a:t>Weak staff empowerment</a:t>
            </a:r>
            <a:endParaRPr lang="en-US" sz="950" dirty="0"/>
          </a:p>
          <a:p>
            <a:pPr marL="342900" indent="-342900" algn="l">
              <a:lnSpc>
                <a:spcPct val="133000"/>
              </a:lnSpc>
              <a:buSzPct val="100000"/>
              <a:buChar char="•"/>
            </a:pPr>
            <a:r>
              <a:rPr lang="en-US" sz="950" dirty="0">
                <a:solidFill>
                  <a:srgbClr val="2C2926"/>
                </a:solidFill>
                <a:latin typeface="Inter" pitchFamily="34" charset="0"/>
                <a:ea typeface="Inter" pitchFamily="34" charset="-122"/>
                <a:cs typeface="Inter" pitchFamily="34" charset="-120"/>
              </a:rPr>
              <a:t>Patient safety risks</a:t>
            </a:r>
            <a:endParaRPr lang="en-US" sz="9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1133029" y="346621"/>
            <a:ext cx="5658371" cy="272504"/>
          </a:xfrm>
          <a:prstGeom prst="rect">
            <a:avLst/>
          </a:prstGeom>
          <a:noFill/>
          <a:ln/>
        </p:spPr>
        <p:txBody>
          <a:bodyPr wrap="none" lIns="0" tIns="0" rIns="0" bIns="0" rtlCol="0" anchor="t"/>
          <a:lstStyle/>
          <a:p>
            <a:pPr marL="0" indent="0" algn="l">
              <a:lnSpc>
                <a:spcPct val="104000"/>
              </a:lnSpc>
              <a:buNone/>
            </a:pPr>
            <a:r>
              <a:rPr lang="en-US" sz="1700" dirty="0">
                <a:solidFill>
                  <a:srgbClr val="2C2926"/>
                </a:solidFill>
                <a:latin typeface="Bricolage Grotesque SemiBold" pitchFamily="34" charset="0"/>
                <a:ea typeface="Bricolage Grotesque SemiBold" pitchFamily="34" charset="-122"/>
                <a:cs typeface="Bricolage Grotesque SemiBold" pitchFamily="34" charset="-120"/>
              </a:rPr>
              <a:t>What is Happening and What Are We Looking For?</a:t>
            </a:r>
            <a:endParaRPr lang="en-US" sz="1700" dirty="0"/>
          </a:p>
        </p:txBody>
      </p:sp>
      <p:sp>
        <p:nvSpPr>
          <p:cNvPr id="3" name="Text 1"/>
          <p:cNvSpPr/>
          <p:nvPr/>
        </p:nvSpPr>
        <p:spPr>
          <a:xfrm>
            <a:off x="1133029" y="772418"/>
            <a:ext cx="1547440" cy="136252"/>
          </a:xfrm>
          <a:prstGeom prst="rect">
            <a:avLst/>
          </a:prstGeom>
          <a:noFill/>
          <a:ln/>
        </p:spPr>
        <p:txBody>
          <a:bodyPr wrap="none" lIns="0" tIns="0" rIns="0" bIns="0" rtlCol="0" anchor="t"/>
          <a:lstStyle/>
          <a:p>
            <a:pPr marL="0" indent="0" algn="l">
              <a:lnSpc>
                <a:spcPct val="104000"/>
              </a:lnSpc>
              <a:buNone/>
            </a:pPr>
            <a:r>
              <a:rPr lang="en-US" sz="850" dirty="0">
                <a:solidFill>
                  <a:srgbClr val="2C2926"/>
                </a:solidFill>
                <a:latin typeface="Bricolage Grotesque SemiBold" pitchFamily="34" charset="0"/>
                <a:ea typeface="Bricolage Grotesque SemiBold" pitchFamily="34" charset="-122"/>
                <a:cs typeface="Bricolage Grotesque SemiBold" pitchFamily="34" charset="-120"/>
              </a:rPr>
              <a:t>What is Happening?</a:t>
            </a:r>
            <a:endParaRPr lang="en-US" sz="850" dirty="0"/>
          </a:p>
        </p:txBody>
      </p:sp>
      <p:sp>
        <p:nvSpPr>
          <p:cNvPr id="4" name="Text 2"/>
          <p:cNvSpPr/>
          <p:nvPr/>
        </p:nvSpPr>
        <p:spPr>
          <a:xfrm>
            <a:off x="1133029" y="969987"/>
            <a:ext cx="3332559" cy="675933"/>
          </a:xfrm>
          <a:prstGeom prst="rect">
            <a:avLst/>
          </a:prstGeom>
          <a:noFill/>
          <a:ln/>
        </p:spPr>
        <p:txBody>
          <a:bodyPr wrap="square" lIns="0" tIns="0" rIns="0" bIns="0" rtlCol="0" anchor="t">
            <a:noAutofit/>
          </a:bodyPr>
          <a:lstStyle/>
          <a:p>
            <a:pPr marL="0" indent="0" algn="just">
              <a:lnSpc>
                <a:spcPct val="114000"/>
              </a:lnSpc>
              <a:buNone/>
            </a:pPr>
            <a:r>
              <a:rPr lang="en-US" sz="800" dirty="0">
                <a:solidFill>
                  <a:srgbClr val="2C2926"/>
                </a:solidFill>
                <a:latin typeface="Inter" pitchFamily="34" charset="0"/>
                <a:ea typeface="Inter" pitchFamily="34" charset="-122"/>
                <a:cs typeface="Inter" pitchFamily="34" charset="-120"/>
              </a:rPr>
              <a:t>The patient safety events were happening due to lapses in communication, governance, reporting mechanisms, and leadership behaviors that diminished the hospital's capacity to detect and mitigate risks (Huang et al., 2024).</a:t>
            </a:r>
            <a:endParaRPr lang="en-US" sz="800" dirty="0"/>
          </a:p>
        </p:txBody>
      </p:sp>
      <p:pic>
        <p:nvPicPr>
          <p:cNvPr id="5" name="Image 0" descr="preencoded.png"/>
          <p:cNvPicPr>
            <a:picLocks noChangeAspect="1"/>
          </p:cNvPicPr>
          <p:nvPr/>
        </p:nvPicPr>
        <p:blipFill>
          <a:blip r:embed="rId3"/>
          <a:stretch>
            <a:fillRect/>
          </a:stretch>
        </p:blipFill>
        <p:spPr>
          <a:xfrm>
            <a:off x="1133029" y="1751428"/>
            <a:ext cx="3332559" cy="2976395"/>
          </a:xfrm>
          <a:prstGeom prst="rect">
            <a:avLst/>
          </a:prstGeom>
        </p:spPr>
      </p:pic>
      <p:sp>
        <p:nvSpPr>
          <p:cNvPr id="6" name="Text 3"/>
          <p:cNvSpPr/>
          <p:nvPr/>
        </p:nvSpPr>
        <p:spPr>
          <a:xfrm>
            <a:off x="4685830" y="1700886"/>
            <a:ext cx="1819052" cy="136252"/>
          </a:xfrm>
          <a:prstGeom prst="rect">
            <a:avLst/>
          </a:prstGeom>
          <a:noFill/>
          <a:ln/>
        </p:spPr>
        <p:txBody>
          <a:bodyPr wrap="none" lIns="0" tIns="0" rIns="0" bIns="0" rtlCol="0" anchor="t"/>
          <a:lstStyle/>
          <a:p>
            <a:pPr marL="0" indent="0" algn="l">
              <a:lnSpc>
                <a:spcPct val="104000"/>
              </a:lnSpc>
              <a:buNone/>
            </a:pPr>
            <a:r>
              <a:rPr lang="en-US" sz="1000" b="1" dirty="0">
                <a:solidFill>
                  <a:srgbClr val="2C2926"/>
                </a:solidFill>
                <a:latin typeface="Bricolage Grotesque SemiBold" pitchFamily="34" charset="0"/>
                <a:ea typeface="Bricolage Grotesque SemiBold" pitchFamily="34" charset="-122"/>
                <a:cs typeface="Bricolage Grotesque SemiBold" pitchFamily="34" charset="-120"/>
              </a:rPr>
              <a:t>What Are We Looking For?</a:t>
            </a:r>
            <a:endParaRPr lang="en-US" sz="1000" b="1" dirty="0"/>
          </a:p>
        </p:txBody>
      </p:sp>
      <p:sp>
        <p:nvSpPr>
          <p:cNvPr id="7" name="Text 4"/>
          <p:cNvSpPr/>
          <p:nvPr/>
        </p:nvSpPr>
        <p:spPr>
          <a:xfrm>
            <a:off x="4685830" y="1964823"/>
            <a:ext cx="3332559" cy="2406259"/>
          </a:xfrm>
          <a:prstGeom prst="rect">
            <a:avLst/>
          </a:prstGeom>
          <a:noFill/>
          <a:ln/>
        </p:spPr>
        <p:txBody>
          <a:bodyPr wrap="square" lIns="0" tIns="0" rIns="0" bIns="0" rtlCol="0" anchor="t">
            <a:normAutofit/>
          </a:bodyPr>
          <a:lstStyle/>
          <a:p>
            <a:pPr marL="342900" indent="-342900" algn="l">
              <a:lnSpc>
                <a:spcPct val="150000"/>
              </a:lnSpc>
              <a:buSzPct val="100000"/>
              <a:buChar char="•"/>
            </a:pPr>
            <a:r>
              <a:rPr lang="en-US" sz="1000" dirty="0">
                <a:solidFill>
                  <a:srgbClr val="2C2926"/>
                </a:solidFill>
                <a:latin typeface="Inter" pitchFamily="34" charset="0"/>
                <a:ea typeface="Inter" pitchFamily="34" charset="-122"/>
                <a:cs typeface="Inter" pitchFamily="34" charset="-120"/>
              </a:rPr>
              <a:t>Why patient safety incidents occurred</a:t>
            </a:r>
            <a:endParaRPr lang="en-US" sz="1000" dirty="0"/>
          </a:p>
          <a:p>
            <a:pPr marL="342900" indent="-342900" algn="l">
              <a:lnSpc>
                <a:spcPct val="150000"/>
              </a:lnSpc>
              <a:buSzPct val="100000"/>
              <a:buChar char="•"/>
            </a:pPr>
            <a:r>
              <a:rPr lang="en-US" sz="1000" dirty="0">
                <a:solidFill>
                  <a:srgbClr val="2C2926"/>
                </a:solidFill>
                <a:latin typeface="Inter" pitchFamily="34" charset="0"/>
                <a:ea typeface="Inter" pitchFamily="34" charset="-122"/>
                <a:cs typeface="Inter" pitchFamily="34" charset="-120"/>
              </a:rPr>
              <a:t>Which organisational barriers failed</a:t>
            </a:r>
            <a:endParaRPr lang="en-US" sz="1000" dirty="0"/>
          </a:p>
          <a:p>
            <a:pPr marL="342900" indent="-342900" algn="l">
              <a:lnSpc>
                <a:spcPct val="150000"/>
              </a:lnSpc>
              <a:buSzPct val="100000"/>
              <a:buChar char="•"/>
            </a:pPr>
            <a:r>
              <a:rPr lang="en-US" sz="1000" dirty="0">
                <a:solidFill>
                  <a:srgbClr val="2C2926"/>
                </a:solidFill>
                <a:latin typeface="Inter" pitchFamily="34" charset="0"/>
                <a:ea typeface="Inter" pitchFamily="34" charset="-122"/>
                <a:cs typeface="Inter" pitchFamily="34" charset="-120"/>
              </a:rPr>
              <a:t>How leadership influenced outcomes</a:t>
            </a:r>
            <a:endParaRPr lang="en-US" sz="1000" dirty="0"/>
          </a:p>
          <a:p>
            <a:pPr marL="342900" indent="-342900" algn="l">
              <a:lnSpc>
                <a:spcPct val="150000"/>
              </a:lnSpc>
              <a:buSzPct val="100000"/>
              <a:buChar char="•"/>
            </a:pPr>
            <a:r>
              <a:rPr lang="en-US" sz="1000" dirty="0">
                <a:solidFill>
                  <a:srgbClr val="2C2926"/>
                </a:solidFill>
                <a:latin typeface="Inter" pitchFamily="34" charset="0"/>
                <a:ea typeface="Inter" pitchFamily="34" charset="-122"/>
                <a:cs typeface="Inter" pitchFamily="34" charset="-120"/>
              </a:rPr>
              <a:t>How governance affected decision-making</a:t>
            </a:r>
            <a:endParaRPr lang="en-US" sz="1000" dirty="0"/>
          </a:p>
          <a:p>
            <a:pPr marL="342900" indent="-342900" algn="l">
              <a:lnSpc>
                <a:spcPct val="150000"/>
              </a:lnSpc>
              <a:buSzPct val="100000"/>
              <a:buChar char="•"/>
            </a:pPr>
            <a:r>
              <a:rPr lang="en-US" sz="1000" dirty="0">
                <a:solidFill>
                  <a:srgbClr val="2C2926"/>
                </a:solidFill>
                <a:latin typeface="Inter" pitchFamily="34" charset="0"/>
                <a:ea typeface="Inter" pitchFamily="34" charset="-122"/>
                <a:cs typeface="Inter" pitchFamily="34" charset="-120"/>
              </a:rPr>
              <a:t>Opportunities for service improvement</a:t>
            </a:r>
            <a:endParaRPr lang="en-US" sz="1000" dirty="0"/>
          </a:p>
          <a:p>
            <a:pPr marL="342900" indent="-342900" algn="l">
              <a:lnSpc>
                <a:spcPct val="150000"/>
              </a:lnSpc>
              <a:buSzPct val="100000"/>
              <a:buChar char="•"/>
            </a:pPr>
            <a:r>
              <a:rPr lang="en-US" sz="1000" dirty="0">
                <a:solidFill>
                  <a:srgbClr val="2C2926"/>
                </a:solidFill>
                <a:latin typeface="Inter" pitchFamily="34" charset="0"/>
                <a:ea typeface="Inter" pitchFamily="34" charset="-122"/>
                <a:cs typeface="Inter" pitchFamily="34" charset="-120"/>
              </a:rPr>
              <a:t>Lessons for future healthcare practice</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496119" y="370284"/>
            <a:ext cx="6234261" cy="327050"/>
          </a:xfrm>
          <a:prstGeom prst="rect">
            <a:avLst/>
          </a:prstGeom>
          <a:noFill/>
          <a:ln/>
        </p:spPr>
        <p:txBody>
          <a:bodyPr wrap="none" lIns="0" tIns="0" rIns="0" bIns="0" rtlCol="0" anchor="t"/>
          <a:lstStyle/>
          <a:p>
            <a:pPr marL="0" indent="0" algn="l">
              <a:lnSpc>
                <a:spcPct val="104000"/>
              </a:lnSpc>
              <a:buNone/>
            </a:pPr>
            <a:r>
              <a:rPr lang="en-US" sz="2050" dirty="0">
                <a:solidFill>
                  <a:srgbClr val="2C2926"/>
                </a:solidFill>
                <a:latin typeface="Bricolage Grotesque SemiBold" pitchFamily="34" charset="0"/>
                <a:ea typeface="Bricolage Grotesque SemiBold" pitchFamily="34" charset="-122"/>
                <a:cs typeface="Bricolage Grotesque SemiBold" pitchFamily="34" charset="-120"/>
              </a:rPr>
              <a:t>Swiss Cheese Model – Theoretical Framework</a:t>
            </a:r>
            <a:endParaRPr lang="en-US" sz="2050" dirty="0"/>
          </a:p>
        </p:txBody>
      </p:sp>
      <p:sp>
        <p:nvSpPr>
          <p:cNvPr id="3" name="Text 1"/>
          <p:cNvSpPr/>
          <p:nvPr/>
        </p:nvSpPr>
        <p:spPr>
          <a:xfrm>
            <a:off x="496119" y="918046"/>
            <a:ext cx="1765474" cy="163488"/>
          </a:xfrm>
          <a:prstGeom prst="rect">
            <a:avLst/>
          </a:prstGeom>
          <a:noFill/>
          <a:ln/>
        </p:spPr>
        <p:txBody>
          <a:bodyPr wrap="none" lIns="0" tIns="0" rIns="0" bIns="0" rtlCol="0" anchor="t"/>
          <a:lstStyle/>
          <a:p>
            <a:pPr marL="0" indent="0" algn="l">
              <a:lnSpc>
                <a:spcPct val="104000"/>
              </a:lnSpc>
              <a:buNone/>
            </a:pPr>
            <a:r>
              <a:rPr lang="en-US" sz="1000" dirty="0">
                <a:solidFill>
                  <a:srgbClr val="2C2926"/>
                </a:solidFill>
                <a:latin typeface="Bricolage Grotesque SemiBold" pitchFamily="34" charset="0"/>
                <a:ea typeface="Bricolage Grotesque SemiBold" pitchFamily="34" charset="-122"/>
                <a:cs typeface="Bricolage Grotesque SemiBold" pitchFamily="34" charset="-120"/>
              </a:rPr>
              <a:t>Swiss Cheese Model</a:t>
            </a:r>
            <a:endParaRPr lang="en-US" sz="1000" dirty="0"/>
          </a:p>
        </p:txBody>
      </p:sp>
      <p:sp>
        <p:nvSpPr>
          <p:cNvPr id="4" name="Text 2"/>
          <p:cNvSpPr/>
          <p:nvPr/>
        </p:nvSpPr>
        <p:spPr>
          <a:xfrm>
            <a:off x="496119" y="1169789"/>
            <a:ext cx="3948261" cy="617637"/>
          </a:xfrm>
          <a:prstGeom prst="rect">
            <a:avLst/>
          </a:prstGeom>
          <a:noFill/>
          <a:ln/>
        </p:spPr>
        <p:txBody>
          <a:bodyPr wrap="square" lIns="0" tIns="0" rIns="0" bIns="0" rtlCol="0" anchor="t">
            <a:normAutofit/>
          </a:bodyPr>
          <a:lstStyle/>
          <a:p>
            <a:pPr marL="0" indent="0" algn="l">
              <a:lnSpc>
                <a:spcPct val="123000"/>
              </a:lnSpc>
              <a:buNone/>
            </a:pPr>
            <a:r>
              <a:rPr lang="en-US" sz="800" dirty="0">
                <a:solidFill>
                  <a:srgbClr val="2C2926"/>
                </a:solidFill>
                <a:latin typeface="Inter" pitchFamily="34" charset="0"/>
                <a:ea typeface="Inter" pitchFamily="34" charset="-122"/>
                <a:cs typeface="Inter" pitchFamily="34" charset="-120"/>
              </a:rPr>
              <a:t>According to the Swiss Cheese Model, there is rarely one factor behind an adverse event; rather, several defects in organisational safeguards come into alignment, enabling the hazard to penetrate the barriers and create danger (Reason, 2000).</a:t>
            </a:r>
            <a:endParaRPr lang="en-US" sz="800" dirty="0"/>
          </a:p>
        </p:txBody>
      </p:sp>
      <p:sp>
        <p:nvSpPr>
          <p:cNvPr id="5" name="Text 3"/>
          <p:cNvSpPr/>
          <p:nvPr/>
        </p:nvSpPr>
        <p:spPr>
          <a:xfrm>
            <a:off x="4704383" y="918046"/>
            <a:ext cx="2384227" cy="163488"/>
          </a:xfrm>
          <a:prstGeom prst="rect">
            <a:avLst/>
          </a:prstGeom>
          <a:noFill/>
          <a:ln/>
        </p:spPr>
        <p:txBody>
          <a:bodyPr wrap="none" lIns="0" tIns="0" rIns="0" bIns="0" rtlCol="0" anchor="t"/>
          <a:lstStyle/>
          <a:p>
            <a:pPr marL="0" indent="0" algn="l">
              <a:lnSpc>
                <a:spcPct val="104000"/>
              </a:lnSpc>
              <a:buNone/>
            </a:pPr>
            <a:r>
              <a:rPr lang="en-US" sz="1000" dirty="0">
                <a:solidFill>
                  <a:srgbClr val="2C2926"/>
                </a:solidFill>
                <a:latin typeface="Bricolage Grotesque SemiBold" pitchFamily="34" charset="0"/>
                <a:ea typeface="Bricolage Grotesque SemiBold" pitchFamily="34" charset="-122"/>
                <a:cs typeface="Bricolage Grotesque SemiBold" pitchFamily="34" charset="-120"/>
              </a:rPr>
              <a:t>Virginia Mason Safety Barriers</a:t>
            </a:r>
            <a:endParaRPr lang="en-US" sz="1000" dirty="0"/>
          </a:p>
        </p:txBody>
      </p:sp>
      <p:sp>
        <p:nvSpPr>
          <p:cNvPr id="6" name="Shape 4"/>
          <p:cNvSpPr/>
          <p:nvPr/>
        </p:nvSpPr>
        <p:spPr>
          <a:xfrm>
            <a:off x="4809009" y="1337816"/>
            <a:ext cx="104626" cy="470967"/>
          </a:xfrm>
          <a:prstGeom prst="roundRect">
            <a:avLst>
              <a:gd name="adj" fmla="val 42015"/>
            </a:avLst>
          </a:prstGeom>
          <a:solidFill>
            <a:srgbClr val="FFFFFF"/>
          </a:solidFill>
          <a:ln w="4763">
            <a:solidFill>
              <a:srgbClr val="F8ECD3"/>
            </a:solidFill>
            <a:prstDash val="solid"/>
          </a:ln>
        </p:spPr>
        <p:txBody>
          <a:bodyPr/>
          <a:lstStyle/>
          <a:p>
            <a:endParaRPr lang="en-GB"/>
          </a:p>
        </p:txBody>
      </p:sp>
      <p:sp>
        <p:nvSpPr>
          <p:cNvPr id="7" name="Shape 5"/>
          <p:cNvSpPr/>
          <p:nvPr/>
        </p:nvSpPr>
        <p:spPr>
          <a:xfrm>
            <a:off x="4704383" y="1269132"/>
            <a:ext cx="313953" cy="313953"/>
          </a:xfrm>
          <a:prstGeom prst="roundRect">
            <a:avLst>
              <a:gd name="adj" fmla="val 91017"/>
            </a:avLst>
          </a:prstGeom>
          <a:solidFill>
            <a:srgbClr val="FFFFFF"/>
          </a:solidFill>
          <a:ln w="4763">
            <a:solidFill>
              <a:srgbClr val="F8ECD3"/>
            </a:solidFill>
            <a:prstDash val="solid"/>
          </a:ln>
        </p:spPr>
        <p:txBody>
          <a:bodyPr/>
          <a:lstStyle/>
          <a:p>
            <a:endParaRPr lang="en-GB"/>
          </a:p>
        </p:txBody>
      </p:sp>
      <p:pic>
        <p:nvPicPr>
          <p:cNvPr id="8"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782889" y="1347639"/>
            <a:ext cx="156939" cy="156939"/>
          </a:xfrm>
          <a:prstGeom prst="rect">
            <a:avLst/>
          </a:prstGeom>
        </p:spPr>
      </p:pic>
      <p:sp>
        <p:nvSpPr>
          <p:cNvPr id="9" name="Text 6"/>
          <p:cNvSpPr/>
          <p:nvPr/>
        </p:nvSpPr>
        <p:spPr>
          <a:xfrm>
            <a:off x="5106591" y="1285503"/>
            <a:ext cx="2315394" cy="163488"/>
          </a:xfrm>
          <a:prstGeom prst="rect">
            <a:avLst/>
          </a:prstGeom>
          <a:noFill/>
          <a:ln/>
        </p:spPr>
        <p:txBody>
          <a:bodyPr wrap="none" lIns="0" tIns="0" rIns="0" bIns="0" rtlCol="0" anchor="t"/>
          <a:lstStyle/>
          <a:p>
            <a:pPr marL="0" indent="0" algn="l">
              <a:lnSpc>
                <a:spcPct val="104000"/>
              </a:lnSpc>
              <a:buNone/>
            </a:pPr>
            <a:r>
              <a:rPr lang="en-US" sz="1000" dirty="0">
                <a:solidFill>
                  <a:srgbClr val="2C2926"/>
                </a:solidFill>
                <a:latin typeface="Bricolage Grotesque SemiBold" pitchFamily="34" charset="0"/>
                <a:ea typeface="Bricolage Grotesque SemiBold" pitchFamily="34" charset="-122"/>
                <a:cs typeface="Bricolage Grotesque SemiBold" pitchFamily="34" charset="-120"/>
              </a:rPr>
              <a:t>Layer 1 – Leadership and Governance</a:t>
            </a:r>
            <a:endParaRPr lang="en-US" sz="1000" dirty="0"/>
          </a:p>
        </p:txBody>
      </p:sp>
      <p:sp>
        <p:nvSpPr>
          <p:cNvPr id="10" name="Shape 7"/>
          <p:cNvSpPr/>
          <p:nvPr/>
        </p:nvSpPr>
        <p:spPr>
          <a:xfrm>
            <a:off x="4965948" y="2054051"/>
            <a:ext cx="104626" cy="470967"/>
          </a:xfrm>
          <a:prstGeom prst="roundRect">
            <a:avLst>
              <a:gd name="adj" fmla="val 42015"/>
            </a:avLst>
          </a:prstGeom>
          <a:solidFill>
            <a:srgbClr val="FFFFFF"/>
          </a:solidFill>
          <a:ln w="4763">
            <a:solidFill>
              <a:srgbClr val="F8ECD3"/>
            </a:solidFill>
            <a:prstDash val="solid"/>
          </a:ln>
        </p:spPr>
        <p:txBody>
          <a:bodyPr/>
          <a:lstStyle/>
          <a:p>
            <a:endParaRPr lang="en-GB"/>
          </a:p>
        </p:txBody>
      </p:sp>
      <p:sp>
        <p:nvSpPr>
          <p:cNvPr id="11" name="Shape 8"/>
          <p:cNvSpPr/>
          <p:nvPr/>
        </p:nvSpPr>
        <p:spPr>
          <a:xfrm>
            <a:off x="4861322" y="1985367"/>
            <a:ext cx="313953" cy="313953"/>
          </a:xfrm>
          <a:prstGeom prst="roundRect">
            <a:avLst>
              <a:gd name="adj" fmla="val 91017"/>
            </a:avLst>
          </a:prstGeom>
          <a:solidFill>
            <a:srgbClr val="FFFFFF"/>
          </a:solidFill>
          <a:ln w="4763">
            <a:solidFill>
              <a:srgbClr val="F8ECD3"/>
            </a:solidFill>
            <a:prstDash val="solid"/>
          </a:ln>
        </p:spPr>
        <p:txBody>
          <a:bodyPr/>
          <a:lstStyle/>
          <a:p>
            <a:endParaRPr lang="en-GB"/>
          </a:p>
        </p:txBody>
      </p:sp>
      <p:pic>
        <p:nvPicPr>
          <p:cNvPr id="12"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939829" y="2063874"/>
            <a:ext cx="156939" cy="156939"/>
          </a:xfrm>
          <a:prstGeom prst="rect">
            <a:avLst/>
          </a:prstGeom>
        </p:spPr>
      </p:pic>
      <p:sp>
        <p:nvSpPr>
          <p:cNvPr id="13" name="Text 9"/>
          <p:cNvSpPr/>
          <p:nvPr/>
        </p:nvSpPr>
        <p:spPr>
          <a:xfrm>
            <a:off x="5263530" y="2001738"/>
            <a:ext cx="2175049" cy="163488"/>
          </a:xfrm>
          <a:prstGeom prst="rect">
            <a:avLst/>
          </a:prstGeom>
          <a:noFill/>
          <a:ln/>
        </p:spPr>
        <p:txBody>
          <a:bodyPr wrap="none" lIns="0" tIns="0" rIns="0" bIns="0" rtlCol="0" anchor="t"/>
          <a:lstStyle/>
          <a:p>
            <a:pPr marL="0" indent="0" algn="l">
              <a:lnSpc>
                <a:spcPct val="104000"/>
              </a:lnSpc>
              <a:buNone/>
            </a:pPr>
            <a:r>
              <a:rPr lang="en-US" sz="1000" dirty="0">
                <a:solidFill>
                  <a:srgbClr val="2C2926"/>
                </a:solidFill>
                <a:latin typeface="Bricolage Grotesque SemiBold" pitchFamily="34" charset="0"/>
                <a:ea typeface="Bricolage Grotesque SemiBold" pitchFamily="34" charset="-122"/>
                <a:cs typeface="Bricolage Grotesque SemiBold" pitchFamily="34" charset="-120"/>
              </a:rPr>
              <a:t>Layer 2 – Communication Systems</a:t>
            </a:r>
            <a:endParaRPr lang="en-US" sz="1000" dirty="0"/>
          </a:p>
        </p:txBody>
      </p:sp>
      <p:sp>
        <p:nvSpPr>
          <p:cNvPr id="14" name="Shape 10"/>
          <p:cNvSpPr/>
          <p:nvPr/>
        </p:nvSpPr>
        <p:spPr>
          <a:xfrm>
            <a:off x="5122962" y="2770287"/>
            <a:ext cx="104626" cy="470967"/>
          </a:xfrm>
          <a:prstGeom prst="roundRect">
            <a:avLst>
              <a:gd name="adj" fmla="val 42015"/>
            </a:avLst>
          </a:prstGeom>
          <a:solidFill>
            <a:srgbClr val="FFFFFF"/>
          </a:solidFill>
          <a:ln w="4763">
            <a:solidFill>
              <a:srgbClr val="F8ECD3"/>
            </a:solidFill>
            <a:prstDash val="solid"/>
          </a:ln>
        </p:spPr>
        <p:txBody>
          <a:bodyPr/>
          <a:lstStyle/>
          <a:p>
            <a:endParaRPr lang="en-GB"/>
          </a:p>
        </p:txBody>
      </p:sp>
      <p:sp>
        <p:nvSpPr>
          <p:cNvPr id="15" name="Shape 11"/>
          <p:cNvSpPr/>
          <p:nvPr/>
        </p:nvSpPr>
        <p:spPr>
          <a:xfrm>
            <a:off x="5018336" y="2701603"/>
            <a:ext cx="313953" cy="313953"/>
          </a:xfrm>
          <a:prstGeom prst="roundRect">
            <a:avLst>
              <a:gd name="adj" fmla="val 91017"/>
            </a:avLst>
          </a:prstGeom>
          <a:solidFill>
            <a:srgbClr val="FFFFFF"/>
          </a:solidFill>
          <a:ln w="4763">
            <a:solidFill>
              <a:srgbClr val="F8ECD3"/>
            </a:solidFill>
            <a:prstDash val="solid"/>
          </a:ln>
        </p:spPr>
        <p:txBody>
          <a:bodyPr/>
          <a:lstStyle/>
          <a:p>
            <a:endParaRPr lang="en-GB"/>
          </a:p>
        </p:txBody>
      </p:sp>
      <p:pic>
        <p:nvPicPr>
          <p:cNvPr id="16"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096842" y="2780109"/>
            <a:ext cx="156939" cy="156939"/>
          </a:xfrm>
          <a:prstGeom prst="rect">
            <a:avLst/>
          </a:prstGeom>
        </p:spPr>
      </p:pic>
      <p:sp>
        <p:nvSpPr>
          <p:cNvPr id="17" name="Text 12"/>
          <p:cNvSpPr/>
          <p:nvPr/>
        </p:nvSpPr>
        <p:spPr>
          <a:xfrm>
            <a:off x="5420544" y="2717974"/>
            <a:ext cx="1868388" cy="163488"/>
          </a:xfrm>
          <a:prstGeom prst="rect">
            <a:avLst/>
          </a:prstGeom>
          <a:noFill/>
          <a:ln/>
        </p:spPr>
        <p:txBody>
          <a:bodyPr wrap="none" lIns="0" tIns="0" rIns="0" bIns="0" rtlCol="0" anchor="t"/>
          <a:lstStyle/>
          <a:p>
            <a:pPr marL="0" indent="0" algn="l">
              <a:lnSpc>
                <a:spcPct val="104000"/>
              </a:lnSpc>
              <a:buNone/>
            </a:pPr>
            <a:r>
              <a:rPr lang="en-US" sz="1000" dirty="0">
                <a:solidFill>
                  <a:srgbClr val="2C2926"/>
                </a:solidFill>
                <a:latin typeface="Bricolage Grotesque SemiBold" pitchFamily="34" charset="0"/>
                <a:ea typeface="Bricolage Grotesque SemiBold" pitchFamily="34" charset="-122"/>
                <a:cs typeface="Bricolage Grotesque SemiBold" pitchFamily="34" charset="-120"/>
              </a:rPr>
              <a:t>Layer 3 – Staff Empowerment</a:t>
            </a:r>
            <a:endParaRPr lang="en-US" sz="1000" dirty="0"/>
          </a:p>
        </p:txBody>
      </p:sp>
      <p:sp>
        <p:nvSpPr>
          <p:cNvPr id="18" name="Shape 13"/>
          <p:cNvSpPr/>
          <p:nvPr/>
        </p:nvSpPr>
        <p:spPr>
          <a:xfrm>
            <a:off x="5279975" y="3486522"/>
            <a:ext cx="104626" cy="470967"/>
          </a:xfrm>
          <a:prstGeom prst="roundRect">
            <a:avLst>
              <a:gd name="adj" fmla="val 42015"/>
            </a:avLst>
          </a:prstGeom>
          <a:solidFill>
            <a:srgbClr val="FFFFFF"/>
          </a:solidFill>
          <a:ln w="4763">
            <a:solidFill>
              <a:srgbClr val="F8ECD3"/>
            </a:solidFill>
            <a:prstDash val="solid"/>
          </a:ln>
        </p:spPr>
        <p:txBody>
          <a:bodyPr/>
          <a:lstStyle/>
          <a:p>
            <a:endParaRPr lang="en-GB"/>
          </a:p>
        </p:txBody>
      </p:sp>
      <p:sp>
        <p:nvSpPr>
          <p:cNvPr id="19" name="Shape 14"/>
          <p:cNvSpPr/>
          <p:nvPr/>
        </p:nvSpPr>
        <p:spPr>
          <a:xfrm>
            <a:off x="5175349" y="3417838"/>
            <a:ext cx="313953" cy="313953"/>
          </a:xfrm>
          <a:prstGeom prst="roundRect">
            <a:avLst>
              <a:gd name="adj" fmla="val 91017"/>
            </a:avLst>
          </a:prstGeom>
          <a:solidFill>
            <a:srgbClr val="FFFFFF"/>
          </a:solidFill>
          <a:ln w="4763">
            <a:solidFill>
              <a:srgbClr val="F8ECD3"/>
            </a:solidFill>
            <a:prstDash val="solid"/>
          </a:ln>
        </p:spPr>
        <p:txBody>
          <a:bodyPr/>
          <a:lstStyle/>
          <a:p>
            <a:endParaRPr lang="en-GB"/>
          </a:p>
        </p:txBody>
      </p:sp>
      <p:pic>
        <p:nvPicPr>
          <p:cNvPr id="20"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5253856" y="3496345"/>
            <a:ext cx="156939" cy="156939"/>
          </a:xfrm>
          <a:prstGeom prst="rect">
            <a:avLst/>
          </a:prstGeom>
        </p:spPr>
      </p:pic>
      <p:sp>
        <p:nvSpPr>
          <p:cNvPr id="21" name="Text 15"/>
          <p:cNvSpPr/>
          <p:nvPr/>
        </p:nvSpPr>
        <p:spPr>
          <a:xfrm>
            <a:off x="5577557" y="3434209"/>
            <a:ext cx="1767260" cy="163488"/>
          </a:xfrm>
          <a:prstGeom prst="rect">
            <a:avLst/>
          </a:prstGeom>
          <a:noFill/>
          <a:ln/>
        </p:spPr>
        <p:txBody>
          <a:bodyPr wrap="none" lIns="0" tIns="0" rIns="0" bIns="0" rtlCol="0" anchor="t"/>
          <a:lstStyle/>
          <a:p>
            <a:pPr marL="0" indent="0" algn="l">
              <a:lnSpc>
                <a:spcPct val="104000"/>
              </a:lnSpc>
              <a:buNone/>
            </a:pPr>
            <a:r>
              <a:rPr lang="en-US" sz="1000" dirty="0">
                <a:solidFill>
                  <a:srgbClr val="2C2926"/>
                </a:solidFill>
                <a:latin typeface="Bricolage Grotesque SemiBold" pitchFamily="34" charset="0"/>
                <a:ea typeface="Bricolage Grotesque SemiBold" pitchFamily="34" charset="-122"/>
                <a:cs typeface="Bricolage Grotesque SemiBold" pitchFamily="34" charset="-120"/>
              </a:rPr>
              <a:t>Layer 4 – Incident Reporting</a:t>
            </a:r>
            <a:endParaRPr lang="en-US" sz="1000" dirty="0"/>
          </a:p>
        </p:txBody>
      </p:sp>
      <p:sp>
        <p:nvSpPr>
          <p:cNvPr id="22" name="Shape 16"/>
          <p:cNvSpPr/>
          <p:nvPr/>
        </p:nvSpPr>
        <p:spPr>
          <a:xfrm>
            <a:off x="5382042" y="4202757"/>
            <a:ext cx="104626" cy="470967"/>
          </a:xfrm>
          <a:prstGeom prst="roundRect">
            <a:avLst>
              <a:gd name="adj" fmla="val 42015"/>
            </a:avLst>
          </a:prstGeom>
          <a:solidFill>
            <a:srgbClr val="FFFFFF"/>
          </a:solidFill>
          <a:ln w="4763">
            <a:solidFill>
              <a:srgbClr val="F8ECD3"/>
            </a:solidFill>
            <a:prstDash val="solid"/>
          </a:ln>
        </p:spPr>
        <p:txBody>
          <a:bodyPr/>
          <a:lstStyle/>
          <a:p>
            <a:endParaRPr lang="en-GB"/>
          </a:p>
        </p:txBody>
      </p:sp>
      <p:sp>
        <p:nvSpPr>
          <p:cNvPr id="23" name="Shape 17"/>
          <p:cNvSpPr/>
          <p:nvPr/>
        </p:nvSpPr>
        <p:spPr>
          <a:xfrm>
            <a:off x="5300276" y="4134073"/>
            <a:ext cx="313953" cy="313953"/>
          </a:xfrm>
          <a:prstGeom prst="roundRect">
            <a:avLst>
              <a:gd name="adj" fmla="val 91017"/>
            </a:avLst>
          </a:prstGeom>
          <a:solidFill>
            <a:srgbClr val="FFFFFF"/>
          </a:solidFill>
          <a:ln w="4763">
            <a:solidFill>
              <a:srgbClr val="F8ECD3"/>
            </a:solidFill>
            <a:prstDash val="solid"/>
          </a:ln>
        </p:spPr>
        <p:txBody>
          <a:bodyPr/>
          <a:lstStyle/>
          <a:p>
            <a:endParaRPr lang="en-GB"/>
          </a:p>
        </p:txBody>
      </p:sp>
      <p:pic>
        <p:nvPicPr>
          <p:cNvPr id="24" name="Image 4" descr="preencoded.png"/>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5363542" y="4212580"/>
            <a:ext cx="156939" cy="156939"/>
          </a:xfrm>
          <a:prstGeom prst="rect">
            <a:avLst/>
          </a:prstGeom>
        </p:spPr>
      </p:pic>
      <p:sp>
        <p:nvSpPr>
          <p:cNvPr id="25" name="Text 18"/>
          <p:cNvSpPr/>
          <p:nvPr/>
        </p:nvSpPr>
        <p:spPr>
          <a:xfrm>
            <a:off x="5611044" y="4150444"/>
            <a:ext cx="3232100" cy="326975"/>
          </a:xfrm>
          <a:prstGeom prst="rect">
            <a:avLst/>
          </a:prstGeom>
          <a:noFill/>
          <a:ln/>
        </p:spPr>
        <p:txBody>
          <a:bodyPr wrap="square" lIns="0" tIns="0" rIns="0" bIns="0" rtlCol="0" anchor="t">
            <a:normAutofit/>
          </a:bodyPr>
          <a:lstStyle/>
          <a:p>
            <a:pPr marL="0" indent="0" algn="l">
              <a:lnSpc>
                <a:spcPct val="104000"/>
              </a:lnSpc>
              <a:buNone/>
            </a:pPr>
            <a:r>
              <a:rPr lang="en-US" sz="1000" dirty="0">
                <a:solidFill>
                  <a:srgbClr val="2C2926"/>
                </a:solidFill>
                <a:latin typeface="Bricolage Grotesque SemiBold" pitchFamily="34" charset="0"/>
                <a:ea typeface="Bricolage Grotesque SemiBold" pitchFamily="34" charset="-122"/>
                <a:cs typeface="Bricolage Grotesque SemiBold" pitchFamily="34" charset="-120"/>
              </a:rPr>
              <a:t>Layer 5 – Feedback and Learning → Outcome: Patient Safety Incidents</a:t>
            </a:r>
            <a:endParaRPr lang="en-US" sz="1000" dirty="0"/>
          </a:p>
        </p:txBody>
      </p:sp>
      <p:pic>
        <p:nvPicPr>
          <p:cNvPr id="26" name="Picture 25">
            <a:extLst>
              <a:ext uri="{FF2B5EF4-FFF2-40B4-BE49-F238E27FC236}">
                <a16:creationId xmlns:a16="http://schemas.microsoft.com/office/drawing/2014/main" id="{A8EB771B-CD2D-B530-D271-80BF7C6B0D00}"/>
              </a:ext>
            </a:extLst>
          </p:cNvPr>
          <p:cNvPicPr>
            <a:picLocks noChangeAspect="1"/>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309488" y="1864579"/>
            <a:ext cx="4441289" cy="3106518"/>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496119" y="383158"/>
            <a:ext cx="8151763" cy="738932"/>
          </a:xfrm>
          <a:prstGeom prst="rect">
            <a:avLst/>
          </a:prstGeom>
          <a:noFill/>
          <a:ln/>
        </p:spPr>
        <p:txBody>
          <a:bodyPr wrap="square" lIns="0" tIns="0" rIns="0" bIns="0" rtlCol="0" anchor="t">
            <a:normAutofit/>
          </a:bodyPr>
          <a:lstStyle/>
          <a:p>
            <a:pPr marL="0" indent="0" algn="l">
              <a:lnSpc>
                <a:spcPct val="104000"/>
              </a:lnSpc>
              <a:buNone/>
            </a:pPr>
            <a:r>
              <a:rPr lang="en-US" sz="2300" dirty="0">
                <a:solidFill>
                  <a:srgbClr val="2C2926"/>
                </a:solidFill>
                <a:latin typeface="Bricolage Grotesque SemiBold" pitchFamily="34" charset="0"/>
                <a:ea typeface="Bricolage Grotesque SemiBold" pitchFamily="34" charset="-122"/>
                <a:cs typeface="Bricolage Grotesque SemiBold" pitchFamily="34" charset="-120"/>
              </a:rPr>
              <a:t>Application of Swiss Cheese Model to Virginia Mason Hospital</a:t>
            </a:r>
            <a:endParaRPr lang="en-US" sz="2300" dirty="0"/>
          </a:p>
        </p:txBody>
      </p:sp>
      <p:sp>
        <p:nvSpPr>
          <p:cNvPr id="3" name="Shape 1"/>
          <p:cNvSpPr/>
          <p:nvPr/>
        </p:nvSpPr>
        <p:spPr>
          <a:xfrm>
            <a:off x="496119" y="1347415"/>
            <a:ext cx="8151763" cy="2528292"/>
          </a:xfrm>
          <a:prstGeom prst="roundRect">
            <a:avLst>
              <a:gd name="adj" fmla="val 1964"/>
            </a:avLst>
          </a:prstGeom>
          <a:noFill/>
          <a:ln w="4763">
            <a:solidFill>
              <a:srgbClr val="000000">
                <a:alpha val="8000"/>
              </a:srgbClr>
            </a:solidFill>
            <a:prstDash val="solid"/>
          </a:ln>
        </p:spPr>
        <p:txBody>
          <a:bodyPr/>
          <a:lstStyle/>
          <a:p>
            <a:endParaRPr lang="en-GB"/>
          </a:p>
        </p:txBody>
      </p:sp>
      <p:sp>
        <p:nvSpPr>
          <p:cNvPr id="4" name="Shape 2"/>
          <p:cNvSpPr/>
          <p:nvPr/>
        </p:nvSpPr>
        <p:spPr>
          <a:xfrm>
            <a:off x="501774" y="1345828"/>
            <a:ext cx="2713509" cy="331738"/>
          </a:xfrm>
          <a:prstGeom prst="rect">
            <a:avLst/>
          </a:prstGeom>
          <a:solidFill>
            <a:srgbClr val="E7BF6A"/>
          </a:solidFill>
          <a:ln/>
        </p:spPr>
        <p:txBody>
          <a:bodyPr/>
          <a:lstStyle/>
          <a:p>
            <a:r>
              <a:rPr lang="en-GB" dirty="0"/>
              <a:t> </a:t>
            </a:r>
          </a:p>
        </p:txBody>
      </p:sp>
      <p:sp>
        <p:nvSpPr>
          <p:cNvPr id="5" name="Text 3"/>
          <p:cNvSpPr/>
          <p:nvPr/>
        </p:nvSpPr>
        <p:spPr>
          <a:xfrm>
            <a:off x="619944" y="1424508"/>
            <a:ext cx="2931988" cy="184696"/>
          </a:xfrm>
          <a:prstGeom prst="rect">
            <a:avLst/>
          </a:prstGeom>
          <a:noFill/>
          <a:ln/>
        </p:spPr>
        <p:txBody>
          <a:bodyPr wrap="none" lIns="0" tIns="0" rIns="0" bIns="0" rtlCol="0" anchor="t"/>
          <a:lstStyle/>
          <a:p>
            <a:pPr marL="0" indent="0" algn="l">
              <a:lnSpc>
                <a:spcPct val="130000"/>
              </a:lnSpc>
              <a:buNone/>
            </a:pPr>
            <a:r>
              <a:rPr lang="en-US" sz="900" b="1" dirty="0">
                <a:solidFill>
                  <a:srgbClr val="272525"/>
                </a:solidFill>
                <a:latin typeface="Inter" pitchFamily="34" charset="0"/>
                <a:ea typeface="Inter" pitchFamily="34" charset="-122"/>
                <a:cs typeface="Inter" pitchFamily="34" charset="-120"/>
              </a:rPr>
              <a:t>Swiss Cheese Layer</a:t>
            </a:r>
            <a:endParaRPr lang="en-US" sz="900" dirty="0"/>
          </a:p>
        </p:txBody>
      </p:sp>
      <p:sp>
        <p:nvSpPr>
          <p:cNvPr id="6" name="Shape 4"/>
          <p:cNvSpPr/>
          <p:nvPr/>
        </p:nvSpPr>
        <p:spPr>
          <a:xfrm>
            <a:off x="3215283" y="1352178"/>
            <a:ext cx="2713509" cy="331738"/>
          </a:xfrm>
          <a:prstGeom prst="rect">
            <a:avLst/>
          </a:prstGeom>
          <a:solidFill>
            <a:srgbClr val="E7BF6A"/>
          </a:solidFill>
          <a:ln/>
        </p:spPr>
        <p:txBody>
          <a:bodyPr/>
          <a:lstStyle/>
          <a:p>
            <a:endParaRPr lang="en-GB"/>
          </a:p>
        </p:txBody>
      </p:sp>
      <p:sp>
        <p:nvSpPr>
          <p:cNvPr id="7" name="Text 5"/>
          <p:cNvSpPr/>
          <p:nvPr/>
        </p:nvSpPr>
        <p:spPr>
          <a:xfrm>
            <a:off x="3335834" y="1424508"/>
            <a:ext cx="2929607" cy="184696"/>
          </a:xfrm>
          <a:prstGeom prst="rect">
            <a:avLst/>
          </a:prstGeom>
          <a:noFill/>
          <a:ln/>
        </p:spPr>
        <p:txBody>
          <a:bodyPr wrap="none" lIns="0" tIns="0" rIns="0" bIns="0" rtlCol="0" anchor="t"/>
          <a:lstStyle/>
          <a:p>
            <a:pPr marL="0" indent="0" algn="l">
              <a:lnSpc>
                <a:spcPct val="130000"/>
              </a:lnSpc>
              <a:buNone/>
            </a:pPr>
            <a:r>
              <a:rPr lang="en-US" sz="900" b="1" dirty="0">
                <a:solidFill>
                  <a:srgbClr val="272525"/>
                </a:solidFill>
                <a:latin typeface="Inter" pitchFamily="34" charset="0"/>
                <a:ea typeface="Inter" pitchFamily="34" charset="-122"/>
                <a:cs typeface="Inter" pitchFamily="34" charset="-120"/>
              </a:rPr>
              <a:t>Barrier Function</a:t>
            </a:r>
            <a:endParaRPr lang="en-US" sz="900" dirty="0"/>
          </a:p>
        </p:txBody>
      </p:sp>
      <p:sp>
        <p:nvSpPr>
          <p:cNvPr id="8" name="Shape 6"/>
          <p:cNvSpPr/>
          <p:nvPr/>
        </p:nvSpPr>
        <p:spPr>
          <a:xfrm>
            <a:off x="5928792" y="1352178"/>
            <a:ext cx="2713509" cy="331738"/>
          </a:xfrm>
          <a:prstGeom prst="rect">
            <a:avLst/>
          </a:prstGeom>
          <a:solidFill>
            <a:srgbClr val="E7BF6A"/>
          </a:solidFill>
          <a:ln/>
        </p:spPr>
        <p:txBody>
          <a:bodyPr/>
          <a:lstStyle/>
          <a:p>
            <a:endParaRPr lang="en-GB"/>
          </a:p>
        </p:txBody>
      </p:sp>
      <p:sp>
        <p:nvSpPr>
          <p:cNvPr id="9" name="Text 7"/>
          <p:cNvSpPr/>
          <p:nvPr/>
        </p:nvSpPr>
        <p:spPr>
          <a:xfrm>
            <a:off x="6049342" y="1424508"/>
            <a:ext cx="2931988" cy="184696"/>
          </a:xfrm>
          <a:prstGeom prst="rect">
            <a:avLst/>
          </a:prstGeom>
          <a:noFill/>
          <a:ln/>
        </p:spPr>
        <p:txBody>
          <a:bodyPr wrap="none" lIns="0" tIns="0" rIns="0" bIns="0" rtlCol="0" anchor="t"/>
          <a:lstStyle/>
          <a:p>
            <a:pPr marL="0" indent="0" algn="l">
              <a:lnSpc>
                <a:spcPct val="130000"/>
              </a:lnSpc>
              <a:buNone/>
            </a:pPr>
            <a:r>
              <a:rPr lang="en-US" sz="900" b="1" dirty="0">
                <a:solidFill>
                  <a:srgbClr val="272525"/>
                </a:solidFill>
                <a:latin typeface="Inter" pitchFamily="34" charset="0"/>
                <a:ea typeface="Inter" pitchFamily="34" charset="-122"/>
                <a:cs typeface="Inter" pitchFamily="34" charset="-120"/>
              </a:rPr>
              <a:t>Failure Identified</a:t>
            </a:r>
            <a:endParaRPr lang="en-US" sz="900" dirty="0"/>
          </a:p>
        </p:txBody>
      </p:sp>
      <p:sp>
        <p:nvSpPr>
          <p:cNvPr id="10" name="Text 8"/>
          <p:cNvSpPr/>
          <p:nvPr/>
        </p:nvSpPr>
        <p:spPr>
          <a:xfrm>
            <a:off x="619944" y="1758628"/>
            <a:ext cx="2931988"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Layer 1 : Leadership &amp; Governance</a:t>
            </a:r>
            <a:endParaRPr lang="en-US" sz="900" dirty="0"/>
          </a:p>
        </p:txBody>
      </p:sp>
      <p:sp>
        <p:nvSpPr>
          <p:cNvPr id="11" name="Text 9"/>
          <p:cNvSpPr/>
          <p:nvPr/>
        </p:nvSpPr>
        <p:spPr>
          <a:xfrm>
            <a:off x="3335834" y="1758628"/>
            <a:ext cx="2929607"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Strategic oversight and accountability</a:t>
            </a:r>
            <a:endParaRPr lang="en-US" sz="900" dirty="0"/>
          </a:p>
        </p:txBody>
      </p:sp>
      <p:sp>
        <p:nvSpPr>
          <p:cNvPr id="12" name="Text 10"/>
          <p:cNvSpPr/>
          <p:nvPr/>
        </p:nvSpPr>
        <p:spPr>
          <a:xfrm>
            <a:off x="6048152" y="1781161"/>
            <a:ext cx="2474788" cy="369391"/>
          </a:xfrm>
          <a:prstGeom prst="rect">
            <a:avLst/>
          </a:prstGeom>
          <a:noFill/>
          <a:ln/>
        </p:spPr>
        <p:txBody>
          <a:bodyPr wrap="square" lIns="0" tIns="0" rIns="0" bIns="0" rtlCol="0" anchor="t">
            <a:normAutofit/>
          </a:bodyPr>
          <a:lstStyle/>
          <a:p>
            <a:pPr marL="0" indent="0" algn="l">
              <a:lnSpc>
                <a:spcPct val="130000"/>
              </a:lnSpc>
              <a:buNone/>
            </a:pPr>
            <a:r>
              <a:rPr lang="en-US" sz="700" dirty="0">
                <a:solidFill>
                  <a:srgbClr val="2C2926"/>
                </a:solidFill>
                <a:latin typeface="Inter" pitchFamily="34" charset="0"/>
                <a:ea typeface="Inter" pitchFamily="34" charset="-122"/>
                <a:cs typeface="Inter" pitchFamily="34" charset="-120"/>
              </a:rPr>
              <a:t>Centralized decision-making delayed responses (</a:t>
            </a:r>
            <a:r>
              <a:rPr lang="en-US" sz="700" dirty="0" err="1">
                <a:solidFill>
                  <a:srgbClr val="2C2926"/>
                </a:solidFill>
                <a:latin typeface="Inter" pitchFamily="34" charset="0"/>
                <a:ea typeface="Inter" pitchFamily="34" charset="-122"/>
                <a:cs typeface="Inter" pitchFamily="34" charset="-120"/>
              </a:rPr>
              <a:t>Jalilvand</a:t>
            </a:r>
            <a:r>
              <a:rPr lang="en-US" sz="700" dirty="0">
                <a:solidFill>
                  <a:srgbClr val="2C2926"/>
                </a:solidFill>
                <a:latin typeface="Inter" pitchFamily="34" charset="0"/>
                <a:ea typeface="Inter" pitchFamily="34" charset="-122"/>
                <a:cs typeface="Inter" pitchFamily="34" charset="-120"/>
              </a:rPr>
              <a:t>, </a:t>
            </a:r>
            <a:r>
              <a:rPr lang="en-US" sz="700" dirty="0" err="1">
                <a:solidFill>
                  <a:srgbClr val="2C2926"/>
                </a:solidFill>
                <a:latin typeface="Inter" pitchFamily="34" charset="0"/>
                <a:ea typeface="Inter" pitchFamily="34" charset="-122"/>
                <a:cs typeface="Inter" pitchFamily="34" charset="-120"/>
              </a:rPr>
              <a:t>Raeisi</a:t>
            </a:r>
            <a:r>
              <a:rPr lang="en-US" sz="700" dirty="0">
                <a:solidFill>
                  <a:srgbClr val="2C2926"/>
                </a:solidFill>
                <a:latin typeface="Inter" pitchFamily="34" charset="0"/>
                <a:ea typeface="Inter" pitchFamily="34" charset="-122"/>
                <a:cs typeface="Inter" pitchFamily="34" charset="-120"/>
              </a:rPr>
              <a:t> and </a:t>
            </a:r>
            <a:r>
              <a:rPr lang="en-US" sz="700" dirty="0" err="1">
                <a:solidFill>
                  <a:srgbClr val="2C2926"/>
                </a:solidFill>
                <a:latin typeface="Inter" pitchFamily="34" charset="0"/>
                <a:ea typeface="Inter" pitchFamily="34" charset="-122"/>
                <a:cs typeface="Inter" pitchFamily="34" charset="-120"/>
              </a:rPr>
              <a:t>Shaarbafchizadeh</a:t>
            </a:r>
            <a:r>
              <a:rPr lang="en-US" sz="700" dirty="0">
                <a:solidFill>
                  <a:srgbClr val="2C2926"/>
                </a:solidFill>
                <a:latin typeface="Inter" pitchFamily="34" charset="0"/>
                <a:ea typeface="Inter" pitchFamily="34" charset="-122"/>
                <a:cs typeface="Inter" pitchFamily="34" charset="-120"/>
              </a:rPr>
              <a:t>, 2024).</a:t>
            </a:r>
            <a:endParaRPr lang="en-US" sz="700" dirty="0"/>
          </a:p>
        </p:txBody>
      </p:sp>
      <p:sp>
        <p:nvSpPr>
          <p:cNvPr id="13" name="Text 11"/>
          <p:cNvSpPr/>
          <p:nvPr/>
        </p:nvSpPr>
        <p:spPr>
          <a:xfrm>
            <a:off x="619944" y="2277442"/>
            <a:ext cx="2931988"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Layer 2 : Communication Systems</a:t>
            </a:r>
            <a:endParaRPr lang="en-US" sz="900" dirty="0"/>
          </a:p>
        </p:txBody>
      </p:sp>
      <p:sp>
        <p:nvSpPr>
          <p:cNvPr id="14" name="Text 12"/>
          <p:cNvSpPr/>
          <p:nvPr/>
        </p:nvSpPr>
        <p:spPr>
          <a:xfrm>
            <a:off x="3335834" y="2277442"/>
            <a:ext cx="2929607"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Information sharing between teams</a:t>
            </a:r>
            <a:endParaRPr lang="en-US" sz="900" dirty="0"/>
          </a:p>
        </p:txBody>
      </p:sp>
      <p:sp>
        <p:nvSpPr>
          <p:cNvPr id="15" name="Text 13"/>
          <p:cNvSpPr/>
          <p:nvPr/>
        </p:nvSpPr>
        <p:spPr>
          <a:xfrm>
            <a:off x="6049342" y="2277442"/>
            <a:ext cx="2931988" cy="184696"/>
          </a:xfrm>
          <a:prstGeom prst="rect">
            <a:avLst/>
          </a:prstGeom>
          <a:noFill/>
          <a:ln/>
        </p:spPr>
        <p:txBody>
          <a:bodyPr wrap="none" lIns="0" tIns="0" rIns="0" bIns="0" rtlCol="0" anchor="t"/>
          <a:lstStyle/>
          <a:p>
            <a:pPr marL="0" indent="0" algn="l">
              <a:lnSpc>
                <a:spcPct val="130000"/>
              </a:lnSpc>
              <a:buNone/>
            </a:pPr>
            <a:endParaRPr lang="en-US" sz="900" dirty="0"/>
          </a:p>
        </p:txBody>
      </p:sp>
      <p:sp>
        <p:nvSpPr>
          <p:cNvPr id="16" name="Text 14"/>
          <p:cNvSpPr/>
          <p:nvPr/>
        </p:nvSpPr>
        <p:spPr>
          <a:xfrm>
            <a:off x="619944" y="2611562"/>
            <a:ext cx="2931988"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Layer 3 : Staff Empowerment</a:t>
            </a:r>
            <a:endParaRPr lang="en-US" sz="900" dirty="0"/>
          </a:p>
        </p:txBody>
      </p:sp>
      <p:sp>
        <p:nvSpPr>
          <p:cNvPr id="17" name="Text 15"/>
          <p:cNvSpPr/>
          <p:nvPr/>
        </p:nvSpPr>
        <p:spPr>
          <a:xfrm>
            <a:off x="3335834" y="2611562"/>
            <a:ext cx="2929607"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Enable frontline action</a:t>
            </a:r>
            <a:endParaRPr lang="en-US" sz="900" dirty="0"/>
          </a:p>
        </p:txBody>
      </p:sp>
      <p:sp>
        <p:nvSpPr>
          <p:cNvPr id="19" name="Text 17"/>
          <p:cNvSpPr/>
          <p:nvPr/>
        </p:nvSpPr>
        <p:spPr>
          <a:xfrm>
            <a:off x="619944" y="2945681"/>
            <a:ext cx="2931988"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Layer 4 : Incident Reporting</a:t>
            </a:r>
            <a:endParaRPr lang="en-US" sz="900" dirty="0"/>
          </a:p>
        </p:txBody>
      </p:sp>
      <p:sp>
        <p:nvSpPr>
          <p:cNvPr id="20" name="Text 18"/>
          <p:cNvSpPr/>
          <p:nvPr/>
        </p:nvSpPr>
        <p:spPr>
          <a:xfrm>
            <a:off x="3335834" y="2945681"/>
            <a:ext cx="2929607"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Detect and report risks</a:t>
            </a:r>
            <a:endParaRPr lang="en-US" sz="900" dirty="0"/>
          </a:p>
        </p:txBody>
      </p:sp>
      <p:sp>
        <p:nvSpPr>
          <p:cNvPr id="22" name="Text 20"/>
          <p:cNvSpPr/>
          <p:nvPr/>
        </p:nvSpPr>
        <p:spPr>
          <a:xfrm>
            <a:off x="619944" y="3279800"/>
            <a:ext cx="2931988"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Layer 5 : Feedback &amp; Learning</a:t>
            </a:r>
            <a:endParaRPr lang="en-US" sz="900" dirty="0"/>
          </a:p>
        </p:txBody>
      </p:sp>
      <p:sp>
        <p:nvSpPr>
          <p:cNvPr id="23" name="Text 21"/>
          <p:cNvSpPr/>
          <p:nvPr/>
        </p:nvSpPr>
        <p:spPr>
          <a:xfrm>
            <a:off x="3335834" y="3279800"/>
            <a:ext cx="2929607"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Continuous improvement</a:t>
            </a:r>
            <a:endParaRPr lang="en-US" sz="900" dirty="0"/>
          </a:p>
        </p:txBody>
      </p:sp>
      <p:sp>
        <p:nvSpPr>
          <p:cNvPr id="25" name="Text 23"/>
          <p:cNvSpPr/>
          <p:nvPr/>
        </p:nvSpPr>
        <p:spPr>
          <a:xfrm>
            <a:off x="619944" y="3613919"/>
            <a:ext cx="2931988"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Outcome</a:t>
            </a:r>
            <a:endParaRPr lang="en-US" sz="900" dirty="0"/>
          </a:p>
        </p:txBody>
      </p:sp>
      <p:sp>
        <p:nvSpPr>
          <p:cNvPr id="26" name="Text 24"/>
          <p:cNvSpPr/>
          <p:nvPr/>
        </p:nvSpPr>
        <p:spPr>
          <a:xfrm>
            <a:off x="3335834" y="3613919"/>
            <a:ext cx="2929607" cy="184696"/>
          </a:xfrm>
          <a:prstGeom prst="rect">
            <a:avLst/>
          </a:prstGeom>
          <a:noFill/>
          <a:ln/>
        </p:spPr>
        <p:txBody>
          <a:bodyPr wrap="none" lIns="0" tIns="0" rIns="0" bIns="0" rtlCol="0" anchor="t"/>
          <a:lstStyle/>
          <a:p>
            <a:pPr marL="0" indent="0" algn="l">
              <a:lnSpc>
                <a:spcPct val="130000"/>
              </a:lnSpc>
              <a:buNone/>
            </a:pPr>
            <a:r>
              <a:rPr lang="en-US" sz="900" dirty="0">
                <a:solidFill>
                  <a:srgbClr val="2C2926"/>
                </a:solidFill>
                <a:latin typeface="Inter" pitchFamily="34" charset="0"/>
                <a:ea typeface="Inter" pitchFamily="34" charset="-122"/>
                <a:cs typeface="Inter" pitchFamily="34" charset="-120"/>
              </a:rPr>
              <a:t>Patient protection</a:t>
            </a:r>
            <a:endParaRPr lang="en-US" sz="900" dirty="0"/>
          </a:p>
        </p:txBody>
      </p:sp>
      <p:sp>
        <p:nvSpPr>
          <p:cNvPr id="28" name="Shape 26"/>
          <p:cNvSpPr/>
          <p:nvPr/>
        </p:nvSpPr>
        <p:spPr>
          <a:xfrm>
            <a:off x="496119" y="4002435"/>
            <a:ext cx="8151763" cy="631180"/>
          </a:xfrm>
          <a:prstGeom prst="roundRect">
            <a:avLst>
              <a:gd name="adj" fmla="val 7867"/>
            </a:avLst>
          </a:prstGeom>
          <a:solidFill>
            <a:srgbClr val="B6D6FC"/>
          </a:solidFill>
          <a:ln/>
        </p:spPr>
        <p:txBody>
          <a:bodyPr/>
          <a:lstStyle/>
          <a:p>
            <a:endParaRPr lang="en-GB"/>
          </a:p>
        </p:txBody>
      </p:sp>
      <p:pic>
        <p:nvPicPr>
          <p:cNvPr id="29" name="Image 0" descr="preencoded.png"/>
          <p:cNvPicPr>
            <a:picLocks noChangeAspect="1"/>
          </p:cNvPicPr>
          <p:nvPr/>
        </p:nvPicPr>
        <p:blipFill>
          <a:blip r:embed="rId3"/>
          <a:stretch>
            <a:fillRect/>
          </a:stretch>
        </p:blipFill>
        <p:spPr>
          <a:xfrm>
            <a:off x="614288" y="4170536"/>
            <a:ext cx="147786" cy="118170"/>
          </a:xfrm>
          <a:prstGeom prst="rect">
            <a:avLst/>
          </a:prstGeom>
        </p:spPr>
      </p:pic>
      <p:sp>
        <p:nvSpPr>
          <p:cNvPr id="30" name="Text 27"/>
          <p:cNvSpPr/>
          <p:nvPr/>
        </p:nvSpPr>
        <p:spPr>
          <a:xfrm>
            <a:off x="880244" y="4133329"/>
            <a:ext cx="7649468" cy="369391"/>
          </a:xfrm>
          <a:prstGeom prst="rect">
            <a:avLst/>
          </a:prstGeom>
          <a:noFill/>
          <a:ln/>
        </p:spPr>
        <p:txBody>
          <a:bodyPr wrap="square" lIns="0" tIns="0" rIns="0" bIns="0" rtlCol="0" anchor="t">
            <a:normAutofit fontScale="92500"/>
          </a:bodyPr>
          <a:lstStyle/>
          <a:p>
            <a:r>
              <a:rPr lang="en-IN" sz="900" dirty="0"/>
              <a:t>Safety problems at Virginia Mason were not caused by a single error. According to the Swiss Cheese Model, adverse events occur when weaknesses in multiple organisational defence layers align, allowing hazards to reach patients. At Virginia Mason, failures in leadership, communication, staff empowerment, incident reporting, and organisational learning collectively contributed to patient safety risks (Reason, 2000; Blackmore, Mecklenburg and Kaplan, 2011).</a:t>
            </a:r>
          </a:p>
        </p:txBody>
      </p:sp>
      <p:sp>
        <p:nvSpPr>
          <p:cNvPr id="31" name="TextBox 30">
            <a:extLst>
              <a:ext uri="{FF2B5EF4-FFF2-40B4-BE49-F238E27FC236}">
                <a16:creationId xmlns:a16="http://schemas.microsoft.com/office/drawing/2014/main" id="{9C6DA0DD-4A89-43BD-9AAD-50C5D4D2F180}"/>
              </a:ext>
            </a:extLst>
          </p:cNvPr>
          <p:cNvSpPr txBox="1"/>
          <p:nvPr/>
        </p:nvSpPr>
        <p:spPr>
          <a:xfrm>
            <a:off x="5955372" y="2184440"/>
            <a:ext cx="2524185" cy="446276"/>
          </a:xfrm>
          <a:prstGeom prst="rect">
            <a:avLst/>
          </a:prstGeom>
          <a:noFill/>
        </p:spPr>
        <p:txBody>
          <a:bodyPr wrap="square" rtlCol="0">
            <a:spAutoFit/>
          </a:bodyPr>
          <a:lstStyle/>
          <a:p>
            <a:r>
              <a:rPr lang="en-US" sz="700" dirty="0">
                <a:latin typeface="Inter" panose="020B0604020202020204" charset="0"/>
                <a:ea typeface="Inter" panose="020B0604020202020204" charset="0"/>
              </a:rPr>
              <a:t>Poor interdepartmental communication increased safety risks (Huang et al., 2024).</a:t>
            </a:r>
          </a:p>
          <a:p>
            <a:endParaRPr lang="en-IN" sz="900" dirty="0">
              <a:latin typeface="Inter" panose="020B0604020202020204" charset="0"/>
              <a:ea typeface="Inter" panose="020B0604020202020204" charset="0"/>
            </a:endParaRPr>
          </a:p>
        </p:txBody>
      </p:sp>
      <p:sp>
        <p:nvSpPr>
          <p:cNvPr id="32" name="TextBox 31">
            <a:extLst>
              <a:ext uri="{FF2B5EF4-FFF2-40B4-BE49-F238E27FC236}">
                <a16:creationId xmlns:a16="http://schemas.microsoft.com/office/drawing/2014/main" id="{711CBB8B-9E65-9617-9404-626ABE93A501}"/>
              </a:ext>
            </a:extLst>
          </p:cNvPr>
          <p:cNvSpPr txBox="1"/>
          <p:nvPr/>
        </p:nvSpPr>
        <p:spPr>
          <a:xfrm>
            <a:off x="5955371" y="2496161"/>
            <a:ext cx="2524185" cy="415498"/>
          </a:xfrm>
          <a:prstGeom prst="rect">
            <a:avLst/>
          </a:prstGeom>
          <a:noFill/>
        </p:spPr>
        <p:txBody>
          <a:bodyPr wrap="square" rtlCol="0">
            <a:spAutoFit/>
          </a:bodyPr>
          <a:lstStyle/>
          <a:p>
            <a:r>
              <a:rPr lang="en-US" sz="700" dirty="0">
                <a:latin typeface="Inter" panose="020B0604020202020204" charset="0"/>
                <a:ea typeface="Inter" panose="020B0604020202020204" charset="0"/>
              </a:rPr>
              <a:t>Limited authority for frontline staff reduced participation in improvement activities (Phillips et al., 2016).</a:t>
            </a:r>
            <a:endParaRPr lang="en-IN" sz="700" dirty="0">
              <a:latin typeface="Inter" panose="020B0604020202020204" charset="0"/>
              <a:ea typeface="Inter" panose="020B0604020202020204" charset="0"/>
            </a:endParaRPr>
          </a:p>
        </p:txBody>
      </p:sp>
      <p:sp>
        <p:nvSpPr>
          <p:cNvPr id="33" name="TextBox 32">
            <a:extLst>
              <a:ext uri="{FF2B5EF4-FFF2-40B4-BE49-F238E27FC236}">
                <a16:creationId xmlns:a16="http://schemas.microsoft.com/office/drawing/2014/main" id="{350160BF-0C99-480B-944F-1B4B379043BD}"/>
              </a:ext>
            </a:extLst>
          </p:cNvPr>
          <p:cNvSpPr txBox="1"/>
          <p:nvPr/>
        </p:nvSpPr>
        <p:spPr>
          <a:xfrm>
            <a:off x="5955372" y="2945681"/>
            <a:ext cx="2132211" cy="415498"/>
          </a:xfrm>
          <a:prstGeom prst="rect">
            <a:avLst/>
          </a:prstGeom>
          <a:noFill/>
        </p:spPr>
        <p:txBody>
          <a:bodyPr wrap="square" rtlCol="0">
            <a:spAutoFit/>
          </a:bodyPr>
          <a:lstStyle/>
          <a:p>
            <a:r>
              <a:rPr lang="en-US" sz="700" dirty="0">
                <a:solidFill>
                  <a:srgbClr val="2C2926"/>
                </a:solidFill>
                <a:latin typeface="Inter" panose="020B0604020202020204" charset="0"/>
                <a:ea typeface="Inter" panose="020B0604020202020204" charset="0"/>
                <a:cs typeface="Inter" pitchFamily="34" charset="-120"/>
              </a:rPr>
              <a:t>Delayed reporting of medication errors (Vibe et al., 2024).</a:t>
            </a:r>
          </a:p>
          <a:p>
            <a:endParaRPr lang="en-IN" sz="700" dirty="0">
              <a:latin typeface="Inter" panose="020B0604020202020204" charset="0"/>
              <a:ea typeface="Inter" panose="020B0604020202020204" charset="0"/>
            </a:endParaRPr>
          </a:p>
        </p:txBody>
      </p:sp>
      <p:sp>
        <p:nvSpPr>
          <p:cNvPr id="34" name="TextBox 33">
            <a:extLst>
              <a:ext uri="{FF2B5EF4-FFF2-40B4-BE49-F238E27FC236}">
                <a16:creationId xmlns:a16="http://schemas.microsoft.com/office/drawing/2014/main" id="{758366B3-D2D2-D28F-6538-E4948B452127}"/>
              </a:ext>
            </a:extLst>
          </p:cNvPr>
          <p:cNvSpPr txBox="1"/>
          <p:nvPr/>
        </p:nvSpPr>
        <p:spPr>
          <a:xfrm>
            <a:off x="5955372" y="3205089"/>
            <a:ext cx="2379736" cy="415498"/>
          </a:xfrm>
          <a:prstGeom prst="rect">
            <a:avLst/>
          </a:prstGeom>
          <a:noFill/>
        </p:spPr>
        <p:txBody>
          <a:bodyPr wrap="square" rtlCol="0">
            <a:spAutoFit/>
          </a:bodyPr>
          <a:lstStyle/>
          <a:p>
            <a:r>
              <a:rPr lang="en-IN" sz="700" dirty="0">
                <a:latin typeface="Inter" panose="020B0604020202020204" charset="0"/>
                <a:ea typeface="Inter" panose="020B0604020202020204" charset="0"/>
              </a:rPr>
              <a:t>Weak feedback mechanisms hindered continuous quality improvement (Moon, Hogden and </a:t>
            </a:r>
            <a:r>
              <a:rPr lang="en-IN" sz="700" dirty="0" err="1">
                <a:latin typeface="Inter" panose="020B0604020202020204" charset="0"/>
                <a:ea typeface="Inter" panose="020B0604020202020204" charset="0"/>
              </a:rPr>
              <a:t>Eljiz</a:t>
            </a:r>
            <a:r>
              <a:rPr lang="en-IN" sz="700" dirty="0">
                <a:latin typeface="Inter" panose="020B0604020202020204" charset="0"/>
                <a:ea typeface="Inter" panose="020B0604020202020204" charset="0"/>
              </a:rPr>
              <a:t>, 2022).</a:t>
            </a:r>
          </a:p>
        </p:txBody>
      </p:sp>
      <p:sp>
        <p:nvSpPr>
          <p:cNvPr id="35" name="TextBox 34">
            <a:extLst>
              <a:ext uri="{FF2B5EF4-FFF2-40B4-BE49-F238E27FC236}">
                <a16:creationId xmlns:a16="http://schemas.microsoft.com/office/drawing/2014/main" id="{D936CCA9-F05F-81B1-4EC6-5F05CD7D4222}"/>
              </a:ext>
            </a:extLst>
          </p:cNvPr>
          <p:cNvSpPr txBox="1"/>
          <p:nvPr/>
        </p:nvSpPr>
        <p:spPr>
          <a:xfrm>
            <a:off x="5955372" y="3620587"/>
            <a:ext cx="2379736" cy="307777"/>
          </a:xfrm>
          <a:prstGeom prst="rect">
            <a:avLst/>
          </a:prstGeom>
          <a:noFill/>
        </p:spPr>
        <p:txBody>
          <a:bodyPr wrap="square" rtlCol="0">
            <a:spAutoFit/>
          </a:bodyPr>
          <a:lstStyle/>
          <a:p>
            <a:r>
              <a:rPr lang="en-IN" sz="700" dirty="0"/>
              <a:t>Patient safety incidents occurred because multiple organisational barriers failed simultaneously (Reason, 2000).</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496119" y="872356"/>
            <a:ext cx="4197176" cy="387548"/>
          </a:xfrm>
          <a:prstGeom prst="rect">
            <a:avLst/>
          </a:prstGeom>
          <a:noFill/>
          <a:ln/>
        </p:spPr>
        <p:txBody>
          <a:bodyPr wrap="none" lIns="0" tIns="0" rIns="0" bIns="0" rtlCol="0" anchor="t"/>
          <a:lstStyle/>
          <a:p>
            <a:pPr marL="0" indent="0" algn="l">
              <a:lnSpc>
                <a:spcPct val="104000"/>
              </a:lnSpc>
              <a:buNone/>
            </a:pPr>
            <a:r>
              <a:rPr lang="en-US" sz="2400" dirty="0">
                <a:solidFill>
                  <a:srgbClr val="2C2926"/>
                </a:solidFill>
                <a:latin typeface="Bricolage Grotesque SemiBold" pitchFamily="34" charset="0"/>
                <a:ea typeface="Bricolage Grotesque SemiBold" pitchFamily="34" charset="-122"/>
                <a:cs typeface="Bricolage Grotesque SemiBold" pitchFamily="34" charset="-120"/>
              </a:rPr>
              <a:t>Why Did the System Fail?</a:t>
            </a:r>
            <a:endParaRPr lang="en-US" sz="2400" dirty="0"/>
          </a:p>
        </p:txBody>
      </p:sp>
      <p:sp>
        <p:nvSpPr>
          <p:cNvPr id="3" name="Shape 1"/>
          <p:cNvSpPr/>
          <p:nvPr/>
        </p:nvSpPr>
        <p:spPr>
          <a:xfrm>
            <a:off x="496119" y="1507927"/>
            <a:ext cx="2634555" cy="1518047"/>
          </a:xfrm>
          <a:prstGeom prst="roundRect">
            <a:avLst>
              <a:gd name="adj" fmla="val 3432"/>
            </a:avLst>
          </a:prstGeom>
          <a:solidFill>
            <a:srgbClr val="FFFFFF"/>
          </a:solidFill>
          <a:ln w="4763">
            <a:solidFill>
              <a:srgbClr val="F8ECD3"/>
            </a:solidFill>
            <a:prstDash val="solid"/>
          </a:ln>
        </p:spPr>
        <p:txBody>
          <a:bodyPr/>
          <a:lstStyle/>
          <a:p>
            <a:endParaRPr lang="en-GB"/>
          </a:p>
        </p:txBody>
      </p:sp>
      <p:sp>
        <p:nvSpPr>
          <p:cNvPr id="4" name="Text 2"/>
          <p:cNvSpPr/>
          <p:nvPr/>
        </p:nvSpPr>
        <p:spPr>
          <a:xfrm>
            <a:off x="624855" y="16366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Leadership Failure</a:t>
            </a:r>
            <a:endParaRPr lang="en-US" sz="1200" dirty="0"/>
          </a:p>
        </p:txBody>
      </p:sp>
      <p:sp>
        <p:nvSpPr>
          <p:cNvPr id="5" name="Text 3"/>
          <p:cNvSpPr/>
          <p:nvPr/>
        </p:nvSpPr>
        <p:spPr>
          <a:xfrm>
            <a:off x="624855" y="1904926"/>
            <a:ext cx="2377083" cy="992312"/>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2C2926"/>
                </a:solidFill>
                <a:latin typeface="Inter" pitchFamily="34" charset="0"/>
                <a:ea typeface="Inter" pitchFamily="34" charset="-122"/>
                <a:cs typeface="Inter" pitchFamily="34" charset="-120"/>
              </a:rPr>
              <a:t>Hierarchical governance structures slowed decision-making and reduced staff participation in safety improvement activities (Jalilvand, Raeisi and Shaarbafchizadeh, 2024).</a:t>
            </a:r>
            <a:endParaRPr lang="en-US" sz="950" dirty="0"/>
          </a:p>
        </p:txBody>
      </p:sp>
      <p:sp>
        <p:nvSpPr>
          <p:cNvPr id="6" name="Shape 4"/>
          <p:cNvSpPr/>
          <p:nvPr/>
        </p:nvSpPr>
        <p:spPr>
          <a:xfrm>
            <a:off x="3254648" y="1507927"/>
            <a:ext cx="2634630" cy="1518047"/>
          </a:xfrm>
          <a:prstGeom prst="roundRect">
            <a:avLst>
              <a:gd name="adj" fmla="val 3432"/>
            </a:avLst>
          </a:prstGeom>
          <a:solidFill>
            <a:srgbClr val="FFFFFF"/>
          </a:solidFill>
          <a:ln w="4763">
            <a:solidFill>
              <a:srgbClr val="F8ECD3"/>
            </a:solidFill>
            <a:prstDash val="solid"/>
          </a:ln>
        </p:spPr>
        <p:txBody>
          <a:bodyPr/>
          <a:lstStyle/>
          <a:p>
            <a:endParaRPr lang="en-GB"/>
          </a:p>
        </p:txBody>
      </p:sp>
      <p:sp>
        <p:nvSpPr>
          <p:cNvPr id="7" name="Text 5"/>
          <p:cNvSpPr/>
          <p:nvPr/>
        </p:nvSpPr>
        <p:spPr>
          <a:xfrm>
            <a:off x="3383384" y="1636663"/>
            <a:ext cx="1731466"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Communication Failure</a:t>
            </a:r>
            <a:endParaRPr lang="en-US" sz="1200" dirty="0"/>
          </a:p>
        </p:txBody>
      </p:sp>
      <p:sp>
        <p:nvSpPr>
          <p:cNvPr id="8" name="Text 6"/>
          <p:cNvSpPr/>
          <p:nvPr/>
        </p:nvSpPr>
        <p:spPr>
          <a:xfrm>
            <a:off x="3383384" y="1904926"/>
            <a:ext cx="2377157"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2C2926"/>
                </a:solidFill>
                <a:latin typeface="Inter" pitchFamily="34" charset="0"/>
                <a:ea typeface="Inter" pitchFamily="34" charset="-122"/>
                <a:cs typeface="Inter" pitchFamily="34" charset="-120"/>
              </a:rPr>
              <a:t>Poor communication between departments increased the likelihood of errors and delayed responses to patient safety concerns (Huang et al., 2024).</a:t>
            </a:r>
            <a:endParaRPr lang="en-US" sz="950" dirty="0"/>
          </a:p>
        </p:txBody>
      </p:sp>
      <p:sp>
        <p:nvSpPr>
          <p:cNvPr id="9" name="Shape 7"/>
          <p:cNvSpPr/>
          <p:nvPr/>
        </p:nvSpPr>
        <p:spPr>
          <a:xfrm>
            <a:off x="6013252" y="1507927"/>
            <a:ext cx="2634555" cy="1518047"/>
          </a:xfrm>
          <a:prstGeom prst="roundRect">
            <a:avLst>
              <a:gd name="adj" fmla="val 3432"/>
            </a:avLst>
          </a:prstGeom>
          <a:solidFill>
            <a:srgbClr val="FFFFFF"/>
          </a:solidFill>
          <a:ln w="4763">
            <a:solidFill>
              <a:srgbClr val="F8ECD3"/>
            </a:solidFill>
            <a:prstDash val="solid"/>
          </a:ln>
        </p:spPr>
        <p:txBody>
          <a:bodyPr/>
          <a:lstStyle/>
          <a:p>
            <a:endParaRPr lang="en-GB"/>
          </a:p>
        </p:txBody>
      </p:sp>
      <p:sp>
        <p:nvSpPr>
          <p:cNvPr id="10" name="Text 8"/>
          <p:cNvSpPr/>
          <p:nvPr/>
        </p:nvSpPr>
        <p:spPr>
          <a:xfrm>
            <a:off x="6141988" y="1636663"/>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Reporting Failure</a:t>
            </a:r>
            <a:endParaRPr lang="en-US" sz="1200" dirty="0"/>
          </a:p>
        </p:txBody>
      </p:sp>
      <p:sp>
        <p:nvSpPr>
          <p:cNvPr id="11" name="Text 9"/>
          <p:cNvSpPr/>
          <p:nvPr/>
        </p:nvSpPr>
        <p:spPr>
          <a:xfrm>
            <a:off x="6141988" y="1904926"/>
            <a:ext cx="2377083" cy="793849"/>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2C2926"/>
                </a:solidFill>
                <a:latin typeface="Inter" pitchFamily="34" charset="0"/>
                <a:ea typeface="Inter" pitchFamily="34" charset="-122"/>
                <a:cs typeface="Inter" pitchFamily="34" charset="-120"/>
              </a:rPr>
              <a:t>Medication incidents were not consistently reported in a timely manner, limiting organisational learning opportunities (Vibe et al., 2024).</a:t>
            </a:r>
            <a:endParaRPr lang="en-US" sz="950" dirty="0"/>
          </a:p>
        </p:txBody>
      </p:sp>
      <p:sp>
        <p:nvSpPr>
          <p:cNvPr id="14" name="Text 12"/>
          <p:cNvSpPr/>
          <p:nvPr/>
        </p:nvSpPr>
        <p:spPr>
          <a:xfrm>
            <a:off x="862340" y="3646176"/>
            <a:ext cx="3756347" cy="396925"/>
          </a:xfrm>
          <a:prstGeom prst="rect">
            <a:avLst/>
          </a:prstGeom>
          <a:noFill/>
          <a:ln/>
        </p:spPr>
        <p:txBody>
          <a:bodyPr wrap="square" lIns="0" tIns="0" rIns="0" bIns="0" rtlCol="0" anchor="t">
            <a:normAutofit/>
          </a:bodyPr>
          <a:lstStyle/>
          <a:p>
            <a:pPr marL="0" indent="0" algn="l">
              <a:lnSpc>
                <a:spcPct val="133000"/>
              </a:lnSpc>
              <a:buNone/>
            </a:pPr>
            <a:endParaRPr lang="en-US" sz="950" dirty="0"/>
          </a:p>
        </p:txBody>
      </p:sp>
      <p:sp>
        <p:nvSpPr>
          <p:cNvPr id="15" name="Shape 13"/>
          <p:cNvSpPr/>
          <p:nvPr/>
        </p:nvSpPr>
        <p:spPr>
          <a:xfrm>
            <a:off x="2299320" y="3261644"/>
            <a:ext cx="4013895" cy="1121122"/>
          </a:xfrm>
          <a:prstGeom prst="roundRect">
            <a:avLst>
              <a:gd name="adj" fmla="val 4647"/>
            </a:avLst>
          </a:prstGeom>
          <a:solidFill>
            <a:srgbClr val="FFFFFF"/>
          </a:solidFill>
          <a:ln w="4763">
            <a:solidFill>
              <a:srgbClr val="F8ECD3"/>
            </a:solidFill>
            <a:prstDash val="solid"/>
          </a:ln>
        </p:spPr>
        <p:txBody>
          <a:bodyPr/>
          <a:lstStyle/>
          <a:p>
            <a:endParaRPr lang="en-GB"/>
          </a:p>
        </p:txBody>
      </p:sp>
      <p:sp>
        <p:nvSpPr>
          <p:cNvPr id="16" name="Text 14"/>
          <p:cNvSpPr/>
          <p:nvPr/>
        </p:nvSpPr>
        <p:spPr>
          <a:xfrm>
            <a:off x="3383384" y="3415637"/>
            <a:ext cx="1550566" cy="193849"/>
          </a:xfrm>
          <a:prstGeom prst="rect">
            <a:avLst/>
          </a:prstGeom>
          <a:noFill/>
          <a:ln/>
        </p:spPr>
        <p:txBody>
          <a:bodyPr wrap="none" lIns="0" tIns="0" rIns="0" bIns="0" rtlCol="0" anchor="t"/>
          <a:lstStyle/>
          <a:p>
            <a:pPr marL="0" indent="0" algn="l">
              <a:lnSpc>
                <a:spcPct val="104000"/>
              </a:lnSpc>
              <a:buNone/>
            </a:pPr>
            <a:r>
              <a:rPr lang="en-US" sz="1200" dirty="0">
                <a:solidFill>
                  <a:srgbClr val="2C2926"/>
                </a:solidFill>
                <a:latin typeface="Bricolage Grotesque SemiBold" pitchFamily="34" charset="0"/>
                <a:ea typeface="Bricolage Grotesque SemiBold" pitchFamily="34" charset="-122"/>
                <a:cs typeface="Bricolage Grotesque SemiBold" pitchFamily="34" charset="-120"/>
              </a:rPr>
              <a:t>Learning Failure</a:t>
            </a:r>
            <a:endParaRPr lang="en-US" sz="1200" dirty="0"/>
          </a:p>
        </p:txBody>
      </p:sp>
      <p:sp>
        <p:nvSpPr>
          <p:cNvPr id="17" name="Text 15"/>
          <p:cNvSpPr/>
          <p:nvPr/>
        </p:nvSpPr>
        <p:spPr>
          <a:xfrm>
            <a:off x="2491889" y="3708203"/>
            <a:ext cx="3756422" cy="595387"/>
          </a:xfrm>
          <a:prstGeom prst="rect">
            <a:avLst/>
          </a:prstGeom>
          <a:noFill/>
          <a:ln/>
        </p:spPr>
        <p:txBody>
          <a:bodyPr wrap="square" lIns="0" tIns="0" rIns="0" bIns="0" rtlCol="0" anchor="t">
            <a:normAutofit/>
          </a:bodyPr>
          <a:lstStyle/>
          <a:p>
            <a:pPr marL="0" indent="0" algn="l">
              <a:lnSpc>
                <a:spcPct val="133000"/>
              </a:lnSpc>
              <a:buNone/>
            </a:pPr>
            <a:r>
              <a:rPr lang="en-US" sz="950" dirty="0">
                <a:solidFill>
                  <a:srgbClr val="2C2926"/>
                </a:solidFill>
                <a:latin typeface="Inter" pitchFamily="34" charset="0"/>
                <a:ea typeface="Inter" pitchFamily="34" charset="-122"/>
                <a:cs typeface="Inter" pitchFamily="34" charset="-120"/>
              </a:rPr>
              <a:t>Weak feedback systems prevented continuous learning and delayed quality improvement initiatives (Moon, Hogden and Eljiz, 2022).</a:t>
            </a:r>
            <a:endParaRPr lang="en-US" sz="9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08CC7D3-E234-4847-C228-87CD4D911E15}"/>
              </a:ext>
            </a:extLst>
          </p:cNvPr>
          <p:cNvSpPr txBox="1"/>
          <p:nvPr/>
        </p:nvSpPr>
        <p:spPr>
          <a:xfrm>
            <a:off x="435600" y="125035"/>
            <a:ext cx="4572000" cy="646331"/>
          </a:xfrm>
          <a:prstGeom prst="rect">
            <a:avLst/>
          </a:prstGeom>
          <a:noFill/>
        </p:spPr>
        <p:txBody>
          <a:bodyPr wrap="square">
            <a:spAutoFit/>
          </a:bodyPr>
          <a:lstStyle/>
          <a:p>
            <a:r>
              <a:rPr lang="en-IN" dirty="0"/>
              <a:t>Gap Analysis Against National Patient Safety Standards (</a:t>
            </a:r>
            <a:r>
              <a:rPr lang="en-IN" sz="1600" dirty="0"/>
              <a:t>Benchmarking)</a:t>
            </a:r>
            <a:endParaRPr lang="en-IN" dirty="0"/>
          </a:p>
        </p:txBody>
      </p:sp>
      <p:graphicFrame>
        <p:nvGraphicFramePr>
          <p:cNvPr id="4" name="Table 3">
            <a:extLst>
              <a:ext uri="{FF2B5EF4-FFF2-40B4-BE49-F238E27FC236}">
                <a16:creationId xmlns:a16="http://schemas.microsoft.com/office/drawing/2014/main" id="{FEFCFD20-25B8-EEAB-792C-695D10DD5ED9}"/>
              </a:ext>
            </a:extLst>
          </p:cNvPr>
          <p:cNvGraphicFramePr>
            <a:graphicFrameLocks noGrp="1"/>
          </p:cNvGraphicFramePr>
          <p:nvPr>
            <p:extLst>
              <p:ext uri="{D42A27DB-BD31-4B8C-83A1-F6EECF244321}">
                <p14:modId xmlns:p14="http://schemas.microsoft.com/office/powerpoint/2010/main" val="875723094"/>
              </p:ext>
            </p:extLst>
          </p:nvPr>
        </p:nvGraphicFramePr>
        <p:xfrm>
          <a:off x="673198" y="781721"/>
          <a:ext cx="7797604" cy="3397924"/>
        </p:xfrm>
        <a:graphic>
          <a:graphicData uri="http://schemas.openxmlformats.org/drawingml/2006/table">
            <a:tbl>
              <a:tblPr>
                <a:tableStyleId>{22838BEF-8BB2-4498-84A7-C5851F593DF1}</a:tableStyleId>
              </a:tblPr>
              <a:tblGrid>
                <a:gridCol w="1949401">
                  <a:extLst>
                    <a:ext uri="{9D8B030D-6E8A-4147-A177-3AD203B41FA5}">
                      <a16:colId xmlns:a16="http://schemas.microsoft.com/office/drawing/2014/main" val="79374912"/>
                    </a:ext>
                  </a:extLst>
                </a:gridCol>
                <a:gridCol w="1949401">
                  <a:extLst>
                    <a:ext uri="{9D8B030D-6E8A-4147-A177-3AD203B41FA5}">
                      <a16:colId xmlns:a16="http://schemas.microsoft.com/office/drawing/2014/main" val="1475694096"/>
                    </a:ext>
                  </a:extLst>
                </a:gridCol>
                <a:gridCol w="1949401">
                  <a:extLst>
                    <a:ext uri="{9D8B030D-6E8A-4147-A177-3AD203B41FA5}">
                      <a16:colId xmlns:a16="http://schemas.microsoft.com/office/drawing/2014/main" val="3320810044"/>
                    </a:ext>
                  </a:extLst>
                </a:gridCol>
                <a:gridCol w="1949401">
                  <a:extLst>
                    <a:ext uri="{9D8B030D-6E8A-4147-A177-3AD203B41FA5}">
                      <a16:colId xmlns:a16="http://schemas.microsoft.com/office/drawing/2014/main" val="1960577027"/>
                    </a:ext>
                  </a:extLst>
                </a:gridCol>
              </a:tblGrid>
              <a:tr h="327282">
                <a:tc>
                  <a:txBody>
                    <a:bodyPr/>
                    <a:lstStyle/>
                    <a:p>
                      <a:pPr algn="ctr">
                        <a:buNone/>
                      </a:pPr>
                      <a:r>
                        <a:rPr lang="en-IN" sz="1000" dirty="0"/>
                        <a:t>Metric</a:t>
                      </a:r>
                    </a:p>
                  </a:txBody>
                  <a:tcPr marL="28617" marR="28617" marT="14308" marB="14308" anchor="ctr">
                    <a:solidFill>
                      <a:srgbClr val="FFFF00"/>
                    </a:solidFill>
                  </a:tcPr>
                </a:tc>
                <a:tc>
                  <a:txBody>
                    <a:bodyPr/>
                    <a:lstStyle/>
                    <a:p>
                      <a:pPr algn="ctr">
                        <a:buNone/>
                      </a:pPr>
                      <a:r>
                        <a:rPr lang="en-IN" sz="1000" dirty="0"/>
                        <a:t> Situation at Virginia Mason Hospital</a:t>
                      </a:r>
                    </a:p>
                  </a:txBody>
                  <a:tcPr marL="28617" marR="28617" marT="14308" marB="14308" anchor="ctr">
                    <a:solidFill>
                      <a:srgbClr val="FFFF00"/>
                    </a:solidFill>
                  </a:tcPr>
                </a:tc>
                <a:tc>
                  <a:txBody>
                    <a:bodyPr/>
                    <a:lstStyle/>
                    <a:p>
                      <a:pPr algn="ctr">
                        <a:buNone/>
                      </a:pPr>
                      <a:r>
                        <a:rPr lang="en-IN" sz="1000" dirty="0"/>
                        <a:t>National Standard</a:t>
                      </a:r>
                    </a:p>
                  </a:txBody>
                  <a:tcPr marL="28617" marR="28617" marT="14308" marB="14308" anchor="ctr">
                    <a:solidFill>
                      <a:srgbClr val="FFFF00"/>
                    </a:solidFill>
                  </a:tcPr>
                </a:tc>
                <a:tc>
                  <a:txBody>
                    <a:bodyPr/>
                    <a:lstStyle/>
                    <a:p>
                      <a:pPr algn="ctr">
                        <a:buNone/>
                      </a:pPr>
                      <a:r>
                        <a:rPr lang="en-IN" sz="1000" dirty="0"/>
                        <a:t>Performance Gap</a:t>
                      </a:r>
                    </a:p>
                  </a:txBody>
                  <a:tcPr marL="28617" marR="28617" marT="14308" marB="14308" anchor="ctr">
                    <a:solidFill>
                      <a:srgbClr val="FFFF00"/>
                    </a:solidFill>
                  </a:tcPr>
                </a:tc>
                <a:extLst>
                  <a:ext uri="{0D108BD9-81ED-4DB2-BD59-A6C34878D82A}">
                    <a16:rowId xmlns:a16="http://schemas.microsoft.com/office/drawing/2014/main" val="2946918775"/>
                  </a:ext>
                </a:extLst>
              </a:tr>
              <a:tr h="629569">
                <a:tc>
                  <a:txBody>
                    <a:bodyPr/>
                    <a:lstStyle/>
                    <a:p>
                      <a:pPr algn="ctr">
                        <a:buNone/>
                      </a:pPr>
                      <a:r>
                        <a:rPr lang="en-IN" sz="1000" dirty="0"/>
                        <a:t>Incident Reporting</a:t>
                      </a:r>
                    </a:p>
                  </a:txBody>
                  <a:tcPr marL="28617" marR="28617" marT="14308" marB="14308" anchor="ctr"/>
                </a:tc>
                <a:tc>
                  <a:txBody>
                    <a:bodyPr/>
                    <a:lstStyle/>
                    <a:p>
                      <a:pPr algn="ctr">
                        <a:buNone/>
                      </a:pPr>
                      <a:r>
                        <a:rPr lang="en-IN" sz="1000" dirty="0"/>
                        <a:t>Delayed reporting of medication errors and patient safety incidents (Blackmore, Mecklenburg and Kaplan, 2011).</a:t>
                      </a:r>
                    </a:p>
                  </a:txBody>
                  <a:tcPr marL="28617" marR="28617" marT="14308" marB="14308" anchor="ctr"/>
                </a:tc>
                <a:tc>
                  <a:txBody>
                    <a:bodyPr/>
                    <a:lstStyle/>
                    <a:p>
                      <a:pPr algn="ctr">
                        <a:buNone/>
                      </a:pPr>
                      <a:r>
                        <a:rPr lang="en-IN" sz="1000" dirty="0"/>
                        <a:t>Real-time reporting and investigation of safety events (The Joint Commission, 2025).</a:t>
                      </a:r>
                    </a:p>
                  </a:txBody>
                  <a:tcPr marL="28617" marR="28617" marT="14308" marB="14308" anchor="ctr"/>
                </a:tc>
                <a:tc>
                  <a:txBody>
                    <a:bodyPr/>
                    <a:lstStyle/>
                    <a:p>
                      <a:pPr algn="ctr">
                        <a:buNone/>
                      </a:pPr>
                      <a:r>
                        <a:rPr lang="en-IN" sz="1000"/>
                        <a:t>Delayed reporting reduced opportunities for organisational learning and early risk identification (Vibe et al., 2024).</a:t>
                      </a:r>
                    </a:p>
                  </a:txBody>
                  <a:tcPr marL="28617" marR="28617" marT="14308" marB="14308" anchor="ctr"/>
                </a:tc>
                <a:extLst>
                  <a:ext uri="{0D108BD9-81ED-4DB2-BD59-A6C34878D82A}">
                    <a16:rowId xmlns:a16="http://schemas.microsoft.com/office/drawing/2014/main" val="1252376222"/>
                  </a:ext>
                </a:extLst>
              </a:tr>
              <a:tr h="629569">
                <a:tc>
                  <a:txBody>
                    <a:bodyPr/>
                    <a:lstStyle/>
                    <a:p>
                      <a:pPr algn="ctr">
                        <a:buNone/>
                      </a:pPr>
                      <a:r>
                        <a:rPr lang="en-IN" sz="1000"/>
                        <a:t>Staff Empowerment</a:t>
                      </a:r>
                    </a:p>
                  </a:txBody>
                  <a:tcPr marL="28617" marR="28617" marT="14308" marB="14308" anchor="ctr"/>
                </a:tc>
                <a:tc>
                  <a:txBody>
                    <a:bodyPr/>
                    <a:lstStyle/>
                    <a:p>
                      <a:pPr algn="ctr">
                        <a:buNone/>
                      </a:pPr>
                      <a:r>
                        <a:rPr lang="en-IN" sz="1000"/>
                        <a:t>Limited frontline authority in safety improvement decisions (Phillips et al., 2016).</a:t>
                      </a:r>
                    </a:p>
                  </a:txBody>
                  <a:tcPr marL="28617" marR="28617" marT="14308" marB="14308" anchor="ctr"/>
                </a:tc>
                <a:tc>
                  <a:txBody>
                    <a:bodyPr/>
                    <a:lstStyle/>
                    <a:p>
                      <a:pPr algn="ctr">
                        <a:buNone/>
                      </a:pPr>
                      <a:r>
                        <a:rPr lang="en-IN" sz="1000"/>
                        <a:t>Active staff participation in quality and safety initiatives (AHRQ, 2024).</a:t>
                      </a:r>
                    </a:p>
                  </a:txBody>
                  <a:tcPr marL="28617" marR="28617" marT="14308" marB="14308" anchor="ctr"/>
                </a:tc>
                <a:tc>
                  <a:txBody>
                    <a:bodyPr/>
                    <a:lstStyle/>
                    <a:p>
                      <a:pPr algn="ctr">
                        <a:buNone/>
                      </a:pPr>
                      <a:r>
                        <a:rPr lang="en-IN" sz="1000"/>
                        <a:t>Reduced employee engagement and lower responsiveness to safety concerns (Huang et al., 2024).</a:t>
                      </a:r>
                    </a:p>
                  </a:txBody>
                  <a:tcPr marL="28617" marR="28617" marT="14308" marB="14308" anchor="ctr"/>
                </a:tc>
                <a:extLst>
                  <a:ext uri="{0D108BD9-81ED-4DB2-BD59-A6C34878D82A}">
                    <a16:rowId xmlns:a16="http://schemas.microsoft.com/office/drawing/2014/main" val="1677770904"/>
                  </a:ext>
                </a:extLst>
              </a:tr>
              <a:tr h="543719">
                <a:tc>
                  <a:txBody>
                    <a:bodyPr/>
                    <a:lstStyle/>
                    <a:p>
                      <a:pPr algn="ctr">
                        <a:buNone/>
                      </a:pPr>
                      <a:r>
                        <a:rPr lang="en-IN" sz="1000"/>
                        <a:t>Communication</a:t>
                      </a:r>
                    </a:p>
                  </a:txBody>
                  <a:tcPr marL="28617" marR="28617" marT="14308" marB="14308" anchor="ctr"/>
                </a:tc>
                <a:tc>
                  <a:txBody>
                    <a:bodyPr/>
                    <a:lstStyle/>
                    <a:p>
                      <a:pPr algn="ctr">
                        <a:buNone/>
                      </a:pPr>
                      <a:r>
                        <a:rPr lang="en-IN" sz="1000"/>
                        <a:t>Communication failures between departments (Huang et al., 2024).</a:t>
                      </a:r>
                    </a:p>
                  </a:txBody>
                  <a:tcPr marL="28617" marR="28617" marT="14308" marB="14308" anchor="ctr"/>
                </a:tc>
                <a:tc>
                  <a:txBody>
                    <a:bodyPr/>
                    <a:lstStyle/>
                    <a:p>
                      <a:pPr algn="ctr">
                        <a:buNone/>
                      </a:pPr>
                      <a:r>
                        <a:rPr lang="en-IN" sz="1000"/>
                        <a:t>Effective multidisciplinary communication and coordination (CMS, 2024).</a:t>
                      </a:r>
                    </a:p>
                  </a:txBody>
                  <a:tcPr marL="28617" marR="28617" marT="14308" marB="14308" anchor="ctr"/>
                </a:tc>
                <a:tc>
                  <a:txBody>
                    <a:bodyPr/>
                    <a:lstStyle/>
                    <a:p>
                      <a:pPr algn="ctr">
                        <a:buNone/>
                      </a:pPr>
                      <a:r>
                        <a:rPr lang="en-IN" sz="1000"/>
                        <a:t>Increased risk of clinical errors and delayed interventions (Huang et al., 2024).</a:t>
                      </a:r>
                    </a:p>
                  </a:txBody>
                  <a:tcPr marL="28617" marR="28617" marT="14308" marB="14308" anchor="ctr"/>
                </a:tc>
                <a:extLst>
                  <a:ext uri="{0D108BD9-81ED-4DB2-BD59-A6C34878D82A}">
                    <a16:rowId xmlns:a16="http://schemas.microsoft.com/office/drawing/2014/main" val="1875150825"/>
                  </a:ext>
                </a:extLst>
              </a:tr>
              <a:tr h="715419">
                <a:tc>
                  <a:txBody>
                    <a:bodyPr/>
                    <a:lstStyle/>
                    <a:p>
                      <a:pPr algn="ctr">
                        <a:buNone/>
                      </a:pPr>
                      <a:r>
                        <a:rPr lang="en-IN" sz="1000"/>
                        <a:t>Leadership</a:t>
                      </a:r>
                    </a:p>
                  </a:txBody>
                  <a:tcPr marL="28617" marR="28617" marT="14308" marB="14308" anchor="ctr"/>
                </a:tc>
                <a:tc>
                  <a:txBody>
                    <a:bodyPr/>
                    <a:lstStyle/>
                    <a:p>
                      <a:pPr algn="ctr">
                        <a:buNone/>
                      </a:pPr>
                      <a:r>
                        <a:rPr lang="en-IN" sz="1000"/>
                        <a:t>Hierarchical and centralised governance structures (Jalilvand, Raeisi and Shaarbafchizadeh, 2024).</a:t>
                      </a:r>
                    </a:p>
                  </a:txBody>
                  <a:tcPr marL="28617" marR="28617" marT="14308" marB="14308" anchor="ctr"/>
                </a:tc>
                <a:tc>
                  <a:txBody>
                    <a:bodyPr/>
                    <a:lstStyle/>
                    <a:p>
                      <a:pPr algn="ctr">
                        <a:buNone/>
                      </a:pPr>
                      <a:r>
                        <a:rPr lang="en-IN" sz="1000"/>
                        <a:t>Shared leadership and accountability for patient safety (The Joint Commission, 2025).</a:t>
                      </a:r>
                    </a:p>
                  </a:txBody>
                  <a:tcPr marL="28617" marR="28617" marT="14308" marB="14308" anchor="ctr"/>
                </a:tc>
                <a:tc>
                  <a:txBody>
                    <a:bodyPr/>
                    <a:lstStyle/>
                    <a:p>
                      <a:pPr algn="ctr">
                        <a:buNone/>
                      </a:pPr>
                      <a:r>
                        <a:rPr lang="en-IN" sz="1000" dirty="0"/>
                        <a:t>Slower decision-making and reduced staff involvement in quality improvement.</a:t>
                      </a:r>
                    </a:p>
                  </a:txBody>
                  <a:tcPr marL="28617" marR="28617" marT="14308" marB="14308" anchor="ctr"/>
                </a:tc>
                <a:extLst>
                  <a:ext uri="{0D108BD9-81ED-4DB2-BD59-A6C34878D82A}">
                    <a16:rowId xmlns:a16="http://schemas.microsoft.com/office/drawing/2014/main" val="2410970613"/>
                  </a:ext>
                </a:extLst>
              </a:tr>
              <a:tr h="543719">
                <a:tc>
                  <a:txBody>
                    <a:bodyPr/>
                    <a:lstStyle/>
                    <a:p>
                      <a:pPr algn="ctr">
                        <a:buNone/>
                      </a:pPr>
                      <a:r>
                        <a:rPr lang="en-IN" sz="1000" dirty="0"/>
                        <a:t>Continuous Improvement</a:t>
                      </a:r>
                    </a:p>
                  </a:txBody>
                  <a:tcPr marL="28617" marR="28617" marT="14308" marB="14308" anchor="ctr"/>
                </a:tc>
                <a:tc>
                  <a:txBody>
                    <a:bodyPr/>
                    <a:lstStyle/>
                    <a:p>
                      <a:pPr algn="ctr">
                        <a:buNone/>
                      </a:pPr>
                      <a:r>
                        <a:rPr lang="en-IN" sz="1000" dirty="0"/>
                        <a:t>Weak feedback and organisational learning mechanisms (Moon, Hogden and </a:t>
                      </a:r>
                      <a:r>
                        <a:rPr lang="en-IN" sz="1000" dirty="0" err="1"/>
                        <a:t>Eljiz</a:t>
                      </a:r>
                      <a:r>
                        <a:rPr lang="en-IN" sz="1000" dirty="0"/>
                        <a:t>, 2022).</a:t>
                      </a:r>
                    </a:p>
                  </a:txBody>
                  <a:tcPr marL="28617" marR="28617" marT="14308" marB="14308" anchor="ctr"/>
                </a:tc>
                <a:tc>
                  <a:txBody>
                    <a:bodyPr/>
                    <a:lstStyle/>
                    <a:p>
                      <a:pPr algn="ctr">
                        <a:buNone/>
                      </a:pPr>
                      <a:r>
                        <a:rPr lang="en-IN" sz="1000"/>
                        <a:t>Continuous monitoring, evaluation, and learning from incidents (IHI, 2024).</a:t>
                      </a:r>
                    </a:p>
                  </a:txBody>
                  <a:tcPr marL="28617" marR="28617" marT="14308" marB="14308" anchor="ctr"/>
                </a:tc>
                <a:tc>
                  <a:txBody>
                    <a:bodyPr/>
                    <a:lstStyle/>
                    <a:p>
                      <a:pPr algn="ctr">
                        <a:buNone/>
                      </a:pPr>
                      <a:r>
                        <a:rPr lang="en-IN" sz="1000" dirty="0"/>
                        <a:t>Reactive rather than proactive quality improvement practices.</a:t>
                      </a:r>
                    </a:p>
                  </a:txBody>
                  <a:tcPr marL="28617" marR="28617" marT="14308" marB="14308" anchor="ctr"/>
                </a:tc>
                <a:extLst>
                  <a:ext uri="{0D108BD9-81ED-4DB2-BD59-A6C34878D82A}">
                    <a16:rowId xmlns:a16="http://schemas.microsoft.com/office/drawing/2014/main" val="4072116398"/>
                  </a:ext>
                </a:extLst>
              </a:tr>
            </a:tbl>
          </a:graphicData>
        </a:graphic>
      </p:graphicFrame>
      <p:sp>
        <p:nvSpPr>
          <p:cNvPr id="2" name="TextBox 1">
            <a:extLst>
              <a:ext uri="{FF2B5EF4-FFF2-40B4-BE49-F238E27FC236}">
                <a16:creationId xmlns:a16="http://schemas.microsoft.com/office/drawing/2014/main" id="{4686A0AE-246C-7DAF-7F49-FF07C89B902B}"/>
              </a:ext>
            </a:extLst>
          </p:cNvPr>
          <p:cNvSpPr txBox="1"/>
          <p:nvPr/>
        </p:nvSpPr>
        <p:spPr>
          <a:xfrm>
            <a:off x="607109" y="4220170"/>
            <a:ext cx="8097422" cy="923330"/>
          </a:xfrm>
          <a:prstGeom prst="rect">
            <a:avLst/>
          </a:prstGeom>
          <a:noFill/>
        </p:spPr>
        <p:txBody>
          <a:bodyPr wrap="square" rtlCol="0">
            <a:spAutoFit/>
          </a:bodyPr>
          <a:lstStyle/>
          <a:p>
            <a:r>
              <a:rPr lang="en-US" sz="1400" dirty="0">
                <a:solidFill>
                  <a:srgbClr val="000000"/>
                </a:solidFill>
                <a:latin typeface="Inter" pitchFamily="34" charset="0"/>
                <a:ea typeface="Inter" pitchFamily="34" charset="-122"/>
                <a:cs typeface="Inter" pitchFamily="34" charset="-120"/>
              </a:rPr>
              <a:t>Benchmarks show that the Virginia Mason was not up to the required levels of standards for patient safety and quality improvement. The introduction of healthcare concept bridged the gap, and performance improved (Blackmore, Mecklenburg, and Kaplan, 2011).</a:t>
            </a:r>
            <a:endParaRPr lang="en-US" sz="1400" dirty="0"/>
          </a:p>
          <a:p>
            <a:endParaRPr lang="en-GB" sz="1200" dirty="0"/>
          </a:p>
        </p:txBody>
      </p:sp>
    </p:spTree>
    <p:extLst>
      <p:ext uri="{BB962C8B-B14F-4D97-AF65-F5344CB8AC3E}">
        <p14:creationId xmlns:p14="http://schemas.microsoft.com/office/powerpoint/2010/main" val="287852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5543550" y="0"/>
            <a:ext cx="3600450" cy="5143500"/>
          </a:xfrm>
          <a:prstGeom prst="rect">
            <a:avLst/>
          </a:prstGeom>
        </p:spPr>
      </p:pic>
      <p:sp>
        <p:nvSpPr>
          <p:cNvPr id="3" name="Text 0"/>
          <p:cNvSpPr/>
          <p:nvPr/>
        </p:nvSpPr>
        <p:spPr>
          <a:xfrm>
            <a:off x="559619" y="578545"/>
            <a:ext cx="3558332" cy="387548"/>
          </a:xfrm>
          <a:prstGeom prst="rect">
            <a:avLst/>
          </a:prstGeom>
          <a:noFill/>
          <a:ln/>
        </p:spPr>
        <p:txBody>
          <a:bodyPr wrap="none" lIns="0" tIns="0" rIns="0" bIns="0" rtlCol="0" anchor="t"/>
          <a:lstStyle/>
          <a:p>
            <a:pPr marL="0" indent="0" algn="l">
              <a:lnSpc>
                <a:spcPct val="104000"/>
              </a:lnSpc>
              <a:buNone/>
            </a:pPr>
            <a:r>
              <a:rPr lang="en-US" sz="2400" dirty="0">
                <a:solidFill>
                  <a:srgbClr val="2C2926"/>
                </a:solidFill>
                <a:latin typeface="Bricolage Grotesque SemiBold" pitchFamily="34" charset="0"/>
                <a:ea typeface="Bricolage Grotesque SemiBold" pitchFamily="34" charset="-122"/>
                <a:cs typeface="Bricolage Grotesque SemiBold" pitchFamily="34" charset="-120"/>
              </a:rPr>
              <a:t>Conclusion</a:t>
            </a:r>
            <a:endParaRPr lang="en-US" sz="2400" dirty="0"/>
          </a:p>
        </p:txBody>
      </p:sp>
      <p:sp>
        <p:nvSpPr>
          <p:cNvPr id="4" name="Shape 1"/>
          <p:cNvSpPr/>
          <p:nvPr/>
        </p:nvSpPr>
        <p:spPr>
          <a:xfrm>
            <a:off x="559619" y="1266428"/>
            <a:ext cx="14288" cy="1469827"/>
          </a:xfrm>
          <a:prstGeom prst="roundRect">
            <a:avLst>
              <a:gd name="adj" fmla="val 59998"/>
            </a:avLst>
          </a:prstGeom>
          <a:solidFill>
            <a:srgbClr val="E7BF6A"/>
          </a:solidFill>
          <a:ln/>
        </p:spPr>
        <p:txBody>
          <a:bodyPr/>
          <a:lstStyle/>
          <a:p>
            <a:endParaRPr lang="en-GB"/>
          </a:p>
        </p:txBody>
      </p:sp>
      <p:sp>
        <p:nvSpPr>
          <p:cNvPr id="5" name="Text 2"/>
          <p:cNvSpPr/>
          <p:nvPr/>
        </p:nvSpPr>
        <p:spPr>
          <a:xfrm>
            <a:off x="682154" y="1139428"/>
            <a:ext cx="4536728" cy="2026954"/>
          </a:xfrm>
          <a:prstGeom prst="rect">
            <a:avLst/>
          </a:prstGeom>
          <a:noFill/>
          <a:ln/>
        </p:spPr>
        <p:txBody>
          <a:bodyPr wrap="square" lIns="0" tIns="0" rIns="0" bIns="0" rtlCol="0" anchor="t">
            <a:normAutofit fontScale="92500" lnSpcReduction="20000"/>
          </a:bodyPr>
          <a:lstStyle/>
          <a:p>
            <a:pPr>
              <a:lnSpc>
                <a:spcPct val="133000"/>
              </a:lnSpc>
            </a:pPr>
            <a:r>
              <a:rPr lang="en-US" sz="950" dirty="0">
                <a:solidFill>
                  <a:srgbClr val="2C2926"/>
                </a:solidFill>
                <a:latin typeface="Inter" pitchFamily="34" charset="0"/>
                <a:ea typeface="Inter" pitchFamily="34" charset="-122"/>
                <a:cs typeface="Inter" pitchFamily="34" charset="-120"/>
              </a:rPr>
              <a:t>The Virginia Mason Hospital case study shows that patients’ safety incidents are not usually a result of one mistake made by one individual but a combination of several failures taking place at the same time. Applying the Swiss Cheese Model to this case, it becomes clear that weak leadership, governance, communication system, empowerment of employees, incident reporting, and organizational learning lead to creating an environment where patients’ safety was endangered. A hierarchy of decisions made within the organization deprived the frontline workers of a chance to be involved in decision making, while poor communication and delays in reporting did not allow the organization to detect any safety issues. All these shortcomings demonstrated a lack of compliance with recognized standards of patient safety measures, However with the implementation of quality improvement strategies and better organizational governance structures, the hospital managed to improve its approach to quality and safety.</a:t>
            </a:r>
            <a:endParaRPr lang="en-US" sz="9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96119" y="417047"/>
            <a:ext cx="4981277" cy="387548"/>
          </a:xfrm>
          <a:prstGeom prst="rect">
            <a:avLst/>
          </a:prstGeom>
          <a:noFill/>
          <a:ln/>
        </p:spPr>
        <p:txBody>
          <a:bodyPr wrap="none" lIns="0" tIns="0" rIns="0" bIns="0" rtlCol="0" anchor="t"/>
          <a:lstStyle/>
          <a:p>
            <a:pPr marL="0" indent="0" algn="l">
              <a:lnSpc>
                <a:spcPct val="104000"/>
              </a:lnSpc>
              <a:buNone/>
            </a:pPr>
            <a:r>
              <a:rPr lang="en-US" sz="2400" dirty="0">
                <a:latin typeface="Bricolage Grotesque SemiBold" panose="020B0604020202020204" charset="0"/>
                <a:ea typeface="Anton" pitchFamily="34" charset="-122"/>
                <a:cs typeface="Anton" pitchFamily="34" charset="-120"/>
              </a:rPr>
              <a:t>Proposed Structure for Component 2</a:t>
            </a:r>
            <a:endParaRPr lang="en-US" sz="2400" dirty="0">
              <a:latin typeface="Bricolage Grotesque SemiBold" panose="020B0604020202020204" charset="0"/>
            </a:endParaRPr>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119" y="1044878"/>
            <a:ext cx="2634555" cy="828229"/>
          </a:xfrm>
          <a:prstGeom prst="rect">
            <a:avLst/>
          </a:prstGeom>
        </p:spPr>
      </p:pic>
      <p:sp>
        <p:nvSpPr>
          <p:cNvPr id="4" name="Text 1"/>
          <p:cNvSpPr/>
          <p:nvPr/>
        </p:nvSpPr>
        <p:spPr>
          <a:xfrm>
            <a:off x="1738982" y="1137896"/>
            <a:ext cx="148828" cy="186035"/>
          </a:xfrm>
          <a:prstGeom prst="rect">
            <a:avLst/>
          </a:prstGeom>
          <a:solidFill>
            <a:schemeClr val="accent1">
              <a:lumMod val="50000"/>
            </a:schemeClr>
          </a:solidFill>
          <a:ln/>
        </p:spPr>
        <p:txBody>
          <a:bodyPr wrap="none" lIns="0" tIns="0" rIns="0" bIns="0" rtlCol="0" anchor="ctr"/>
          <a:lstStyle/>
          <a:p>
            <a:pPr marL="0" indent="0" algn="ctr">
              <a:lnSpc>
                <a:spcPct val="100000"/>
              </a:lnSpc>
              <a:buNone/>
            </a:pPr>
            <a:r>
              <a:rPr lang="en-US" sz="1150" dirty="0">
                <a:solidFill>
                  <a:schemeClr val="bg1"/>
                </a:solidFill>
                <a:latin typeface="Anton" pitchFamily="34" charset="0"/>
                <a:ea typeface="Anton" pitchFamily="34" charset="-122"/>
                <a:cs typeface="Anton" pitchFamily="34" charset="-120"/>
              </a:rPr>
              <a:t>1</a:t>
            </a:r>
            <a:endParaRPr lang="en-US" sz="1150" dirty="0">
              <a:solidFill>
                <a:schemeClr val="bg1"/>
              </a:solidFill>
            </a:endParaRPr>
          </a:p>
        </p:txBody>
      </p:sp>
      <p:sp>
        <p:nvSpPr>
          <p:cNvPr id="5" name="Text 2"/>
          <p:cNvSpPr/>
          <p:nvPr/>
        </p:nvSpPr>
        <p:spPr>
          <a:xfrm>
            <a:off x="634380" y="1540997"/>
            <a:ext cx="1550566" cy="193849"/>
          </a:xfrm>
          <a:prstGeom prst="rect">
            <a:avLst/>
          </a:prstGeom>
          <a:solidFill>
            <a:schemeClr val="accent1">
              <a:lumMod val="50000"/>
            </a:schemeClr>
          </a:solidFill>
          <a:ln/>
        </p:spPr>
        <p:txBody>
          <a:bodyPr wrap="none" lIns="0" tIns="0" rIns="0" bIns="0" rtlCol="0" anchor="t"/>
          <a:lstStyle/>
          <a:p>
            <a:pPr marL="0" indent="0" algn="l">
              <a:lnSpc>
                <a:spcPct val="104000"/>
              </a:lnSpc>
              <a:buNone/>
            </a:pPr>
            <a:r>
              <a:rPr lang="en-US" sz="1200" dirty="0">
                <a:solidFill>
                  <a:schemeClr val="bg1"/>
                </a:solidFill>
                <a:latin typeface="Anton" pitchFamily="34" charset="0"/>
                <a:ea typeface="Anton" pitchFamily="34" charset="-122"/>
                <a:cs typeface="Anton" pitchFamily="34" charset="-120"/>
              </a:rPr>
              <a:t>Introduction</a:t>
            </a:r>
            <a:endParaRPr lang="en-US" sz="1200" dirty="0">
              <a:solidFill>
                <a:schemeClr val="bg1"/>
              </a:solidFill>
            </a:endParaRPr>
          </a:p>
        </p:txBody>
      </p:sp>
      <p:pic>
        <p:nvPicPr>
          <p:cNvPr id="6" name="Image 1"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254648" y="1044878"/>
            <a:ext cx="2634630" cy="828229"/>
          </a:xfrm>
          <a:prstGeom prst="rect">
            <a:avLst/>
          </a:prstGeom>
        </p:spPr>
      </p:pic>
      <p:sp>
        <p:nvSpPr>
          <p:cNvPr id="7" name="Text 3"/>
          <p:cNvSpPr/>
          <p:nvPr/>
        </p:nvSpPr>
        <p:spPr>
          <a:xfrm>
            <a:off x="4497512" y="1137896"/>
            <a:ext cx="148828" cy="186035"/>
          </a:xfrm>
          <a:prstGeom prst="rect">
            <a:avLst/>
          </a:prstGeom>
          <a:solidFill>
            <a:schemeClr val="accent1">
              <a:lumMod val="50000"/>
            </a:schemeClr>
          </a:solidFill>
          <a:ln/>
        </p:spPr>
        <p:txBody>
          <a:bodyPr wrap="none" lIns="0" tIns="0" rIns="0" bIns="0" rtlCol="0" anchor="ctr"/>
          <a:lstStyle/>
          <a:p>
            <a:pPr marL="0" indent="0" algn="ctr">
              <a:lnSpc>
                <a:spcPct val="100000"/>
              </a:lnSpc>
              <a:buNone/>
            </a:pPr>
            <a:r>
              <a:rPr lang="en-US" sz="1150" dirty="0">
                <a:solidFill>
                  <a:schemeClr val="bg1"/>
                </a:solidFill>
                <a:latin typeface="Anton" pitchFamily="34" charset="0"/>
                <a:ea typeface="Anton" pitchFamily="34" charset="-122"/>
                <a:cs typeface="Anton" pitchFamily="34" charset="-120"/>
              </a:rPr>
              <a:t>2</a:t>
            </a:r>
            <a:endParaRPr lang="en-US" sz="1150" dirty="0">
              <a:solidFill>
                <a:schemeClr val="bg1"/>
              </a:solidFill>
            </a:endParaRPr>
          </a:p>
        </p:txBody>
      </p:sp>
      <p:pic>
        <p:nvPicPr>
          <p:cNvPr id="9" name="Image 2"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13252" y="1044878"/>
            <a:ext cx="2634555" cy="828229"/>
          </a:xfrm>
          <a:prstGeom prst="rect">
            <a:avLst/>
          </a:prstGeom>
        </p:spPr>
      </p:pic>
      <p:sp>
        <p:nvSpPr>
          <p:cNvPr id="10" name="Text 5"/>
          <p:cNvSpPr/>
          <p:nvPr/>
        </p:nvSpPr>
        <p:spPr>
          <a:xfrm>
            <a:off x="7256115" y="1137896"/>
            <a:ext cx="148828" cy="186035"/>
          </a:xfrm>
          <a:prstGeom prst="rect">
            <a:avLst/>
          </a:prstGeom>
          <a:solidFill>
            <a:schemeClr val="accent1">
              <a:lumMod val="50000"/>
            </a:schemeClr>
          </a:solidFill>
          <a:ln/>
        </p:spPr>
        <p:txBody>
          <a:bodyPr wrap="none" lIns="0" tIns="0" rIns="0" bIns="0" rtlCol="0" anchor="ctr"/>
          <a:lstStyle/>
          <a:p>
            <a:pPr marL="0" indent="0" algn="ctr">
              <a:lnSpc>
                <a:spcPct val="100000"/>
              </a:lnSpc>
              <a:buNone/>
            </a:pPr>
            <a:r>
              <a:rPr lang="en-US" sz="1150" dirty="0">
                <a:solidFill>
                  <a:schemeClr val="bg1"/>
                </a:solidFill>
                <a:latin typeface="Anton" pitchFamily="34" charset="0"/>
                <a:ea typeface="Anton" pitchFamily="34" charset="-122"/>
                <a:cs typeface="Anton" pitchFamily="34" charset="-120"/>
              </a:rPr>
              <a:t>3</a:t>
            </a:r>
            <a:endParaRPr lang="en-US" sz="1150" dirty="0">
              <a:solidFill>
                <a:schemeClr val="bg1"/>
              </a:solidFill>
            </a:endParaRPr>
          </a:p>
        </p:txBody>
      </p:sp>
      <p:sp>
        <p:nvSpPr>
          <p:cNvPr id="11" name="Text 6"/>
          <p:cNvSpPr/>
          <p:nvPr/>
        </p:nvSpPr>
        <p:spPr>
          <a:xfrm>
            <a:off x="6151513" y="1540997"/>
            <a:ext cx="2358108" cy="239018"/>
          </a:xfrm>
          <a:prstGeom prst="rect">
            <a:avLst/>
          </a:prstGeom>
          <a:solidFill>
            <a:schemeClr val="accent1">
              <a:lumMod val="50000"/>
            </a:schemeClr>
          </a:solidFill>
          <a:ln/>
        </p:spPr>
        <p:txBody>
          <a:bodyPr wrap="none" lIns="0" tIns="0" rIns="0" bIns="0" rtlCol="0" anchor="t"/>
          <a:lstStyle/>
          <a:p>
            <a:pPr marL="0" indent="0" algn="l">
              <a:lnSpc>
                <a:spcPct val="104000"/>
              </a:lnSpc>
              <a:buNone/>
            </a:pPr>
            <a:r>
              <a:rPr lang="en-US" sz="1100" dirty="0">
                <a:solidFill>
                  <a:schemeClr val="bg1"/>
                </a:solidFill>
                <a:latin typeface="Anton" pitchFamily="34" charset="0"/>
                <a:ea typeface="Anton" pitchFamily="34" charset="-122"/>
                <a:cs typeface="Anton" pitchFamily="34" charset="-120"/>
              </a:rPr>
              <a:t>Root Cause Analysis and Fishbone Diagram</a:t>
            </a:r>
            <a:endParaRPr lang="en-US" sz="1100" dirty="0">
              <a:solidFill>
                <a:schemeClr val="bg1"/>
              </a:solidFill>
            </a:endParaRPr>
          </a:p>
        </p:txBody>
      </p:sp>
      <p:pic>
        <p:nvPicPr>
          <p:cNvPr id="12" name="Image 3"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119" y="1997081"/>
            <a:ext cx="2634555" cy="828229"/>
          </a:xfrm>
          <a:prstGeom prst="rect">
            <a:avLst/>
          </a:prstGeom>
        </p:spPr>
      </p:pic>
      <p:sp>
        <p:nvSpPr>
          <p:cNvPr id="13" name="Text 7"/>
          <p:cNvSpPr/>
          <p:nvPr/>
        </p:nvSpPr>
        <p:spPr>
          <a:xfrm>
            <a:off x="1738982" y="2090098"/>
            <a:ext cx="148828" cy="186035"/>
          </a:xfrm>
          <a:prstGeom prst="rect">
            <a:avLst/>
          </a:prstGeom>
          <a:solidFill>
            <a:schemeClr val="accent1">
              <a:lumMod val="50000"/>
            </a:schemeClr>
          </a:solidFill>
          <a:ln/>
        </p:spPr>
        <p:txBody>
          <a:bodyPr wrap="none" lIns="0" tIns="0" rIns="0" bIns="0" rtlCol="0" anchor="ctr"/>
          <a:lstStyle/>
          <a:p>
            <a:pPr marL="0" indent="0" algn="ctr">
              <a:lnSpc>
                <a:spcPct val="100000"/>
              </a:lnSpc>
              <a:buNone/>
            </a:pPr>
            <a:r>
              <a:rPr lang="en-US" sz="1150" dirty="0">
                <a:solidFill>
                  <a:schemeClr val="bg1"/>
                </a:solidFill>
                <a:latin typeface="Anton" pitchFamily="34" charset="0"/>
                <a:ea typeface="Anton" pitchFamily="34" charset="-122"/>
                <a:cs typeface="Anton" pitchFamily="34" charset="-120"/>
              </a:rPr>
              <a:t>4</a:t>
            </a:r>
            <a:endParaRPr lang="en-US" sz="1150" dirty="0">
              <a:solidFill>
                <a:schemeClr val="bg1"/>
              </a:solidFill>
            </a:endParaRPr>
          </a:p>
        </p:txBody>
      </p:sp>
      <p:sp>
        <p:nvSpPr>
          <p:cNvPr id="14" name="Text 8"/>
          <p:cNvSpPr/>
          <p:nvPr/>
        </p:nvSpPr>
        <p:spPr>
          <a:xfrm>
            <a:off x="634380" y="2493199"/>
            <a:ext cx="1831851" cy="193849"/>
          </a:xfrm>
          <a:prstGeom prst="rect">
            <a:avLst/>
          </a:prstGeom>
          <a:solidFill>
            <a:schemeClr val="accent1">
              <a:lumMod val="50000"/>
            </a:schemeClr>
          </a:solidFill>
          <a:ln/>
        </p:spPr>
        <p:txBody>
          <a:bodyPr wrap="none" lIns="0" tIns="0" rIns="0" bIns="0" rtlCol="0" anchor="t"/>
          <a:lstStyle/>
          <a:p>
            <a:pPr marL="0" indent="0" algn="l">
              <a:lnSpc>
                <a:spcPct val="104000"/>
              </a:lnSpc>
              <a:buNone/>
            </a:pPr>
            <a:r>
              <a:rPr lang="en-US" sz="1200" dirty="0">
                <a:solidFill>
                  <a:schemeClr val="bg1"/>
                </a:solidFill>
                <a:latin typeface="Anton" pitchFamily="34" charset="0"/>
                <a:ea typeface="Anton" pitchFamily="34" charset="-122"/>
                <a:cs typeface="Anton" pitchFamily="34" charset="-120"/>
              </a:rPr>
              <a:t>Systems Theory</a:t>
            </a:r>
            <a:endParaRPr lang="en-US" sz="1200" dirty="0">
              <a:solidFill>
                <a:schemeClr val="bg1"/>
              </a:solidFill>
            </a:endParaRPr>
          </a:p>
        </p:txBody>
      </p:sp>
      <p:pic>
        <p:nvPicPr>
          <p:cNvPr id="15" name="Image 4"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254611" y="2012521"/>
            <a:ext cx="2634630" cy="828229"/>
          </a:xfrm>
          <a:prstGeom prst="rect">
            <a:avLst/>
          </a:prstGeom>
        </p:spPr>
      </p:pic>
      <p:sp>
        <p:nvSpPr>
          <p:cNvPr id="16" name="Text 9"/>
          <p:cNvSpPr/>
          <p:nvPr/>
        </p:nvSpPr>
        <p:spPr>
          <a:xfrm>
            <a:off x="4497512" y="2090098"/>
            <a:ext cx="148828" cy="186035"/>
          </a:xfrm>
          <a:prstGeom prst="rect">
            <a:avLst/>
          </a:prstGeom>
          <a:solidFill>
            <a:schemeClr val="accent1">
              <a:lumMod val="50000"/>
            </a:schemeClr>
          </a:solidFill>
          <a:ln/>
        </p:spPr>
        <p:txBody>
          <a:bodyPr wrap="none" lIns="0" tIns="0" rIns="0" bIns="0" rtlCol="0" anchor="ctr"/>
          <a:lstStyle/>
          <a:p>
            <a:pPr marL="0" indent="0" algn="ctr">
              <a:lnSpc>
                <a:spcPct val="100000"/>
              </a:lnSpc>
              <a:buNone/>
            </a:pPr>
            <a:r>
              <a:rPr lang="en-US" sz="1150" dirty="0">
                <a:solidFill>
                  <a:schemeClr val="bg1"/>
                </a:solidFill>
                <a:latin typeface="Anton" pitchFamily="34" charset="0"/>
                <a:ea typeface="Anton" pitchFamily="34" charset="-122"/>
                <a:cs typeface="Anton" pitchFamily="34" charset="-120"/>
              </a:rPr>
              <a:t>5</a:t>
            </a:r>
            <a:endParaRPr lang="en-US" sz="1150" dirty="0">
              <a:solidFill>
                <a:schemeClr val="bg1"/>
              </a:solidFill>
            </a:endParaRPr>
          </a:p>
        </p:txBody>
      </p:sp>
      <p:sp>
        <p:nvSpPr>
          <p:cNvPr id="17" name="Text 10"/>
          <p:cNvSpPr/>
          <p:nvPr/>
        </p:nvSpPr>
        <p:spPr>
          <a:xfrm>
            <a:off x="3458467" y="1482134"/>
            <a:ext cx="1550566" cy="193849"/>
          </a:xfrm>
          <a:prstGeom prst="rect">
            <a:avLst/>
          </a:prstGeom>
          <a:solidFill>
            <a:schemeClr val="accent1">
              <a:lumMod val="50000"/>
            </a:schemeClr>
          </a:solidFill>
          <a:ln/>
        </p:spPr>
        <p:txBody>
          <a:bodyPr wrap="none" lIns="0" tIns="0" rIns="0" bIns="0" rtlCol="0" anchor="t"/>
          <a:lstStyle/>
          <a:p>
            <a:pPr marL="0" indent="0" algn="l">
              <a:lnSpc>
                <a:spcPct val="104000"/>
              </a:lnSpc>
              <a:buNone/>
            </a:pPr>
            <a:r>
              <a:rPr lang="en-US" sz="1200" dirty="0">
                <a:solidFill>
                  <a:schemeClr val="bg1"/>
                </a:solidFill>
                <a:latin typeface="Anton" pitchFamily="34" charset="0"/>
                <a:ea typeface="Anton" pitchFamily="34" charset="-122"/>
                <a:cs typeface="Anton" pitchFamily="34" charset="-120"/>
              </a:rPr>
              <a:t>Donabedian Model</a:t>
            </a:r>
            <a:endParaRPr lang="en-US" sz="1200" dirty="0">
              <a:solidFill>
                <a:schemeClr val="bg1"/>
              </a:solidFill>
            </a:endParaRPr>
          </a:p>
        </p:txBody>
      </p:sp>
      <p:pic>
        <p:nvPicPr>
          <p:cNvPr id="18" name="Image 5"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13252" y="1997081"/>
            <a:ext cx="2634555" cy="828229"/>
          </a:xfrm>
          <a:prstGeom prst="rect">
            <a:avLst/>
          </a:prstGeom>
        </p:spPr>
      </p:pic>
      <p:sp>
        <p:nvSpPr>
          <p:cNvPr id="19" name="Text 11"/>
          <p:cNvSpPr/>
          <p:nvPr/>
        </p:nvSpPr>
        <p:spPr>
          <a:xfrm>
            <a:off x="7256115" y="2090098"/>
            <a:ext cx="148828" cy="186035"/>
          </a:xfrm>
          <a:prstGeom prst="rect">
            <a:avLst/>
          </a:prstGeom>
          <a:solidFill>
            <a:schemeClr val="accent1">
              <a:lumMod val="50000"/>
            </a:schemeClr>
          </a:solidFill>
          <a:ln/>
        </p:spPr>
        <p:txBody>
          <a:bodyPr wrap="none" lIns="0" tIns="0" rIns="0" bIns="0" rtlCol="0" anchor="ctr"/>
          <a:lstStyle/>
          <a:p>
            <a:pPr marL="0" indent="0" algn="ctr">
              <a:lnSpc>
                <a:spcPct val="100000"/>
              </a:lnSpc>
              <a:buNone/>
            </a:pPr>
            <a:r>
              <a:rPr lang="en-US" sz="1150" dirty="0">
                <a:solidFill>
                  <a:schemeClr val="bg1"/>
                </a:solidFill>
                <a:latin typeface="Anton" pitchFamily="34" charset="0"/>
                <a:ea typeface="Anton" pitchFamily="34" charset="-122"/>
                <a:cs typeface="Anton" pitchFamily="34" charset="-120"/>
              </a:rPr>
              <a:t>6</a:t>
            </a:r>
            <a:endParaRPr lang="en-US" sz="1150" dirty="0">
              <a:solidFill>
                <a:schemeClr val="bg1"/>
              </a:solidFill>
            </a:endParaRPr>
          </a:p>
        </p:txBody>
      </p:sp>
      <p:sp>
        <p:nvSpPr>
          <p:cNvPr id="20" name="Text 12"/>
          <p:cNvSpPr/>
          <p:nvPr/>
        </p:nvSpPr>
        <p:spPr>
          <a:xfrm>
            <a:off x="3713113" y="2434337"/>
            <a:ext cx="1985367" cy="193849"/>
          </a:xfrm>
          <a:prstGeom prst="rect">
            <a:avLst/>
          </a:prstGeom>
          <a:solidFill>
            <a:schemeClr val="accent1">
              <a:lumMod val="50000"/>
            </a:schemeClr>
          </a:solidFill>
          <a:ln/>
        </p:spPr>
        <p:txBody>
          <a:bodyPr wrap="none" lIns="0" tIns="0" rIns="0" bIns="0" rtlCol="0" anchor="t"/>
          <a:lstStyle/>
          <a:p>
            <a:pPr marL="0" indent="0" algn="l">
              <a:lnSpc>
                <a:spcPct val="104000"/>
              </a:lnSpc>
              <a:buNone/>
            </a:pPr>
            <a:r>
              <a:rPr lang="en-US" sz="1200" dirty="0">
                <a:solidFill>
                  <a:schemeClr val="bg1"/>
                </a:solidFill>
                <a:latin typeface="Anton" pitchFamily="34" charset="0"/>
                <a:ea typeface="Anton" pitchFamily="34" charset="-122"/>
                <a:cs typeface="Anton" pitchFamily="34" charset="-120"/>
              </a:rPr>
              <a:t>Policy Analysis</a:t>
            </a:r>
            <a:endParaRPr lang="en-US" sz="1200" dirty="0">
              <a:solidFill>
                <a:schemeClr val="bg1"/>
              </a:solidFill>
            </a:endParaRPr>
          </a:p>
        </p:txBody>
      </p:sp>
      <p:pic>
        <p:nvPicPr>
          <p:cNvPr id="21" name="Image 6"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96119" y="2949283"/>
            <a:ext cx="2634555" cy="828229"/>
          </a:xfrm>
          <a:prstGeom prst="rect">
            <a:avLst/>
          </a:prstGeom>
        </p:spPr>
      </p:pic>
      <p:sp>
        <p:nvSpPr>
          <p:cNvPr id="22" name="Text 13"/>
          <p:cNvSpPr/>
          <p:nvPr/>
        </p:nvSpPr>
        <p:spPr>
          <a:xfrm>
            <a:off x="1738982" y="3042301"/>
            <a:ext cx="148828" cy="186035"/>
          </a:xfrm>
          <a:prstGeom prst="rect">
            <a:avLst/>
          </a:prstGeom>
          <a:solidFill>
            <a:schemeClr val="accent1">
              <a:lumMod val="50000"/>
            </a:schemeClr>
          </a:solidFill>
          <a:ln/>
        </p:spPr>
        <p:txBody>
          <a:bodyPr wrap="none" lIns="0" tIns="0" rIns="0" bIns="0" rtlCol="0" anchor="ctr"/>
          <a:lstStyle/>
          <a:p>
            <a:pPr marL="0" indent="0" algn="ctr">
              <a:lnSpc>
                <a:spcPct val="100000"/>
              </a:lnSpc>
              <a:buNone/>
            </a:pPr>
            <a:r>
              <a:rPr lang="en-US" sz="1150" dirty="0">
                <a:solidFill>
                  <a:schemeClr val="bg1"/>
                </a:solidFill>
                <a:latin typeface="Anton" pitchFamily="34" charset="0"/>
                <a:ea typeface="Anton" pitchFamily="34" charset="-122"/>
                <a:cs typeface="Anton" pitchFamily="34" charset="-120"/>
              </a:rPr>
              <a:t>7</a:t>
            </a:r>
            <a:endParaRPr lang="en-US" sz="1150" dirty="0">
              <a:solidFill>
                <a:schemeClr val="bg1"/>
              </a:solidFill>
            </a:endParaRPr>
          </a:p>
        </p:txBody>
      </p:sp>
      <p:sp>
        <p:nvSpPr>
          <p:cNvPr id="23" name="Text 14"/>
          <p:cNvSpPr/>
          <p:nvPr/>
        </p:nvSpPr>
        <p:spPr>
          <a:xfrm>
            <a:off x="6151513" y="2369150"/>
            <a:ext cx="1550566" cy="193849"/>
          </a:xfrm>
          <a:prstGeom prst="rect">
            <a:avLst/>
          </a:prstGeom>
          <a:solidFill>
            <a:schemeClr val="accent1">
              <a:lumMod val="50000"/>
            </a:schemeClr>
          </a:solidFill>
          <a:ln/>
        </p:spPr>
        <p:txBody>
          <a:bodyPr wrap="none" lIns="0" tIns="0" rIns="0" bIns="0" rtlCol="0" anchor="t"/>
          <a:lstStyle/>
          <a:p>
            <a:pPr marL="0" indent="0" algn="l">
              <a:lnSpc>
                <a:spcPct val="104000"/>
              </a:lnSpc>
              <a:buNone/>
            </a:pPr>
            <a:r>
              <a:rPr lang="en-US" sz="1200" dirty="0">
                <a:solidFill>
                  <a:schemeClr val="bg1"/>
                </a:solidFill>
                <a:latin typeface="Anton" pitchFamily="34" charset="0"/>
                <a:ea typeface="Anton" pitchFamily="34" charset="-122"/>
                <a:cs typeface="Anton" pitchFamily="34" charset="-120"/>
              </a:rPr>
              <a:t>Impact on Quality, Equity and Efficiency</a:t>
            </a:r>
            <a:endParaRPr lang="en-US" sz="1200" dirty="0">
              <a:solidFill>
                <a:schemeClr val="bg1"/>
              </a:solidFill>
            </a:endParaRPr>
          </a:p>
        </p:txBody>
      </p:sp>
      <p:pic>
        <p:nvPicPr>
          <p:cNvPr id="24" name="Image 7"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254611" y="2962157"/>
            <a:ext cx="2634630" cy="828229"/>
          </a:xfrm>
          <a:prstGeom prst="rect">
            <a:avLst/>
          </a:prstGeom>
        </p:spPr>
      </p:pic>
      <p:sp>
        <p:nvSpPr>
          <p:cNvPr id="25" name="Text 15"/>
          <p:cNvSpPr/>
          <p:nvPr/>
        </p:nvSpPr>
        <p:spPr>
          <a:xfrm>
            <a:off x="4497512" y="3042301"/>
            <a:ext cx="148828" cy="186035"/>
          </a:xfrm>
          <a:prstGeom prst="rect">
            <a:avLst/>
          </a:prstGeom>
          <a:solidFill>
            <a:schemeClr val="accent1">
              <a:lumMod val="50000"/>
            </a:schemeClr>
          </a:solidFill>
          <a:ln/>
        </p:spPr>
        <p:txBody>
          <a:bodyPr wrap="none" lIns="0" tIns="0" rIns="0" bIns="0" rtlCol="0" anchor="ctr"/>
          <a:lstStyle/>
          <a:p>
            <a:pPr marL="0" indent="0" algn="ctr">
              <a:lnSpc>
                <a:spcPct val="100000"/>
              </a:lnSpc>
              <a:buNone/>
            </a:pPr>
            <a:r>
              <a:rPr lang="en-US" sz="1150" dirty="0">
                <a:solidFill>
                  <a:schemeClr val="bg1"/>
                </a:solidFill>
                <a:latin typeface="Anton" pitchFamily="34" charset="0"/>
                <a:ea typeface="Anton" pitchFamily="34" charset="-122"/>
                <a:cs typeface="Anton" pitchFamily="34" charset="-120"/>
              </a:rPr>
              <a:t>8</a:t>
            </a:r>
            <a:endParaRPr lang="en-US" sz="1150" dirty="0">
              <a:solidFill>
                <a:schemeClr val="bg1"/>
              </a:solidFill>
            </a:endParaRPr>
          </a:p>
        </p:txBody>
      </p:sp>
      <p:sp>
        <p:nvSpPr>
          <p:cNvPr id="26" name="Text 16"/>
          <p:cNvSpPr/>
          <p:nvPr/>
        </p:nvSpPr>
        <p:spPr>
          <a:xfrm>
            <a:off x="963699" y="3342019"/>
            <a:ext cx="1550566" cy="193849"/>
          </a:xfrm>
          <a:prstGeom prst="rect">
            <a:avLst/>
          </a:prstGeom>
          <a:solidFill>
            <a:schemeClr val="accent1">
              <a:lumMod val="50000"/>
            </a:schemeClr>
          </a:solidFill>
          <a:ln/>
        </p:spPr>
        <p:txBody>
          <a:bodyPr wrap="none" lIns="0" tIns="0" rIns="0" bIns="0" rtlCol="0" anchor="t"/>
          <a:lstStyle/>
          <a:p>
            <a:pPr marL="0" indent="0" algn="l">
              <a:lnSpc>
                <a:spcPct val="104000"/>
              </a:lnSpc>
              <a:buNone/>
            </a:pPr>
            <a:r>
              <a:rPr lang="en-US" sz="1200" dirty="0">
                <a:solidFill>
                  <a:schemeClr val="bg1"/>
                </a:solidFill>
                <a:latin typeface="Anton" pitchFamily="34" charset="0"/>
                <a:ea typeface="Anton" pitchFamily="34" charset="-122"/>
                <a:cs typeface="Anton" pitchFamily="34" charset="-120"/>
              </a:rPr>
              <a:t>Recommendations</a:t>
            </a:r>
            <a:endParaRPr lang="en-US" sz="1200" dirty="0">
              <a:solidFill>
                <a:schemeClr val="bg1"/>
              </a:solidFill>
            </a:endParaRPr>
          </a:p>
        </p:txBody>
      </p:sp>
      <p:pic>
        <p:nvPicPr>
          <p:cNvPr id="27" name="Image 8"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013252" y="2949283"/>
            <a:ext cx="2634555" cy="828229"/>
          </a:xfrm>
          <a:prstGeom prst="rect">
            <a:avLst/>
          </a:prstGeom>
        </p:spPr>
      </p:pic>
      <p:sp>
        <p:nvSpPr>
          <p:cNvPr id="28" name="Text 17"/>
          <p:cNvSpPr/>
          <p:nvPr/>
        </p:nvSpPr>
        <p:spPr>
          <a:xfrm>
            <a:off x="7256115" y="3042301"/>
            <a:ext cx="148828" cy="186035"/>
          </a:xfrm>
          <a:prstGeom prst="rect">
            <a:avLst/>
          </a:prstGeom>
          <a:solidFill>
            <a:schemeClr val="accent1">
              <a:lumMod val="50000"/>
            </a:schemeClr>
          </a:solidFill>
          <a:ln/>
        </p:spPr>
        <p:txBody>
          <a:bodyPr wrap="none" lIns="0" tIns="0" rIns="0" bIns="0" rtlCol="0" anchor="ctr"/>
          <a:lstStyle/>
          <a:p>
            <a:pPr marL="0" indent="0" algn="ctr">
              <a:lnSpc>
                <a:spcPct val="100000"/>
              </a:lnSpc>
              <a:buNone/>
            </a:pPr>
            <a:r>
              <a:rPr lang="en-US" sz="1150" dirty="0">
                <a:solidFill>
                  <a:schemeClr val="bg1"/>
                </a:solidFill>
                <a:latin typeface="Anton" pitchFamily="34" charset="0"/>
                <a:ea typeface="Anton" pitchFamily="34" charset="-122"/>
                <a:cs typeface="Anton" pitchFamily="34" charset="-120"/>
              </a:rPr>
              <a:t>9</a:t>
            </a:r>
            <a:endParaRPr lang="en-US" sz="1150" dirty="0">
              <a:solidFill>
                <a:schemeClr val="bg1"/>
              </a:solidFill>
            </a:endParaRPr>
          </a:p>
        </p:txBody>
      </p:sp>
      <p:sp>
        <p:nvSpPr>
          <p:cNvPr id="29" name="Text 18"/>
          <p:cNvSpPr/>
          <p:nvPr/>
        </p:nvSpPr>
        <p:spPr>
          <a:xfrm>
            <a:off x="4233750" y="3405999"/>
            <a:ext cx="1550566" cy="193849"/>
          </a:xfrm>
          <a:prstGeom prst="rect">
            <a:avLst/>
          </a:prstGeom>
          <a:solidFill>
            <a:schemeClr val="accent1">
              <a:lumMod val="50000"/>
            </a:schemeClr>
          </a:solidFill>
          <a:ln/>
        </p:spPr>
        <p:txBody>
          <a:bodyPr wrap="none" lIns="0" tIns="0" rIns="0" bIns="0" rtlCol="0" anchor="t"/>
          <a:lstStyle/>
          <a:p>
            <a:pPr marL="0" indent="0" algn="l">
              <a:lnSpc>
                <a:spcPct val="104000"/>
              </a:lnSpc>
              <a:buNone/>
            </a:pPr>
            <a:r>
              <a:rPr lang="en-US" sz="1200" dirty="0">
                <a:solidFill>
                  <a:schemeClr val="bg1"/>
                </a:solidFill>
                <a:latin typeface="Anton" pitchFamily="34" charset="0"/>
                <a:ea typeface="Anton" pitchFamily="34" charset="-122"/>
                <a:cs typeface="Anton" pitchFamily="34" charset="-120"/>
              </a:rPr>
              <a:t>Conclusion</a:t>
            </a:r>
            <a:endParaRPr lang="en-US" sz="1200" dirty="0">
              <a:solidFill>
                <a:schemeClr val="bg1"/>
              </a:solidFill>
            </a:endParaRPr>
          </a:p>
        </p:txBody>
      </p:sp>
      <p:sp>
        <p:nvSpPr>
          <p:cNvPr id="31" name="Text 15">
            <a:extLst>
              <a:ext uri="{FF2B5EF4-FFF2-40B4-BE49-F238E27FC236}">
                <a16:creationId xmlns:a16="http://schemas.microsoft.com/office/drawing/2014/main" id="{BFF59CFE-B4B9-9F2F-7B1E-1AB1AC6A594B}"/>
              </a:ext>
            </a:extLst>
          </p:cNvPr>
          <p:cNvSpPr/>
          <p:nvPr/>
        </p:nvSpPr>
        <p:spPr>
          <a:xfrm flipH="1">
            <a:off x="4649911" y="3870530"/>
            <a:ext cx="45719" cy="45719"/>
          </a:xfrm>
          <a:prstGeom prst="rect">
            <a:avLst/>
          </a:prstGeom>
          <a:solidFill>
            <a:schemeClr val="accent1">
              <a:lumMod val="50000"/>
            </a:schemeClr>
          </a:solidFill>
          <a:ln/>
        </p:spPr>
        <p:txBody>
          <a:bodyPr wrap="none" lIns="0" tIns="0" rIns="0" bIns="0" rtlCol="0" anchor="ctr"/>
          <a:lstStyle/>
          <a:p>
            <a:pPr marL="0" indent="0" algn="ctr">
              <a:lnSpc>
                <a:spcPct val="100000"/>
              </a:lnSpc>
              <a:buNone/>
            </a:pPr>
            <a:r>
              <a:rPr lang="en-US" sz="1150" dirty="0">
                <a:solidFill>
                  <a:schemeClr val="bg1"/>
                </a:solidFill>
                <a:latin typeface="Anton" pitchFamily="34" charset="0"/>
              </a:rPr>
              <a:t>0</a:t>
            </a:r>
            <a:endParaRPr lang="en-US" sz="1150" dirty="0">
              <a:solidFill>
                <a:schemeClr val="bg1"/>
              </a:solidFill>
            </a:endParaRPr>
          </a:p>
        </p:txBody>
      </p:sp>
      <p:sp>
        <p:nvSpPr>
          <p:cNvPr id="32" name="Text 16">
            <a:extLst>
              <a:ext uri="{FF2B5EF4-FFF2-40B4-BE49-F238E27FC236}">
                <a16:creationId xmlns:a16="http://schemas.microsoft.com/office/drawing/2014/main" id="{F7BAC300-11B7-A4EC-0FB6-36F696D331C1}"/>
              </a:ext>
            </a:extLst>
          </p:cNvPr>
          <p:cNvSpPr/>
          <p:nvPr/>
        </p:nvSpPr>
        <p:spPr>
          <a:xfrm>
            <a:off x="6392742" y="3321354"/>
            <a:ext cx="1068107" cy="186035"/>
          </a:xfrm>
          <a:prstGeom prst="rect">
            <a:avLst/>
          </a:prstGeom>
          <a:solidFill>
            <a:schemeClr val="accent1">
              <a:lumMod val="50000"/>
            </a:schemeClr>
          </a:solidFill>
          <a:ln/>
        </p:spPr>
        <p:txBody>
          <a:bodyPr wrap="none" lIns="0" tIns="0" rIns="0" bIns="0" rtlCol="0" anchor="t"/>
          <a:lstStyle/>
          <a:p>
            <a:pPr marL="0" indent="0" algn="l">
              <a:lnSpc>
                <a:spcPct val="104000"/>
              </a:lnSpc>
              <a:buNone/>
            </a:pPr>
            <a:r>
              <a:rPr lang="en-US" sz="1200" dirty="0">
                <a:solidFill>
                  <a:schemeClr val="bg1"/>
                </a:solidFill>
                <a:latin typeface="Anton" pitchFamily="34" charset="0"/>
                <a:ea typeface="Anton" pitchFamily="34" charset="-122"/>
                <a:cs typeface="Anton" pitchFamily="34" charset="-120"/>
              </a:rPr>
              <a:t>References</a:t>
            </a:r>
            <a:endParaRPr lang="en-US" sz="1200" dirty="0">
              <a:solidFill>
                <a:schemeClr val="bg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Text 0"/>
          <p:cNvSpPr/>
          <p:nvPr/>
        </p:nvSpPr>
        <p:spPr>
          <a:xfrm>
            <a:off x="1209452" y="372666"/>
            <a:ext cx="2589237" cy="266477"/>
          </a:xfrm>
          <a:prstGeom prst="rect">
            <a:avLst/>
          </a:prstGeom>
          <a:noFill/>
          <a:ln/>
        </p:spPr>
        <p:txBody>
          <a:bodyPr wrap="none" lIns="0" tIns="0" rIns="0" bIns="0" rtlCol="0" anchor="t"/>
          <a:lstStyle/>
          <a:p>
            <a:pPr marL="0" indent="0" algn="l">
              <a:lnSpc>
                <a:spcPct val="104000"/>
              </a:lnSpc>
              <a:buNone/>
            </a:pPr>
            <a:r>
              <a:rPr lang="en-US" sz="1650" dirty="0">
                <a:solidFill>
                  <a:srgbClr val="2C2926"/>
                </a:solidFill>
                <a:latin typeface="Bricolage Grotesque SemiBold" pitchFamily="34" charset="0"/>
                <a:ea typeface="Bricolage Grotesque SemiBold" pitchFamily="34" charset="-122"/>
                <a:cs typeface="Bricolage Grotesque SemiBold" pitchFamily="34" charset="-120"/>
              </a:rPr>
              <a:t>References</a:t>
            </a:r>
            <a:endParaRPr lang="en-US" sz="1650" dirty="0"/>
          </a:p>
        </p:txBody>
      </p:sp>
      <p:sp>
        <p:nvSpPr>
          <p:cNvPr id="3" name="Text 1"/>
          <p:cNvSpPr/>
          <p:nvPr/>
        </p:nvSpPr>
        <p:spPr>
          <a:xfrm>
            <a:off x="937260" y="756345"/>
            <a:ext cx="6997214" cy="4014490"/>
          </a:xfrm>
          <a:prstGeom prst="rect">
            <a:avLst/>
          </a:prstGeom>
          <a:noFill/>
          <a:ln/>
        </p:spPr>
        <p:txBody>
          <a:bodyPr wrap="square" lIns="0" tIns="0" rIns="0" bIns="0" rtlCol="0" anchor="t">
            <a:normAutofit/>
          </a:bodyPr>
          <a:lstStyle/>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Alabdullah, H. and Karwowski, W. (2024) 'Patient safety culture in hospital settings across continents: A systematic review', </a:t>
            </a:r>
            <a:r>
              <a:rPr lang="en-US" sz="650" i="1" dirty="0">
                <a:solidFill>
                  <a:srgbClr val="2C2926"/>
                </a:solidFill>
                <a:latin typeface="Inter" pitchFamily="34" charset="0"/>
                <a:ea typeface="Inter" pitchFamily="34" charset="-122"/>
                <a:cs typeface="Inter" pitchFamily="34" charset="-120"/>
              </a:rPr>
              <a:t>Applied Sciences</a:t>
            </a:r>
            <a:r>
              <a:rPr lang="en-US" sz="650" dirty="0">
                <a:solidFill>
                  <a:srgbClr val="2C2926"/>
                </a:solidFill>
                <a:latin typeface="Inter" pitchFamily="34" charset="0"/>
                <a:ea typeface="Inter" pitchFamily="34" charset="-122"/>
                <a:cs typeface="Inter" pitchFamily="34" charset="-120"/>
              </a:rPr>
              <a:t>, 14(18), p. 8496. Available at: </a:t>
            </a:r>
            <a:r>
              <a:rPr lang="en-US" sz="650" u="sng" dirty="0">
                <a:solidFill>
                  <a:srgbClr val="D4A33A"/>
                </a:solidFill>
                <a:latin typeface="Inter" pitchFamily="34" charset="0"/>
                <a:ea typeface="Inter" pitchFamily="34" charset="-122"/>
                <a:cs typeface="Inter" pitchFamily="34" charset="-120"/>
                <a:hlinkClick r:id="rId3">
                  <a:extLst>
                    <a:ext uri="{A12FA001-AC4F-418D-AE19-62706E023703}">
                      <ahyp:hlinkClr xmlns:ahyp="http://schemas.microsoft.com/office/drawing/2018/hyperlinkcolor" val="tx"/>
                    </a:ext>
                  </a:extLst>
                </a:hlinkClick>
              </a:rPr>
              <a:t>https://www.mdpi.com/2076-3417/14/18/8496</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Althobaiti, F.M. (2026) 'The effects of leadership on patient safety culture in health care: A systematic review', </a:t>
            </a:r>
            <a:r>
              <a:rPr lang="en-US" sz="650" i="1" dirty="0">
                <a:solidFill>
                  <a:srgbClr val="2C2926"/>
                </a:solidFill>
                <a:latin typeface="Inter" pitchFamily="34" charset="0"/>
                <a:ea typeface="Inter" pitchFamily="34" charset="-122"/>
                <a:cs typeface="Inter" pitchFamily="34" charset="-120"/>
              </a:rPr>
              <a:t>BMC Nursing</a:t>
            </a:r>
            <a:r>
              <a:rPr lang="en-US" sz="650" dirty="0">
                <a:solidFill>
                  <a:srgbClr val="2C2926"/>
                </a:solidFill>
                <a:latin typeface="Inter" pitchFamily="34" charset="0"/>
                <a:ea typeface="Inter" pitchFamily="34" charset="-122"/>
                <a:cs typeface="Inter" pitchFamily="34" charset="-120"/>
              </a:rPr>
              <a:t>, 25(1). Available at: </a:t>
            </a:r>
            <a:r>
              <a:rPr lang="en-US" sz="650" u="sng" dirty="0">
                <a:solidFill>
                  <a:srgbClr val="D4A33A"/>
                </a:solidFill>
                <a:latin typeface="Inter" pitchFamily="34" charset="0"/>
                <a:ea typeface="Inter" pitchFamily="34" charset="-122"/>
                <a:cs typeface="Inter" pitchFamily="34" charset="-120"/>
                <a:hlinkClick r:id="rId4">
                  <a:extLst>
                    <a:ext uri="{A12FA001-AC4F-418D-AE19-62706E023703}">
                      <ahyp:hlinkClr xmlns:ahyp="http://schemas.microsoft.com/office/drawing/2018/hyperlinkcolor" val="tx"/>
                    </a:ext>
                  </a:extLst>
                </a:hlinkClick>
              </a:rPr>
              <a:t>https://pubmed.ncbi.nlm.nih.gov/41507881/</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Blackmore, C.C., Mecklenburg, R.S. and Kaplan, G.S. (2011) 'At Virginia Mason, collaboration among providers, employers, and health plans to transform care cut costs and improved quality', </a:t>
            </a:r>
            <a:r>
              <a:rPr lang="en-US" sz="650" i="1" dirty="0">
                <a:solidFill>
                  <a:srgbClr val="2C2926"/>
                </a:solidFill>
                <a:latin typeface="Inter" pitchFamily="34" charset="0"/>
                <a:ea typeface="Inter" pitchFamily="34" charset="-122"/>
                <a:cs typeface="Inter" pitchFamily="34" charset="-120"/>
              </a:rPr>
              <a:t>Health Affairs</a:t>
            </a:r>
            <a:r>
              <a:rPr lang="en-US" sz="650" dirty="0">
                <a:solidFill>
                  <a:srgbClr val="2C2926"/>
                </a:solidFill>
                <a:latin typeface="Inter" pitchFamily="34" charset="0"/>
                <a:ea typeface="Inter" pitchFamily="34" charset="-122"/>
                <a:cs typeface="Inter" pitchFamily="34" charset="-120"/>
              </a:rPr>
              <a:t>, 30(9), pp. 1680–1687. Available at: </a:t>
            </a:r>
            <a:r>
              <a:rPr lang="en-US" sz="650" u="sng" dirty="0">
                <a:solidFill>
                  <a:srgbClr val="D4A33A"/>
                </a:solidFill>
                <a:latin typeface="Inter" pitchFamily="34" charset="0"/>
                <a:ea typeface="Inter" pitchFamily="34" charset="-122"/>
                <a:cs typeface="Inter" pitchFamily="34" charset="-120"/>
                <a:hlinkClick r:id="rId5">
                  <a:extLst>
                    <a:ext uri="{A12FA001-AC4F-418D-AE19-62706E023703}">
                      <ahyp:hlinkClr xmlns:ahyp="http://schemas.microsoft.com/office/drawing/2018/hyperlinkcolor" val="tx"/>
                    </a:ext>
                  </a:extLst>
                </a:hlinkClick>
              </a:rPr>
              <a:t>https://pubmed.ncbi.nlm.nih.gov/21900658/</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Huang, C.H., Wu, H.H., Lee, Y.C. and Li, X. (2024) 'The critical role of leadership in patient safety culture: A mediation analysis of management influence on safety factors', </a:t>
            </a:r>
            <a:r>
              <a:rPr lang="en-US" sz="650" i="1" dirty="0">
                <a:solidFill>
                  <a:srgbClr val="2C2926"/>
                </a:solidFill>
                <a:latin typeface="Inter" pitchFamily="34" charset="0"/>
                <a:ea typeface="Inter" pitchFamily="34" charset="-122"/>
                <a:cs typeface="Inter" pitchFamily="34" charset="-120"/>
              </a:rPr>
              <a:t>Risk Management and Healthcare Policy</a:t>
            </a:r>
            <a:r>
              <a:rPr lang="en-US" sz="650" dirty="0">
                <a:solidFill>
                  <a:srgbClr val="2C2926"/>
                </a:solidFill>
                <a:latin typeface="Inter" pitchFamily="34" charset="0"/>
                <a:ea typeface="Inter" pitchFamily="34" charset="-122"/>
                <a:cs typeface="Inter" pitchFamily="34" charset="-120"/>
              </a:rPr>
              <a:t>, 17, pp. 513–523. Available at: </a:t>
            </a:r>
            <a:r>
              <a:rPr lang="en-US" sz="650" u="sng" dirty="0">
                <a:solidFill>
                  <a:srgbClr val="D4A33A"/>
                </a:solidFill>
                <a:latin typeface="Inter" pitchFamily="34" charset="0"/>
                <a:ea typeface="Inter" pitchFamily="34" charset="-122"/>
                <a:cs typeface="Inter" pitchFamily="34" charset="-120"/>
                <a:hlinkClick r:id="rId6">
                  <a:extLst>
                    <a:ext uri="{A12FA001-AC4F-418D-AE19-62706E023703}">
                      <ahyp:hlinkClr xmlns:ahyp="http://schemas.microsoft.com/office/drawing/2018/hyperlinkcolor" val="tx"/>
                    </a:ext>
                  </a:extLst>
                </a:hlinkClick>
              </a:rPr>
              <a:t>https://pubmed.ncbi.nlm.nih.gov/38476201/</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Jalilvand, M.A., Raeisi, A.R. and Shaarbafchizadeh, N. (2024) 'Hospital governance accountability structure: A scoping review', </a:t>
            </a:r>
            <a:r>
              <a:rPr lang="en-US" sz="650" i="1" dirty="0">
                <a:solidFill>
                  <a:srgbClr val="2C2926"/>
                </a:solidFill>
                <a:latin typeface="Inter" pitchFamily="34" charset="0"/>
                <a:ea typeface="Inter" pitchFamily="34" charset="-122"/>
                <a:cs typeface="Inter" pitchFamily="34" charset="-120"/>
              </a:rPr>
              <a:t>BMC Health Services Research</a:t>
            </a:r>
            <a:r>
              <a:rPr lang="en-US" sz="650" dirty="0">
                <a:solidFill>
                  <a:srgbClr val="2C2926"/>
                </a:solidFill>
                <a:latin typeface="Inter" pitchFamily="34" charset="0"/>
                <a:ea typeface="Inter" pitchFamily="34" charset="-122"/>
                <a:cs typeface="Inter" pitchFamily="34" charset="-120"/>
              </a:rPr>
              <a:t>, 24(1). Available at: </a:t>
            </a:r>
            <a:r>
              <a:rPr lang="en-US" sz="650" u="sng" dirty="0">
                <a:solidFill>
                  <a:srgbClr val="D4A33A"/>
                </a:solidFill>
                <a:latin typeface="Inter" pitchFamily="34" charset="0"/>
                <a:ea typeface="Inter" pitchFamily="34" charset="-122"/>
                <a:cs typeface="Inter" pitchFamily="34" charset="-120"/>
                <a:hlinkClick r:id="rId7">
                  <a:extLst>
                    <a:ext uri="{A12FA001-AC4F-418D-AE19-62706E023703}">
                      <ahyp:hlinkClr xmlns:ahyp="http://schemas.microsoft.com/office/drawing/2018/hyperlinkcolor" val="tx"/>
                    </a:ext>
                  </a:extLst>
                </a:hlinkClick>
              </a:rPr>
              <a:t>https://pubmed.ncbi.nlm.nih.gov/38200541/</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Moon, S.E.J., Hogden, A. and Eljiz, K. (2022) 'Sustaining improvement of hospital-wide initiative for patient safety and quality: A systematic scoping review', </a:t>
            </a:r>
            <a:r>
              <a:rPr lang="en-US" sz="650" i="1" dirty="0">
                <a:solidFill>
                  <a:srgbClr val="2C2926"/>
                </a:solidFill>
                <a:latin typeface="Inter" pitchFamily="34" charset="0"/>
                <a:ea typeface="Inter" pitchFamily="34" charset="-122"/>
                <a:cs typeface="Inter" pitchFamily="34" charset="-120"/>
              </a:rPr>
              <a:t>BMJ Open Quality</a:t>
            </a:r>
            <a:r>
              <a:rPr lang="en-US" sz="650" dirty="0">
                <a:solidFill>
                  <a:srgbClr val="2C2926"/>
                </a:solidFill>
                <a:latin typeface="Inter" pitchFamily="34" charset="0"/>
                <a:ea typeface="Inter" pitchFamily="34" charset="-122"/>
                <a:cs typeface="Inter" pitchFamily="34" charset="-120"/>
              </a:rPr>
              <a:t>, 11(4), p. e002057. Available at: </a:t>
            </a:r>
            <a:r>
              <a:rPr lang="en-US" sz="650" u="sng" dirty="0">
                <a:solidFill>
                  <a:srgbClr val="D4A33A"/>
                </a:solidFill>
                <a:latin typeface="Inter" pitchFamily="34" charset="0"/>
                <a:ea typeface="Inter" pitchFamily="34" charset="-122"/>
                <a:cs typeface="Inter" pitchFamily="34" charset="-120"/>
                <a:hlinkClick r:id="rId8">
                  <a:extLst>
                    <a:ext uri="{A12FA001-AC4F-418D-AE19-62706E023703}">
                      <ahyp:hlinkClr xmlns:ahyp="http://schemas.microsoft.com/office/drawing/2018/hyperlinkcolor" val="tx"/>
                    </a:ext>
                  </a:extLst>
                </a:hlinkClick>
              </a:rPr>
              <a:t>https://pubmed.ncbi.nlm.nih.gov/36549751/</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Phillips, J., Hebish, L.J., Mann, S., Ching, J.M. and Blackmore, C.C. (2016) 'Engaging frontline leaders and staff in real-time improvement', </a:t>
            </a:r>
            <a:r>
              <a:rPr lang="en-US" sz="650" i="1" dirty="0">
                <a:solidFill>
                  <a:srgbClr val="2C2926"/>
                </a:solidFill>
                <a:latin typeface="Inter" pitchFamily="34" charset="0"/>
                <a:ea typeface="Inter" pitchFamily="34" charset="-122"/>
                <a:cs typeface="Inter" pitchFamily="34" charset="-120"/>
              </a:rPr>
              <a:t>The Joint Commission Journal on Quality and Patient Safety</a:t>
            </a:r>
            <a:r>
              <a:rPr lang="en-US" sz="650" dirty="0">
                <a:solidFill>
                  <a:srgbClr val="2C2926"/>
                </a:solidFill>
                <a:latin typeface="Inter" pitchFamily="34" charset="0"/>
                <a:ea typeface="Inter" pitchFamily="34" charset="-122"/>
                <a:cs typeface="Inter" pitchFamily="34" charset="-120"/>
              </a:rPr>
              <a:t>, 42(4), pp. 170–175. Available at: </a:t>
            </a:r>
            <a:r>
              <a:rPr lang="en-US" sz="650" u="sng" dirty="0">
                <a:solidFill>
                  <a:srgbClr val="D4A33A"/>
                </a:solidFill>
                <a:latin typeface="Inter" pitchFamily="34" charset="0"/>
                <a:ea typeface="Inter" pitchFamily="34" charset="-122"/>
                <a:cs typeface="Inter" pitchFamily="34" charset="-120"/>
                <a:hlinkClick r:id="rId9">
                  <a:extLst>
                    <a:ext uri="{A12FA001-AC4F-418D-AE19-62706E023703}">
                      <ahyp:hlinkClr xmlns:ahyp="http://schemas.microsoft.com/office/drawing/2018/hyperlinkcolor" val="tx"/>
                    </a:ext>
                  </a:extLst>
                </a:hlinkClick>
              </a:rPr>
              <a:t>https://www.sciencedirect.com/science/article/abs/pii/S1553725016420210</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Reason, J. (2000) 'Human error: Models and management', </a:t>
            </a:r>
            <a:r>
              <a:rPr lang="en-US" sz="650" i="1" dirty="0">
                <a:solidFill>
                  <a:srgbClr val="2C2926"/>
                </a:solidFill>
                <a:latin typeface="Inter" pitchFamily="34" charset="0"/>
                <a:ea typeface="Inter" pitchFamily="34" charset="-122"/>
                <a:cs typeface="Inter" pitchFamily="34" charset="-120"/>
              </a:rPr>
              <a:t>BMJ</a:t>
            </a:r>
            <a:r>
              <a:rPr lang="en-US" sz="650" dirty="0">
                <a:solidFill>
                  <a:srgbClr val="2C2926"/>
                </a:solidFill>
                <a:latin typeface="Inter" pitchFamily="34" charset="0"/>
                <a:ea typeface="Inter" pitchFamily="34" charset="-122"/>
                <a:cs typeface="Inter" pitchFamily="34" charset="-120"/>
              </a:rPr>
              <a:t>, 320(7237), pp. 768–770. Available at: </a:t>
            </a:r>
            <a:r>
              <a:rPr lang="en-US" sz="650" u="sng" dirty="0">
                <a:solidFill>
                  <a:srgbClr val="D4A33A"/>
                </a:solidFill>
                <a:latin typeface="Inter" pitchFamily="34" charset="0"/>
                <a:ea typeface="Inter" pitchFamily="34" charset="-122"/>
                <a:cs typeface="Inter" pitchFamily="34" charset="-120"/>
                <a:hlinkClick r:id="rId10">
                  <a:extLst>
                    <a:ext uri="{A12FA001-AC4F-418D-AE19-62706E023703}">
                      <ahyp:hlinkClr xmlns:ahyp="http://schemas.microsoft.com/office/drawing/2018/hyperlinkcolor" val="tx"/>
                    </a:ext>
                  </a:extLst>
                </a:hlinkClick>
              </a:rPr>
              <a:t>https://www.bmj.com/content/320/7237/768</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Selvakumar, R., Havaei, F. and Birnbaum, D. (2025) 'The shaky terrain of patient quality and safety: The potential of leadership to improve patient and staff experiences', </a:t>
            </a:r>
            <a:r>
              <a:rPr lang="en-US" sz="650" i="1" dirty="0">
                <a:solidFill>
                  <a:srgbClr val="2C2926"/>
                </a:solidFill>
                <a:latin typeface="Inter" pitchFamily="34" charset="0"/>
                <a:ea typeface="Inter" pitchFamily="34" charset="-122"/>
                <a:cs typeface="Inter" pitchFamily="34" charset="-120"/>
              </a:rPr>
              <a:t>Leadership in Health Services</a:t>
            </a:r>
            <a:r>
              <a:rPr lang="en-US" sz="650" dirty="0">
                <a:solidFill>
                  <a:srgbClr val="2C2926"/>
                </a:solidFill>
                <a:latin typeface="Inter" pitchFamily="34" charset="0"/>
                <a:ea typeface="Inter" pitchFamily="34" charset="-122"/>
                <a:cs typeface="Inter" pitchFamily="34" charset="-120"/>
              </a:rPr>
              <a:t>. Available at: </a:t>
            </a:r>
            <a:r>
              <a:rPr lang="en-US" sz="650" u="sng" dirty="0">
                <a:solidFill>
                  <a:srgbClr val="D4A33A"/>
                </a:solidFill>
                <a:latin typeface="Inter" pitchFamily="34" charset="0"/>
                <a:ea typeface="Inter" pitchFamily="34" charset="-122"/>
                <a:cs typeface="Inter" pitchFamily="34" charset="-120"/>
                <a:hlinkClick r:id="rId11">
                  <a:extLst>
                    <a:ext uri="{A12FA001-AC4F-418D-AE19-62706E023703}">
                      <ahyp:hlinkClr xmlns:ahyp="http://schemas.microsoft.com/office/drawing/2018/hyperlinkcolor" val="tx"/>
                    </a:ext>
                  </a:extLst>
                </a:hlinkClick>
              </a:rPr>
              <a:t>https://pubmed.ncbi.nlm.nih.gov/41400585/</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Sfantou, D., Laliotis, A., Patelarou, A., Sifaki-Pistolla, D., Matalliotakis, M. and Patelarou, E. (2017) 'Importance of leadership style towards quality of care measures in healthcare settings: A systematic review', </a:t>
            </a:r>
            <a:r>
              <a:rPr lang="en-US" sz="650" i="1" dirty="0">
                <a:solidFill>
                  <a:srgbClr val="2C2926"/>
                </a:solidFill>
                <a:latin typeface="Inter" pitchFamily="34" charset="0"/>
                <a:ea typeface="Inter" pitchFamily="34" charset="-122"/>
                <a:cs typeface="Inter" pitchFamily="34" charset="-120"/>
              </a:rPr>
              <a:t>Healthcare</a:t>
            </a:r>
            <a:r>
              <a:rPr lang="en-US" sz="650" dirty="0">
                <a:solidFill>
                  <a:srgbClr val="2C2926"/>
                </a:solidFill>
                <a:latin typeface="Inter" pitchFamily="34" charset="0"/>
                <a:ea typeface="Inter" pitchFamily="34" charset="-122"/>
                <a:cs typeface="Inter" pitchFamily="34" charset="-120"/>
              </a:rPr>
              <a:t>, 5(4), p. 73. Available at: </a:t>
            </a:r>
            <a:r>
              <a:rPr lang="en-US" sz="650" u="sng" dirty="0">
                <a:solidFill>
                  <a:srgbClr val="D4A33A"/>
                </a:solidFill>
                <a:latin typeface="Inter" pitchFamily="34" charset="0"/>
                <a:ea typeface="Inter" pitchFamily="34" charset="-122"/>
                <a:cs typeface="Inter" pitchFamily="34" charset="-120"/>
                <a:hlinkClick r:id="rId12">
                  <a:extLst>
                    <a:ext uri="{A12FA001-AC4F-418D-AE19-62706E023703}">
                      <ahyp:hlinkClr xmlns:ahyp="http://schemas.microsoft.com/office/drawing/2018/hyperlinkcolor" val="tx"/>
                    </a:ext>
                  </a:extLst>
                </a:hlinkClick>
              </a:rPr>
              <a:t>https://www.mdpi.com/2227-9032/5/4/73</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Välimäki, M., Hu, S., Lantta, T., Hipp, K., Varpula, J., Chen, J., Liu, G., Tang, Y., Chen, W. and Li, X. (2024) 'The impact of evidence-based nursing leadership in healthcare settings: A mixed methods systematic review', </a:t>
            </a:r>
            <a:r>
              <a:rPr lang="en-US" sz="650" i="1" dirty="0">
                <a:solidFill>
                  <a:srgbClr val="2C2926"/>
                </a:solidFill>
                <a:latin typeface="Inter" pitchFamily="34" charset="0"/>
                <a:ea typeface="Inter" pitchFamily="34" charset="-122"/>
                <a:cs typeface="Inter" pitchFamily="34" charset="-120"/>
              </a:rPr>
              <a:t>BMC Nursing</a:t>
            </a:r>
            <a:r>
              <a:rPr lang="en-US" sz="650" dirty="0">
                <a:solidFill>
                  <a:srgbClr val="2C2926"/>
                </a:solidFill>
                <a:latin typeface="Inter" pitchFamily="34" charset="0"/>
                <a:ea typeface="Inter" pitchFamily="34" charset="-122"/>
                <a:cs typeface="Inter" pitchFamily="34" charset="-120"/>
              </a:rPr>
              <a:t>, 23(1). Available at: </a:t>
            </a:r>
            <a:r>
              <a:rPr lang="en-US" sz="650" u="sng" dirty="0">
                <a:solidFill>
                  <a:srgbClr val="D4A33A"/>
                </a:solidFill>
                <a:latin typeface="Inter" pitchFamily="34" charset="0"/>
                <a:ea typeface="Inter" pitchFamily="34" charset="-122"/>
                <a:cs typeface="Inter" pitchFamily="34" charset="-120"/>
                <a:hlinkClick r:id="rId13">
                  <a:extLst>
                    <a:ext uri="{A12FA001-AC4F-418D-AE19-62706E023703}">
                      <ahyp:hlinkClr xmlns:ahyp="http://schemas.microsoft.com/office/drawing/2018/hyperlinkcolor" val="tx"/>
                    </a:ext>
                  </a:extLst>
                </a:hlinkClick>
              </a:rPr>
              <a:t>https://link.springer.com/article/10.1186/s12912-024-02096-4</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Vibe, A., Rasmussen, S.H., Rasmussen, N.O.P., Østergaard, D. and Dieckmann, P. (2024) 'The predictors of patient safety culture in hospital setting: A systematic review', </a:t>
            </a:r>
            <a:r>
              <a:rPr lang="en-US" sz="650" i="1" dirty="0">
                <a:solidFill>
                  <a:srgbClr val="2C2926"/>
                </a:solidFill>
                <a:latin typeface="Inter" pitchFamily="34" charset="0"/>
                <a:ea typeface="Inter" pitchFamily="34" charset="-122"/>
                <a:cs typeface="Inter" pitchFamily="34" charset="-120"/>
              </a:rPr>
              <a:t>Journal of Patient Safety</a:t>
            </a:r>
            <a:r>
              <a:rPr lang="en-US" sz="650" dirty="0">
                <a:solidFill>
                  <a:srgbClr val="2C2926"/>
                </a:solidFill>
                <a:latin typeface="Inter" pitchFamily="34" charset="0"/>
                <a:ea typeface="Inter" pitchFamily="34" charset="-122"/>
                <a:cs typeface="Inter" pitchFamily="34" charset="-120"/>
              </a:rPr>
              <a:t>, 20(8), pp. 576–592. Available at: </a:t>
            </a:r>
            <a:r>
              <a:rPr lang="en-US" sz="650" u="sng" dirty="0">
                <a:solidFill>
                  <a:srgbClr val="D4A33A"/>
                </a:solidFill>
                <a:latin typeface="Inter" pitchFamily="34" charset="0"/>
                <a:ea typeface="Inter" pitchFamily="34" charset="-122"/>
                <a:cs typeface="Inter" pitchFamily="34" charset="-120"/>
                <a:hlinkClick r:id="rId14">
                  <a:extLst>
                    <a:ext uri="{A12FA001-AC4F-418D-AE19-62706E023703}">
                      <ahyp:hlinkClr xmlns:ahyp="http://schemas.microsoft.com/office/drawing/2018/hyperlinkcolor" val="tx"/>
                    </a:ext>
                  </a:extLst>
                </a:hlinkClick>
              </a:rPr>
              <a:t>https://pubmed.ncbi.nlm.nih.gov/39422531/</a:t>
            </a:r>
            <a:r>
              <a:rPr lang="en-US" sz="650" dirty="0">
                <a:solidFill>
                  <a:srgbClr val="2C2926"/>
                </a:solidFill>
                <a:latin typeface="Inter" pitchFamily="34" charset="0"/>
                <a:ea typeface="Inter" pitchFamily="34" charset="-122"/>
                <a:cs typeface="Inter" pitchFamily="34" charset="-120"/>
              </a:rPr>
              <a:t> (Accessed: 18 June 2026).</a:t>
            </a:r>
            <a:endParaRPr lang="en-US" sz="650" dirty="0"/>
          </a:p>
          <a:p>
            <a:pPr marL="0" indent="0" algn="l">
              <a:lnSpc>
                <a:spcPct val="150000"/>
              </a:lnSpc>
              <a:buNone/>
            </a:pPr>
            <a:r>
              <a:rPr lang="en-US" sz="650" dirty="0">
                <a:solidFill>
                  <a:srgbClr val="2C2926"/>
                </a:solidFill>
                <a:latin typeface="Inter" pitchFamily="34" charset="0"/>
                <a:ea typeface="Inter" pitchFamily="34" charset="-122"/>
                <a:cs typeface="Inter" pitchFamily="34" charset="-120"/>
              </a:rPr>
              <a:t>Weaver, S.J., Dy, S.M. and Rosen, M.A. (2014) 'Team-training in healthcare: A narrative synthesis of the literature', </a:t>
            </a:r>
            <a:r>
              <a:rPr lang="en-US" sz="650" i="1" dirty="0">
                <a:solidFill>
                  <a:srgbClr val="2C2926"/>
                </a:solidFill>
                <a:latin typeface="Inter" pitchFamily="34" charset="0"/>
                <a:ea typeface="Inter" pitchFamily="34" charset="-122"/>
                <a:cs typeface="Inter" pitchFamily="34" charset="-120"/>
              </a:rPr>
              <a:t>BMJ Quality &amp; Safety</a:t>
            </a:r>
            <a:r>
              <a:rPr lang="en-US" sz="650" dirty="0">
                <a:solidFill>
                  <a:srgbClr val="2C2926"/>
                </a:solidFill>
                <a:latin typeface="Inter" pitchFamily="34" charset="0"/>
                <a:ea typeface="Inter" pitchFamily="34" charset="-122"/>
                <a:cs typeface="Inter" pitchFamily="34" charset="-120"/>
              </a:rPr>
              <a:t>, 23(5), pp. 359–372. Available at: </a:t>
            </a:r>
            <a:r>
              <a:rPr lang="en-US" sz="650" u="sng" dirty="0">
                <a:solidFill>
                  <a:srgbClr val="D4A33A"/>
                </a:solidFill>
                <a:latin typeface="Inter" pitchFamily="34" charset="0"/>
                <a:ea typeface="Inter" pitchFamily="34" charset="-122"/>
                <a:cs typeface="Inter" pitchFamily="34" charset="-120"/>
                <a:hlinkClick r:id="rId15">
                  <a:extLst>
                    <a:ext uri="{A12FA001-AC4F-418D-AE19-62706E023703}">
                      <ahyp:hlinkClr xmlns:ahyp="http://schemas.microsoft.com/office/drawing/2018/hyperlinkcolor" val="tx"/>
                    </a:ext>
                  </a:extLst>
                </a:hlinkClick>
              </a:rPr>
              <a:t>https://pmc.ncbi.nlm.nih.gov/articles/PMC3995248/</a:t>
            </a:r>
            <a:r>
              <a:rPr lang="en-US" sz="650" dirty="0">
                <a:solidFill>
                  <a:srgbClr val="2C2926"/>
                </a:solidFill>
                <a:latin typeface="Inter" pitchFamily="34" charset="0"/>
                <a:ea typeface="Inter" pitchFamily="34" charset="-122"/>
                <a:cs typeface="Inter" pitchFamily="34" charset="-120"/>
              </a:rPr>
              <a:t> (Accessed: 18 June 2026).</a:t>
            </a:r>
            <a:endParaRPr lang="en-US" sz="6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D4A33A"/>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335</TotalTime>
  <Words>2225</Words>
  <Application>Microsoft Office PowerPoint</Application>
  <PresentationFormat>On-screen Show (16:9)</PresentationFormat>
  <Paragraphs>165</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Bricolage Grotesque Light</vt:lpstr>
      <vt:lpstr>Arial</vt:lpstr>
      <vt:lpstr>Bricolage Grotesque SemiBold</vt:lpstr>
      <vt:lpstr>Anton</vt:lpstr>
      <vt:lpstr>Inter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Fatma Gorji</cp:lastModifiedBy>
  <cp:revision>1</cp:revision>
  <dcterms:created xsi:type="dcterms:W3CDTF">2026-06-18T05:35:25Z</dcterms:created>
  <dcterms:modified xsi:type="dcterms:W3CDTF">2026-06-21T23:23:52Z</dcterms:modified>
</cp:coreProperties>
</file>