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452" r:id="rId5"/>
    <p:sldId id="451" r:id="rId6"/>
    <p:sldId id="299" r:id="rId7"/>
    <p:sldId id="301" r:id="rId8"/>
    <p:sldId id="302" r:id="rId9"/>
    <p:sldId id="304" r:id="rId10"/>
    <p:sldId id="305" r:id="rId11"/>
    <p:sldId id="303" r:id="rId12"/>
    <p:sldId id="306" r:id="rId13"/>
    <p:sldId id="308" r:id="rId14"/>
    <p:sldId id="964" r:id="rId15"/>
    <p:sldId id="965" r:id="rId16"/>
    <p:sldId id="967" r:id="rId17"/>
    <p:sldId id="957" r:id="rId18"/>
    <p:sldId id="958" r:id="rId19"/>
    <p:sldId id="959" r:id="rId20"/>
    <p:sldId id="968" r:id="rId21"/>
    <p:sldId id="951" r:id="rId22"/>
    <p:sldId id="952" r:id="rId23"/>
    <p:sldId id="961" r:id="rId24"/>
    <p:sldId id="969" r:id="rId25"/>
    <p:sldId id="962" r:id="rId26"/>
    <p:sldId id="995" r:id="rId27"/>
    <p:sldId id="997" r:id="rId28"/>
    <p:sldId id="987" r:id="rId29"/>
    <p:sldId id="990" r:id="rId30"/>
    <p:sldId id="992" r:id="rId31"/>
    <p:sldId id="993" r:id="rId32"/>
    <p:sldId id="994" r:id="rId33"/>
    <p:sldId id="953" r:id="rId34"/>
    <p:sldId id="291" r:id="rId35"/>
    <p:sldId id="930" r:id="rId36"/>
    <p:sldId id="931" r:id="rId37"/>
    <p:sldId id="926" r:id="rId38"/>
    <p:sldId id="936" r:id="rId39"/>
    <p:sldId id="985" r:id="rId40"/>
    <p:sldId id="939" r:id="rId41"/>
    <p:sldId id="940" r:id="rId42"/>
    <p:sldId id="986" r:id="rId43"/>
    <p:sldId id="942" r:id="rId44"/>
    <p:sldId id="943" r:id="rId45"/>
    <p:sldId id="946" r:id="rId46"/>
    <p:sldId id="947" r:id="rId47"/>
    <p:sldId id="972" r:id="rId48"/>
    <p:sldId id="973" r:id="rId49"/>
    <p:sldId id="974" r:id="rId50"/>
    <p:sldId id="314" r:id="rId51"/>
    <p:sldId id="319"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ed Afolabi" userId="4b28172c-af8d-4b92-9637-b9da9c554276" providerId="ADAL" clId="{FD44C496-06EF-499B-9CBD-A901B5DCABF6}"/>
    <pc:docChg chg="delSld modSld">
      <pc:chgData name="Muhammed Afolabi" userId="4b28172c-af8d-4b92-9637-b9da9c554276" providerId="ADAL" clId="{FD44C496-06EF-499B-9CBD-A901B5DCABF6}" dt="2023-08-03T16:57:09.712" v="31" actId="2696"/>
      <pc:docMkLst>
        <pc:docMk/>
      </pc:docMkLst>
      <pc:sldChg chg="del">
        <pc:chgData name="Muhammed Afolabi" userId="4b28172c-af8d-4b92-9637-b9da9c554276" providerId="ADAL" clId="{FD44C496-06EF-499B-9CBD-A901B5DCABF6}" dt="2023-08-03T16:57:09.712" v="31" actId="2696"/>
        <pc:sldMkLst>
          <pc:docMk/>
          <pc:sldMk cId="3137798342" sldId="293"/>
        </pc:sldMkLst>
      </pc:sldChg>
      <pc:sldChg chg="del">
        <pc:chgData name="Muhammed Afolabi" userId="4b28172c-af8d-4b92-9637-b9da9c554276" providerId="ADAL" clId="{FD44C496-06EF-499B-9CBD-A901B5DCABF6}" dt="2023-08-03T16:57:00.039" v="30" actId="2696"/>
        <pc:sldMkLst>
          <pc:docMk/>
          <pc:sldMk cId="3609067692" sldId="307"/>
        </pc:sldMkLst>
      </pc:sldChg>
      <pc:sldChg chg="modSp mod">
        <pc:chgData name="Muhammed Afolabi" userId="4b28172c-af8d-4b92-9637-b9da9c554276" providerId="ADAL" clId="{FD44C496-06EF-499B-9CBD-A901B5DCABF6}" dt="2023-08-03T16:56:29.922" v="29" actId="20577"/>
        <pc:sldMkLst>
          <pc:docMk/>
          <pc:sldMk cId="3942005549" sldId="452"/>
        </pc:sldMkLst>
        <pc:spChg chg="mod">
          <ac:chgData name="Muhammed Afolabi" userId="4b28172c-af8d-4b92-9637-b9da9c554276" providerId="ADAL" clId="{FD44C496-06EF-499B-9CBD-A901B5DCABF6}" dt="2023-08-03T16:56:29.922" v="29" actId="20577"/>
          <ac:spMkLst>
            <pc:docMk/>
            <pc:sldMk cId="3942005549" sldId="452"/>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https://library.sacredheart.edu/c.php?g=29803&amp;p=185933</a:t>
            </a:r>
          </a:p>
        </p:txBody>
      </p:sp>
      <p:sp>
        <p:nvSpPr>
          <p:cNvPr id="4" name="Slide Number Placeholder 3"/>
          <p:cNvSpPr>
            <a:spLocks noGrp="1"/>
          </p:cNvSpPr>
          <p:nvPr>
            <p:ph type="sldNum" sz="quarter" idx="5"/>
          </p:nvPr>
        </p:nvSpPr>
        <p:spPr/>
        <p:txBody>
          <a:bodyPr/>
          <a:lstStyle/>
          <a:p>
            <a:fld id="{1E44DD5C-AA99-4FF0-A500-F5525681ABE0}" type="slidenum">
              <a:rPr lang="en-GB" smtClean="0"/>
              <a:t>33</a:t>
            </a:fld>
            <a:endParaRPr lang="en-GB"/>
          </a:p>
        </p:txBody>
      </p:sp>
    </p:spTree>
    <p:extLst>
      <p:ext uri="{BB962C8B-B14F-4D97-AF65-F5344CB8AC3E}">
        <p14:creationId xmlns:p14="http://schemas.microsoft.com/office/powerpoint/2010/main" val="812861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41</a:t>
            </a:fld>
            <a:endParaRPr lang="en-GB"/>
          </a:p>
        </p:txBody>
      </p:sp>
    </p:spTree>
    <p:extLst>
      <p:ext uri="{BB962C8B-B14F-4D97-AF65-F5344CB8AC3E}">
        <p14:creationId xmlns:p14="http://schemas.microsoft.com/office/powerpoint/2010/main" val="1788770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43</a:t>
            </a:fld>
            <a:endParaRPr lang="en-GB"/>
          </a:p>
        </p:txBody>
      </p:sp>
    </p:spTree>
    <p:extLst>
      <p:ext uri="{BB962C8B-B14F-4D97-AF65-F5344CB8AC3E}">
        <p14:creationId xmlns:p14="http://schemas.microsoft.com/office/powerpoint/2010/main" val="2459844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268760"/>
            <a:ext cx="8568952" cy="216024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dirty="0">
                <a:solidFill>
                  <a:schemeClr val="bg1"/>
                </a:solidFill>
              </a:rPr>
            </a:br>
            <a:br>
              <a:rPr lang="en-GB" sz="3600" b="1" dirty="0">
                <a:solidFill>
                  <a:schemeClr val="bg1"/>
                </a:solidFill>
              </a:rPr>
            </a:br>
            <a:r>
              <a:rPr lang="en-GB" sz="3600" b="1" dirty="0">
                <a:solidFill>
                  <a:schemeClr val="bg1"/>
                </a:solidFill>
              </a:rPr>
              <a:t>Week 9: </a:t>
            </a:r>
            <a:r>
              <a:rPr lang="en-GB" sz="3600" b="1" i="1" dirty="0">
                <a:solidFill>
                  <a:schemeClr val="bg1"/>
                </a:solidFill>
              </a:rPr>
              <a:t>How to write a research report</a:t>
            </a: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Week 9</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2375756" y="3852336"/>
            <a:ext cx="4608512"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t>
            </a:r>
            <a:r>
              <a:rPr lang="en-GB" sz="3200" b="1" dirty="0">
                <a:solidFill>
                  <a:prstClr val="white"/>
                </a:solidFill>
                <a:latin typeface="Arial" panose="020B0604020202020204" pitchFamily="34" charset="0"/>
                <a:cs typeface="Arial" panose="020B0604020202020204" pitchFamily="34" charset="0"/>
              </a:rPr>
              <a:t>Diola Bijlhout</a:t>
            </a:r>
            <a:endParaRPr kumimoji="0" lang="en-GB" sz="32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320594" y="1268760"/>
            <a:ext cx="8571886" cy="4248472"/>
          </a:xfrm>
        </p:spPr>
        <p:txBody>
          <a:bodyPr>
            <a:normAutofit fontScale="92500" lnSpcReduction="10000"/>
          </a:bodyPr>
          <a:lstStyle/>
          <a:p>
            <a:pPr marL="0" indent="0">
              <a:buNone/>
            </a:pPr>
            <a:r>
              <a:rPr lang="en-GB" sz="2800" dirty="0">
                <a:latin typeface="Arial" panose="020B0604020202020204" pitchFamily="34" charset="0"/>
                <a:cs typeface="Arial" panose="020B0604020202020204" pitchFamily="34" charset="0"/>
              </a:rPr>
              <a:t>To understand:</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How to write the components of a research report: </a:t>
            </a:r>
            <a:r>
              <a:rPr lang="en-GB" sz="2400" dirty="0">
                <a:latin typeface="Arial" panose="020B0604020202020204" pitchFamily="34" charset="0"/>
                <a:cs typeface="Arial" panose="020B0604020202020204" pitchFamily="34" charset="0"/>
              </a:rPr>
              <a:t>Introduction, Methodology, Results, Discussion &amp; Conclusion</a:t>
            </a:r>
          </a:p>
          <a:p>
            <a:pPr marL="457200" lvl="1"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800" dirty="0">
                <a:latin typeface="Arial" panose="020B0604020202020204" pitchFamily="34" charset="0"/>
                <a:cs typeface="Arial" panose="020B0604020202020204" pitchFamily="34" charset="0"/>
              </a:rPr>
              <a:t>How to identify and use appropriate languages for each section</a:t>
            </a:r>
          </a:p>
          <a:p>
            <a:pPr marL="457200" lvl="1"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How to use the sample texts provided to write a research report</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115616" y="220503"/>
            <a:ext cx="6411416" cy="792088"/>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98E4D-6C6A-4E39-B345-FE7BD62DB213}"/>
              </a:ext>
            </a:extLst>
          </p:cNvPr>
          <p:cNvSpPr>
            <a:spLocks noGrp="1"/>
          </p:cNvSpPr>
          <p:nvPr>
            <p:ph type="title"/>
          </p:nvPr>
        </p:nvSpPr>
        <p:spPr>
          <a:xfrm>
            <a:off x="467544" y="116632"/>
            <a:ext cx="7886700" cy="994169"/>
          </a:xfrm>
        </p:spPr>
        <p:txBody>
          <a:bodyPr/>
          <a:lstStyle/>
          <a:p>
            <a:pPr algn="ctr"/>
            <a:r>
              <a:rPr lang="en-GB" b="1" dirty="0">
                <a:latin typeface="Arial" panose="020B0604020202020204" pitchFamily="34" charset="0"/>
                <a:cs typeface="Arial" panose="020B0604020202020204" pitchFamily="34" charset="0"/>
              </a:rPr>
              <a:t>Writing a good Introduction</a:t>
            </a:r>
          </a:p>
        </p:txBody>
      </p:sp>
      <p:sp>
        <p:nvSpPr>
          <p:cNvPr id="3" name="Content Placeholder 2">
            <a:extLst>
              <a:ext uri="{FF2B5EF4-FFF2-40B4-BE49-F238E27FC236}">
                <a16:creationId xmlns:a16="http://schemas.microsoft.com/office/drawing/2014/main" id="{68323432-7AFA-4612-B3B1-B883175A3BCC}"/>
              </a:ext>
            </a:extLst>
          </p:cNvPr>
          <p:cNvSpPr>
            <a:spLocks noGrp="1"/>
          </p:cNvSpPr>
          <p:nvPr>
            <p:ph idx="1"/>
          </p:nvPr>
        </p:nvSpPr>
        <p:spPr>
          <a:xfrm>
            <a:off x="323528" y="1110802"/>
            <a:ext cx="8424936" cy="4478438"/>
          </a:xfrm>
        </p:spPr>
        <p:txBody>
          <a:bodyPr>
            <a:normAutofit fontScale="92500" lnSpcReduction="20000"/>
          </a:bodyPr>
          <a:lstStyle/>
          <a:p>
            <a:r>
              <a:rPr lang="en-GB" sz="2400" dirty="0">
                <a:latin typeface="Arial" panose="020B0604020202020204" pitchFamily="34" charset="0"/>
                <a:cs typeface="Arial" panose="020B0604020202020204" pitchFamily="34" charset="0"/>
              </a:rPr>
              <a:t>After the title, the introduction is the next thing your audience will read, so it is vital to begin strongly.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introduction is your opportunity to show readers and reviewers why your research topic is worth reading about and why your paper warrants their attention.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introduction serves multiple purposes: </a:t>
            </a:r>
          </a:p>
          <a:p>
            <a:pPr marL="0" indent="0">
              <a:buNone/>
            </a:pPr>
            <a:endParaRPr lang="en-GB" sz="2400" dirty="0">
              <a:latin typeface="Arial" panose="020B0604020202020204" pitchFamily="34" charset="0"/>
              <a:cs typeface="Arial" panose="020B0604020202020204" pitchFamily="34" charset="0"/>
            </a:endParaRPr>
          </a:p>
          <a:p>
            <a:pPr lvl="1"/>
            <a:r>
              <a:rPr lang="en-US" sz="2000" dirty="0">
                <a:latin typeface="Arial" panose="020B0604020202020204" pitchFamily="34" charset="0"/>
                <a:cs typeface="Arial" panose="020B0604020202020204" pitchFamily="34" charset="0"/>
              </a:rPr>
              <a:t>It presents the background to your study, introduces your topic and aims, and gives an overview of the paper. </a:t>
            </a:r>
          </a:p>
          <a:p>
            <a:pPr lvl="1"/>
            <a:endParaRPr lang="en-US" sz="2000" dirty="0">
              <a:latin typeface="Arial" panose="020B0604020202020204" pitchFamily="34" charset="0"/>
              <a:cs typeface="Arial" panose="020B0604020202020204" pitchFamily="34" charset="0"/>
            </a:endParaRPr>
          </a:p>
          <a:p>
            <a:pPr lvl="1"/>
            <a:r>
              <a:rPr lang="en-US" sz="2000" dirty="0">
                <a:latin typeface="Arial" panose="020B0604020202020204" pitchFamily="34" charset="0"/>
                <a:cs typeface="Arial" panose="020B0604020202020204" pitchFamily="34" charset="0"/>
              </a:rPr>
              <a:t>A good introduction will provide a solid foundation and encourage readers to continue reading the main parts of your paper.</a:t>
            </a:r>
          </a:p>
          <a:p>
            <a:pPr lvl="1"/>
            <a:endParaRPr lang="en-US" sz="20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413214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2C99B-747E-4D13-9196-0B0171D32D3B}"/>
              </a:ext>
            </a:extLst>
          </p:cNvPr>
          <p:cNvSpPr>
            <a:spLocks noGrp="1"/>
          </p:cNvSpPr>
          <p:nvPr>
            <p:ph type="title"/>
          </p:nvPr>
        </p:nvSpPr>
        <p:spPr>
          <a:xfrm>
            <a:off x="464388" y="188640"/>
            <a:ext cx="8215224" cy="994169"/>
          </a:xfrm>
        </p:spPr>
        <p:txBody>
          <a:bodyPr>
            <a:normAutofit/>
          </a:bodyPr>
          <a:lstStyle/>
          <a:p>
            <a:r>
              <a:rPr lang="en-GB" sz="3200" b="1" dirty="0">
                <a:latin typeface="Arial" panose="020B0604020202020204" pitchFamily="34" charset="0"/>
                <a:cs typeface="Arial" panose="020B0604020202020204" pitchFamily="34" charset="0"/>
              </a:rPr>
              <a:t>Tips for writing a good introduction </a:t>
            </a:r>
          </a:p>
        </p:txBody>
      </p:sp>
      <p:sp>
        <p:nvSpPr>
          <p:cNvPr id="3" name="Content Placeholder 2">
            <a:extLst>
              <a:ext uri="{FF2B5EF4-FFF2-40B4-BE49-F238E27FC236}">
                <a16:creationId xmlns:a16="http://schemas.microsoft.com/office/drawing/2014/main" id="{B283434B-DD00-413D-960D-D522D911F5D3}"/>
              </a:ext>
            </a:extLst>
          </p:cNvPr>
          <p:cNvSpPr>
            <a:spLocks noGrp="1"/>
          </p:cNvSpPr>
          <p:nvPr>
            <p:ph idx="1"/>
          </p:nvPr>
        </p:nvSpPr>
        <p:spPr>
          <a:xfrm>
            <a:off x="464388" y="1182810"/>
            <a:ext cx="8500100" cy="4334422"/>
          </a:xfrm>
        </p:spPr>
        <p:txBody>
          <a:bodyPr>
            <a:normAutofit fontScale="85000" lnSpcReduction="20000"/>
          </a:bodyPr>
          <a:lstStyle/>
          <a:p>
            <a:r>
              <a:rPr lang="en-GB" sz="3400" dirty="0">
                <a:latin typeface="Arial" panose="020B0604020202020204" pitchFamily="34" charset="0"/>
                <a:cs typeface="Arial" panose="020B0604020202020204" pitchFamily="34" charset="0"/>
              </a:rPr>
              <a:t>Start broadly and then narrow down</a:t>
            </a:r>
          </a:p>
          <a:p>
            <a:r>
              <a:rPr lang="en-GB" sz="3400" dirty="0">
                <a:latin typeface="Arial" panose="020B0604020202020204" pitchFamily="34" charset="0"/>
                <a:cs typeface="Arial" panose="020B0604020202020204" pitchFamily="34" charset="0"/>
              </a:rPr>
              <a:t>Cite thoroughly but not excessively</a:t>
            </a:r>
          </a:p>
          <a:p>
            <a:r>
              <a:rPr lang="en-GB" sz="3400" dirty="0">
                <a:latin typeface="Arial" panose="020B0604020202020204" pitchFamily="34" charset="0"/>
                <a:cs typeface="Arial" panose="020B0604020202020204" pitchFamily="34" charset="0"/>
              </a:rPr>
              <a:t>Avoid giving too many citations for one point</a:t>
            </a:r>
          </a:p>
          <a:p>
            <a:r>
              <a:rPr lang="en-GB" sz="3400" dirty="0">
                <a:latin typeface="Arial" panose="020B0604020202020204" pitchFamily="34" charset="0"/>
                <a:cs typeface="Arial" panose="020B0604020202020204" pitchFamily="34" charset="0"/>
              </a:rPr>
              <a:t>Clearly state either your hypothesis or research question</a:t>
            </a:r>
          </a:p>
          <a:p>
            <a:r>
              <a:rPr lang="en-GB" sz="3400" dirty="0">
                <a:latin typeface="Arial" panose="020B0604020202020204" pitchFamily="34" charset="0"/>
                <a:cs typeface="Arial" panose="020B0604020202020204" pitchFamily="34" charset="0"/>
              </a:rPr>
              <a:t>State the aims and importance</a:t>
            </a:r>
          </a:p>
          <a:p>
            <a:r>
              <a:rPr lang="en-GB" sz="3400" dirty="0">
                <a:latin typeface="Arial" panose="020B0604020202020204" pitchFamily="34" charset="0"/>
                <a:cs typeface="Arial" panose="020B0604020202020204" pitchFamily="34" charset="0"/>
              </a:rPr>
              <a:t>Consider giving an overview of the paper</a:t>
            </a:r>
          </a:p>
          <a:p>
            <a:r>
              <a:rPr lang="en-GB" sz="3400" dirty="0">
                <a:latin typeface="Arial" panose="020B0604020202020204" pitchFamily="34" charset="0"/>
                <a:cs typeface="Arial" panose="020B0604020202020204" pitchFamily="34" charset="0"/>
              </a:rPr>
              <a:t>Keep it short</a:t>
            </a:r>
          </a:p>
          <a:p>
            <a:r>
              <a:rPr lang="en-GB" sz="3400" dirty="0">
                <a:latin typeface="Arial" panose="020B0604020202020204" pitchFamily="34" charset="0"/>
                <a:cs typeface="Arial" panose="020B0604020202020204" pitchFamily="34" charset="0"/>
              </a:rPr>
              <a:t>Show, don't tell</a:t>
            </a:r>
          </a:p>
          <a:p>
            <a:r>
              <a:rPr lang="en-GB" sz="3400" dirty="0">
                <a:latin typeface="Arial" panose="020B0604020202020204" pitchFamily="34" charset="0"/>
                <a:cs typeface="Arial" panose="020B0604020202020204" pitchFamily="34" charset="0"/>
              </a:rPr>
              <a:t>Don't bury your readers in detail</a:t>
            </a:r>
          </a:p>
          <a:p>
            <a:pPr marL="0" indent="0">
              <a:buNone/>
            </a:pPr>
            <a:endParaRPr lang="en-GB" dirty="0"/>
          </a:p>
        </p:txBody>
      </p:sp>
    </p:spTree>
    <p:extLst>
      <p:ext uri="{BB962C8B-B14F-4D97-AF65-F5344CB8AC3E}">
        <p14:creationId xmlns:p14="http://schemas.microsoft.com/office/powerpoint/2010/main" val="3683951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79FD-ACF3-461D-B618-EB99B5D1E576}"/>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Start broadly and then narrow down</a:t>
            </a:r>
            <a:endParaRPr lang="en-GB" sz="3600" dirty="0"/>
          </a:p>
        </p:txBody>
      </p:sp>
      <p:sp>
        <p:nvSpPr>
          <p:cNvPr id="3" name="Content Placeholder 2">
            <a:extLst>
              <a:ext uri="{FF2B5EF4-FFF2-40B4-BE49-F238E27FC236}">
                <a16:creationId xmlns:a16="http://schemas.microsoft.com/office/drawing/2014/main" id="{13BACFDA-5999-4A21-A8B2-36F99CBC5388}"/>
              </a:ext>
            </a:extLst>
          </p:cNvPr>
          <p:cNvSpPr>
            <a:spLocks noGrp="1"/>
          </p:cNvSpPr>
          <p:nvPr>
            <p:ph idx="1"/>
          </p:nvPr>
        </p:nvSpPr>
        <p:spPr>
          <a:xfrm>
            <a:off x="444970" y="1268760"/>
            <a:ext cx="8241830" cy="3960440"/>
          </a:xfrm>
        </p:spPr>
        <p:txBody>
          <a:bodyPr>
            <a:normAutofit/>
          </a:bodyPr>
          <a:lstStyle/>
          <a:p>
            <a:r>
              <a:rPr lang="en-GB" sz="2800" dirty="0">
                <a:latin typeface="Arial" panose="020B0604020202020204" pitchFamily="34" charset="0"/>
                <a:cs typeface="Arial" panose="020B0604020202020204" pitchFamily="34" charset="0"/>
              </a:rPr>
              <a:t>In the first paragraph, briefly describe the broad research area and then narrow down to your particular focus.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will help position your research topic within the broader field, making the work accessible to a broader audience, not just to specialists in your field. </a:t>
            </a:r>
          </a:p>
        </p:txBody>
      </p:sp>
    </p:spTree>
    <p:extLst>
      <p:ext uri="{BB962C8B-B14F-4D97-AF65-F5344CB8AC3E}">
        <p14:creationId xmlns:p14="http://schemas.microsoft.com/office/powerpoint/2010/main" val="388747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6196A-D963-4959-8ADB-D9FB608A3339}"/>
              </a:ext>
            </a:extLst>
          </p:cNvPr>
          <p:cNvSpPr>
            <a:spLocks noGrp="1"/>
          </p:cNvSpPr>
          <p:nvPr>
            <p:ph type="title"/>
          </p:nvPr>
        </p:nvSpPr>
        <p:spPr>
          <a:xfrm>
            <a:off x="422466" y="116632"/>
            <a:ext cx="8229600" cy="850106"/>
          </a:xfrm>
        </p:spPr>
        <p:txBody>
          <a:bodyPr>
            <a:normAutofit/>
          </a:bodyPr>
          <a:lstStyle/>
          <a:p>
            <a:pPr algn="ctr"/>
            <a:r>
              <a:rPr lang="en-GB" sz="3200" b="1" dirty="0">
                <a:latin typeface="Arial" panose="020B0604020202020204" pitchFamily="34" charset="0"/>
                <a:cs typeface="Arial" panose="020B0604020202020204" pitchFamily="34" charset="0"/>
              </a:rPr>
              <a:t>Cite thoroughly but not excessively</a:t>
            </a:r>
          </a:p>
        </p:txBody>
      </p:sp>
      <p:sp>
        <p:nvSpPr>
          <p:cNvPr id="3" name="Content Placeholder 2">
            <a:extLst>
              <a:ext uri="{FF2B5EF4-FFF2-40B4-BE49-F238E27FC236}">
                <a16:creationId xmlns:a16="http://schemas.microsoft.com/office/drawing/2014/main" id="{9B93EC6B-BD10-47A3-8EF5-57331A64A111}"/>
              </a:ext>
            </a:extLst>
          </p:cNvPr>
          <p:cNvSpPr>
            <a:spLocks noGrp="1"/>
          </p:cNvSpPr>
          <p:nvPr>
            <p:ph idx="1"/>
          </p:nvPr>
        </p:nvSpPr>
        <p:spPr>
          <a:xfrm>
            <a:off x="179512" y="1124744"/>
            <a:ext cx="8712968" cy="4536504"/>
          </a:xfrm>
        </p:spPr>
        <p:txBody>
          <a:bodyPr>
            <a:normAutofit fontScale="77500" lnSpcReduction="20000"/>
          </a:bodyPr>
          <a:lstStyle/>
          <a:p>
            <a:r>
              <a:rPr lang="en-GB" dirty="0">
                <a:latin typeface="Arial" panose="020B0604020202020204" pitchFamily="34" charset="0"/>
                <a:cs typeface="Arial" panose="020B0604020202020204" pitchFamily="34" charset="0"/>
              </a:rPr>
              <a:t>Once you have narrowed your focus to the specific topic of your study, you should thoroughly cover the most recent and most relevant literature pertaining to your study.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Your review of the literature should be complete, but not overly long—remember, you are not writing a review article.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If you find that your introduction is too long or overflowing with citations, one possible solution is to cite </a:t>
            </a:r>
            <a:r>
              <a:rPr lang="en-GB" b="1" i="1" dirty="0">
                <a:latin typeface="Arial" panose="020B0604020202020204" pitchFamily="34" charset="0"/>
                <a:cs typeface="Arial" panose="020B0604020202020204" pitchFamily="34" charset="0"/>
              </a:rPr>
              <a:t>systematic review articles</a:t>
            </a:r>
            <a:r>
              <a:rPr lang="en-GB" dirty="0">
                <a:latin typeface="Arial" panose="020B0604020202020204" pitchFamily="34" charset="0"/>
                <a:cs typeface="Arial" panose="020B0604020202020204" pitchFamily="34" charset="0"/>
              </a:rPr>
              <a:t>, rather than all the individual articles that have already been summarised in the review.</a:t>
            </a:r>
          </a:p>
        </p:txBody>
      </p:sp>
    </p:spTree>
    <p:extLst>
      <p:ext uri="{BB962C8B-B14F-4D97-AF65-F5344CB8AC3E}">
        <p14:creationId xmlns:p14="http://schemas.microsoft.com/office/powerpoint/2010/main" val="417544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CDE0-0066-4D72-B38D-6F21FF77DB23}"/>
              </a:ext>
            </a:extLst>
          </p:cNvPr>
          <p:cNvSpPr>
            <a:spLocks noGrp="1"/>
          </p:cNvSpPr>
          <p:nvPr>
            <p:ph type="title"/>
          </p:nvPr>
        </p:nvSpPr>
        <p:spPr>
          <a:xfrm>
            <a:off x="457200" y="35471"/>
            <a:ext cx="8489538" cy="994169"/>
          </a:xfrm>
        </p:spPr>
        <p:txBody>
          <a:bodyPr>
            <a:normAutofit/>
          </a:bodyPr>
          <a:lstStyle/>
          <a:p>
            <a:r>
              <a:rPr lang="en-GB" sz="3000" b="1" dirty="0">
                <a:latin typeface="Arial" panose="020B0604020202020204" pitchFamily="34" charset="0"/>
                <a:cs typeface="Arial" panose="020B0604020202020204" pitchFamily="34" charset="0"/>
              </a:rPr>
              <a:t>Avoid giving too many citations for one point</a:t>
            </a:r>
          </a:p>
        </p:txBody>
      </p:sp>
      <p:sp>
        <p:nvSpPr>
          <p:cNvPr id="3" name="Content Placeholder 2">
            <a:extLst>
              <a:ext uri="{FF2B5EF4-FFF2-40B4-BE49-F238E27FC236}">
                <a16:creationId xmlns:a16="http://schemas.microsoft.com/office/drawing/2014/main" id="{02355645-BF44-481C-820C-97C3F26F2411}"/>
              </a:ext>
            </a:extLst>
          </p:cNvPr>
          <p:cNvSpPr>
            <a:spLocks noGrp="1"/>
          </p:cNvSpPr>
          <p:nvPr>
            <p:ph idx="1"/>
          </p:nvPr>
        </p:nvSpPr>
        <p:spPr>
          <a:xfrm>
            <a:off x="443192" y="1029640"/>
            <a:ext cx="8243608" cy="4559600"/>
          </a:xfrm>
        </p:spPr>
        <p:txBody>
          <a:bodyPr>
            <a:noAutofit/>
          </a:bodyPr>
          <a:lstStyle/>
          <a:p>
            <a:r>
              <a:rPr lang="en-GB" sz="2400" dirty="0">
                <a:latin typeface="Arial" panose="020B0604020202020204" pitchFamily="34" charset="0"/>
                <a:cs typeface="Arial" panose="020B0604020202020204" pitchFamily="34" charset="0"/>
              </a:rPr>
              <a:t>Consider the following sentence: "Many studies have found a significant association between X and Y [4-15]." </a:t>
            </a:r>
          </a:p>
          <a:p>
            <a:r>
              <a:rPr lang="en-GB" sz="2400" dirty="0">
                <a:latin typeface="Arial" panose="020B0604020202020204" pitchFamily="34" charset="0"/>
                <a:cs typeface="Arial" panose="020B0604020202020204" pitchFamily="34" charset="0"/>
              </a:rPr>
              <a:t>This sentence cites too many studies at once. Although references [4-15] might provide a good overview of the topic, this sentence does not provide enough </a:t>
            </a:r>
            <a:r>
              <a:rPr lang="en-GB" sz="2400" b="1" i="1" dirty="0">
                <a:latin typeface="Arial" panose="020B0604020202020204" pitchFamily="34" charset="0"/>
                <a:cs typeface="Arial" panose="020B0604020202020204" pitchFamily="34" charset="0"/>
              </a:rPr>
              <a:t>context</a:t>
            </a:r>
            <a:r>
              <a:rPr lang="en-GB" sz="2400" dirty="0">
                <a:latin typeface="Arial" panose="020B0604020202020204" pitchFamily="34" charset="0"/>
                <a:cs typeface="Arial" panose="020B0604020202020204" pitchFamily="34" charset="0"/>
              </a:rPr>
              <a:t> or </a:t>
            </a:r>
            <a:r>
              <a:rPr lang="en-GB" sz="2400" b="1" i="1" dirty="0">
                <a:latin typeface="Arial" panose="020B0604020202020204" pitchFamily="34" charset="0"/>
                <a:cs typeface="Arial" panose="020B0604020202020204" pitchFamily="34" charset="0"/>
              </a:rPr>
              <a:t>explanation</a:t>
            </a:r>
            <a:r>
              <a:rPr lang="en-GB" sz="2400" dirty="0">
                <a:latin typeface="Arial" panose="020B0604020202020204" pitchFamily="34" charset="0"/>
                <a:cs typeface="Arial" panose="020B0604020202020204" pitchFamily="34" charset="0"/>
              </a:rPr>
              <a:t> for these past studies. </a:t>
            </a:r>
          </a:p>
          <a:p>
            <a:r>
              <a:rPr lang="en-GB" sz="2400" dirty="0">
                <a:latin typeface="Arial" panose="020B0604020202020204" pitchFamily="34" charset="0"/>
                <a:cs typeface="Arial" panose="020B0604020202020204" pitchFamily="34" charset="0"/>
              </a:rPr>
              <a:t>If all of these references are worth citing, they should be discussed in greater </a:t>
            </a:r>
            <a:r>
              <a:rPr lang="en-GB" sz="2400" b="1" i="1" dirty="0">
                <a:latin typeface="Arial" panose="020B0604020202020204" pitchFamily="34" charset="0"/>
                <a:cs typeface="Arial" panose="020B0604020202020204" pitchFamily="34" charset="0"/>
              </a:rPr>
              <a:t>specificity</a:t>
            </a: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For example</a:t>
            </a:r>
            <a:r>
              <a:rPr lang="en-GB" sz="2400" dirty="0">
                <a:latin typeface="Arial" panose="020B0604020202020204" pitchFamily="34" charset="0"/>
                <a:cs typeface="Arial" panose="020B0604020202020204" pitchFamily="34" charset="0"/>
              </a:rPr>
              <a:t>, "A significant association has been found between X and Y in men [4-7], women [8-11], and children [12-15]."</a:t>
            </a:r>
          </a:p>
        </p:txBody>
      </p:sp>
    </p:spTree>
    <p:extLst>
      <p:ext uri="{BB962C8B-B14F-4D97-AF65-F5344CB8AC3E}">
        <p14:creationId xmlns:p14="http://schemas.microsoft.com/office/powerpoint/2010/main" val="4135767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D04C3-77B4-4285-8DA5-D81DB7B6CE0E}"/>
              </a:ext>
            </a:extLst>
          </p:cNvPr>
          <p:cNvSpPr>
            <a:spLocks noGrp="1"/>
          </p:cNvSpPr>
          <p:nvPr>
            <p:ph type="title"/>
          </p:nvPr>
        </p:nvSpPr>
        <p:spPr>
          <a:xfrm>
            <a:off x="457200" y="274638"/>
            <a:ext cx="8229600" cy="706090"/>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State the aims and importance</a:t>
            </a:r>
            <a:br>
              <a:rPr lang="en-GB" b="1" dirty="0"/>
            </a:br>
            <a:endParaRPr lang="en-GB" b="1" dirty="0"/>
          </a:p>
        </p:txBody>
      </p:sp>
      <p:sp>
        <p:nvSpPr>
          <p:cNvPr id="3" name="Content Placeholder 2">
            <a:extLst>
              <a:ext uri="{FF2B5EF4-FFF2-40B4-BE49-F238E27FC236}">
                <a16:creationId xmlns:a16="http://schemas.microsoft.com/office/drawing/2014/main" id="{A2DADFD0-35AD-4521-B92C-2ADE08EC9CB4}"/>
              </a:ext>
            </a:extLst>
          </p:cNvPr>
          <p:cNvSpPr>
            <a:spLocks noGrp="1"/>
          </p:cNvSpPr>
          <p:nvPr>
            <p:ph idx="1"/>
          </p:nvPr>
        </p:nvSpPr>
        <p:spPr>
          <a:xfrm>
            <a:off x="205712" y="1268760"/>
            <a:ext cx="8507288" cy="4176464"/>
          </a:xfrm>
        </p:spPr>
        <p:txBody>
          <a:bodyPr>
            <a:normAutofit fontScale="92500" lnSpcReduction="20000"/>
          </a:bodyPr>
          <a:lstStyle/>
          <a:p>
            <a:r>
              <a:rPr lang="en-GB" dirty="0">
                <a:latin typeface="Arial" panose="020B0604020202020204" pitchFamily="34" charset="0"/>
                <a:cs typeface="Arial" panose="020B0604020202020204" pitchFamily="34" charset="0"/>
              </a:rPr>
              <a:t>Say what you want to achieve and why your reader should be interested in finding out whether you achieve it.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need to clearly show the importance of the topic</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basic structure can be as simple as "We aim to do X, which is important because it will lead to Y." </a:t>
            </a:r>
          </a:p>
        </p:txBody>
      </p:sp>
    </p:spTree>
    <p:extLst>
      <p:ext uri="{BB962C8B-B14F-4D97-AF65-F5344CB8AC3E}">
        <p14:creationId xmlns:p14="http://schemas.microsoft.com/office/powerpoint/2010/main" val="547389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1620-B4BD-4461-9A4E-892CBC1034EF}"/>
              </a:ext>
            </a:extLst>
          </p:cNvPr>
          <p:cNvSpPr>
            <a:spLocks noGrp="1"/>
          </p:cNvSpPr>
          <p:nvPr>
            <p:ph type="title"/>
          </p:nvPr>
        </p:nvSpPr>
        <p:spPr>
          <a:xfrm>
            <a:off x="457200" y="274638"/>
            <a:ext cx="8229600" cy="778098"/>
          </a:xfrm>
        </p:spPr>
        <p:txBody>
          <a:bodyPr>
            <a:normAutofit/>
          </a:bodyPr>
          <a:lstStyle/>
          <a:p>
            <a:pPr algn="l"/>
            <a:r>
              <a:rPr lang="en-GB" sz="3600" b="1" dirty="0">
                <a:latin typeface="Arial" panose="020B0604020202020204" pitchFamily="34" charset="0"/>
                <a:cs typeface="Arial" panose="020B0604020202020204" pitchFamily="34" charset="0"/>
              </a:rPr>
              <a:t>Clearly state the research question</a:t>
            </a:r>
          </a:p>
        </p:txBody>
      </p:sp>
      <p:sp>
        <p:nvSpPr>
          <p:cNvPr id="3" name="Content Placeholder 2">
            <a:extLst>
              <a:ext uri="{FF2B5EF4-FFF2-40B4-BE49-F238E27FC236}">
                <a16:creationId xmlns:a16="http://schemas.microsoft.com/office/drawing/2014/main" id="{B263620D-E3C9-42E4-99F5-1B9F4139B723}"/>
              </a:ext>
            </a:extLst>
          </p:cNvPr>
          <p:cNvSpPr>
            <a:spLocks noGrp="1"/>
          </p:cNvSpPr>
          <p:nvPr>
            <p:ph idx="1"/>
          </p:nvPr>
        </p:nvSpPr>
        <p:spPr>
          <a:xfrm>
            <a:off x="323528" y="1052736"/>
            <a:ext cx="8363272" cy="4392488"/>
          </a:xfrm>
        </p:spPr>
        <p:txBody>
          <a:bodyPr>
            <a:noAutofit/>
          </a:bodyPr>
          <a:lstStyle/>
          <a:p>
            <a:r>
              <a:rPr lang="en-GB" sz="2400" dirty="0">
                <a:latin typeface="Arial" panose="020B0604020202020204" pitchFamily="34" charset="0"/>
                <a:cs typeface="Arial" panose="020B0604020202020204" pitchFamily="34" charset="0"/>
              </a:rPr>
              <a:t>For research in formal sciences or exploratory research, you could consider stating a research question: </a:t>
            </a:r>
          </a:p>
          <a:p>
            <a:r>
              <a:rPr lang="en-GB" sz="2400" dirty="0">
                <a:latin typeface="Arial" panose="020B0604020202020204" pitchFamily="34" charset="0"/>
                <a:cs typeface="Arial" panose="020B0604020202020204" pitchFamily="34" charset="0"/>
              </a:rPr>
              <a:t>"In this study, we examine the following research question: Is X related to Y?" Note that the research question does not always have to be stated in the interrogative form (with a question mark); instead, you can put the question into a declarative sentence: "In this study, we investigate whether X is related to Y." </a:t>
            </a:r>
          </a:p>
          <a:p>
            <a:r>
              <a:rPr lang="en-GB" sz="2400" dirty="0">
                <a:latin typeface="Arial" panose="020B0604020202020204" pitchFamily="34" charset="0"/>
                <a:cs typeface="Arial" panose="020B0604020202020204" pitchFamily="34" charset="0"/>
              </a:rPr>
              <a:t>Research questions are effective because they help give shape to the project and serve as "signpost phrases" that guide readers through your project smoothly.</a:t>
            </a:r>
          </a:p>
        </p:txBody>
      </p:sp>
    </p:spTree>
    <p:extLst>
      <p:ext uri="{BB962C8B-B14F-4D97-AF65-F5344CB8AC3E}">
        <p14:creationId xmlns:p14="http://schemas.microsoft.com/office/powerpoint/2010/main" val="3774142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9FB65-846A-42B9-A650-4D1188DB961E}"/>
              </a:ext>
            </a:extLst>
          </p:cNvPr>
          <p:cNvSpPr>
            <a:spLocks noGrp="1"/>
          </p:cNvSpPr>
          <p:nvPr>
            <p:ph type="title"/>
          </p:nvPr>
        </p:nvSpPr>
        <p:spPr>
          <a:xfrm>
            <a:off x="457200" y="116632"/>
            <a:ext cx="8229600" cy="936104"/>
          </a:xfrm>
        </p:spPr>
        <p:txBody>
          <a:bodyPr/>
          <a:lstStyle/>
          <a:p>
            <a:pPr algn="ctr"/>
            <a:r>
              <a:rPr lang="en-GB" b="1" dirty="0">
                <a:latin typeface="Arial" panose="020B0604020202020204" pitchFamily="34" charset="0"/>
                <a:cs typeface="Arial" panose="020B0604020202020204" pitchFamily="34" charset="0"/>
              </a:rPr>
              <a:t>Show, don't tell</a:t>
            </a:r>
          </a:p>
        </p:txBody>
      </p:sp>
      <p:sp>
        <p:nvSpPr>
          <p:cNvPr id="3" name="Content Placeholder 2">
            <a:extLst>
              <a:ext uri="{FF2B5EF4-FFF2-40B4-BE49-F238E27FC236}">
                <a16:creationId xmlns:a16="http://schemas.microsoft.com/office/drawing/2014/main" id="{5A8F8830-1367-4703-9245-C7750E71892C}"/>
              </a:ext>
            </a:extLst>
          </p:cNvPr>
          <p:cNvSpPr>
            <a:spLocks noGrp="1"/>
          </p:cNvSpPr>
          <p:nvPr>
            <p:ph idx="1"/>
          </p:nvPr>
        </p:nvSpPr>
        <p:spPr>
          <a:xfrm>
            <a:off x="179512" y="1124744"/>
            <a:ext cx="8712968" cy="4536504"/>
          </a:xfrm>
        </p:spPr>
        <p:txBody>
          <a:bodyPr>
            <a:normAutofit fontScale="85000" lnSpcReduction="10000"/>
          </a:bodyPr>
          <a:lstStyle/>
          <a:p>
            <a:r>
              <a:rPr lang="en-GB" dirty="0">
                <a:latin typeface="Arial" panose="020B0604020202020204" pitchFamily="34" charset="0"/>
                <a:cs typeface="Arial" panose="020B0604020202020204" pitchFamily="34" charset="0"/>
              </a:rPr>
              <a:t>One goal of the introduction is explaining why your research topic is worthy of studying.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One of the most common pitfalls is to simply say:</a:t>
            </a:r>
          </a:p>
          <a:p>
            <a:pPr lvl="1"/>
            <a:r>
              <a:rPr lang="en-GB" dirty="0">
                <a:latin typeface="Arial" panose="020B0604020202020204" pitchFamily="34" charset="0"/>
                <a:cs typeface="Arial" panose="020B0604020202020204" pitchFamily="34" charset="0"/>
              </a:rPr>
              <a:t>"Subject X is important." Instead of simply saying that the topic is important, </a:t>
            </a:r>
            <a:r>
              <a:rPr lang="en-GB" b="1" dirty="0">
                <a:latin typeface="Arial" panose="020B0604020202020204" pitchFamily="34" charset="0"/>
                <a:cs typeface="Arial" panose="020B0604020202020204" pitchFamily="34" charset="0"/>
              </a:rPr>
              <a:t>show why </a:t>
            </a:r>
            <a:r>
              <a:rPr lang="en-GB" dirty="0">
                <a:latin typeface="Arial" panose="020B0604020202020204" pitchFamily="34" charset="0"/>
                <a:cs typeface="Arial" panose="020B0604020202020204" pitchFamily="34" charset="0"/>
              </a:rPr>
              <a:t>the topic is important. </a:t>
            </a:r>
          </a:p>
          <a:p>
            <a:pPr lvl="1"/>
            <a:r>
              <a:rPr lang="en-GB" dirty="0">
                <a:latin typeface="Arial" panose="020B0604020202020204" pitchFamily="34" charset="0"/>
                <a:cs typeface="Arial" panose="020B0604020202020204" pitchFamily="34" charset="0"/>
              </a:rPr>
              <a:t>For example, instead of writing "The development of new materials is important for the automotive industry," </a:t>
            </a:r>
            <a:r>
              <a:rPr lang="en-GB" b="1" dirty="0">
                <a:latin typeface="Arial" panose="020B0604020202020204" pitchFamily="34" charset="0"/>
                <a:cs typeface="Arial" panose="020B0604020202020204" pitchFamily="34" charset="0"/>
              </a:rPr>
              <a:t>you could write: </a:t>
            </a:r>
            <a:r>
              <a:rPr lang="en-GB" i="1" dirty="0">
                <a:latin typeface="Arial" panose="020B0604020202020204" pitchFamily="34" charset="0"/>
                <a:cs typeface="Arial" panose="020B0604020202020204" pitchFamily="34" charset="0"/>
              </a:rPr>
              <a:t>The development of new materials is necessary for the automotive industry to produce stronger, lighter vehicles, which will improve safety and fuel economy</a:t>
            </a:r>
          </a:p>
        </p:txBody>
      </p:sp>
    </p:spTree>
    <p:extLst>
      <p:ext uri="{BB962C8B-B14F-4D97-AF65-F5344CB8AC3E}">
        <p14:creationId xmlns:p14="http://schemas.microsoft.com/office/powerpoint/2010/main" val="1022913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FD889-B7C7-E8D6-8404-7CE3815AC3A0}"/>
              </a:ext>
            </a:extLst>
          </p:cNvPr>
          <p:cNvSpPr>
            <a:spLocks noGrp="1"/>
          </p:cNvSpPr>
          <p:nvPr>
            <p:ph type="title"/>
          </p:nvPr>
        </p:nvSpPr>
        <p:spPr>
          <a:xfrm>
            <a:off x="249209" y="116632"/>
            <a:ext cx="8363272" cy="1143000"/>
          </a:xfrm>
        </p:spPr>
        <p:txBody>
          <a:bodyPr>
            <a:normAutofit/>
          </a:bodyPr>
          <a:lstStyle/>
          <a:p>
            <a:r>
              <a:rPr lang="en-GB" sz="3600" b="1" dirty="0"/>
              <a:t>Writing the methods section</a:t>
            </a:r>
          </a:p>
        </p:txBody>
      </p:sp>
      <p:sp>
        <p:nvSpPr>
          <p:cNvPr id="3" name="Content Placeholder 2">
            <a:extLst>
              <a:ext uri="{FF2B5EF4-FFF2-40B4-BE49-F238E27FC236}">
                <a16:creationId xmlns:a16="http://schemas.microsoft.com/office/drawing/2014/main" id="{5D21D258-DC31-9EAB-E1DE-637627B6B4E9}"/>
              </a:ext>
            </a:extLst>
          </p:cNvPr>
          <p:cNvSpPr>
            <a:spLocks noGrp="1"/>
          </p:cNvSpPr>
          <p:nvPr>
            <p:ph idx="1"/>
          </p:nvPr>
        </p:nvSpPr>
        <p:spPr>
          <a:xfrm>
            <a:off x="249209" y="1124744"/>
            <a:ext cx="8640960" cy="4392488"/>
          </a:xfrm>
        </p:spPr>
        <p:txBody>
          <a:bodyPr>
            <a:normAutofit/>
          </a:bodyPr>
          <a:lstStyle/>
          <a:p>
            <a:pPr marL="0" indent="0">
              <a:buNone/>
            </a:pPr>
            <a:r>
              <a:rPr lang="en-GB" dirty="0"/>
              <a:t>The method section must include the following:</a:t>
            </a:r>
          </a:p>
          <a:p>
            <a:pPr lvl="1"/>
            <a:r>
              <a:rPr lang="en-GB" dirty="0"/>
              <a:t>Research methodology (Research methods)</a:t>
            </a:r>
          </a:p>
          <a:p>
            <a:pPr lvl="1"/>
            <a:r>
              <a:rPr lang="en-GB" dirty="0"/>
              <a:t>Research Design</a:t>
            </a:r>
          </a:p>
          <a:p>
            <a:pPr lvl="1"/>
            <a:r>
              <a:rPr lang="en-GB" dirty="0"/>
              <a:t>Recruitment, Sampling &amp; Study Participants.</a:t>
            </a:r>
          </a:p>
          <a:p>
            <a:pPr lvl="1"/>
            <a:r>
              <a:rPr lang="en-GB" dirty="0"/>
              <a:t>Materials/Data Collection Method(s)/procedures</a:t>
            </a:r>
          </a:p>
          <a:p>
            <a:pPr lvl="1"/>
            <a:r>
              <a:rPr lang="en-GB" dirty="0"/>
              <a:t>Data analysis technique</a:t>
            </a:r>
          </a:p>
          <a:p>
            <a:pPr lvl="1"/>
            <a:r>
              <a:rPr lang="en-GB" dirty="0"/>
              <a:t>Ethical considerations</a:t>
            </a:r>
          </a:p>
          <a:p>
            <a:endParaRPr lang="en-GB" dirty="0"/>
          </a:p>
        </p:txBody>
      </p:sp>
    </p:spTree>
    <p:extLst>
      <p:ext uri="{BB962C8B-B14F-4D97-AF65-F5344CB8AC3E}">
        <p14:creationId xmlns:p14="http://schemas.microsoft.com/office/powerpoint/2010/main" val="2441940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5879-4397-9A07-B274-D8F8A93405D5}"/>
              </a:ext>
            </a:extLst>
          </p:cNvPr>
          <p:cNvSpPr>
            <a:spLocks noGrp="1"/>
          </p:cNvSpPr>
          <p:nvPr>
            <p:ph type="title"/>
          </p:nvPr>
        </p:nvSpPr>
        <p:spPr>
          <a:xfrm>
            <a:off x="179512" y="274638"/>
            <a:ext cx="8964488" cy="1143000"/>
          </a:xfrm>
        </p:spPr>
        <p:txBody>
          <a:bodyPr>
            <a:noAutofit/>
          </a:bodyPr>
          <a:lstStyle/>
          <a:p>
            <a:r>
              <a:rPr lang="en-GB" sz="3600" b="1"/>
              <a:t>Research methodology</a:t>
            </a:r>
          </a:p>
        </p:txBody>
      </p:sp>
      <p:sp>
        <p:nvSpPr>
          <p:cNvPr id="3" name="Content Placeholder 2">
            <a:extLst>
              <a:ext uri="{FF2B5EF4-FFF2-40B4-BE49-F238E27FC236}">
                <a16:creationId xmlns:a16="http://schemas.microsoft.com/office/drawing/2014/main" id="{4BB0ECFF-A063-BDF7-9D83-A856476EC359}"/>
              </a:ext>
            </a:extLst>
          </p:cNvPr>
          <p:cNvSpPr>
            <a:spLocks noGrp="1"/>
          </p:cNvSpPr>
          <p:nvPr>
            <p:ph idx="1"/>
          </p:nvPr>
        </p:nvSpPr>
        <p:spPr>
          <a:xfrm>
            <a:off x="457200" y="1392210"/>
            <a:ext cx="8291264" cy="4053014"/>
          </a:xfrm>
        </p:spPr>
        <p:txBody>
          <a:bodyPr/>
          <a:lstStyle/>
          <a:p>
            <a:pPr marL="0" indent="0">
              <a:buNone/>
            </a:pPr>
            <a:r>
              <a:rPr lang="en-GB" b="1" dirty="0"/>
              <a:t>Research methods</a:t>
            </a:r>
          </a:p>
          <a:p>
            <a:r>
              <a:rPr lang="en-GB" dirty="0"/>
              <a:t>Explain/define briefly the chosen research methods and justify while it was chosen </a:t>
            </a:r>
          </a:p>
          <a:p>
            <a:pPr marL="0" indent="0">
              <a:buNone/>
            </a:pPr>
            <a:r>
              <a:rPr lang="en-GB" b="1" dirty="0"/>
              <a:t>Research design</a:t>
            </a:r>
          </a:p>
          <a:p>
            <a:r>
              <a:rPr lang="en-US" dirty="0"/>
              <a:t>Explain/define briefly the chosen research design and justify while it was chosen and </a:t>
            </a:r>
          </a:p>
          <a:p>
            <a:endParaRPr lang="en-GB" dirty="0"/>
          </a:p>
        </p:txBody>
      </p:sp>
    </p:spTree>
    <p:extLst>
      <p:ext uri="{BB962C8B-B14F-4D97-AF65-F5344CB8AC3E}">
        <p14:creationId xmlns:p14="http://schemas.microsoft.com/office/powerpoint/2010/main" val="3338603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284A-4AE7-DD6B-A72B-4685909341D6}"/>
              </a:ext>
            </a:extLst>
          </p:cNvPr>
          <p:cNvSpPr>
            <a:spLocks noGrp="1"/>
          </p:cNvSpPr>
          <p:nvPr>
            <p:ph type="title"/>
          </p:nvPr>
        </p:nvSpPr>
        <p:spPr/>
        <p:txBody>
          <a:bodyPr>
            <a:noAutofit/>
          </a:bodyPr>
          <a:lstStyle/>
          <a:p>
            <a:r>
              <a:rPr lang="en-GB" sz="3000" b="1" dirty="0"/>
              <a:t>Recruitment, Sampling &amp; Study Participants</a:t>
            </a:r>
          </a:p>
        </p:txBody>
      </p:sp>
      <p:sp>
        <p:nvSpPr>
          <p:cNvPr id="3" name="Content Placeholder 2">
            <a:extLst>
              <a:ext uri="{FF2B5EF4-FFF2-40B4-BE49-F238E27FC236}">
                <a16:creationId xmlns:a16="http://schemas.microsoft.com/office/drawing/2014/main" id="{A1DB2D34-81ED-E6FE-6A2C-4FB6A1693561}"/>
              </a:ext>
            </a:extLst>
          </p:cNvPr>
          <p:cNvSpPr>
            <a:spLocks noGrp="1"/>
          </p:cNvSpPr>
          <p:nvPr>
            <p:ph idx="1"/>
          </p:nvPr>
        </p:nvSpPr>
        <p:spPr>
          <a:xfrm>
            <a:off x="323528" y="1470484"/>
            <a:ext cx="8640960" cy="3974740"/>
          </a:xfrm>
        </p:spPr>
        <p:txBody>
          <a:bodyPr/>
          <a:lstStyle/>
          <a:p>
            <a:r>
              <a:rPr lang="en-GB" dirty="0"/>
              <a:t>Explain how the participants were recruited.</a:t>
            </a:r>
          </a:p>
          <a:p>
            <a:pPr marL="0" indent="0">
              <a:buNone/>
            </a:pPr>
            <a:endParaRPr lang="en-GB" dirty="0"/>
          </a:p>
          <a:p>
            <a:r>
              <a:rPr lang="en-GB" dirty="0"/>
              <a:t>State the sampling technique that was used </a:t>
            </a:r>
          </a:p>
          <a:p>
            <a:pPr marL="0" indent="0">
              <a:buNone/>
            </a:pPr>
            <a:endParaRPr lang="en-GB" dirty="0"/>
          </a:p>
          <a:p>
            <a:r>
              <a:rPr lang="en-GB" dirty="0"/>
              <a:t>The number of participants targeted</a:t>
            </a:r>
          </a:p>
        </p:txBody>
      </p:sp>
    </p:spTree>
    <p:extLst>
      <p:ext uri="{BB962C8B-B14F-4D97-AF65-F5344CB8AC3E}">
        <p14:creationId xmlns:p14="http://schemas.microsoft.com/office/powerpoint/2010/main" val="2869805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8BE1-0D9D-DE38-3182-EAF176D6F350}"/>
              </a:ext>
            </a:extLst>
          </p:cNvPr>
          <p:cNvSpPr>
            <a:spLocks noGrp="1"/>
          </p:cNvSpPr>
          <p:nvPr>
            <p:ph type="title"/>
          </p:nvPr>
        </p:nvSpPr>
        <p:spPr>
          <a:xfrm>
            <a:off x="107504" y="274638"/>
            <a:ext cx="8712968" cy="994122"/>
          </a:xfrm>
        </p:spPr>
        <p:txBody>
          <a:bodyPr>
            <a:noAutofit/>
          </a:bodyPr>
          <a:lstStyle/>
          <a:p>
            <a:r>
              <a:rPr lang="en-GB" sz="3000" b="1" dirty="0"/>
              <a:t>Example: Study population and sampling</a:t>
            </a:r>
          </a:p>
        </p:txBody>
      </p:sp>
      <p:sp>
        <p:nvSpPr>
          <p:cNvPr id="3" name="Content Placeholder 2">
            <a:extLst>
              <a:ext uri="{FF2B5EF4-FFF2-40B4-BE49-F238E27FC236}">
                <a16:creationId xmlns:a16="http://schemas.microsoft.com/office/drawing/2014/main" id="{9B83A8A3-3718-44FD-D5B6-CBE155ED35E9}"/>
              </a:ext>
            </a:extLst>
          </p:cNvPr>
          <p:cNvSpPr>
            <a:spLocks noGrp="1"/>
          </p:cNvSpPr>
          <p:nvPr>
            <p:ph idx="1"/>
          </p:nvPr>
        </p:nvSpPr>
        <p:spPr>
          <a:xfrm>
            <a:off x="179512" y="1268760"/>
            <a:ext cx="8496944" cy="4032448"/>
          </a:xfrm>
        </p:spPr>
        <p:txBody>
          <a:bodyPr>
            <a:normAutofit fontScale="70000" lnSpcReduction="20000"/>
          </a:bodyPr>
          <a:lstStyle/>
          <a:p>
            <a:r>
              <a:rPr lang="en-GB" dirty="0"/>
              <a:t>“The target population for the study was older adults of the age 60 years and above residing within the community in Wolverhampton, UK. A non-probability sample of 5 to 8 older adults (age≥60 years) was targeted and considered adequate for the research.</a:t>
            </a:r>
          </a:p>
          <a:p>
            <a:endParaRPr lang="en-GB" dirty="0"/>
          </a:p>
          <a:p>
            <a:r>
              <a:rPr lang="en-GB" dirty="0"/>
              <a:t>This is because it was proposed that focus groups should have enough participants to help generate diverse information. However, they must not be too large or else they may create an uncomfortable environment with some participants unable to freely express their views, thoughts or experiences (Onwuegbuzie et al., 2009)”.</a:t>
            </a:r>
          </a:p>
        </p:txBody>
      </p:sp>
    </p:spTree>
    <p:extLst>
      <p:ext uri="{BB962C8B-B14F-4D97-AF65-F5344CB8AC3E}">
        <p14:creationId xmlns:p14="http://schemas.microsoft.com/office/powerpoint/2010/main" val="2594699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4EB66-396A-1C0A-BB3F-3600BB9F3395}"/>
              </a:ext>
            </a:extLst>
          </p:cNvPr>
          <p:cNvSpPr>
            <a:spLocks noGrp="1"/>
          </p:cNvSpPr>
          <p:nvPr>
            <p:ph type="title"/>
          </p:nvPr>
        </p:nvSpPr>
        <p:spPr>
          <a:xfrm>
            <a:off x="457200" y="188640"/>
            <a:ext cx="8229600" cy="864096"/>
          </a:xfrm>
        </p:spPr>
        <p:txBody>
          <a:bodyPr>
            <a:normAutofit/>
          </a:bodyPr>
          <a:lstStyle/>
          <a:p>
            <a:r>
              <a:rPr lang="en-GB" b="1" dirty="0"/>
              <a:t>Example: Recruitment</a:t>
            </a:r>
          </a:p>
        </p:txBody>
      </p:sp>
      <p:sp>
        <p:nvSpPr>
          <p:cNvPr id="3" name="Content Placeholder 2">
            <a:extLst>
              <a:ext uri="{FF2B5EF4-FFF2-40B4-BE49-F238E27FC236}">
                <a16:creationId xmlns:a16="http://schemas.microsoft.com/office/drawing/2014/main" id="{E6A23A7F-6457-E299-33DD-CB7BC325E158}"/>
              </a:ext>
            </a:extLst>
          </p:cNvPr>
          <p:cNvSpPr>
            <a:spLocks noGrp="1"/>
          </p:cNvSpPr>
          <p:nvPr>
            <p:ph idx="1"/>
          </p:nvPr>
        </p:nvSpPr>
        <p:spPr>
          <a:xfrm>
            <a:off x="457200" y="1078323"/>
            <a:ext cx="8229600" cy="3917032"/>
          </a:xfrm>
        </p:spPr>
        <p:txBody>
          <a:bodyPr>
            <a:noAutofit/>
          </a:bodyPr>
          <a:lstStyle/>
          <a:p>
            <a:r>
              <a:rPr lang="en-GB" sz="1600" dirty="0"/>
              <a:t>“The participants for the study were recruited from older adults residing within the communities through their usual place of worship in Wolverhampton UK. Before contacting or recruiting participants for the study, approval was received from the University of Wolverhampton research ethics committee (Appendix 1) and a Church in Wolverhampton after submitting full research proposal and protocols (Appendix 2). An initial notification of the focus group research and request for interest from willing older adults was put out in the weekly Sunday printed bulletin with the help of the leader of the place of worship (Appendix 3). Potential participants were also approached face-to-face by the researcher after each Sunday service and were provided with a detailed explanation of the proposed research and requirements for recruitment into the study (Appendix 4). For inclusion into the focus group, study participants were required to be of the age of 60 years and above, not known to have any history or diagnosis of dementia and must have the capacity to provide consent by themselves to partake in the research. Those considered as unable to provide consent were neither approached nor included. Interested and potential participants for the study were given the research information sheets and consent forms (Appendix 5 and 6) and adequate time allowed to confirm interest and return the signed consent forms which ranged between 1-2 week”</a:t>
            </a:r>
          </a:p>
        </p:txBody>
      </p:sp>
    </p:spTree>
    <p:extLst>
      <p:ext uri="{BB962C8B-B14F-4D97-AF65-F5344CB8AC3E}">
        <p14:creationId xmlns:p14="http://schemas.microsoft.com/office/powerpoint/2010/main" val="4255892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C6E17-345D-E082-592A-751DEEC7B9F3}"/>
              </a:ext>
            </a:extLst>
          </p:cNvPr>
          <p:cNvSpPr>
            <a:spLocks noGrp="1"/>
          </p:cNvSpPr>
          <p:nvPr>
            <p:ph type="title"/>
          </p:nvPr>
        </p:nvSpPr>
        <p:spPr>
          <a:xfrm>
            <a:off x="143508" y="188640"/>
            <a:ext cx="8856984" cy="922114"/>
          </a:xfrm>
        </p:spPr>
        <p:txBody>
          <a:bodyPr>
            <a:noAutofit/>
          </a:bodyPr>
          <a:lstStyle/>
          <a:p>
            <a:r>
              <a:rPr lang="en-GB" sz="3200" b="1" dirty="0"/>
              <a:t>Example: Study Participants</a:t>
            </a:r>
          </a:p>
        </p:txBody>
      </p:sp>
      <p:sp>
        <p:nvSpPr>
          <p:cNvPr id="3" name="Content Placeholder 2">
            <a:extLst>
              <a:ext uri="{FF2B5EF4-FFF2-40B4-BE49-F238E27FC236}">
                <a16:creationId xmlns:a16="http://schemas.microsoft.com/office/drawing/2014/main" id="{76E90E2F-09A9-6D14-345C-06335AF8617F}"/>
              </a:ext>
            </a:extLst>
          </p:cNvPr>
          <p:cNvSpPr>
            <a:spLocks noGrp="1"/>
          </p:cNvSpPr>
          <p:nvPr>
            <p:ph idx="1"/>
          </p:nvPr>
        </p:nvSpPr>
        <p:spPr>
          <a:xfrm>
            <a:off x="467544" y="1110754"/>
            <a:ext cx="8352928" cy="4550494"/>
          </a:xfrm>
        </p:spPr>
        <p:txBody>
          <a:bodyPr>
            <a:normAutofit fontScale="70000" lnSpcReduction="20000"/>
          </a:bodyPr>
          <a:lstStyle/>
          <a:p>
            <a:r>
              <a:rPr lang="en-GB" dirty="0"/>
              <a:t>“A total of 18 people was identified for the focus group study, out of which 12 confirmed their interest in participating. These 12 participants were divided into two groups, each consisting of 6 focus group members. </a:t>
            </a:r>
          </a:p>
          <a:p>
            <a:r>
              <a:rPr lang="en-GB" dirty="0"/>
              <a:t>Though the second focus group was reduced to 5 members as one participant left the venue to attend to urgent family needs. There were no defined criteria for selection into any of the two focus groups except interest confirmation and availability of members to participate in any of the sessions arranged for separate dates and times. Once the 6 spaces for the first focus group discussion session were filled the other participants were automatically allocated into the spaces for the second focus group session which took place about three weeks later. Therefore, the focus group members for each focus group session were different but the topic for discussion was the same”.</a:t>
            </a:r>
          </a:p>
          <a:p>
            <a:endParaRPr lang="en-GB" dirty="0"/>
          </a:p>
        </p:txBody>
      </p:sp>
    </p:spTree>
    <p:extLst>
      <p:ext uri="{BB962C8B-B14F-4D97-AF65-F5344CB8AC3E}">
        <p14:creationId xmlns:p14="http://schemas.microsoft.com/office/powerpoint/2010/main" val="4231844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D777-3B60-04C9-CAE8-E17603F6FFA4}"/>
              </a:ext>
            </a:extLst>
          </p:cNvPr>
          <p:cNvSpPr>
            <a:spLocks noGrp="1"/>
          </p:cNvSpPr>
          <p:nvPr>
            <p:ph type="title"/>
          </p:nvPr>
        </p:nvSpPr>
        <p:spPr>
          <a:xfrm>
            <a:off x="251520" y="274638"/>
            <a:ext cx="8435280" cy="1143000"/>
          </a:xfrm>
        </p:spPr>
        <p:txBody>
          <a:bodyPr>
            <a:noAutofit/>
          </a:bodyPr>
          <a:lstStyle/>
          <a:p>
            <a:r>
              <a:rPr lang="en-GB" sz="3600" b="1"/>
              <a:t>Data Collection procedure</a:t>
            </a:r>
          </a:p>
        </p:txBody>
      </p:sp>
      <p:sp>
        <p:nvSpPr>
          <p:cNvPr id="3" name="Content Placeholder 2">
            <a:extLst>
              <a:ext uri="{FF2B5EF4-FFF2-40B4-BE49-F238E27FC236}">
                <a16:creationId xmlns:a16="http://schemas.microsoft.com/office/drawing/2014/main" id="{0CDED9D0-3A0F-AC1B-9E62-890714E1E80D}"/>
              </a:ext>
            </a:extLst>
          </p:cNvPr>
          <p:cNvSpPr>
            <a:spLocks noGrp="1"/>
          </p:cNvSpPr>
          <p:nvPr>
            <p:ph idx="1"/>
          </p:nvPr>
        </p:nvSpPr>
        <p:spPr/>
        <p:txBody>
          <a:bodyPr/>
          <a:lstStyle/>
          <a:p>
            <a:r>
              <a:rPr lang="en-GB"/>
              <a:t>Explain all the process/procedure undertaken to conduct the focus group discussion. </a:t>
            </a:r>
          </a:p>
        </p:txBody>
      </p:sp>
    </p:spTree>
    <p:extLst>
      <p:ext uri="{BB962C8B-B14F-4D97-AF65-F5344CB8AC3E}">
        <p14:creationId xmlns:p14="http://schemas.microsoft.com/office/powerpoint/2010/main" val="2771964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C3EB-8D6E-4A3C-BB80-0A2FBF2209B7}"/>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Example: Data collection Procedure </a:t>
            </a:r>
          </a:p>
        </p:txBody>
      </p:sp>
      <p:sp>
        <p:nvSpPr>
          <p:cNvPr id="3" name="Content Placeholder 2">
            <a:extLst>
              <a:ext uri="{FF2B5EF4-FFF2-40B4-BE49-F238E27FC236}">
                <a16:creationId xmlns:a16="http://schemas.microsoft.com/office/drawing/2014/main" id="{1B5F89F7-2EFD-4FAC-A599-860D3E2D7C88}"/>
              </a:ext>
            </a:extLst>
          </p:cNvPr>
          <p:cNvSpPr>
            <a:spLocks noGrp="1"/>
          </p:cNvSpPr>
          <p:nvPr>
            <p:ph idx="1"/>
          </p:nvPr>
        </p:nvSpPr>
        <p:spPr>
          <a:xfrm>
            <a:off x="457200" y="1340768"/>
            <a:ext cx="8229600" cy="4320479"/>
          </a:xfrm>
        </p:spPr>
        <p:txBody>
          <a:bodyPr>
            <a:normAutofit fontScale="47500" lnSpcReduction="20000"/>
          </a:bodyPr>
          <a:lstStyle/>
          <a:p>
            <a:r>
              <a:rPr lang="en-GB" dirty="0"/>
              <a:t>“</a:t>
            </a:r>
            <a:r>
              <a:rPr lang="en-GB" sz="3400" dirty="0"/>
              <a:t>The focus group discussion was conducted in a quiet room suitable for 6 to 9 participants within the Millennium City (MC) Building of the University of Wolverhampton. The participants found this venue and location quite convenient and safe since it was close to their usual place of worship and easily accessible by walking or transport services with car parking spaces available. Prior to the focus group study, a very brief questionnaire was used to collect basic socio-demographic background information on the participants (Appendix 7). It was also confirmed again that each participant had signed and returned the consent form before the commencement of the focus group activity for each day. The two focus group discussion sessions were held three weeks apart and each lasted for approximately 1 hour. Each session was facilitated by the researcher while a research colleague was present to assist with arrangements at the venue and notetaking. A project supervisor was only present before the activity for one-minute introduction and welcoming of participants before leaving the venue for the researcher to continue with the focus group discussion. The data were collected using a digital audio recording device by Olympus Corporation (Tokyo, Japan). To facilitate the focus group session a discussion guide that included semi-structured open-ended questions with a focus on the research questions was used to prompt participants to discuss the topic (appendix 8). During the focus group discussion, however, a few more questions were also used to clarify responses from participants or to ensure speakers remained focused on the main subject of deliberation”.</a:t>
            </a:r>
            <a:endParaRPr lang="en-GB" sz="3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2250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29A35-974E-4E42-A808-F731F4D28CB5}"/>
              </a:ext>
            </a:extLst>
          </p:cNvPr>
          <p:cNvSpPr>
            <a:spLocks noGrp="1"/>
          </p:cNvSpPr>
          <p:nvPr>
            <p:ph type="title"/>
          </p:nvPr>
        </p:nvSpPr>
        <p:spPr/>
        <p:txBody>
          <a:bodyPr>
            <a:normAutofit/>
          </a:bodyPr>
          <a:lstStyle/>
          <a:p>
            <a:r>
              <a:rPr lang="en-GB" sz="3600" b="1">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19512937-CAD8-411C-B0E9-EB3C4BB7BCBE}"/>
              </a:ext>
            </a:extLst>
          </p:cNvPr>
          <p:cNvSpPr>
            <a:spLocks noGrp="1"/>
          </p:cNvSpPr>
          <p:nvPr>
            <p:ph idx="1"/>
          </p:nvPr>
        </p:nvSpPr>
        <p:spPr/>
        <p:txBody>
          <a:bodyPr/>
          <a:lstStyle/>
          <a:p>
            <a:r>
              <a:rPr lang="en-GB" b="0" dirty="0">
                <a:latin typeface="Arial" panose="020B0604020202020204" pitchFamily="34" charset="0"/>
                <a:cs typeface="Arial" panose="020B0604020202020204" pitchFamily="34" charset="0"/>
              </a:rPr>
              <a:t>All the ethical issues must be explained in relation to the study and how all were addressed during the data collection and analysis stage.</a:t>
            </a:r>
          </a:p>
        </p:txBody>
      </p:sp>
    </p:spTree>
    <p:extLst>
      <p:ext uri="{BB962C8B-B14F-4D97-AF65-F5344CB8AC3E}">
        <p14:creationId xmlns:p14="http://schemas.microsoft.com/office/powerpoint/2010/main" val="31417337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A9BCD-426F-A5AB-CD6E-6786ECD9891E}"/>
              </a:ext>
            </a:extLst>
          </p:cNvPr>
          <p:cNvSpPr>
            <a:spLocks noGrp="1"/>
          </p:cNvSpPr>
          <p:nvPr>
            <p:ph type="title"/>
          </p:nvPr>
        </p:nvSpPr>
        <p:spPr/>
        <p:txBody>
          <a:bodyPr>
            <a:normAutofit/>
          </a:bodyPr>
          <a:lstStyle/>
          <a:p>
            <a:r>
              <a:rPr lang="en-GB" b="1" dirty="0"/>
              <a:t>Example: Data transcription</a:t>
            </a:r>
          </a:p>
        </p:txBody>
      </p:sp>
      <p:sp>
        <p:nvSpPr>
          <p:cNvPr id="3" name="Content Placeholder 2">
            <a:extLst>
              <a:ext uri="{FF2B5EF4-FFF2-40B4-BE49-F238E27FC236}">
                <a16:creationId xmlns:a16="http://schemas.microsoft.com/office/drawing/2014/main" id="{962366C2-2AF0-DFD3-2453-CF0F1F5E0175}"/>
              </a:ext>
            </a:extLst>
          </p:cNvPr>
          <p:cNvSpPr>
            <a:spLocks noGrp="1"/>
          </p:cNvSpPr>
          <p:nvPr>
            <p:ph idx="1"/>
          </p:nvPr>
        </p:nvSpPr>
        <p:spPr>
          <a:xfrm>
            <a:off x="457200" y="1651571"/>
            <a:ext cx="8229600" cy="3917032"/>
          </a:xfrm>
        </p:spPr>
        <p:txBody>
          <a:bodyPr>
            <a:normAutofit fontScale="77500" lnSpcReduction="20000"/>
          </a:bodyPr>
          <a:lstStyle/>
          <a:p>
            <a:r>
              <a:rPr lang="en-GB" dirty="0"/>
              <a:t>“The audio recorded data from focus group discussion sessions was transferred using the USB stick from the recorder to a personal laptop computer (that is pass-worded and had antivirus installed) and uploaded unto an NVIVO software version 11.0. A verbatim transcribing of the data from each of the focus group discussion was done with the aid of the NVIVO software. Care was taken to ensure data were transcribed in sufficient detail and to also ensure accuracy of the transcripts were checked against the audio-recordings. The total transcribed data consisted of 11,612 words (Appendix 9)”.</a:t>
            </a:r>
          </a:p>
        </p:txBody>
      </p:sp>
    </p:spTree>
    <p:extLst>
      <p:ext uri="{BB962C8B-B14F-4D97-AF65-F5344CB8AC3E}">
        <p14:creationId xmlns:p14="http://schemas.microsoft.com/office/powerpoint/2010/main" val="18498276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D777-3B60-04C9-CAE8-E17603F6FFA4}"/>
              </a:ext>
            </a:extLst>
          </p:cNvPr>
          <p:cNvSpPr>
            <a:spLocks noGrp="1"/>
          </p:cNvSpPr>
          <p:nvPr>
            <p:ph type="title"/>
          </p:nvPr>
        </p:nvSpPr>
        <p:spPr>
          <a:xfrm>
            <a:off x="251520" y="274638"/>
            <a:ext cx="8435280" cy="1143000"/>
          </a:xfrm>
        </p:spPr>
        <p:txBody>
          <a:bodyPr>
            <a:noAutofit/>
          </a:bodyPr>
          <a:lstStyle/>
          <a:p>
            <a:r>
              <a:rPr lang="en-GB" sz="3600" b="1" dirty="0"/>
              <a:t>Data Analysis</a:t>
            </a:r>
          </a:p>
        </p:txBody>
      </p:sp>
      <p:sp>
        <p:nvSpPr>
          <p:cNvPr id="3" name="Content Placeholder 2">
            <a:extLst>
              <a:ext uri="{FF2B5EF4-FFF2-40B4-BE49-F238E27FC236}">
                <a16:creationId xmlns:a16="http://schemas.microsoft.com/office/drawing/2014/main" id="{0CDED9D0-3A0F-AC1B-9E62-890714E1E80D}"/>
              </a:ext>
            </a:extLst>
          </p:cNvPr>
          <p:cNvSpPr>
            <a:spLocks noGrp="1"/>
          </p:cNvSpPr>
          <p:nvPr>
            <p:ph idx="1"/>
          </p:nvPr>
        </p:nvSpPr>
        <p:spPr/>
        <p:txBody>
          <a:bodyPr/>
          <a:lstStyle/>
          <a:p>
            <a:r>
              <a:rPr lang="en-GB" dirty="0"/>
              <a:t>Explain </a:t>
            </a:r>
            <a:r>
              <a:rPr lang="en-GB"/>
              <a:t>the qualitative data </a:t>
            </a:r>
            <a:r>
              <a:rPr lang="en-GB" dirty="0"/>
              <a:t>analysis technique used and the strength and limitations of the method.</a:t>
            </a:r>
          </a:p>
          <a:p>
            <a:r>
              <a:rPr lang="en-GB" dirty="0"/>
              <a:t>State/highlight all the steps of the chosen data analysis technique.</a:t>
            </a:r>
          </a:p>
        </p:txBody>
      </p:sp>
    </p:spTree>
    <p:extLst>
      <p:ext uri="{BB962C8B-B14F-4D97-AF65-F5344CB8AC3E}">
        <p14:creationId xmlns:p14="http://schemas.microsoft.com/office/powerpoint/2010/main" val="1466685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4AB90-027C-0AF4-B937-847F7EC6FF66}"/>
              </a:ext>
            </a:extLst>
          </p:cNvPr>
          <p:cNvSpPr>
            <a:spLocks noGrp="1"/>
          </p:cNvSpPr>
          <p:nvPr>
            <p:ph type="title"/>
          </p:nvPr>
        </p:nvSpPr>
        <p:spPr/>
        <p:txBody>
          <a:bodyPr>
            <a:normAutofit/>
          </a:bodyPr>
          <a:lstStyle/>
          <a:p>
            <a:r>
              <a:rPr lang="en-GB" b="1" dirty="0"/>
              <a:t>Thesis extract of Data analysis</a:t>
            </a:r>
          </a:p>
        </p:txBody>
      </p:sp>
      <p:sp>
        <p:nvSpPr>
          <p:cNvPr id="3" name="Content Placeholder 2">
            <a:extLst>
              <a:ext uri="{FF2B5EF4-FFF2-40B4-BE49-F238E27FC236}">
                <a16:creationId xmlns:a16="http://schemas.microsoft.com/office/drawing/2014/main" id="{91B73123-18A2-F335-46BC-79FB18D01DE1}"/>
              </a:ext>
            </a:extLst>
          </p:cNvPr>
          <p:cNvSpPr>
            <a:spLocks noGrp="1"/>
          </p:cNvSpPr>
          <p:nvPr>
            <p:ph idx="1"/>
          </p:nvPr>
        </p:nvSpPr>
        <p:spPr/>
        <p:txBody>
          <a:bodyPr>
            <a:normAutofit fontScale="55000" lnSpcReduction="20000"/>
          </a:bodyPr>
          <a:lstStyle/>
          <a:p>
            <a:r>
              <a:rPr lang="en-GB"/>
              <a:t>“The data on the background information of participants was analysed using SPSS version 24.0 (SPSS Inc., Chicago, USA. The data from the focus group research was </a:t>
            </a:r>
            <a:r>
              <a:rPr lang="en-GB" err="1"/>
              <a:t>analyzed</a:t>
            </a:r>
            <a:r>
              <a:rPr lang="en-GB"/>
              <a:t> by thematic analysis using the approach described by Braun and Clarke (2006). This approach is widely used in similar qualitative research and considered very useful in exploring participants’ perspectives on an issue raised. It helps to also highlight differences and similarities in the participants’ views on a topic as well as uncover unexpected insights produced from the study (Braun and Clark. 2006; Nowell et al., 2017). It is accessible, quick to understand and permits key features of large data sets to be generated and summarized in a well-structured manner (Nowell et al., 2017). The thematic analysis used for the analysis of the focus group data on vegetable consumption associated with dementia involves 6 steps as described by Braun and Clark (2006). These includes getting acquainted with the data, producing the initial codes, identifying themes, reviewing themes, defining and naming themes and generating the report of the analysis”.</a:t>
            </a:r>
          </a:p>
        </p:txBody>
      </p:sp>
    </p:spTree>
    <p:extLst>
      <p:ext uri="{BB962C8B-B14F-4D97-AF65-F5344CB8AC3E}">
        <p14:creationId xmlns:p14="http://schemas.microsoft.com/office/powerpoint/2010/main" val="24419102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04242-AF44-DDDC-C22D-E2F32B7E68E8}"/>
              </a:ext>
            </a:extLst>
          </p:cNvPr>
          <p:cNvSpPr>
            <a:spLocks noGrp="1"/>
          </p:cNvSpPr>
          <p:nvPr>
            <p:ph type="title"/>
          </p:nvPr>
        </p:nvSpPr>
        <p:spPr>
          <a:xfrm>
            <a:off x="457200" y="274638"/>
            <a:ext cx="8229600" cy="850106"/>
          </a:xfrm>
        </p:spPr>
        <p:txBody>
          <a:bodyPr/>
          <a:lstStyle/>
          <a:p>
            <a:r>
              <a:rPr lang="en-GB" b="1" dirty="0"/>
              <a:t>Result section</a:t>
            </a:r>
          </a:p>
        </p:txBody>
      </p:sp>
      <p:sp>
        <p:nvSpPr>
          <p:cNvPr id="3" name="Content Placeholder 2">
            <a:extLst>
              <a:ext uri="{FF2B5EF4-FFF2-40B4-BE49-F238E27FC236}">
                <a16:creationId xmlns:a16="http://schemas.microsoft.com/office/drawing/2014/main" id="{FC605C1A-05E4-3651-D14B-F1D5075FB3D2}"/>
              </a:ext>
            </a:extLst>
          </p:cNvPr>
          <p:cNvSpPr>
            <a:spLocks noGrp="1"/>
          </p:cNvSpPr>
          <p:nvPr>
            <p:ph idx="1"/>
          </p:nvPr>
        </p:nvSpPr>
        <p:spPr>
          <a:xfrm>
            <a:off x="445948" y="1052736"/>
            <a:ext cx="8229600" cy="4176464"/>
          </a:xfrm>
        </p:spPr>
        <p:txBody>
          <a:bodyPr>
            <a:noAutofit/>
          </a:bodyPr>
          <a:lstStyle/>
          <a:p>
            <a:r>
              <a:rPr lang="en-GB" sz="2400" dirty="0"/>
              <a:t>A results section is where you report the main findings of the data collection and analysis you conducted for your thesis or dissertation.</a:t>
            </a:r>
          </a:p>
          <a:p>
            <a:endParaRPr lang="en-GB" sz="2400" dirty="0"/>
          </a:p>
          <a:p>
            <a:r>
              <a:rPr lang="en-GB" sz="2400" dirty="0"/>
              <a:t>You should report all relevant results concisely and objectively, in a logical order.</a:t>
            </a:r>
          </a:p>
          <a:p>
            <a:pPr marL="0" indent="0">
              <a:buNone/>
            </a:pPr>
            <a:endParaRPr lang="en-GB" sz="2400" dirty="0"/>
          </a:p>
          <a:p>
            <a:r>
              <a:rPr lang="en-GB" sz="2400" dirty="0"/>
              <a:t>Don’t include subjective interpretations of why you found these results or what they mean—any evaluation should be saved for the </a:t>
            </a:r>
            <a:r>
              <a:rPr lang="en-GB" sz="2400" b="1" i="1" dirty="0"/>
              <a:t>discussion section</a:t>
            </a:r>
            <a:r>
              <a:rPr lang="en-GB" sz="2400" dirty="0"/>
              <a:t>.</a:t>
            </a:r>
          </a:p>
        </p:txBody>
      </p:sp>
    </p:spTree>
    <p:extLst>
      <p:ext uri="{BB962C8B-B14F-4D97-AF65-F5344CB8AC3E}">
        <p14:creationId xmlns:p14="http://schemas.microsoft.com/office/powerpoint/2010/main" val="42478028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0D5BB-8FDF-3221-0106-35DE9261526B}"/>
              </a:ext>
            </a:extLst>
          </p:cNvPr>
          <p:cNvSpPr>
            <a:spLocks noGrp="1"/>
          </p:cNvSpPr>
          <p:nvPr>
            <p:ph type="title"/>
          </p:nvPr>
        </p:nvSpPr>
        <p:spPr/>
        <p:txBody>
          <a:bodyPr>
            <a:normAutofit/>
          </a:bodyPr>
          <a:lstStyle/>
          <a:p>
            <a:r>
              <a:rPr lang="en-GB" sz="3600" b="1"/>
              <a:t>Tips to write a good result section</a:t>
            </a:r>
          </a:p>
        </p:txBody>
      </p:sp>
      <p:sp>
        <p:nvSpPr>
          <p:cNvPr id="3" name="Content Placeholder 2">
            <a:extLst>
              <a:ext uri="{FF2B5EF4-FFF2-40B4-BE49-F238E27FC236}">
                <a16:creationId xmlns:a16="http://schemas.microsoft.com/office/drawing/2014/main" id="{93F55283-76DC-5028-6A60-291CC1A9C6C6}"/>
              </a:ext>
            </a:extLst>
          </p:cNvPr>
          <p:cNvSpPr>
            <a:spLocks noGrp="1"/>
          </p:cNvSpPr>
          <p:nvPr>
            <p:ph idx="1"/>
          </p:nvPr>
        </p:nvSpPr>
        <p:spPr>
          <a:xfrm>
            <a:off x="457200" y="1417638"/>
            <a:ext cx="8229600" cy="4243610"/>
          </a:xfrm>
        </p:spPr>
        <p:txBody>
          <a:bodyPr>
            <a:normAutofit fontScale="77500" lnSpcReduction="20000"/>
          </a:bodyPr>
          <a:lstStyle/>
          <a:p>
            <a:r>
              <a:rPr lang="en-GB"/>
              <a:t>Your results should always be written in the past tense.</a:t>
            </a:r>
          </a:p>
          <a:p>
            <a:pPr marL="0" indent="0">
              <a:buNone/>
            </a:pPr>
            <a:endParaRPr lang="en-GB"/>
          </a:p>
          <a:p>
            <a:r>
              <a:rPr lang="en-GB"/>
              <a:t>While the length of this section depends on how much data you collected and analysed, it should be written as concisely as possible.</a:t>
            </a:r>
          </a:p>
          <a:p>
            <a:pPr marL="0" indent="0">
              <a:buNone/>
            </a:pPr>
            <a:endParaRPr lang="en-GB"/>
          </a:p>
          <a:p>
            <a:r>
              <a:rPr lang="en-GB"/>
              <a:t>Only include results that are directly relevant to answering your research questions. Avoid speculative or interpretative words like </a:t>
            </a:r>
            <a:r>
              <a:rPr lang="en-GB" b="1" i="1"/>
              <a:t>“appears” or “implies.”</a:t>
            </a:r>
          </a:p>
          <a:p>
            <a:pPr marL="0" indent="0">
              <a:buNone/>
            </a:pPr>
            <a:endParaRPr lang="en-GB"/>
          </a:p>
          <a:p>
            <a:r>
              <a:rPr lang="en-GB"/>
              <a:t>If you have other results you’d like to include, consider adding them to an appendix.</a:t>
            </a:r>
          </a:p>
        </p:txBody>
      </p:sp>
    </p:spTree>
    <p:extLst>
      <p:ext uri="{BB962C8B-B14F-4D97-AF65-F5344CB8AC3E}">
        <p14:creationId xmlns:p14="http://schemas.microsoft.com/office/powerpoint/2010/main" val="2271980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01D9-CC0B-35F7-8DE7-0A276987FB85}"/>
              </a:ext>
            </a:extLst>
          </p:cNvPr>
          <p:cNvSpPr>
            <a:spLocks noGrp="1"/>
          </p:cNvSpPr>
          <p:nvPr>
            <p:ph type="title"/>
          </p:nvPr>
        </p:nvSpPr>
        <p:spPr/>
        <p:txBody>
          <a:bodyPr/>
          <a:lstStyle/>
          <a:p>
            <a:r>
              <a:rPr lang="en-GB" b="1"/>
              <a:t>Qualitative research results</a:t>
            </a:r>
          </a:p>
        </p:txBody>
      </p:sp>
      <p:sp>
        <p:nvSpPr>
          <p:cNvPr id="3" name="Content Placeholder 2">
            <a:extLst>
              <a:ext uri="{FF2B5EF4-FFF2-40B4-BE49-F238E27FC236}">
                <a16:creationId xmlns:a16="http://schemas.microsoft.com/office/drawing/2014/main" id="{B0736038-9D6A-F5B5-30F0-3C90749861A5}"/>
              </a:ext>
            </a:extLst>
          </p:cNvPr>
          <p:cNvSpPr>
            <a:spLocks noGrp="1"/>
          </p:cNvSpPr>
          <p:nvPr>
            <p:ph idx="1"/>
          </p:nvPr>
        </p:nvSpPr>
        <p:spPr/>
        <p:txBody>
          <a:bodyPr/>
          <a:lstStyle/>
          <a:p>
            <a:r>
              <a:rPr lang="en-GB" dirty="0"/>
              <a:t>In qualitative research, your results might not be directly related to specific hypotheses. </a:t>
            </a:r>
          </a:p>
          <a:p>
            <a:pPr marL="0" indent="0">
              <a:buNone/>
            </a:pPr>
            <a:endParaRPr lang="en-GB" dirty="0"/>
          </a:p>
          <a:p>
            <a:r>
              <a:rPr lang="en-GB" dirty="0"/>
              <a:t>In this case, you can structure your results section around key </a:t>
            </a:r>
            <a:r>
              <a:rPr lang="en-GB" b="1" i="1" dirty="0"/>
              <a:t>themes </a:t>
            </a:r>
            <a:r>
              <a:rPr lang="en-GB" dirty="0"/>
              <a:t>that </a:t>
            </a:r>
            <a:r>
              <a:rPr lang="en-GB" b="1" i="1" dirty="0"/>
              <a:t>emerged</a:t>
            </a:r>
            <a:r>
              <a:rPr lang="en-GB" dirty="0"/>
              <a:t> from your analysis of the data.</a:t>
            </a:r>
          </a:p>
        </p:txBody>
      </p:sp>
    </p:spTree>
    <p:extLst>
      <p:ext uri="{BB962C8B-B14F-4D97-AF65-F5344CB8AC3E}">
        <p14:creationId xmlns:p14="http://schemas.microsoft.com/office/powerpoint/2010/main" val="4282977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6834-7829-CAA6-F2F5-CB320DBB51F3}"/>
              </a:ext>
            </a:extLst>
          </p:cNvPr>
          <p:cNvSpPr>
            <a:spLocks noGrp="1"/>
          </p:cNvSpPr>
          <p:nvPr>
            <p:ph type="title"/>
          </p:nvPr>
        </p:nvSpPr>
        <p:spPr>
          <a:xfrm>
            <a:off x="457200" y="274638"/>
            <a:ext cx="8229600" cy="850106"/>
          </a:xfrm>
        </p:spPr>
        <p:txBody>
          <a:bodyPr/>
          <a:lstStyle/>
          <a:p>
            <a:r>
              <a:rPr lang="en-GB" b="1" dirty="0"/>
              <a:t>Qualitative research results</a:t>
            </a:r>
            <a:endParaRPr lang="en-GB" dirty="0"/>
          </a:p>
        </p:txBody>
      </p:sp>
      <p:sp>
        <p:nvSpPr>
          <p:cNvPr id="3" name="Content Placeholder 2">
            <a:extLst>
              <a:ext uri="{FF2B5EF4-FFF2-40B4-BE49-F238E27FC236}">
                <a16:creationId xmlns:a16="http://schemas.microsoft.com/office/drawing/2014/main" id="{DF500A62-A7E5-160C-9F9F-F8F2E4CA2BF9}"/>
              </a:ext>
            </a:extLst>
          </p:cNvPr>
          <p:cNvSpPr>
            <a:spLocks noGrp="1"/>
          </p:cNvSpPr>
          <p:nvPr>
            <p:ph idx="1"/>
          </p:nvPr>
        </p:nvSpPr>
        <p:spPr>
          <a:xfrm>
            <a:off x="251520" y="1268760"/>
            <a:ext cx="8712968" cy="4248473"/>
          </a:xfrm>
        </p:spPr>
        <p:txBody>
          <a:bodyPr>
            <a:normAutofit fontScale="92500" lnSpcReduction="20000"/>
          </a:bodyPr>
          <a:lstStyle/>
          <a:p>
            <a:r>
              <a:rPr lang="en-GB" dirty="0"/>
              <a:t>For each </a:t>
            </a:r>
            <a:r>
              <a:rPr lang="en-GB" b="1" i="1" dirty="0"/>
              <a:t>theme</a:t>
            </a:r>
            <a:r>
              <a:rPr lang="en-GB" dirty="0"/>
              <a:t>, start with general observations about what the data showed: </a:t>
            </a:r>
          </a:p>
          <a:p>
            <a:pPr lvl="1"/>
            <a:r>
              <a:rPr lang="en-GB" dirty="0"/>
              <a:t>Recurring points of agreement or disagreement</a:t>
            </a:r>
          </a:p>
          <a:p>
            <a:pPr lvl="1"/>
            <a:r>
              <a:rPr lang="en-GB" dirty="0"/>
              <a:t>Patterns and trends</a:t>
            </a:r>
          </a:p>
          <a:p>
            <a:pPr lvl="1"/>
            <a:r>
              <a:rPr lang="en-GB" dirty="0"/>
              <a:t>Particularly significant extracts from individual responses</a:t>
            </a:r>
          </a:p>
          <a:p>
            <a:r>
              <a:rPr lang="en-US" dirty="0"/>
              <a:t>Next, clarify and support these points with direct quotations. </a:t>
            </a:r>
          </a:p>
          <a:p>
            <a:r>
              <a:rPr lang="en-US" dirty="0"/>
              <a:t>Be sure to report any relevant demographic information about participants</a:t>
            </a:r>
          </a:p>
          <a:p>
            <a:pPr lvl="1"/>
            <a:endParaRPr lang="en-GB" dirty="0"/>
          </a:p>
        </p:txBody>
      </p:sp>
    </p:spTree>
    <p:extLst>
      <p:ext uri="{BB962C8B-B14F-4D97-AF65-F5344CB8AC3E}">
        <p14:creationId xmlns:p14="http://schemas.microsoft.com/office/powerpoint/2010/main" val="3154518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6E2E-079C-67C1-D91A-CF807B9B3B72}"/>
              </a:ext>
            </a:extLst>
          </p:cNvPr>
          <p:cNvSpPr>
            <a:spLocks noGrp="1"/>
          </p:cNvSpPr>
          <p:nvPr>
            <p:ph type="title"/>
          </p:nvPr>
        </p:nvSpPr>
        <p:spPr>
          <a:xfrm>
            <a:off x="323528" y="274638"/>
            <a:ext cx="8712968" cy="1143000"/>
          </a:xfrm>
        </p:spPr>
        <p:txBody>
          <a:bodyPr>
            <a:noAutofit/>
          </a:bodyPr>
          <a:lstStyle/>
          <a:p>
            <a:r>
              <a:rPr lang="en-GB" sz="3200" b="1" dirty="0"/>
              <a:t>Example: Qualitative Result</a:t>
            </a:r>
          </a:p>
        </p:txBody>
      </p:sp>
      <p:sp>
        <p:nvSpPr>
          <p:cNvPr id="3" name="Content Placeholder 2">
            <a:extLst>
              <a:ext uri="{FF2B5EF4-FFF2-40B4-BE49-F238E27FC236}">
                <a16:creationId xmlns:a16="http://schemas.microsoft.com/office/drawing/2014/main" id="{72A3536B-DA47-04BD-209E-C3249978CA33}"/>
              </a:ext>
            </a:extLst>
          </p:cNvPr>
          <p:cNvSpPr>
            <a:spLocks noGrp="1"/>
          </p:cNvSpPr>
          <p:nvPr>
            <p:ph idx="1"/>
          </p:nvPr>
        </p:nvSpPr>
        <p:spPr/>
        <p:txBody>
          <a:bodyPr/>
          <a:lstStyle/>
          <a:p>
            <a:pPr marL="0" indent="0">
              <a:buNone/>
            </a:pPr>
            <a:r>
              <a:rPr lang="en-GB" b="1" i="1" dirty="0"/>
              <a:t>Theme 4. Commonly consumed fish</a:t>
            </a:r>
          </a:p>
          <a:p>
            <a:pPr marL="0" indent="0">
              <a:buNone/>
            </a:pPr>
            <a:r>
              <a:rPr lang="en-GB" dirty="0"/>
              <a:t>This theme reflects that participants commonly consumed fish. These include two sub-themes: </a:t>
            </a:r>
          </a:p>
          <a:p>
            <a:pPr lvl="1"/>
            <a:r>
              <a:rPr lang="en-GB" dirty="0"/>
              <a:t>Oily/Lean fish</a:t>
            </a:r>
          </a:p>
          <a:p>
            <a:pPr lvl="1"/>
            <a:r>
              <a:rPr lang="en-GB" dirty="0"/>
              <a:t>Other fish types eaten</a:t>
            </a:r>
          </a:p>
        </p:txBody>
      </p:sp>
    </p:spTree>
    <p:extLst>
      <p:ext uri="{BB962C8B-B14F-4D97-AF65-F5344CB8AC3E}">
        <p14:creationId xmlns:p14="http://schemas.microsoft.com/office/powerpoint/2010/main" val="593212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261C-C6F0-6C6E-79FB-2BBA46EEE2F7}"/>
              </a:ext>
            </a:extLst>
          </p:cNvPr>
          <p:cNvSpPr>
            <a:spLocks noGrp="1"/>
          </p:cNvSpPr>
          <p:nvPr>
            <p:ph type="title"/>
          </p:nvPr>
        </p:nvSpPr>
        <p:spPr/>
        <p:txBody>
          <a:bodyPr>
            <a:noAutofit/>
          </a:bodyPr>
          <a:lstStyle/>
          <a:p>
            <a:r>
              <a:rPr lang="en-GB" sz="3600" b="1" dirty="0"/>
              <a:t>Example: Qualitative result using a thematic map</a:t>
            </a:r>
            <a:endParaRPr lang="en-GB" sz="3600" dirty="0"/>
          </a:p>
        </p:txBody>
      </p:sp>
      <p:pic>
        <p:nvPicPr>
          <p:cNvPr id="5" name="Content Placeholder 4">
            <a:extLst>
              <a:ext uri="{FF2B5EF4-FFF2-40B4-BE49-F238E27FC236}">
                <a16:creationId xmlns:a16="http://schemas.microsoft.com/office/drawing/2014/main" id="{C2102DA1-E40F-3BB2-9E24-F1122EFB6FA7}"/>
              </a:ext>
            </a:extLst>
          </p:cNvPr>
          <p:cNvPicPr>
            <a:picLocks noGrp="1" noChangeAspect="1"/>
          </p:cNvPicPr>
          <p:nvPr>
            <p:ph idx="1"/>
          </p:nvPr>
        </p:nvPicPr>
        <p:blipFill>
          <a:blip r:embed="rId2"/>
          <a:stretch>
            <a:fillRect/>
          </a:stretch>
        </p:blipFill>
        <p:spPr>
          <a:xfrm>
            <a:off x="899592" y="1600200"/>
            <a:ext cx="7632848" cy="3916363"/>
          </a:xfrm>
        </p:spPr>
      </p:pic>
    </p:spTree>
    <p:extLst>
      <p:ext uri="{BB962C8B-B14F-4D97-AF65-F5344CB8AC3E}">
        <p14:creationId xmlns:p14="http://schemas.microsoft.com/office/powerpoint/2010/main" val="34433669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86BEC-5B00-9C11-E346-D9D243C21473}"/>
              </a:ext>
            </a:extLst>
          </p:cNvPr>
          <p:cNvSpPr>
            <a:spLocks noGrp="1"/>
          </p:cNvSpPr>
          <p:nvPr>
            <p:ph type="title"/>
          </p:nvPr>
        </p:nvSpPr>
        <p:spPr/>
        <p:txBody>
          <a:bodyPr>
            <a:normAutofit fontScale="90000"/>
          </a:bodyPr>
          <a:lstStyle/>
          <a:p>
            <a:r>
              <a:rPr lang="en-GB" b="1"/>
              <a:t>Example Qualitative Result Extract </a:t>
            </a:r>
          </a:p>
        </p:txBody>
      </p:sp>
      <p:pic>
        <p:nvPicPr>
          <p:cNvPr id="5" name="Content Placeholder 4">
            <a:extLst>
              <a:ext uri="{FF2B5EF4-FFF2-40B4-BE49-F238E27FC236}">
                <a16:creationId xmlns:a16="http://schemas.microsoft.com/office/drawing/2014/main" id="{A44D1E0F-4EF8-AD3A-D65E-7ED0F612DB85}"/>
              </a:ext>
            </a:extLst>
          </p:cNvPr>
          <p:cNvPicPr>
            <a:picLocks noGrp="1" noChangeAspect="1"/>
          </p:cNvPicPr>
          <p:nvPr>
            <p:ph idx="1"/>
          </p:nvPr>
        </p:nvPicPr>
        <p:blipFill>
          <a:blip r:embed="rId2"/>
          <a:stretch>
            <a:fillRect/>
          </a:stretch>
        </p:blipFill>
        <p:spPr>
          <a:xfrm>
            <a:off x="457200" y="1772816"/>
            <a:ext cx="8229600" cy="3384376"/>
          </a:xfrm>
        </p:spPr>
      </p:pic>
    </p:spTree>
    <p:extLst>
      <p:ext uri="{BB962C8B-B14F-4D97-AF65-F5344CB8AC3E}">
        <p14:creationId xmlns:p14="http://schemas.microsoft.com/office/powerpoint/2010/main" val="16354954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45F2-B0AE-47D0-9581-2B4F0CEC5171}"/>
              </a:ext>
            </a:extLst>
          </p:cNvPr>
          <p:cNvSpPr>
            <a:spLocks noGrp="1"/>
          </p:cNvSpPr>
          <p:nvPr>
            <p:ph type="title"/>
          </p:nvPr>
        </p:nvSpPr>
        <p:spPr/>
        <p:txBody>
          <a:bodyPr>
            <a:normAutofit/>
          </a:bodyPr>
          <a:lstStyle/>
          <a:p>
            <a:r>
              <a:rPr lang="en-GB" sz="3200" b="1" dirty="0"/>
              <a:t>Example: Qualitative Result</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7E4544-DDC7-47FA-B647-16C1EF3E59F0}"/>
              </a:ext>
            </a:extLst>
          </p:cNvPr>
          <p:cNvSpPr>
            <a:spLocks noGrp="1"/>
          </p:cNvSpPr>
          <p:nvPr>
            <p:ph idx="1"/>
          </p:nvPr>
        </p:nvSpPr>
        <p:spPr>
          <a:xfrm>
            <a:off x="584101" y="1376772"/>
            <a:ext cx="7975798" cy="4104456"/>
          </a:xfrm>
        </p:spPr>
        <p:txBody>
          <a:bodyPr>
            <a:normAutofit/>
          </a:bodyPr>
          <a:lstStyle/>
          <a:p>
            <a:pPr marL="0" indent="0">
              <a:buNone/>
            </a:pPr>
            <a:r>
              <a:rPr lang="en-GB" sz="2400" b="1" i="1" dirty="0">
                <a:latin typeface="Arial" panose="020B0604020202020204" pitchFamily="34" charset="0"/>
                <a:cs typeface="Arial" panose="020B0604020202020204" pitchFamily="34" charset="0"/>
              </a:rPr>
              <a:t>Theme 2: Taste </a:t>
            </a:r>
          </a:p>
          <a:p>
            <a:pPr marL="0" indent="0">
              <a:buNone/>
            </a:pPr>
            <a:r>
              <a:rPr lang="en-GB" sz="2400" dirty="0">
                <a:latin typeface="Arial" panose="020B0604020202020204" pitchFamily="34" charset="0"/>
                <a:cs typeface="Arial" panose="020B0604020202020204" pitchFamily="34" charset="0"/>
              </a:rPr>
              <a:t>The participants perceived taste as a very important factor that allows and influence their rate of fish consumption. One of them commented: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The taste is good. That is what we are sure of. The other things are not sure.” P6 FG1 </a:t>
            </a:r>
          </a:p>
          <a:p>
            <a:pPr marL="0" indent="0">
              <a:buNone/>
            </a:pPr>
            <a:r>
              <a:rPr lang="en-GB" sz="2000" i="1" dirty="0">
                <a:latin typeface="Arial" panose="020B0604020202020204" pitchFamily="34" charset="0"/>
                <a:cs typeface="Arial" panose="020B0604020202020204" pitchFamily="34" charset="0"/>
              </a:rPr>
              <a:t>Another participant reiterated that </a:t>
            </a:r>
          </a:p>
          <a:p>
            <a:pPr marL="0" indent="0">
              <a:buNone/>
            </a:pPr>
            <a:r>
              <a:rPr lang="en-GB" sz="2000" i="1" dirty="0">
                <a:latin typeface="Arial" panose="020B0604020202020204" pitchFamily="34" charset="0"/>
                <a:cs typeface="Arial" panose="020B0604020202020204" pitchFamily="34" charset="0"/>
              </a:rPr>
              <a:t>“They are lovely food to eat, and so the taste from fish is very important, that is why I enjoy eating fish</a:t>
            </a:r>
            <a:r>
              <a:rPr lang="en-GB" sz="2000" dirty="0">
                <a:latin typeface="Arial" panose="020B0604020202020204" pitchFamily="34" charset="0"/>
                <a:cs typeface="Arial" panose="020B0604020202020204" pitchFamily="34" charset="0"/>
              </a:rPr>
              <a:t>….” P2 FG1</a:t>
            </a:r>
          </a:p>
        </p:txBody>
      </p:sp>
    </p:spTree>
    <p:extLst>
      <p:ext uri="{BB962C8B-B14F-4D97-AF65-F5344CB8AC3E}">
        <p14:creationId xmlns:p14="http://schemas.microsoft.com/office/powerpoint/2010/main" val="29091004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A6341-8CDF-42BC-85F5-CBA785710428}"/>
              </a:ext>
            </a:extLst>
          </p:cNvPr>
          <p:cNvSpPr>
            <a:spLocks noGrp="1"/>
          </p:cNvSpPr>
          <p:nvPr>
            <p:ph type="title"/>
          </p:nvPr>
        </p:nvSpPr>
        <p:spPr>
          <a:xfrm>
            <a:off x="457200" y="274638"/>
            <a:ext cx="8229600" cy="490066"/>
          </a:xfrm>
        </p:spPr>
        <p:txBody>
          <a:bodyPr>
            <a:normAutofit fontScale="90000"/>
          </a:bodyPr>
          <a:lstStyle/>
          <a:p>
            <a:pPr algn="ctr"/>
            <a:r>
              <a:rPr lang="en-GB" sz="3300" b="1" dirty="0">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5A7381F2-C344-4C07-983E-C72D64E694CE}"/>
              </a:ext>
            </a:extLst>
          </p:cNvPr>
          <p:cNvSpPr>
            <a:spLocks noGrp="1"/>
          </p:cNvSpPr>
          <p:nvPr>
            <p:ph idx="1"/>
          </p:nvPr>
        </p:nvSpPr>
        <p:spPr>
          <a:xfrm>
            <a:off x="457200" y="908720"/>
            <a:ext cx="8363272" cy="4680520"/>
          </a:xfrm>
        </p:spPr>
        <p:txBody>
          <a:bodyPr>
            <a:normAutofit fontScale="92500" lnSpcReduction="10000"/>
          </a:bodyPr>
          <a:lstStyle/>
          <a:p>
            <a:r>
              <a:rPr lang="en-GB" sz="2800" dirty="0">
                <a:latin typeface="Arial" panose="020B0604020202020204" pitchFamily="34" charset="0"/>
                <a:cs typeface="Arial" panose="020B0604020202020204" pitchFamily="34" charset="0"/>
              </a:rPr>
              <a:t>The discussion section is where you explore the underlying meaning of your research results</a:t>
            </a:r>
          </a:p>
          <a:p>
            <a:r>
              <a:rPr lang="en-GB" sz="2800" dirty="0">
                <a:latin typeface="Arial" panose="020B0604020202020204" pitchFamily="34" charset="0"/>
                <a:cs typeface="Arial" panose="020B0604020202020204" pitchFamily="34" charset="0"/>
              </a:rPr>
              <a:t>Its possible implications in other areas of study, and the possible improvements that can be made in order to further develop the concerns of your research.</a:t>
            </a:r>
          </a:p>
          <a:p>
            <a:r>
              <a:rPr lang="en-US" sz="2800" dirty="0">
                <a:latin typeface="Arial" panose="020B0604020202020204" pitchFamily="34" charset="0"/>
                <a:cs typeface="Arial" panose="020B0604020202020204" pitchFamily="34" charset="0"/>
              </a:rPr>
              <a:t>The purpose of the discussion is to interpret and describe the significance of your findings in light of what was already known about the research problem being investigated, </a:t>
            </a:r>
          </a:p>
          <a:p>
            <a:r>
              <a:rPr lang="en-US" sz="2800" dirty="0">
                <a:latin typeface="Arial" panose="020B0604020202020204" pitchFamily="34" charset="0"/>
                <a:cs typeface="Arial" panose="020B0604020202020204" pitchFamily="34" charset="0"/>
              </a:rPr>
              <a:t>And to explain any new understanding or fresh insights about the problem after you've taken the findings into consideration. </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62331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D1421-29CC-4403-8F64-A402F257F564}"/>
              </a:ext>
            </a:extLst>
          </p:cNvPr>
          <p:cNvSpPr>
            <a:spLocks noGrp="1"/>
          </p:cNvSpPr>
          <p:nvPr>
            <p:ph type="title"/>
          </p:nvPr>
        </p:nvSpPr>
        <p:spPr>
          <a:xfrm>
            <a:off x="323528" y="188640"/>
            <a:ext cx="8229600" cy="922114"/>
          </a:xfrm>
        </p:spPr>
        <p:txBody>
          <a:bodyPr>
            <a:normAutofit/>
          </a:bodyPr>
          <a:lstStyle/>
          <a:p>
            <a:pPr algn="ctr"/>
            <a:r>
              <a:rPr lang="en-GB" sz="3200" b="1" dirty="0">
                <a:latin typeface="Arial" panose="020B0604020202020204" pitchFamily="34" charset="0"/>
                <a:cs typeface="Arial" panose="020B0604020202020204" pitchFamily="34" charset="0"/>
              </a:rPr>
              <a:t>Content of discussion section 1</a:t>
            </a:r>
          </a:p>
        </p:txBody>
      </p:sp>
      <p:sp>
        <p:nvSpPr>
          <p:cNvPr id="3" name="Content Placeholder 2">
            <a:extLst>
              <a:ext uri="{FF2B5EF4-FFF2-40B4-BE49-F238E27FC236}">
                <a16:creationId xmlns:a16="http://schemas.microsoft.com/office/drawing/2014/main" id="{3E5907F5-6B9E-4CA1-B7F7-274E881C0DA9}"/>
              </a:ext>
            </a:extLst>
          </p:cNvPr>
          <p:cNvSpPr>
            <a:spLocks noGrp="1"/>
          </p:cNvSpPr>
          <p:nvPr>
            <p:ph idx="1"/>
          </p:nvPr>
        </p:nvSpPr>
        <p:spPr>
          <a:xfrm>
            <a:off x="323528" y="1136430"/>
            <a:ext cx="8568952" cy="4308794"/>
          </a:xfrm>
        </p:spPr>
        <p:txBody>
          <a:bodyPr>
            <a:normAutofit fontScale="70000" lnSpcReduction="20000"/>
          </a:bodyPr>
          <a:lstStyle/>
          <a:p>
            <a:r>
              <a:rPr lang="en-GB" b="1" dirty="0">
                <a:latin typeface="Arial" panose="020B0604020202020204" pitchFamily="34" charset="0"/>
                <a:cs typeface="Arial" panose="020B0604020202020204" pitchFamily="34" charset="0"/>
              </a:rPr>
              <a:t>Explanation of results</a:t>
            </a:r>
            <a:r>
              <a:rPr lang="en-GB" dirty="0">
                <a:latin typeface="Arial" panose="020B0604020202020204" pitchFamily="34" charset="0"/>
                <a:cs typeface="Arial" panose="020B0604020202020204" pitchFamily="34" charset="0"/>
              </a:rPr>
              <a:t>: </a:t>
            </a:r>
            <a:r>
              <a:rPr lang="en-GB" b="0" dirty="0">
                <a:latin typeface="Arial" panose="020B0604020202020204" pitchFamily="34" charset="0"/>
                <a:cs typeface="Arial" panose="020B0604020202020204" pitchFamily="34" charset="0"/>
              </a:rPr>
              <a:t>comment on whether or not the results were expected and present explanations for the results; go into greater depth when explaining findings that were unexpected or especially profound. If appropriate, note any unusual or unanticipated patterns or trends that emerged from your results and explain their meaning.</a:t>
            </a:r>
          </a:p>
          <a:p>
            <a:pPr marL="0" indent="0">
              <a:buNone/>
            </a:pPr>
            <a:endParaRPr lang="en-GB" b="0"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References to previous research</a:t>
            </a:r>
            <a:r>
              <a:rPr lang="en-GB" b="0" dirty="0">
                <a:latin typeface="Arial" panose="020B0604020202020204" pitchFamily="34" charset="0"/>
                <a:cs typeface="Arial" panose="020B0604020202020204" pitchFamily="34" charset="0"/>
              </a:rPr>
              <a:t>: compare your results with the findings from other studies, or use the studies to support a claim. This can include re-visiting key sources already cited in your literature review section, or, save them to cite later in the discussion section if they are more important to compare with your results than being part of the general research you cited to provide context and background information</a:t>
            </a:r>
          </a:p>
        </p:txBody>
      </p:sp>
    </p:spTree>
    <p:extLst>
      <p:ext uri="{BB962C8B-B14F-4D97-AF65-F5344CB8AC3E}">
        <p14:creationId xmlns:p14="http://schemas.microsoft.com/office/powerpoint/2010/main" val="25983583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799F-2626-4026-8828-6E9AD432CE63}"/>
              </a:ext>
            </a:extLst>
          </p:cNvPr>
          <p:cNvSpPr>
            <a:spLocks noGrp="1"/>
          </p:cNvSpPr>
          <p:nvPr>
            <p:ph type="title"/>
          </p:nvPr>
        </p:nvSpPr>
        <p:spPr>
          <a:xfrm>
            <a:off x="457200" y="274639"/>
            <a:ext cx="8229600" cy="922114"/>
          </a:xfrm>
        </p:spPr>
        <p:txBody>
          <a:bodyPr>
            <a:normAutofit/>
          </a:bodyPr>
          <a:lstStyle/>
          <a:p>
            <a:pPr algn="ctr"/>
            <a:r>
              <a:rPr lang="en-GB" sz="2700" b="1" dirty="0">
                <a:latin typeface="Arial" panose="020B0604020202020204" pitchFamily="34" charset="0"/>
                <a:cs typeface="Arial" panose="020B0604020202020204" pitchFamily="34" charset="0"/>
              </a:rPr>
              <a:t>Content of the discussion section 2</a:t>
            </a:r>
          </a:p>
        </p:txBody>
      </p:sp>
      <p:sp>
        <p:nvSpPr>
          <p:cNvPr id="3" name="Content Placeholder 2">
            <a:extLst>
              <a:ext uri="{FF2B5EF4-FFF2-40B4-BE49-F238E27FC236}">
                <a16:creationId xmlns:a16="http://schemas.microsoft.com/office/drawing/2014/main" id="{2978DB96-CABE-40E9-B04C-2A2C56F73071}"/>
              </a:ext>
            </a:extLst>
          </p:cNvPr>
          <p:cNvSpPr>
            <a:spLocks noGrp="1"/>
          </p:cNvSpPr>
          <p:nvPr>
            <p:ph idx="1"/>
          </p:nvPr>
        </p:nvSpPr>
        <p:spPr>
          <a:xfrm>
            <a:off x="251520" y="1196752"/>
            <a:ext cx="8435280" cy="4248472"/>
          </a:xfrm>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Describe the patterns, principles, and relationships shown by each major findings and place them in proper perspectives.</a:t>
            </a:r>
          </a:p>
          <a:p>
            <a:pPr marL="0" indent="0">
              <a:buNone/>
            </a:pP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sequencing of providing this information is important; first </a:t>
            </a:r>
            <a:r>
              <a:rPr lang="en-GB" sz="2400" b="1" dirty="0">
                <a:latin typeface="Arial" panose="020B0604020202020204" pitchFamily="34" charset="0"/>
                <a:cs typeface="Arial" panose="020B0604020202020204" pitchFamily="34" charset="0"/>
              </a:rPr>
              <a:t>state the answer</a:t>
            </a:r>
            <a:r>
              <a:rPr lang="en-GB" sz="2400" dirty="0">
                <a:latin typeface="Arial" panose="020B0604020202020204" pitchFamily="34" charset="0"/>
                <a:cs typeface="Arial" panose="020B0604020202020204" pitchFamily="34" charset="0"/>
              </a:rPr>
              <a:t>, then the </a:t>
            </a:r>
            <a:r>
              <a:rPr lang="en-GB" sz="2400" i="1" dirty="0">
                <a:latin typeface="Arial" panose="020B0604020202020204" pitchFamily="34" charset="0"/>
                <a:cs typeface="Arial" panose="020B0604020202020204" pitchFamily="34" charset="0"/>
              </a:rPr>
              <a:t>relevant results</a:t>
            </a:r>
            <a:r>
              <a:rPr lang="en-GB" sz="2400" dirty="0">
                <a:latin typeface="Arial" panose="020B0604020202020204" pitchFamily="34" charset="0"/>
                <a:cs typeface="Arial" panose="020B0604020202020204" pitchFamily="34" charset="0"/>
              </a:rPr>
              <a:t>, then </a:t>
            </a:r>
            <a:r>
              <a:rPr lang="en-GB" sz="2400" b="1" dirty="0">
                <a:latin typeface="Arial" panose="020B0604020202020204" pitchFamily="34" charset="0"/>
                <a:cs typeface="Arial" panose="020B0604020202020204" pitchFamily="34" charset="0"/>
              </a:rPr>
              <a:t>cite the work of others</a:t>
            </a:r>
            <a:r>
              <a:rPr lang="en-GB" sz="2400" dirty="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order of interpreting each major finding should be in the same order as they were described in your results section.</a:t>
            </a:r>
          </a:p>
        </p:txBody>
      </p:sp>
    </p:spTree>
    <p:extLst>
      <p:ext uri="{BB962C8B-B14F-4D97-AF65-F5344CB8AC3E}">
        <p14:creationId xmlns:p14="http://schemas.microsoft.com/office/powerpoint/2010/main" val="37974701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3AB4-423F-4467-A865-639F43276DBF}"/>
              </a:ext>
            </a:extLst>
          </p:cNvPr>
          <p:cNvSpPr>
            <a:spLocks noGrp="1"/>
          </p:cNvSpPr>
          <p:nvPr>
            <p:ph type="title"/>
          </p:nvPr>
        </p:nvSpPr>
        <p:spPr>
          <a:xfrm>
            <a:off x="457200" y="116632"/>
            <a:ext cx="8229600" cy="1143000"/>
          </a:xfrm>
        </p:spPr>
        <p:txBody>
          <a:bodyPr>
            <a:normAutofit/>
          </a:bodyPr>
          <a:lstStyle/>
          <a:p>
            <a:pPr algn="ctr"/>
            <a:r>
              <a:rPr lang="en-GB" sz="4000" b="1" spc="75" dirty="0">
                <a:solidFill>
                  <a:prstClr val="black"/>
                </a:solidFill>
                <a:latin typeface="Arial" panose="020B0604020202020204" pitchFamily="34" charset="0"/>
                <a:cs typeface="Arial" panose="020B0604020202020204" pitchFamily="34" charset="0"/>
              </a:rPr>
              <a:t>Writing the Discussion section</a:t>
            </a:r>
            <a:endParaRPr lang="en-GB" sz="4000" dirty="0"/>
          </a:p>
        </p:txBody>
      </p:sp>
      <p:sp>
        <p:nvSpPr>
          <p:cNvPr id="3" name="Content Placeholder 2">
            <a:extLst>
              <a:ext uri="{FF2B5EF4-FFF2-40B4-BE49-F238E27FC236}">
                <a16:creationId xmlns:a16="http://schemas.microsoft.com/office/drawing/2014/main" id="{584A0D91-E59B-47F9-85F1-F88485DA6720}"/>
              </a:ext>
            </a:extLst>
          </p:cNvPr>
          <p:cNvSpPr>
            <a:spLocks noGrp="1"/>
          </p:cNvSpPr>
          <p:nvPr>
            <p:ph idx="1"/>
          </p:nvPr>
        </p:nvSpPr>
        <p:spPr>
          <a:xfrm>
            <a:off x="457200" y="1306034"/>
            <a:ext cx="8363272" cy="4283206"/>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There are many different ways to write this section, but you can focus your discussion around four key elements:</a:t>
            </a:r>
            <a:endParaRPr lang="en-GB" b="1" dirty="0">
              <a:latin typeface="Arial" panose="020B0604020202020204" pitchFamily="34" charset="0"/>
              <a:cs typeface="Arial" panose="020B0604020202020204" pitchFamily="34" charset="0"/>
            </a:endParaRPr>
          </a:p>
          <a:p>
            <a:pPr lvl="1">
              <a:buFont typeface="Arial" panose="020B0604020202020204" pitchFamily="34" charset="0"/>
              <a:buChar char="•"/>
            </a:pPr>
            <a:r>
              <a:rPr lang="en-GB" b="1" dirty="0">
                <a:latin typeface="Arial" panose="020B0604020202020204" pitchFamily="34" charset="0"/>
                <a:cs typeface="Arial" panose="020B0604020202020204" pitchFamily="34" charset="0"/>
              </a:rPr>
              <a:t>Summary: </a:t>
            </a:r>
            <a:r>
              <a:rPr lang="en-GB" dirty="0">
                <a:latin typeface="Arial" panose="020B0604020202020204" pitchFamily="34" charset="0"/>
                <a:cs typeface="Arial" panose="020B0604020202020204" pitchFamily="34" charset="0"/>
              </a:rPr>
              <a:t>A brief recap of your key results</a:t>
            </a:r>
          </a:p>
          <a:p>
            <a:pPr lvl="1">
              <a:buFont typeface="Arial" panose="020B0604020202020204" pitchFamily="34" charset="0"/>
              <a:buChar char="•"/>
            </a:pPr>
            <a:r>
              <a:rPr lang="en-GB" b="1" dirty="0">
                <a:latin typeface="Arial" panose="020B0604020202020204" pitchFamily="34" charset="0"/>
                <a:cs typeface="Arial" panose="020B0604020202020204" pitchFamily="34" charset="0"/>
              </a:rPr>
              <a:t>Interpretations:</a:t>
            </a:r>
            <a:r>
              <a:rPr lang="en-GB" b="0" dirty="0">
                <a:latin typeface="Arial" panose="020B0604020202020204" pitchFamily="34" charset="0"/>
                <a:cs typeface="Arial" panose="020B0604020202020204" pitchFamily="34" charset="0"/>
              </a:rPr>
              <a:t> what do the results mean?</a:t>
            </a:r>
          </a:p>
          <a:p>
            <a:pPr lvl="1">
              <a:buFont typeface="Arial" panose="020B0604020202020204" pitchFamily="34" charset="0"/>
              <a:buChar char="•"/>
            </a:pPr>
            <a:r>
              <a:rPr lang="en-GB" b="1" dirty="0">
                <a:latin typeface="Arial" panose="020B0604020202020204" pitchFamily="34" charset="0"/>
                <a:cs typeface="Arial" panose="020B0604020202020204" pitchFamily="34" charset="0"/>
              </a:rPr>
              <a:t>Implications</a:t>
            </a:r>
            <a:r>
              <a:rPr lang="en-GB" b="0" dirty="0">
                <a:latin typeface="Arial" panose="020B0604020202020204" pitchFamily="34" charset="0"/>
                <a:cs typeface="Arial" panose="020B0604020202020204" pitchFamily="34" charset="0"/>
              </a:rPr>
              <a:t>: why do the results matter?</a:t>
            </a:r>
          </a:p>
          <a:p>
            <a:pPr lvl="1">
              <a:buFont typeface="Arial" panose="020B0604020202020204" pitchFamily="34" charset="0"/>
              <a:buChar char="•"/>
            </a:pPr>
            <a:r>
              <a:rPr lang="en-GB" b="1" dirty="0">
                <a:latin typeface="Arial" panose="020B0604020202020204" pitchFamily="34" charset="0"/>
                <a:cs typeface="Arial" panose="020B0604020202020204" pitchFamily="34" charset="0"/>
              </a:rPr>
              <a:t>Limitations</a:t>
            </a:r>
            <a:r>
              <a:rPr lang="en-GB" b="0" dirty="0">
                <a:latin typeface="Arial" panose="020B0604020202020204" pitchFamily="34" charset="0"/>
                <a:cs typeface="Arial" panose="020B0604020202020204" pitchFamily="34" charset="0"/>
              </a:rPr>
              <a:t>: what can’t the results tell us?</a:t>
            </a:r>
          </a:p>
          <a:p>
            <a:pPr lvl="1">
              <a:buFont typeface="Arial" panose="020B0604020202020204" pitchFamily="34" charset="0"/>
              <a:buChar char="•"/>
            </a:pPr>
            <a:r>
              <a:rPr lang="en-GB" b="1" dirty="0">
                <a:latin typeface="Arial" panose="020B0604020202020204" pitchFamily="34" charset="0"/>
                <a:cs typeface="Arial" panose="020B0604020202020204" pitchFamily="34" charset="0"/>
              </a:rPr>
              <a:t>Recommendations</a:t>
            </a:r>
            <a:r>
              <a:rPr lang="en-GB" b="0" dirty="0">
                <a:latin typeface="Arial" panose="020B0604020202020204" pitchFamily="34" charset="0"/>
                <a:cs typeface="Arial" panose="020B0604020202020204" pitchFamily="34" charset="0"/>
              </a:rPr>
              <a:t>: what practical actions or scientific studies should follow?</a:t>
            </a:r>
          </a:p>
          <a:p>
            <a:endParaRPr lang="en-GB" dirty="0"/>
          </a:p>
        </p:txBody>
      </p:sp>
    </p:spTree>
    <p:extLst>
      <p:ext uri="{BB962C8B-B14F-4D97-AF65-F5344CB8AC3E}">
        <p14:creationId xmlns:p14="http://schemas.microsoft.com/office/powerpoint/2010/main" val="23571507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5173B-15AF-4114-94A9-A5F56AFC7851}"/>
              </a:ext>
            </a:extLst>
          </p:cNvPr>
          <p:cNvSpPr>
            <a:spLocks noGrp="1"/>
          </p:cNvSpPr>
          <p:nvPr>
            <p:ph type="title"/>
          </p:nvPr>
        </p:nvSpPr>
        <p:spPr>
          <a:xfrm>
            <a:off x="457200" y="197767"/>
            <a:ext cx="8229600" cy="1143000"/>
          </a:xfrm>
        </p:spPr>
        <p:txBody>
          <a:bodyPr>
            <a:normAutofit/>
          </a:bodyPr>
          <a:lstStyle/>
          <a:p>
            <a:r>
              <a:rPr lang="en-GB" sz="3200" b="1" dirty="0">
                <a:latin typeface="Arial" panose="020B0604020202020204" pitchFamily="34" charset="0"/>
                <a:cs typeface="Arial" panose="020B0604020202020204" pitchFamily="34" charset="0"/>
              </a:rPr>
              <a:t>First paragraph: Summarize your key findings</a:t>
            </a:r>
          </a:p>
        </p:txBody>
      </p:sp>
      <p:sp>
        <p:nvSpPr>
          <p:cNvPr id="3" name="Content Placeholder 2">
            <a:extLst>
              <a:ext uri="{FF2B5EF4-FFF2-40B4-BE49-F238E27FC236}">
                <a16:creationId xmlns:a16="http://schemas.microsoft.com/office/drawing/2014/main" id="{ECB669B8-C95F-4941-8E89-052FCE5AC470}"/>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Start this section by reiterating your research problem and concisely summarizing your major findings. </a:t>
            </a:r>
          </a:p>
          <a:p>
            <a:r>
              <a:rPr lang="en-GB" sz="2800" dirty="0">
                <a:latin typeface="Arial" panose="020B0604020202020204" pitchFamily="34" charset="0"/>
                <a:cs typeface="Arial" panose="020B0604020202020204" pitchFamily="34" charset="0"/>
              </a:rPr>
              <a:t>Don’t just repeat all the data you have already reported – aim for a clear statement of the overall result that directly answers your main research question. </a:t>
            </a:r>
          </a:p>
          <a:p>
            <a:r>
              <a:rPr lang="en-GB" sz="2800" dirty="0">
                <a:latin typeface="Arial" panose="020B0604020202020204" pitchFamily="34" charset="0"/>
                <a:cs typeface="Arial" panose="020B0604020202020204" pitchFamily="34" charset="0"/>
              </a:rPr>
              <a:t>This should be no more than one paragraph.</a:t>
            </a:r>
          </a:p>
        </p:txBody>
      </p:sp>
    </p:spTree>
    <p:extLst>
      <p:ext uri="{BB962C8B-B14F-4D97-AF65-F5344CB8AC3E}">
        <p14:creationId xmlns:p14="http://schemas.microsoft.com/office/powerpoint/2010/main" val="20732537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467544" y="1268760"/>
            <a:ext cx="3024336" cy="3744416"/>
          </a:xfrm>
        </p:spPr>
        <p:txBody>
          <a:bodyPr>
            <a:normAutofit/>
          </a:bodyPr>
          <a:lstStyle/>
          <a:p>
            <a:pPr algn="ctr"/>
            <a:r>
              <a:rPr lang="en-GB" sz="3300" b="1">
                <a:latin typeface="Arial" panose="020B0604020202020204" pitchFamily="34" charset="0"/>
                <a:cs typeface="Arial" panose="020B0604020202020204" pitchFamily="34" charset="0"/>
              </a:rPr>
              <a:t>Article extract showing example of how to start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7864" y="764704"/>
            <a:ext cx="5544616" cy="4896544"/>
          </a:xfrm>
        </p:spPr>
        <p:txBody>
          <a:bodyPr anchor="ctr">
            <a:normAutofit fontScale="92500" lnSpcReduction="10000"/>
          </a:bodyPr>
          <a:lstStyle/>
          <a:p>
            <a:pPr>
              <a:lnSpc>
                <a:spcPct val="90000"/>
              </a:lnSpc>
            </a:pPr>
            <a:r>
              <a:rPr lang="en-GB" sz="2250">
                <a:latin typeface="Arial" panose="020B0604020202020204" pitchFamily="34" charset="0"/>
                <a:cs typeface="Arial" panose="020B0604020202020204" pitchFamily="34" charset="0"/>
              </a:rPr>
              <a:t>The purpose of this explorative study was to identify determinants of eating (incl. drinking) behaviours in Belgian (European) university students. Furthermore, we aimed to collect ideas and recommendations in order to facilitate the development of effective and tailored intervention programs aiming to improve healthy eating (incl. drinking) behaviours in university students. Four major levels of determinants was identified: individual (intrapersonal), social environment (interpersonal), physical environment (community settings) and macro environment (societal). Furthermore, some university specific characteristics were found to be influencing students’ eating behaviours as well.</a:t>
            </a:r>
          </a:p>
        </p:txBody>
      </p:sp>
    </p:spTree>
    <p:extLst>
      <p:ext uri="{BB962C8B-B14F-4D97-AF65-F5344CB8AC3E}">
        <p14:creationId xmlns:p14="http://schemas.microsoft.com/office/powerpoint/2010/main" val="548085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B0AA-69A1-4F0D-81DC-485B8EE9CB65}"/>
              </a:ext>
            </a:extLst>
          </p:cNvPr>
          <p:cNvSpPr>
            <a:spLocks noGrp="1"/>
          </p:cNvSpPr>
          <p:nvPr>
            <p:ph type="title"/>
          </p:nvPr>
        </p:nvSpPr>
        <p:spPr>
          <a:xfrm>
            <a:off x="457200" y="116632"/>
            <a:ext cx="8229600" cy="1143000"/>
          </a:xfrm>
        </p:spPr>
        <p:txBody>
          <a:bodyPr/>
          <a:lstStyle/>
          <a:p>
            <a:r>
              <a:rPr lang="en-GB" b="1" i="0" dirty="0">
                <a:effectLst/>
                <a:latin typeface="Arial" panose="020B0604020202020204" pitchFamily="34" charset="0"/>
                <a:cs typeface="Arial" panose="020B0604020202020204" pitchFamily="34" charset="0"/>
              </a:rPr>
              <a:t>Give your interpretations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78CE27-6A2E-4975-9EF7-DCD0236B0CCB}"/>
              </a:ext>
            </a:extLst>
          </p:cNvPr>
          <p:cNvSpPr>
            <a:spLocks noGrp="1"/>
          </p:cNvSpPr>
          <p:nvPr>
            <p:ph idx="1"/>
          </p:nvPr>
        </p:nvSpPr>
        <p:spPr>
          <a:xfrm>
            <a:off x="457200" y="1259632"/>
            <a:ext cx="8229600" cy="3917032"/>
          </a:xfrm>
        </p:spPr>
        <p:txBody>
          <a:bodyPr>
            <a:normAutofit fontScale="85000" lnSpcReduction="20000"/>
          </a:bodyPr>
          <a:lstStyle/>
          <a:p>
            <a:pPr>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Identifying correlations, patterns and relationships among the data</a:t>
            </a:r>
          </a:p>
          <a:p>
            <a:pPr>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Discussing whether the results met your expectations or supported your hypotheses</a:t>
            </a:r>
          </a:p>
          <a:p>
            <a:pPr>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Contextualizing your findings within previous research</a:t>
            </a:r>
          </a:p>
          <a:p>
            <a:pPr>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Explaining unexpected results and evaluating their significance</a:t>
            </a:r>
          </a:p>
          <a:p>
            <a:pPr>
              <a:buFont typeface="Wingdings" panose="05000000000000000000" pitchFamily="2" charset="2"/>
              <a:buChar char="§"/>
            </a:pPr>
            <a:r>
              <a:rPr lang="en-GB" b="0" i="0" dirty="0">
                <a:effectLst/>
                <a:latin typeface="Arial" panose="020B0604020202020204" pitchFamily="34" charset="0"/>
                <a:cs typeface="Arial" panose="020B0604020202020204" pitchFamily="34" charset="0"/>
              </a:rPr>
              <a:t>Considering possible alternative explanations and making an argument for your position</a:t>
            </a:r>
          </a:p>
          <a:p>
            <a:endParaRPr lang="en-GB" dirty="0"/>
          </a:p>
        </p:txBody>
      </p:sp>
    </p:spTree>
    <p:extLst>
      <p:ext uri="{BB962C8B-B14F-4D97-AF65-F5344CB8AC3E}">
        <p14:creationId xmlns:p14="http://schemas.microsoft.com/office/powerpoint/2010/main" val="11758995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6511-B362-4FF7-A768-06C895D3C53F}"/>
              </a:ext>
            </a:extLst>
          </p:cNvPr>
          <p:cNvSpPr>
            <a:spLocks noGrp="1"/>
          </p:cNvSpPr>
          <p:nvPr>
            <p:ph type="title"/>
          </p:nvPr>
        </p:nvSpPr>
        <p:spPr/>
        <p:txBody>
          <a:bodyPr>
            <a:noAutofit/>
          </a:bodyPr>
          <a:lstStyle/>
          <a:p>
            <a:r>
              <a:rPr lang="en-GB" sz="3600" b="1">
                <a:latin typeface="Arial" panose="020B0604020202020204" pitchFamily="34" charset="0"/>
                <a:cs typeface="Arial" panose="020B0604020202020204" pitchFamily="34" charset="0"/>
              </a:rPr>
              <a:t>Second paragraph: </a:t>
            </a:r>
            <a:r>
              <a:rPr lang="en-GB" sz="3600" b="1" spc="75">
                <a:latin typeface="Arial" panose="020B0604020202020204" pitchFamily="34" charset="0"/>
                <a:cs typeface="Arial" panose="020B0604020202020204" pitchFamily="34" charset="0"/>
              </a:rPr>
              <a:t>Give your interpretations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870CF5-182C-496F-8BA9-9B5E1DDC1059}"/>
              </a:ext>
            </a:extLst>
          </p:cNvPr>
          <p:cNvSpPr>
            <a:spLocks noGrp="1"/>
          </p:cNvSpPr>
          <p:nvPr>
            <p:ph idx="1"/>
          </p:nvPr>
        </p:nvSpPr>
        <p:spPr/>
        <p:txBody>
          <a:bodyPr/>
          <a:lstStyle/>
          <a:p>
            <a:r>
              <a:rPr lang="en-GB" b="0" i="0">
                <a:effectLst/>
                <a:latin typeface="Arial" panose="020B0604020202020204" pitchFamily="34" charset="0"/>
                <a:cs typeface="Arial" panose="020B0604020202020204" pitchFamily="34" charset="0"/>
              </a:rPr>
              <a:t>You can organise your discussion around </a:t>
            </a:r>
            <a:r>
              <a:rPr lang="en-GB" b="1" i="1">
                <a:effectLst/>
                <a:latin typeface="Arial" panose="020B0604020202020204" pitchFamily="34" charset="0"/>
                <a:cs typeface="Arial" panose="020B0604020202020204" pitchFamily="34" charset="0"/>
              </a:rPr>
              <a:t>key themes, hypotheses or research questions</a:t>
            </a:r>
            <a:r>
              <a:rPr lang="en-GB" b="0" i="0">
                <a:effectLst/>
                <a:latin typeface="Arial" panose="020B0604020202020204" pitchFamily="34" charset="0"/>
                <a:cs typeface="Arial" panose="020B0604020202020204" pitchFamily="34" charset="0"/>
              </a:rPr>
              <a:t>, following the same structure as your results section. </a:t>
            </a:r>
          </a:p>
          <a:p>
            <a:r>
              <a:rPr lang="en-GB" b="0" i="0">
                <a:effectLst/>
                <a:latin typeface="Arial" panose="020B0604020202020204" pitchFamily="34" charset="0"/>
                <a:cs typeface="Arial" panose="020B0604020202020204" pitchFamily="34" charset="0"/>
              </a:rPr>
              <a:t>You can also begin by highlighting the most significant or unexpected results.</a:t>
            </a:r>
          </a:p>
          <a:p>
            <a:endParaRPr lang="en-GB"/>
          </a:p>
        </p:txBody>
      </p:sp>
    </p:spTree>
    <p:extLst>
      <p:ext uri="{BB962C8B-B14F-4D97-AF65-F5344CB8AC3E}">
        <p14:creationId xmlns:p14="http://schemas.microsoft.com/office/powerpoint/2010/main" val="23137329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467544" y="1268760"/>
            <a:ext cx="3024336" cy="3744416"/>
          </a:xfrm>
        </p:spPr>
        <p:txBody>
          <a:bodyPr>
            <a:normAutofit fontScale="90000"/>
          </a:bodyPr>
          <a:lstStyle/>
          <a:p>
            <a:pPr algn="ctr"/>
            <a:r>
              <a:rPr lang="en-GB" sz="3300" b="1" dirty="0">
                <a:latin typeface="Arial" panose="020B0604020202020204" pitchFamily="34" charset="0"/>
                <a:cs typeface="Arial" panose="020B0604020202020204" pitchFamily="34" charset="0"/>
              </a:rPr>
              <a:t>Article extract showing example of how to write the second paragraph of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7864" y="1088740"/>
            <a:ext cx="5688632" cy="4680520"/>
          </a:xfrm>
        </p:spPr>
        <p:txBody>
          <a:bodyPr anchor="ctr">
            <a:normAutofit fontScale="92500" lnSpcReduction="20000"/>
          </a:bodyPr>
          <a:lstStyle/>
          <a:p>
            <a:pPr>
              <a:lnSpc>
                <a:spcPct val="90000"/>
              </a:lnSpc>
            </a:pPr>
            <a:r>
              <a:rPr lang="en-GB" sz="2250">
                <a:latin typeface="Arial" panose="020B0604020202020204" pitchFamily="34" charset="0"/>
                <a:cs typeface="Arial" panose="020B0604020202020204" pitchFamily="34" charset="0"/>
              </a:rPr>
              <a:t>“Similar to US literature [22-25], many self-regulatory processes, including intrinsic (e.g. food preferences) and extrinsic (e.g. health awareness, guilt) motivations, self discipline, self-control, and time management have been mentioned by our participants to be influencing eating behaviour in university students. Our results further indicate that these latter determinants become more important after the transition from secondary school to university when independency subsequently increases. </a:t>
            </a:r>
          </a:p>
          <a:p>
            <a:pPr>
              <a:lnSpc>
                <a:spcPct val="90000"/>
              </a:lnSpc>
            </a:pPr>
            <a:r>
              <a:rPr lang="en-GB" sz="2250">
                <a:latin typeface="Arial" panose="020B0604020202020204" pitchFamily="34" charset="0"/>
                <a:cs typeface="Arial" panose="020B0604020202020204" pitchFamily="34" charset="0"/>
              </a:rPr>
              <a:t>In a qualitative study of </a:t>
            </a:r>
            <a:r>
              <a:rPr lang="en-GB" sz="2250" err="1">
                <a:latin typeface="Arial" panose="020B0604020202020204" pitchFamily="34" charset="0"/>
                <a:cs typeface="Arial" panose="020B0604020202020204" pitchFamily="34" charset="0"/>
              </a:rPr>
              <a:t>Cluskey</a:t>
            </a:r>
            <a:r>
              <a:rPr lang="en-GB" sz="2250">
                <a:latin typeface="Arial" panose="020B0604020202020204" pitchFamily="34" charset="0"/>
                <a:cs typeface="Arial" panose="020B0604020202020204" pitchFamily="34" charset="0"/>
              </a:rPr>
              <a:t> et al. [25], university students who reported greater independency and more responsibility for food and meal preparation prior to college, felt to have achieved more stability in their eating behaviours at college”.</a:t>
            </a:r>
          </a:p>
        </p:txBody>
      </p:sp>
    </p:spTree>
    <p:extLst>
      <p:ext uri="{BB962C8B-B14F-4D97-AF65-F5344CB8AC3E}">
        <p14:creationId xmlns:p14="http://schemas.microsoft.com/office/powerpoint/2010/main" val="33927012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E86E-583C-44C5-A17F-858AFBF2DB29}"/>
              </a:ext>
            </a:extLst>
          </p:cNvPr>
          <p:cNvSpPr>
            <a:spLocks noGrp="1"/>
          </p:cNvSpPr>
          <p:nvPr>
            <p:ph type="title"/>
          </p:nvPr>
        </p:nvSpPr>
        <p:spPr>
          <a:xfrm>
            <a:off x="457200" y="274638"/>
            <a:ext cx="8229600" cy="922114"/>
          </a:xfrm>
        </p:spPr>
        <p:txBody>
          <a:bodyPr>
            <a:normAutofit/>
          </a:bodyPr>
          <a:lstStyle/>
          <a:p>
            <a:r>
              <a:rPr lang="en-GB" b="1" i="0" dirty="0">
                <a:effectLst/>
                <a:latin typeface="Arial" panose="020B0604020202020204" pitchFamily="34" charset="0"/>
                <a:cs typeface="Arial" panose="020B0604020202020204" pitchFamily="34" charset="0"/>
              </a:rPr>
              <a:t>Discuss the implications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A13D36-5545-4A59-AD02-245D98C16B73}"/>
              </a:ext>
            </a:extLst>
          </p:cNvPr>
          <p:cNvSpPr>
            <a:spLocks noGrp="1"/>
          </p:cNvSpPr>
          <p:nvPr>
            <p:ph idx="1"/>
          </p:nvPr>
        </p:nvSpPr>
        <p:spPr>
          <a:xfrm>
            <a:off x="457200" y="1417638"/>
            <a:ext cx="8229600" cy="4099595"/>
          </a:xfrm>
        </p:spPr>
        <p:txBody>
          <a:bodyPr>
            <a:normAutofit fontScale="85000" lnSpcReduction="20000"/>
          </a:bodyPr>
          <a:lstStyle/>
          <a:p>
            <a:r>
              <a:rPr lang="en-GB" sz="2400" dirty="0">
                <a:latin typeface="Arial" panose="020B0604020202020204" pitchFamily="34" charset="0"/>
                <a:cs typeface="Arial" panose="020B0604020202020204" pitchFamily="34" charset="0"/>
              </a:rPr>
              <a:t>As well as giving your own interpretations, make sure to relate your results back to the scholarly work that you surveyed in the literature review.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discussion should show how your findings fit with existing knowledge, what new insights they contribute, and what consequences they have for theory or practice. Ask yourself these questions:</a:t>
            </a:r>
          </a:p>
          <a:p>
            <a:endParaRPr lang="en-GB" sz="2400" dirty="0">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dirty="0">
                <a:latin typeface="Arial" panose="020B0604020202020204" pitchFamily="34" charset="0"/>
                <a:cs typeface="Arial" panose="020B0604020202020204" pitchFamily="34" charset="0"/>
              </a:rPr>
              <a:t>Do your results agree with previous research? If so, what do they add to it?</a:t>
            </a:r>
          </a:p>
          <a:p>
            <a:pPr marL="0" indent="0" algn="l">
              <a:buNone/>
            </a:pPr>
            <a:endParaRPr lang="en-GB" sz="2400" dirty="0">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dirty="0">
                <a:latin typeface="Arial" panose="020B0604020202020204" pitchFamily="34" charset="0"/>
                <a:cs typeface="Arial" panose="020B0604020202020204" pitchFamily="34" charset="0"/>
              </a:rPr>
              <a:t>Are your findings very different from other studies? If so, why might this be</a:t>
            </a:r>
          </a:p>
          <a:p>
            <a:endParaRPr lang="en-GB" sz="1800" dirty="0"/>
          </a:p>
        </p:txBody>
      </p:sp>
    </p:spTree>
    <p:extLst>
      <p:ext uri="{BB962C8B-B14F-4D97-AF65-F5344CB8AC3E}">
        <p14:creationId xmlns:p14="http://schemas.microsoft.com/office/powerpoint/2010/main" val="31368417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4BFCB-C638-486F-942B-8E6A6CA435E1}"/>
              </a:ext>
            </a:extLst>
          </p:cNvPr>
          <p:cNvSpPr>
            <a:spLocks noGrp="1"/>
          </p:cNvSpPr>
          <p:nvPr>
            <p:ph type="title"/>
          </p:nvPr>
        </p:nvSpPr>
        <p:spPr>
          <a:xfrm>
            <a:off x="457200" y="274638"/>
            <a:ext cx="8229600" cy="922114"/>
          </a:xfrm>
        </p:spPr>
        <p:txBody>
          <a:bodyPr>
            <a:normAutofit/>
          </a:bodyPr>
          <a:lstStyle/>
          <a:p>
            <a:r>
              <a:rPr lang="en-GB" b="1" i="0" dirty="0">
                <a:effectLst/>
                <a:latin typeface="Arial" panose="020B0604020202020204" pitchFamily="34" charset="0"/>
                <a:cs typeface="Arial" panose="020B0604020202020204" pitchFamily="34" charset="0"/>
              </a:rPr>
              <a:t>Examples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C9A594-05B4-41D7-9DF5-C2F052190797}"/>
              </a:ext>
            </a:extLst>
          </p:cNvPr>
          <p:cNvSpPr>
            <a:spLocks noGrp="1"/>
          </p:cNvSpPr>
          <p:nvPr>
            <p:ph idx="1"/>
          </p:nvPr>
        </p:nvSpPr>
        <p:spPr>
          <a:xfrm>
            <a:off x="444437" y="1196752"/>
            <a:ext cx="8229600" cy="3917032"/>
          </a:xfrm>
        </p:spPr>
        <p:txBody>
          <a:bodyPr>
            <a:normAutofit fontScale="92500" lnSpcReduction="20000"/>
          </a:bodyPr>
          <a:lstStyle/>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These results build on existing evidence of…</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experiment provides a new insight into the relationship between…</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These results should be taken into account when considering how to…</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data contributes a clearer understanding of…</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While previous research has focused on </a:t>
            </a:r>
            <a:r>
              <a:rPr lang="en-GB" b="0" i="1">
                <a:effectLst/>
                <a:latin typeface="Arial" panose="020B0604020202020204" pitchFamily="34" charset="0"/>
                <a:cs typeface="Arial" panose="020B0604020202020204" pitchFamily="34" charset="0"/>
              </a:rPr>
              <a:t>X</a:t>
            </a:r>
            <a:r>
              <a:rPr lang="en-GB" b="0" i="0">
                <a:effectLst/>
                <a:latin typeface="Arial" panose="020B0604020202020204" pitchFamily="34" charset="0"/>
                <a:cs typeface="Arial" panose="020B0604020202020204" pitchFamily="34" charset="0"/>
              </a:rPr>
              <a:t>, these results demonstrate that </a:t>
            </a:r>
            <a:r>
              <a:rPr lang="en-GB" b="0" i="1">
                <a:effectLst/>
                <a:latin typeface="Arial" panose="020B0604020202020204" pitchFamily="34" charset="0"/>
                <a:cs typeface="Arial" panose="020B0604020202020204" pitchFamily="34" charset="0"/>
              </a:rPr>
              <a:t>Y</a:t>
            </a:r>
            <a:r>
              <a:rPr lang="en-GB" b="0" i="0">
                <a:effectLst/>
                <a:latin typeface="Arial" panose="020B0604020202020204" pitchFamily="34" charset="0"/>
                <a:cs typeface="Arial" panose="020B0604020202020204" pitchFamily="34" charset="0"/>
              </a:rPr>
              <a:t>…….</a:t>
            </a:r>
          </a:p>
          <a:p>
            <a:endParaRPr lang="en-GB"/>
          </a:p>
        </p:txBody>
      </p:sp>
    </p:spTree>
    <p:extLst>
      <p:ext uri="{BB962C8B-B14F-4D97-AF65-F5344CB8AC3E}">
        <p14:creationId xmlns:p14="http://schemas.microsoft.com/office/powerpoint/2010/main" val="22253042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DF56B-19CF-442D-8695-EBD174555B1F}"/>
              </a:ext>
            </a:extLst>
          </p:cNvPr>
          <p:cNvSpPr>
            <a:spLocks noGrp="1"/>
          </p:cNvSpPr>
          <p:nvPr>
            <p:ph type="title"/>
          </p:nvPr>
        </p:nvSpPr>
        <p:spPr/>
        <p:txBody>
          <a:bodyPr/>
          <a:lstStyle/>
          <a:p>
            <a:r>
              <a:rPr lang="en-GB" b="1" i="0">
                <a:effectLst/>
                <a:latin typeface="Arial" panose="020B0604020202020204" pitchFamily="34" charset="0"/>
                <a:cs typeface="Arial" panose="020B0604020202020204" pitchFamily="34" charset="0"/>
              </a:rPr>
              <a:t>Acknowledge the limitations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66CFE5-C32A-4F1B-BC7E-A39454E8A5B7}"/>
              </a:ext>
            </a:extLst>
          </p:cNvPr>
          <p:cNvSpPr>
            <a:spLocks noGrp="1"/>
          </p:cNvSpPr>
          <p:nvPr>
            <p:ph idx="1"/>
          </p:nvPr>
        </p:nvSpPr>
        <p:spPr/>
        <p:txBody>
          <a:bodyPr>
            <a:normAutofit/>
          </a:bodyPr>
          <a:lstStyle/>
          <a:p>
            <a:r>
              <a:rPr lang="en-GB" sz="2800" b="0" i="0">
                <a:effectLst/>
                <a:latin typeface="Arial" panose="020B0604020202020204" pitchFamily="34" charset="0"/>
                <a:cs typeface="Arial" panose="020B0604020202020204" pitchFamily="34" charset="0"/>
              </a:rPr>
              <a:t>Limitations might be due to your overall research design, specific </a:t>
            </a:r>
            <a:r>
              <a:rPr lang="en-GB" sz="2800" b="1" i="1">
                <a:effectLst/>
                <a:latin typeface="Arial" panose="020B0604020202020204" pitchFamily="34" charset="0"/>
                <a:cs typeface="Arial" panose="020B0604020202020204" pitchFamily="34" charset="0"/>
              </a:rPr>
              <a:t>methodological choices</a:t>
            </a:r>
            <a:r>
              <a:rPr lang="en-GB" sz="2800" b="0" i="0">
                <a:effectLst/>
                <a:latin typeface="Arial" panose="020B0604020202020204" pitchFamily="34" charset="0"/>
                <a:cs typeface="Arial" panose="020B0604020202020204" pitchFamily="34" charset="0"/>
              </a:rPr>
              <a:t>, or unanticipated obstacles that emerged during the research process. </a:t>
            </a:r>
          </a:p>
          <a:p>
            <a:r>
              <a:rPr lang="en-GB" sz="2800" b="0" i="0">
                <a:effectLst/>
                <a:latin typeface="Arial" panose="020B0604020202020204" pitchFamily="34" charset="0"/>
                <a:cs typeface="Arial" panose="020B0604020202020204" pitchFamily="34" charset="0"/>
              </a:rPr>
              <a:t>You should only mention limitations that are directly relevant to your </a:t>
            </a:r>
            <a:r>
              <a:rPr lang="en-GB" sz="2800" b="1" i="1">
                <a:effectLst/>
                <a:latin typeface="Arial" panose="020B0604020202020204" pitchFamily="34" charset="0"/>
                <a:cs typeface="Arial" panose="020B0604020202020204" pitchFamily="34" charset="0"/>
              </a:rPr>
              <a:t>research objectives</a:t>
            </a:r>
            <a:r>
              <a:rPr lang="en-GB" sz="2800" b="0" i="0">
                <a:effectLst/>
                <a:latin typeface="Arial" panose="020B0604020202020204" pitchFamily="34" charset="0"/>
                <a:cs typeface="Arial" panose="020B0604020202020204" pitchFamily="34" charset="0"/>
              </a:rPr>
              <a:t>, and evaluate how much impact they had on achieving the aims of the research.</a:t>
            </a: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8907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A480-E790-48A2-844C-807BE1DC600E}"/>
              </a:ext>
            </a:extLst>
          </p:cNvPr>
          <p:cNvSpPr>
            <a:spLocks noGrp="1"/>
          </p:cNvSpPr>
          <p:nvPr>
            <p:ph type="title"/>
          </p:nvPr>
        </p:nvSpPr>
        <p:spPr>
          <a:xfrm>
            <a:off x="875635" y="421051"/>
            <a:ext cx="7749806" cy="1060598"/>
          </a:xfrm>
        </p:spPr>
        <p:txBody>
          <a:bodyPr/>
          <a:lstStyle/>
          <a:p>
            <a:r>
              <a:rPr lang="en-GB" b="1" i="0">
                <a:effectLst/>
                <a:latin typeface="Arial" panose="020B0604020202020204" pitchFamily="34" charset="0"/>
                <a:cs typeface="Arial" panose="020B0604020202020204" pitchFamily="34" charset="0"/>
              </a:rPr>
              <a:t>Acknowledge the limitations</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9989C0-C368-4419-AD9E-173A10BAE810}"/>
              </a:ext>
            </a:extLst>
          </p:cNvPr>
          <p:cNvSpPr>
            <a:spLocks noGrp="1"/>
          </p:cNvSpPr>
          <p:nvPr>
            <p:ph idx="1"/>
          </p:nvPr>
        </p:nvSpPr>
        <p:spPr>
          <a:xfrm>
            <a:off x="894020" y="1340768"/>
            <a:ext cx="7749806" cy="4104456"/>
          </a:xfrm>
        </p:spPr>
        <p:txBody>
          <a:bodyPr>
            <a:normAutofit fontScale="62500" lnSpcReduction="20000"/>
          </a:bodyPr>
          <a:lstStyle/>
          <a:p>
            <a:r>
              <a:rPr lang="en-GB" b="0" i="0">
                <a:effectLst/>
                <a:latin typeface="Arial" panose="020B0604020202020204" pitchFamily="34" charset="0"/>
                <a:cs typeface="Arial" panose="020B0604020202020204" pitchFamily="34" charset="0"/>
              </a:rPr>
              <a:t>For example, if your sample size was small or limited to a specific group of people, note that this can limits its generalisability. </a:t>
            </a:r>
          </a:p>
          <a:p>
            <a:r>
              <a:rPr lang="en-GB" b="0" i="0">
                <a:effectLst/>
                <a:latin typeface="Arial" panose="020B0604020202020204" pitchFamily="34" charset="0"/>
                <a:cs typeface="Arial" panose="020B0604020202020204" pitchFamily="34" charset="0"/>
              </a:rPr>
              <a:t>If you encountered problems when gathering or analysing data, explain how these influenced the results. </a:t>
            </a:r>
          </a:p>
          <a:p>
            <a:r>
              <a:rPr lang="en-GB" b="0" i="0">
                <a:effectLst/>
                <a:latin typeface="Arial" panose="020B0604020202020204" pitchFamily="34" charset="0"/>
                <a:cs typeface="Arial" panose="020B0604020202020204" pitchFamily="34" charset="0"/>
              </a:rPr>
              <a:t>If there are potential confounding variables that you were unable to control, acknowledge the effect these may have had</a:t>
            </a:r>
          </a:p>
          <a:p>
            <a:endParaRPr lang="en-GB" b="0" i="0">
              <a:effectLst/>
              <a:latin typeface="Arial" panose="020B0604020202020204" pitchFamily="34" charset="0"/>
              <a:cs typeface="Arial" panose="020B0604020202020204" pitchFamily="34" charset="0"/>
            </a:endParaRPr>
          </a:p>
          <a:p>
            <a:r>
              <a:rPr lang="en-GB" b="0" i="0">
                <a:effectLst/>
                <a:latin typeface="Arial" panose="020B0604020202020204" pitchFamily="34" charset="0"/>
                <a:cs typeface="Arial" panose="020B0604020202020204" pitchFamily="34" charset="0"/>
              </a:rPr>
              <a:t>After noting the limitations, you can reiterate why the results are nonetheless valid for the purpose of answering your research questions.</a:t>
            </a:r>
          </a:p>
          <a:p>
            <a:r>
              <a:rPr lang="en-GB" b="1" i="1">
                <a:latin typeface="Arial" panose="020B0604020202020204" pitchFamily="34" charset="0"/>
                <a:cs typeface="Arial" panose="020B0604020202020204" pitchFamily="34" charset="0"/>
              </a:rPr>
              <a:t>Note: </a:t>
            </a:r>
            <a:r>
              <a:rPr lang="en-GB" b="1" i="1">
                <a:effectLst/>
                <a:latin typeface="Arial" panose="020B0604020202020204" pitchFamily="34" charset="0"/>
                <a:cs typeface="Arial" panose="020B0604020202020204" pitchFamily="34" charset="0"/>
              </a:rPr>
              <a:t>You should only mention limitations that are directly relevant to your research objectives. Then, share how much impact they had on achieving the aims of your research.</a:t>
            </a:r>
            <a:endParaRPr lang="en-GB" b="1"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16621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0E7F-CCBF-2EAC-85A4-429767C8E0AC}"/>
              </a:ext>
            </a:extLst>
          </p:cNvPr>
          <p:cNvSpPr>
            <a:spLocks noGrp="1"/>
          </p:cNvSpPr>
          <p:nvPr>
            <p:ph type="title"/>
          </p:nvPr>
        </p:nvSpPr>
        <p:spPr/>
        <p:txBody>
          <a:bodyPr>
            <a:normAutofit fontScale="90000"/>
          </a:bodyPr>
          <a:lstStyle/>
          <a:p>
            <a:r>
              <a:rPr lang="en-GB" b="1"/>
              <a:t>Examples of how to start a Limitation sentence</a:t>
            </a:r>
          </a:p>
        </p:txBody>
      </p:sp>
      <p:sp>
        <p:nvSpPr>
          <p:cNvPr id="3" name="Content Placeholder 2">
            <a:extLst>
              <a:ext uri="{FF2B5EF4-FFF2-40B4-BE49-F238E27FC236}">
                <a16:creationId xmlns:a16="http://schemas.microsoft.com/office/drawing/2014/main" id="{63FF8F4E-58D2-40B7-50D1-1183688024B5}"/>
              </a:ext>
            </a:extLst>
          </p:cNvPr>
          <p:cNvSpPr>
            <a:spLocks noGrp="1"/>
          </p:cNvSpPr>
          <p:nvPr>
            <p:ph idx="1"/>
          </p:nvPr>
        </p:nvSpPr>
        <p:spPr/>
        <p:txBody>
          <a:bodyPr>
            <a:normAutofit/>
          </a:bodyPr>
          <a:lstStyle/>
          <a:p>
            <a:r>
              <a:rPr lang="en-GB" sz="2800"/>
              <a:t>The generalisability of the results is limited by…</a:t>
            </a:r>
          </a:p>
          <a:p>
            <a:r>
              <a:rPr lang="en-GB" sz="2800"/>
              <a:t>The reliability of these data is impacted by…</a:t>
            </a:r>
          </a:p>
          <a:p>
            <a:r>
              <a:rPr lang="en-GB" sz="2800"/>
              <a:t>Due to the lack of data on x, the results cannot confirm…</a:t>
            </a:r>
          </a:p>
          <a:p>
            <a:r>
              <a:rPr lang="en-GB" sz="2800"/>
              <a:t>The methodological choices were constrained by…</a:t>
            </a:r>
          </a:p>
          <a:p>
            <a:r>
              <a:rPr lang="en-GB" sz="2800"/>
              <a:t>It is beyond the scope of this study to…</a:t>
            </a:r>
          </a:p>
        </p:txBody>
      </p:sp>
    </p:spTree>
    <p:extLst>
      <p:ext uri="{BB962C8B-B14F-4D97-AF65-F5344CB8AC3E}">
        <p14:creationId xmlns:p14="http://schemas.microsoft.com/office/powerpoint/2010/main" val="2713141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EA59-B30C-D983-B91C-627CF0595253}"/>
              </a:ext>
            </a:extLst>
          </p:cNvPr>
          <p:cNvSpPr>
            <a:spLocks noGrp="1"/>
          </p:cNvSpPr>
          <p:nvPr>
            <p:ph type="title"/>
          </p:nvPr>
        </p:nvSpPr>
        <p:spPr/>
        <p:txBody>
          <a:bodyPr/>
          <a:lstStyle/>
          <a:p>
            <a:r>
              <a:rPr lang="en-GB" b="1"/>
              <a:t>Share your recommendations</a:t>
            </a:r>
          </a:p>
        </p:txBody>
      </p:sp>
      <p:sp>
        <p:nvSpPr>
          <p:cNvPr id="3" name="Content Placeholder 2">
            <a:extLst>
              <a:ext uri="{FF2B5EF4-FFF2-40B4-BE49-F238E27FC236}">
                <a16:creationId xmlns:a16="http://schemas.microsoft.com/office/drawing/2014/main" id="{855A2EF9-6415-B620-A67E-8294D7F077DB}"/>
              </a:ext>
            </a:extLst>
          </p:cNvPr>
          <p:cNvSpPr>
            <a:spLocks noGrp="1"/>
          </p:cNvSpPr>
          <p:nvPr>
            <p:ph idx="1"/>
          </p:nvPr>
        </p:nvSpPr>
        <p:spPr/>
        <p:txBody>
          <a:bodyPr>
            <a:normAutofit fontScale="77500" lnSpcReduction="20000"/>
          </a:bodyPr>
          <a:lstStyle/>
          <a:p>
            <a:r>
              <a:rPr lang="en-GB"/>
              <a:t>Based on the discussion of your results, you can make recommendations for practical implementation or further research. </a:t>
            </a:r>
          </a:p>
          <a:p>
            <a:r>
              <a:rPr lang="en-GB"/>
              <a:t>Sometimes, the recommendations are saved for the conclusion.</a:t>
            </a:r>
          </a:p>
          <a:p>
            <a:r>
              <a:rPr lang="en-GB"/>
              <a:t>Suggestions for further research can lead directly from the limitations. </a:t>
            </a:r>
          </a:p>
          <a:p>
            <a:r>
              <a:rPr lang="en-GB"/>
              <a:t>Don’t just state that more studies should be done—give concrete ideas for how future work can build on areas that your own research was unable to address.</a:t>
            </a:r>
          </a:p>
        </p:txBody>
      </p:sp>
    </p:spTree>
    <p:extLst>
      <p:ext uri="{BB962C8B-B14F-4D97-AF65-F5344CB8AC3E}">
        <p14:creationId xmlns:p14="http://schemas.microsoft.com/office/powerpoint/2010/main" val="37198822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257F-F608-542C-90BE-178C34C559F5}"/>
              </a:ext>
            </a:extLst>
          </p:cNvPr>
          <p:cNvSpPr>
            <a:spLocks noGrp="1"/>
          </p:cNvSpPr>
          <p:nvPr>
            <p:ph type="title"/>
          </p:nvPr>
        </p:nvSpPr>
        <p:spPr/>
        <p:txBody>
          <a:bodyPr>
            <a:normAutofit fontScale="90000"/>
          </a:bodyPr>
          <a:lstStyle/>
          <a:p>
            <a:r>
              <a:rPr lang="en-GB" b="1"/>
              <a:t>Examples of how to start the Recommendation sentence</a:t>
            </a:r>
          </a:p>
        </p:txBody>
      </p:sp>
      <p:sp>
        <p:nvSpPr>
          <p:cNvPr id="3" name="Content Placeholder 2">
            <a:extLst>
              <a:ext uri="{FF2B5EF4-FFF2-40B4-BE49-F238E27FC236}">
                <a16:creationId xmlns:a16="http://schemas.microsoft.com/office/drawing/2014/main" id="{58D52EC3-0843-3E89-78A6-14F79189B703}"/>
              </a:ext>
            </a:extLst>
          </p:cNvPr>
          <p:cNvSpPr>
            <a:spLocks noGrp="1"/>
          </p:cNvSpPr>
          <p:nvPr>
            <p:ph idx="1"/>
          </p:nvPr>
        </p:nvSpPr>
        <p:spPr>
          <a:xfrm>
            <a:off x="457200" y="2276872"/>
            <a:ext cx="8229600" cy="3096344"/>
          </a:xfrm>
        </p:spPr>
        <p:txBody>
          <a:bodyPr/>
          <a:lstStyle/>
          <a:p>
            <a:r>
              <a:rPr lang="en-GB"/>
              <a:t>Further research is needed to establish…</a:t>
            </a:r>
          </a:p>
          <a:p>
            <a:r>
              <a:rPr lang="en-GB"/>
              <a:t>Future studies should take into account…</a:t>
            </a:r>
          </a:p>
          <a:p>
            <a:r>
              <a:rPr lang="en-GB"/>
              <a:t>Avenues for future research include…</a:t>
            </a:r>
          </a:p>
        </p:txBody>
      </p:sp>
    </p:spTree>
    <p:extLst>
      <p:ext uri="{BB962C8B-B14F-4D97-AF65-F5344CB8AC3E}">
        <p14:creationId xmlns:p14="http://schemas.microsoft.com/office/powerpoint/2010/main" val="33755918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47F2E-9F1B-47E6-BB28-D86F858AD76F}"/>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Writing a conclusion</a:t>
            </a:r>
          </a:p>
        </p:txBody>
      </p:sp>
      <p:sp>
        <p:nvSpPr>
          <p:cNvPr id="3" name="Content Placeholder 2">
            <a:extLst>
              <a:ext uri="{FF2B5EF4-FFF2-40B4-BE49-F238E27FC236}">
                <a16:creationId xmlns:a16="http://schemas.microsoft.com/office/drawing/2014/main" id="{28853AB8-8041-441E-824D-424D27840794}"/>
              </a:ext>
            </a:extLst>
          </p:cNvPr>
          <p:cNvSpPr>
            <a:spLocks noGrp="1"/>
          </p:cNvSpPr>
          <p:nvPr>
            <p:ph idx="1"/>
          </p:nvPr>
        </p:nvSpPr>
        <p:spPr>
          <a:xfrm>
            <a:off x="457200" y="1470484"/>
            <a:ext cx="8229600" cy="3917032"/>
          </a:xfrm>
        </p:spPr>
        <p:txBody>
          <a:bodyPr>
            <a:normAutofit fontScale="92500"/>
          </a:bodyPr>
          <a:lstStyle/>
          <a:p>
            <a:pPr marL="0" indent="0">
              <a:buNone/>
            </a:pPr>
            <a:r>
              <a:rPr lang="en-GB" dirty="0">
                <a:latin typeface="Arial" panose="020B0604020202020204" pitchFamily="34" charset="0"/>
                <a:cs typeface="Arial" panose="020B0604020202020204" pitchFamily="34" charset="0"/>
              </a:rPr>
              <a:t>When writing your conclusion, you can consider the steps below to help you get started:</a:t>
            </a:r>
          </a:p>
          <a:p>
            <a:r>
              <a:rPr lang="en-GB" dirty="0">
                <a:latin typeface="Arial" panose="020B0604020202020204" pitchFamily="34" charset="0"/>
                <a:cs typeface="Arial" panose="020B0604020202020204" pitchFamily="34" charset="0"/>
              </a:rPr>
              <a:t>    Restate your research topic.</a:t>
            </a:r>
          </a:p>
          <a:p>
            <a:r>
              <a:rPr lang="en-GB" dirty="0">
                <a:latin typeface="Arial" panose="020B0604020202020204" pitchFamily="34" charset="0"/>
                <a:cs typeface="Arial" panose="020B0604020202020204" pitchFamily="34" charset="0"/>
              </a:rPr>
              <a:t>    Restate the research question.</a:t>
            </a:r>
          </a:p>
          <a:p>
            <a:r>
              <a:rPr lang="en-GB" dirty="0">
                <a:latin typeface="Arial" panose="020B0604020202020204" pitchFamily="34" charset="0"/>
                <a:cs typeface="Arial" panose="020B0604020202020204" pitchFamily="34" charset="0"/>
              </a:rPr>
              <a:t>    Summarise the main points.</a:t>
            </a:r>
          </a:p>
          <a:p>
            <a:r>
              <a:rPr lang="en-GB" dirty="0">
                <a:latin typeface="Arial" panose="020B0604020202020204" pitchFamily="34" charset="0"/>
                <a:cs typeface="Arial" panose="020B0604020202020204" pitchFamily="34" charset="0"/>
              </a:rPr>
              <a:t>    State the significance of results.</a:t>
            </a:r>
          </a:p>
          <a:p>
            <a:r>
              <a:rPr lang="en-GB" dirty="0">
                <a:latin typeface="Arial" panose="020B0604020202020204" pitchFamily="34" charset="0"/>
                <a:cs typeface="Arial" panose="020B0604020202020204" pitchFamily="34" charset="0"/>
              </a:rPr>
              <a:t>    Conclude your thoughts.</a:t>
            </a:r>
          </a:p>
        </p:txBody>
      </p:sp>
    </p:spTree>
    <p:extLst>
      <p:ext uri="{BB962C8B-B14F-4D97-AF65-F5344CB8AC3E}">
        <p14:creationId xmlns:p14="http://schemas.microsoft.com/office/powerpoint/2010/main" val="28634904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B2760-7B5B-43B0-AE56-4ED0497D413F}"/>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Conclude your thoughts</a:t>
            </a:r>
          </a:p>
        </p:txBody>
      </p:sp>
      <p:sp>
        <p:nvSpPr>
          <p:cNvPr id="3" name="Content Placeholder 2">
            <a:extLst>
              <a:ext uri="{FF2B5EF4-FFF2-40B4-BE49-F238E27FC236}">
                <a16:creationId xmlns:a16="http://schemas.microsoft.com/office/drawing/2014/main" id="{66E94634-0624-4C61-82E7-1B37938F1426}"/>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As you finish up your conclusion, you might create a call to action or pose an idea that gets your readers thinking further about your argument. </a:t>
            </a:r>
          </a:p>
          <a:p>
            <a:r>
              <a:rPr lang="en-GB" dirty="0">
                <a:latin typeface="Arial" panose="020B0604020202020204" pitchFamily="34" charset="0"/>
                <a:cs typeface="Arial" panose="020B0604020202020204" pitchFamily="34" charset="0"/>
              </a:rPr>
              <a:t>You might also use this sentence to address any questions that were left unanswered in the body paragraphs of your paper. Here is an example:</a:t>
            </a:r>
          </a:p>
          <a:p>
            <a:pPr marL="0" indent="0">
              <a:buNone/>
            </a:pPr>
            <a:endParaRPr lang="en-GB" dirty="0">
              <a:latin typeface="Arial" panose="020B0604020202020204" pitchFamily="34" charset="0"/>
              <a:cs typeface="Arial" panose="020B0604020202020204" pitchFamily="34" charset="0"/>
            </a:endParaRPr>
          </a:p>
          <a:p>
            <a:r>
              <a:rPr lang="en-GB" sz="2600" i="1" dirty="0">
                <a:latin typeface="Arial" panose="020B0604020202020204" pitchFamily="34" charset="0"/>
                <a:cs typeface="Arial" panose="020B0604020202020204" pitchFamily="34" charset="0"/>
              </a:rPr>
              <a:t>"If we cannot combat the ill effects that commercial farming has on our clean water, our freshwater ecosystems and drinking water supplies will surely diminish. More research and innovation are needed to maintain our clean water while still supporting the agricultural needs of our economy."</a:t>
            </a:r>
            <a:endParaRPr lang="en-GB" sz="2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1353290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3884</Words>
  <Application>Microsoft Office PowerPoint</Application>
  <PresentationFormat>On-screen Show (4:3)</PresentationFormat>
  <Paragraphs>237</Paragraphs>
  <Slides>48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Myriad Pro</vt:lpstr>
      <vt:lpstr>Arial</vt:lpstr>
      <vt:lpstr>Calibri</vt:lpstr>
      <vt:lpstr>Wingdings</vt:lpstr>
      <vt:lpstr>20140311PresentationUWTSDTemplate</vt:lpstr>
      <vt:lpstr>    PRACTICE-BASED RESEARCH  Week 9: How to write a research report    Week 9</vt:lpstr>
      <vt:lpstr>Aims of the Session</vt:lpstr>
      <vt:lpstr>Writing a good Introduction</vt:lpstr>
      <vt:lpstr>Tips for writing a good introduction </vt:lpstr>
      <vt:lpstr>Start broadly and then narrow down</vt:lpstr>
      <vt:lpstr>Cite thoroughly but not excessively</vt:lpstr>
      <vt:lpstr>Avoid giving too many citations for one point</vt:lpstr>
      <vt:lpstr> State the aims and importance </vt:lpstr>
      <vt:lpstr>Clearly state the research question</vt:lpstr>
      <vt:lpstr>Show, don't tell</vt:lpstr>
      <vt:lpstr>Writing the methods section</vt:lpstr>
      <vt:lpstr>Research methodology</vt:lpstr>
      <vt:lpstr>Recruitment, Sampling &amp; Study Participants</vt:lpstr>
      <vt:lpstr>Example: Study population and sampling</vt:lpstr>
      <vt:lpstr>Example: Recruitment</vt:lpstr>
      <vt:lpstr>Example: Study Participants</vt:lpstr>
      <vt:lpstr>Data Collection procedure</vt:lpstr>
      <vt:lpstr>Example: Data collection Procedure </vt:lpstr>
      <vt:lpstr>Ethical consideration</vt:lpstr>
      <vt:lpstr>Example: Data transcription</vt:lpstr>
      <vt:lpstr>Data Analysis</vt:lpstr>
      <vt:lpstr>Thesis extract of Data analysis</vt:lpstr>
      <vt:lpstr>Result section</vt:lpstr>
      <vt:lpstr>Tips to write a good result section</vt:lpstr>
      <vt:lpstr>Qualitative research results</vt:lpstr>
      <vt:lpstr>Qualitative research results</vt:lpstr>
      <vt:lpstr>Example: Qualitative Result</vt:lpstr>
      <vt:lpstr>Example: Qualitative result using a thematic map</vt:lpstr>
      <vt:lpstr>Example Qualitative Result Extract </vt:lpstr>
      <vt:lpstr>Example: Qualitative Result</vt:lpstr>
      <vt:lpstr>Discussion</vt:lpstr>
      <vt:lpstr>Content of discussion section 1</vt:lpstr>
      <vt:lpstr>Content of the discussion section 2</vt:lpstr>
      <vt:lpstr>Writing the Discussion section</vt:lpstr>
      <vt:lpstr>First paragraph: Summarize your key findings</vt:lpstr>
      <vt:lpstr>Article extract showing example of how to start a discussion section</vt:lpstr>
      <vt:lpstr>Give your interpretations</vt:lpstr>
      <vt:lpstr>Second paragraph: Give your interpretations</vt:lpstr>
      <vt:lpstr>Article extract showing example of how to write the second paragraph of a discussion section</vt:lpstr>
      <vt:lpstr>Discuss the implications</vt:lpstr>
      <vt:lpstr>Examples</vt:lpstr>
      <vt:lpstr>Acknowledge the limitations</vt:lpstr>
      <vt:lpstr>Acknowledge the limitations</vt:lpstr>
      <vt:lpstr>Examples of how to start a Limitation sentence</vt:lpstr>
      <vt:lpstr>Share your recommendations</vt:lpstr>
      <vt:lpstr>Examples of how to start the Recommendation sentence</vt:lpstr>
      <vt:lpstr>Writing a conclusion</vt:lpstr>
      <vt:lpstr>Conclude your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38</cp:revision>
  <dcterms:created xsi:type="dcterms:W3CDTF">2015-04-14T15:21:28Z</dcterms:created>
  <dcterms:modified xsi:type="dcterms:W3CDTF">2023-11-29T20:41:29Z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