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3"/>
  </p:notesMasterIdLst>
  <p:sldIdLst>
    <p:sldId id="257" r:id="rId3"/>
    <p:sldId id="258" r:id="rId4"/>
    <p:sldId id="260" r:id="rId5"/>
    <p:sldId id="259" r:id="rId6"/>
    <p:sldId id="262" r:id="rId7"/>
    <p:sldId id="261" r:id="rId8"/>
    <p:sldId id="263" r:id="rId9"/>
    <p:sldId id="264" r:id="rId10"/>
    <p:sldId id="266" r:id="rId11"/>
    <p:sldId id="265" r:id="rId12"/>
    <p:sldId id="267" r:id="rId13"/>
    <p:sldId id="268" r:id="rId14"/>
    <p:sldId id="270" r:id="rId15"/>
    <p:sldId id="269" r:id="rId16"/>
    <p:sldId id="271" r:id="rId17"/>
    <p:sldId id="274" r:id="rId18"/>
    <p:sldId id="272" r:id="rId19"/>
    <p:sldId id="275" r:id="rId20"/>
    <p:sldId id="273" r:id="rId21"/>
    <p:sldId id="276" r:id="rId2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iIY0ZsS/FQABu6rvUJKZ2g==" hashData="e6yjaYwQYOXqnaLBhInzzc9qqtjYsJBfcn4zvTwV0NXSig7328IIIbalu7kyCGFN36i2pAVcHePYgUx9h76nL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987" autoAdjust="0"/>
    <p:restoredTop sz="57482" autoAdjust="0"/>
  </p:normalViewPr>
  <p:slideViewPr>
    <p:cSldViewPr snapToGrid="0">
      <p:cViewPr varScale="1">
        <p:scale>
          <a:sx n="116" d="100"/>
          <a:sy n="116" d="100"/>
        </p:scale>
        <p:origin x="1272" y="102"/>
      </p:cViewPr>
      <p:guideLst/>
    </p:cSldViewPr>
  </p:slideViewPr>
  <p:notesTextViewPr>
    <p:cViewPr>
      <p:scale>
        <a:sx n="1" d="1"/>
        <a:sy n="1" d="1"/>
      </p:scale>
      <p:origin x="0" y="0"/>
    </p:cViewPr>
  </p:notesTextViewPr>
  <p:notesViewPr>
    <p:cSldViewPr snapToGrid="0">
      <p:cViewPr varScale="1">
        <p:scale>
          <a:sx n="51" d="100"/>
          <a:sy n="51" d="100"/>
        </p:scale>
        <p:origin x="2976"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B92392F-E1EB-4988-937B-A700D54A2A45}" type="datetimeFigureOut">
              <a:rPr lang="en-GB" smtClean="0"/>
              <a:t>20/02/2019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BE860A0-4EDB-4F30-BE58-CE8129E98E25}" type="slidenum">
              <a:rPr lang="en-GB" smtClean="0"/>
              <a:t>‹#›</a:t>
            </a:fld>
            <a:endParaRPr lang="en-GB"/>
          </a:p>
        </p:txBody>
      </p:sp>
    </p:spTree>
    <p:extLst>
      <p:ext uri="{BB962C8B-B14F-4D97-AF65-F5344CB8AC3E}">
        <p14:creationId xmlns:p14="http://schemas.microsoft.com/office/powerpoint/2010/main" val="2556883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talktofrank.com/"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Learners</a:t>
            </a:r>
            <a:r>
              <a:rPr lang="en-GB" sz="1100" kern="1200" baseline="0" dirty="0" smtClean="0">
                <a:solidFill>
                  <a:schemeClr val="tx1"/>
                </a:solidFill>
                <a:effectLst/>
                <a:latin typeface="Arial" panose="020B0604020202020204" pitchFamily="34" charset="0"/>
                <a:ea typeface="ＭＳ Ｐゴシック" pitchFamily="-112" charset="-128"/>
                <a:cs typeface="Arial" panose="020B0604020202020204" pitchFamily="34" charset="0"/>
              </a:rPr>
              <a:t> who have </a:t>
            </a: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successfully completed</a:t>
            </a:r>
            <a:r>
              <a:rPr lang="en-GB" sz="1100" kern="1200" baseline="0" dirty="0" smtClean="0">
                <a:solidFill>
                  <a:schemeClr val="tx1"/>
                </a:solidFill>
                <a:effectLst/>
                <a:latin typeface="Arial" panose="020B0604020202020204" pitchFamily="34" charset="0"/>
                <a:ea typeface="ＭＳ Ｐゴシック" pitchFamily="-112" charset="-128"/>
                <a:cs typeface="Arial" panose="020B0604020202020204" pitchFamily="34" charset="0"/>
              </a:rPr>
              <a:t> this lesson will be able to: </a:t>
            </a:r>
          </a:p>
          <a:p>
            <a:pPr marL="228600" lvl="0" indent="-228600">
              <a:buFont typeface="+mj-lt"/>
              <a:buAutoNum type="arabicPeriod"/>
            </a:pPr>
            <a:endParaRPr lang="en-GB" sz="1100" kern="1200" baseline="0" dirty="0" smtClean="0">
              <a:solidFill>
                <a:schemeClr val="tx1"/>
              </a:solidFill>
              <a:effectLst/>
              <a:latin typeface="Arial" panose="020B0604020202020204" pitchFamily="34" charset="0"/>
              <a:ea typeface="ＭＳ Ｐゴシック" pitchFamily="-112" charset="-128"/>
              <a:cs typeface="Arial" panose="020B0604020202020204" pitchFamily="34" charset="0"/>
            </a:endParaRPr>
          </a:p>
          <a:p>
            <a:pPr marL="228600" lvl="0" indent="-228600">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Describe what a psychoactive substance is. </a:t>
            </a:r>
          </a:p>
          <a:p>
            <a:pPr marL="228600" lvl="0" indent="-228600">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Identify and explain the different offences relating to psychoactive substances. </a:t>
            </a:r>
          </a:p>
          <a:p>
            <a:pPr marL="228600" indent="-228600">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Demonstrate how to conduct a search of an individual under Section 23 Misuse of Drugs Act. </a:t>
            </a:r>
            <a:endParaRPr lang="en-GB" sz="1100" dirty="0" smtClean="0">
              <a:latin typeface="Arial" panose="020B0604020202020204" pitchFamily="34" charset="0"/>
              <a:cs typeface="Arial" panose="020B0604020202020204" pitchFamily="34" charset="0"/>
            </a:endParaRPr>
          </a:p>
          <a:p>
            <a:endParaRPr lang="en-GB" sz="12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a:t>
            </a:fld>
            <a:endParaRPr lang="en-GB"/>
          </a:p>
        </p:txBody>
      </p:sp>
    </p:spTree>
    <p:extLst>
      <p:ext uri="{BB962C8B-B14F-4D97-AF65-F5344CB8AC3E}">
        <p14:creationId xmlns:p14="http://schemas.microsoft.com/office/powerpoint/2010/main" val="17605576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A substance produces a psychoactive effect in a person “if by stimulating or depressing the persons central nervous system, it affects the persons mental functioning or emotional state.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Generally, the pattern of acute toxicity with psychoactive substances is broadly similar to that seen with traditional drugs such as cocaine, ecstasy and MDMA. Some of the key harms associated with psychoactive substance use are:</a:t>
            </a:r>
          </a:p>
          <a:p>
            <a:r>
              <a:rPr lang="en-GB" sz="1100" dirty="0" smtClean="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Overdose and temporary psychotic state and unpredictable behaviour</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Attendance at A &amp; E and some hospital admissions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Sudden increase in body temperature, heart rate and risk to internal organs.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Hallucination &amp; vomiting.</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Confusion leading to aggression and violence.</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Intense comedown causing users to feel suicidal.</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2</a:t>
            </a:fld>
            <a:endParaRPr lang="en-GB"/>
          </a:p>
        </p:txBody>
      </p:sp>
    </p:spTree>
    <p:extLst>
      <p:ext uri="{BB962C8B-B14F-4D97-AF65-F5344CB8AC3E}">
        <p14:creationId xmlns:p14="http://schemas.microsoft.com/office/powerpoint/2010/main" val="2228304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solidFill>
                  <a:srgbClr val="FF0000"/>
                </a:solidFill>
              </a:rPr>
              <a:t>Examples include:</a:t>
            </a:r>
          </a:p>
          <a:p>
            <a:r>
              <a:rPr lang="en-GB" dirty="0">
                <a:solidFill>
                  <a:srgbClr val="FF0000"/>
                </a:solidFill>
              </a:rPr>
              <a:t>-</a:t>
            </a:r>
            <a:r>
              <a:rPr lang="en-GB" dirty="0" smtClean="0">
                <a:solidFill>
                  <a:srgbClr val="FF0000"/>
                </a:solidFill>
              </a:rPr>
              <a:t> </a:t>
            </a:r>
            <a:r>
              <a:rPr lang="en-GB" dirty="0" err="1" smtClean="0">
                <a:solidFill>
                  <a:srgbClr val="FF0000"/>
                </a:solidFill>
              </a:rPr>
              <a:t>Mephadrone</a:t>
            </a:r>
            <a:r>
              <a:rPr lang="en-GB" dirty="0" smtClean="0">
                <a:solidFill>
                  <a:srgbClr val="FF0000"/>
                </a:solidFill>
              </a:rPr>
              <a:t> ( Meow </a:t>
            </a:r>
            <a:r>
              <a:rPr lang="en-GB" dirty="0" err="1" smtClean="0">
                <a:solidFill>
                  <a:srgbClr val="FF0000"/>
                </a:solidFill>
              </a:rPr>
              <a:t>Meow</a:t>
            </a:r>
            <a:r>
              <a:rPr lang="en-GB" dirty="0" smtClean="0">
                <a:solidFill>
                  <a:srgbClr val="FF0000"/>
                </a:solidFill>
              </a:rPr>
              <a:t>, MCAT, White Magic, Bubble) </a:t>
            </a:r>
          </a:p>
          <a:p>
            <a:r>
              <a:rPr lang="en-GB" dirty="0" smtClean="0">
                <a:solidFill>
                  <a:srgbClr val="FF0000"/>
                </a:solidFill>
              </a:rPr>
              <a:t>- </a:t>
            </a:r>
            <a:r>
              <a:rPr lang="en-GB" dirty="0" err="1" smtClean="0">
                <a:solidFill>
                  <a:srgbClr val="FF0000"/>
                </a:solidFill>
              </a:rPr>
              <a:t>Naphyrone</a:t>
            </a:r>
            <a:r>
              <a:rPr lang="en-GB" dirty="0" smtClean="0">
                <a:solidFill>
                  <a:srgbClr val="FF0000"/>
                </a:solidFill>
              </a:rPr>
              <a:t> )Rave, NRG1, Energy 1) </a:t>
            </a:r>
          </a:p>
          <a:p>
            <a:endParaRPr lang="en-GB" dirty="0">
              <a:solidFill>
                <a:srgbClr val="FF0000"/>
              </a:solidFill>
            </a:endParaRPr>
          </a:p>
        </p:txBody>
      </p:sp>
      <p:sp>
        <p:nvSpPr>
          <p:cNvPr id="4" name="Slide Number Placeholder 3"/>
          <p:cNvSpPr>
            <a:spLocks noGrp="1"/>
          </p:cNvSpPr>
          <p:nvPr>
            <p:ph type="sldNum" sz="quarter" idx="10"/>
          </p:nvPr>
        </p:nvSpPr>
        <p:spPr/>
        <p:txBody>
          <a:bodyPr/>
          <a:lstStyle/>
          <a:p>
            <a:fld id="{DBE860A0-4EDB-4F30-BE58-CE8129E98E25}" type="slidenum">
              <a:rPr lang="en-GB" smtClean="0"/>
              <a:t>3</a:t>
            </a:fld>
            <a:endParaRPr lang="en-GB"/>
          </a:p>
        </p:txBody>
      </p:sp>
    </p:spTree>
    <p:extLst>
      <p:ext uri="{BB962C8B-B14F-4D97-AF65-F5344CB8AC3E}">
        <p14:creationId xmlns:p14="http://schemas.microsoft.com/office/powerpoint/2010/main" val="3687543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05168" y="4777194"/>
            <a:ext cx="5438140" cy="3908614"/>
          </a:xfrm>
        </p:spPr>
        <p:txBody>
          <a:bodyPr/>
          <a:lstStyle/>
          <a:p>
            <a:r>
              <a:rPr lang="en-GB" dirty="0" smtClean="0">
                <a:solidFill>
                  <a:srgbClr val="FF0000"/>
                </a:solidFill>
              </a:rPr>
              <a:t>Examples include: </a:t>
            </a:r>
          </a:p>
          <a:p>
            <a:pPr marL="171450" indent="-171450">
              <a:buFontTx/>
              <a:buChar char="-"/>
            </a:pPr>
            <a:r>
              <a:rPr lang="en-GB" dirty="0" smtClean="0">
                <a:solidFill>
                  <a:srgbClr val="FF0000"/>
                </a:solidFill>
              </a:rPr>
              <a:t>Spice</a:t>
            </a:r>
          </a:p>
          <a:p>
            <a:pPr marL="171450" indent="-171450">
              <a:buFontTx/>
              <a:buChar char="-"/>
            </a:pPr>
            <a:r>
              <a:rPr lang="en-GB" dirty="0" smtClean="0">
                <a:solidFill>
                  <a:srgbClr val="FF0000"/>
                </a:solidFill>
              </a:rPr>
              <a:t>Colourless Oily Liquids such as GHB (</a:t>
            </a:r>
            <a:r>
              <a:rPr lang="en-GB" dirty="0" err="1" smtClean="0">
                <a:solidFill>
                  <a:srgbClr val="FF0000"/>
                </a:solidFill>
              </a:rPr>
              <a:t>Gammahydroxybutrate</a:t>
            </a:r>
            <a:r>
              <a:rPr lang="en-GB" dirty="0" smtClean="0">
                <a:solidFill>
                  <a:srgbClr val="FF0000"/>
                </a:solidFill>
              </a:rPr>
              <a:t>) and GBL (</a:t>
            </a:r>
            <a:r>
              <a:rPr lang="en-GB" dirty="0" err="1" smtClean="0">
                <a:solidFill>
                  <a:srgbClr val="FF0000"/>
                </a:solidFill>
              </a:rPr>
              <a:t>Gammabutyrolactone</a:t>
            </a:r>
            <a:r>
              <a:rPr lang="en-GB" dirty="0" smtClean="0">
                <a:solidFill>
                  <a:srgbClr val="FF0000"/>
                </a:solidFill>
              </a:rPr>
              <a:t>)</a:t>
            </a:r>
          </a:p>
          <a:p>
            <a:pPr marL="171450" indent="-171450">
              <a:buFontTx/>
              <a:buChar char="-"/>
            </a:pPr>
            <a:endParaRPr lang="en-GB" dirty="0">
              <a:solidFill>
                <a:srgbClr val="FF0000"/>
              </a:solidFill>
            </a:endParaRPr>
          </a:p>
          <a:p>
            <a:r>
              <a:rPr lang="en-GB" dirty="0" smtClean="0">
                <a:solidFill>
                  <a:srgbClr val="FF0000"/>
                </a:solidFill>
              </a:rPr>
              <a:t>*GHB has no smell and a salty / soapy taste. </a:t>
            </a:r>
          </a:p>
          <a:p>
            <a:r>
              <a:rPr lang="en-GB" dirty="0" smtClean="0">
                <a:solidFill>
                  <a:srgbClr val="FF0000"/>
                </a:solidFill>
              </a:rPr>
              <a:t>*GBL has a strong chemical smell and taste. </a:t>
            </a:r>
          </a:p>
        </p:txBody>
      </p:sp>
      <p:sp>
        <p:nvSpPr>
          <p:cNvPr id="4" name="Slide Number Placeholder 3"/>
          <p:cNvSpPr>
            <a:spLocks noGrp="1"/>
          </p:cNvSpPr>
          <p:nvPr>
            <p:ph type="sldNum" sz="quarter" idx="10"/>
          </p:nvPr>
        </p:nvSpPr>
        <p:spPr/>
        <p:txBody>
          <a:bodyPr/>
          <a:lstStyle/>
          <a:p>
            <a:fld id="{DBE860A0-4EDB-4F30-BE58-CE8129E98E25}" type="slidenum">
              <a:rPr lang="en-GB" smtClean="0"/>
              <a:t>4</a:t>
            </a:fld>
            <a:endParaRPr lang="en-GB"/>
          </a:p>
        </p:txBody>
      </p:sp>
    </p:spTree>
    <p:extLst>
      <p:ext uri="{BB962C8B-B14F-4D97-AF65-F5344CB8AC3E}">
        <p14:creationId xmlns:p14="http://schemas.microsoft.com/office/powerpoint/2010/main" val="40546182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solidFill>
                  <a:srgbClr val="FF0000"/>
                </a:solidFill>
              </a:rPr>
              <a:t>Sold as tiny squares of papers knows as “Tabs” or “Blotters”. </a:t>
            </a:r>
          </a:p>
          <a:p>
            <a:endParaRPr lang="en-GB" dirty="0">
              <a:solidFill>
                <a:srgbClr val="FF0000"/>
              </a:solidFill>
            </a:endParaRPr>
          </a:p>
          <a:p>
            <a:r>
              <a:rPr lang="en-GB" dirty="0" smtClean="0">
                <a:solidFill>
                  <a:srgbClr val="FF0000"/>
                </a:solidFill>
              </a:rPr>
              <a:t>Examples include: </a:t>
            </a:r>
          </a:p>
          <a:p>
            <a:pPr marL="171450" indent="-171450">
              <a:buFontTx/>
              <a:buChar char="-"/>
            </a:pPr>
            <a:r>
              <a:rPr lang="en-GB" dirty="0" smtClean="0">
                <a:solidFill>
                  <a:srgbClr val="FF0000"/>
                </a:solidFill>
              </a:rPr>
              <a:t>N Bomb</a:t>
            </a:r>
          </a:p>
          <a:p>
            <a:pPr marL="171450" indent="-171450">
              <a:buFontTx/>
              <a:buChar char="-"/>
            </a:pPr>
            <a:r>
              <a:rPr lang="en-GB" dirty="0" smtClean="0">
                <a:solidFill>
                  <a:srgbClr val="FF0000"/>
                </a:solidFill>
              </a:rPr>
              <a:t>Smiley Paper </a:t>
            </a:r>
          </a:p>
          <a:p>
            <a:endParaRPr lang="en-GB" dirty="0">
              <a:solidFill>
                <a:srgbClr val="FF0000"/>
              </a:solidFill>
            </a:endParaRPr>
          </a:p>
          <a:p>
            <a:r>
              <a:rPr lang="en-GB" dirty="0" smtClean="0">
                <a:solidFill>
                  <a:srgbClr val="FF0000"/>
                </a:solidFill>
              </a:rPr>
              <a:t>Trainer to direct students to the “Talk to Frank” website for up to date information and street names of various drugs and psychoactive substances. </a:t>
            </a:r>
          </a:p>
          <a:p>
            <a:r>
              <a:rPr lang="en-GB" dirty="0" smtClean="0">
                <a:solidFill>
                  <a:srgbClr val="FF0000"/>
                </a:solidFill>
              </a:rPr>
              <a:t>Website address: </a:t>
            </a:r>
            <a:r>
              <a:rPr lang="en-GB" dirty="0" smtClean="0">
                <a:solidFill>
                  <a:srgbClr val="FF0000"/>
                </a:solidFill>
                <a:hlinkClick r:id="rId3"/>
              </a:rPr>
              <a:t>www.talktofrank.com</a:t>
            </a:r>
            <a:endParaRPr lang="en-GB" dirty="0" smtClean="0">
              <a:solidFill>
                <a:srgbClr val="FF0000"/>
              </a:solidFill>
            </a:endParaRP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a:t>
            </a:fld>
            <a:endParaRPr lang="en-GB"/>
          </a:p>
        </p:txBody>
      </p:sp>
    </p:spTree>
    <p:extLst>
      <p:ext uri="{BB962C8B-B14F-4D97-AF65-F5344CB8AC3E}">
        <p14:creationId xmlns:p14="http://schemas.microsoft.com/office/powerpoint/2010/main" val="3210379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6</a:t>
            </a:fld>
            <a:endParaRPr lang="en-GB"/>
          </a:p>
        </p:txBody>
      </p:sp>
    </p:spTree>
    <p:extLst>
      <p:ext uri="{BB962C8B-B14F-4D97-AF65-F5344CB8AC3E}">
        <p14:creationId xmlns:p14="http://schemas.microsoft.com/office/powerpoint/2010/main" val="107204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7</a:t>
            </a:fld>
            <a:endParaRPr lang="en-GB"/>
          </a:p>
        </p:txBody>
      </p:sp>
    </p:spTree>
    <p:extLst>
      <p:ext uri="{BB962C8B-B14F-4D97-AF65-F5344CB8AC3E}">
        <p14:creationId xmlns:p14="http://schemas.microsoft.com/office/powerpoint/2010/main" val="35919233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8</a:t>
            </a:fld>
            <a:endParaRPr lang="en-GB"/>
          </a:p>
        </p:txBody>
      </p:sp>
    </p:spTree>
    <p:extLst>
      <p:ext uri="{BB962C8B-B14F-4D97-AF65-F5344CB8AC3E}">
        <p14:creationId xmlns:p14="http://schemas.microsoft.com/office/powerpoint/2010/main" val="2802841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 focus of the PS Act 2016 is on supply and distribution of psychoactive substances for human consumption.  To this end the Act creates a number of criminal offences, for example:</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Section 4 – Producing a psychoactive substance</a:t>
            </a:r>
          </a:p>
          <a:p>
            <a:r>
              <a:rPr lang="en-GB" sz="1100" dirty="0" smtClean="0">
                <a:latin typeface="Arial" panose="020B0604020202020204" pitchFamily="34" charset="0"/>
                <a:cs typeface="Arial" panose="020B0604020202020204" pitchFamily="34" charset="0"/>
              </a:rPr>
              <a:t>Section 5 – Supplying, offering to supply a psychoactive substance</a:t>
            </a:r>
          </a:p>
          <a:p>
            <a:r>
              <a:rPr lang="en-GB" sz="1100" dirty="0" smtClean="0">
                <a:latin typeface="Arial" panose="020B0604020202020204" pitchFamily="34" charset="0"/>
                <a:cs typeface="Arial" panose="020B0604020202020204" pitchFamily="34" charset="0"/>
              </a:rPr>
              <a:t>Section 6 – Aggravation of offence under section 5 (if the supply is in the vicinity of a school, involves the use of a person under 18 years of age or occurs in a custodial institution).</a:t>
            </a:r>
          </a:p>
          <a:p>
            <a:r>
              <a:rPr lang="en-GB" sz="1100" dirty="0" smtClean="0">
                <a:latin typeface="Arial" panose="020B0604020202020204" pitchFamily="34" charset="0"/>
                <a:cs typeface="Arial" panose="020B0604020202020204" pitchFamily="34" charset="0"/>
              </a:rPr>
              <a:t>Section 7 – Possession of a psychoactive substance with intent to supply</a:t>
            </a:r>
          </a:p>
          <a:p>
            <a:r>
              <a:rPr lang="en-GB" sz="1100" dirty="0" smtClean="0">
                <a:latin typeface="Arial" panose="020B0604020202020204" pitchFamily="34" charset="0"/>
                <a:cs typeface="Arial" panose="020B0604020202020204" pitchFamily="34" charset="0"/>
              </a:rPr>
              <a:t>Section 8 – Importing or exporting a psychoactive substance</a:t>
            </a:r>
          </a:p>
          <a:p>
            <a:r>
              <a:rPr lang="en-GB" sz="1100" dirty="0" smtClean="0">
                <a:latin typeface="Arial" panose="020B0604020202020204" pitchFamily="34" charset="0"/>
                <a:cs typeface="Arial" panose="020B0604020202020204" pitchFamily="34" charset="0"/>
              </a:rPr>
              <a:t>Section 9 – Possession of a psychoactive substance in a custodial institution.</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There is </a:t>
            </a:r>
            <a:r>
              <a:rPr lang="en-GB" sz="1100" b="1" u="sng" dirty="0" smtClean="0">
                <a:latin typeface="Arial" panose="020B0604020202020204" pitchFamily="34" charset="0"/>
                <a:cs typeface="Arial" panose="020B0604020202020204" pitchFamily="34" charset="0"/>
              </a:rPr>
              <a:t>no</a:t>
            </a:r>
            <a:r>
              <a:rPr lang="en-GB" sz="1100" dirty="0" smtClean="0">
                <a:latin typeface="Arial" panose="020B0604020202020204" pitchFamily="34" charset="0"/>
                <a:cs typeface="Arial" panose="020B0604020202020204" pitchFamily="34" charset="0"/>
              </a:rPr>
              <a:t> criminal offence of possession of a psychoactive substance and the Act focuses on production, importation and supply.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If an officer</a:t>
            </a:r>
            <a:r>
              <a:rPr lang="en-GB" sz="1100" baseline="0" dirty="0" smtClean="0">
                <a:latin typeface="Arial" panose="020B0604020202020204" pitchFamily="34" charset="0"/>
                <a:cs typeface="Arial" panose="020B0604020202020204" pitchFamily="34" charset="0"/>
              </a:rPr>
              <a:t> suspects a person of being in possession of an unknown substance at the time, consider arrest powers under the Misuse of Drugs Act 1971. </a:t>
            </a:r>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There are powers of stop and search (explained later) </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9</a:t>
            </a:fld>
            <a:endParaRPr lang="en-GB"/>
          </a:p>
        </p:txBody>
      </p:sp>
    </p:spTree>
    <p:extLst>
      <p:ext uri="{BB962C8B-B14F-4D97-AF65-F5344CB8AC3E}">
        <p14:creationId xmlns:p14="http://schemas.microsoft.com/office/powerpoint/2010/main" val="4253458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dirty="0" smtClean="0">
                <a:latin typeface="Arial" panose="020B0604020202020204" pitchFamily="34" charset="0"/>
                <a:cs typeface="Arial" panose="020B0604020202020204" pitchFamily="34" charset="0"/>
              </a:rPr>
              <a:t>Points</a:t>
            </a:r>
            <a:r>
              <a:rPr lang="en-GB" sz="1100" baseline="0" dirty="0" smtClean="0">
                <a:latin typeface="Arial" panose="020B0604020202020204" pitchFamily="34" charset="0"/>
                <a:cs typeface="Arial" panose="020B0604020202020204" pitchFamily="34" charset="0"/>
              </a:rPr>
              <a:t> to Prove for all below offences</a:t>
            </a:r>
          </a:p>
          <a:p>
            <a:pPr marL="0" indent="0">
              <a:buNone/>
            </a:pPr>
            <a:endParaRPr lang="en-GB" sz="1100" baseline="0" dirty="0" smtClean="0">
              <a:latin typeface="Arial" panose="020B0604020202020204" pitchFamily="34" charset="0"/>
              <a:cs typeface="Arial" panose="020B0604020202020204" pitchFamily="34" charset="0"/>
            </a:endParaRPr>
          </a:p>
          <a:p>
            <a:pPr marL="0" indent="0">
              <a:buNone/>
            </a:pPr>
            <a:r>
              <a:rPr lang="en-GB" sz="1100" dirty="0" smtClean="0">
                <a:latin typeface="Arial" panose="020B0604020202020204" pitchFamily="34" charset="0"/>
                <a:cs typeface="Arial" panose="020B0604020202020204" pitchFamily="34" charset="0"/>
              </a:rPr>
              <a:t>Act of production, supply, import and export must be </a:t>
            </a:r>
            <a:r>
              <a:rPr lang="en-GB" sz="1100" b="1" u="sng" dirty="0" smtClean="0">
                <a:latin typeface="Arial" panose="020B0604020202020204" pitchFamily="34" charset="0"/>
                <a:cs typeface="Arial" panose="020B0604020202020204" pitchFamily="34" charset="0"/>
              </a:rPr>
              <a:t>intentional </a:t>
            </a:r>
          </a:p>
          <a:p>
            <a:pPr marL="0" indent="0">
              <a:buNone/>
            </a:pPr>
            <a:endParaRPr lang="en-GB" sz="1100" b="1" u="sng" dirty="0" smtClean="0">
              <a:latin typeface="Arial" panose="020B0604020202020204" pitchFamily="34" charset="0"/>
              <a:cs typeface="Arial" panose="020B0604020202020204" pitchFamily="34" charset="0"/>
            </a:endParaRPr>
          </a:p>
          <a:p>
            <a:pPr marL="0" indent="0">
              <a:buNone/>
            </a:pPr>
            <a:r>
              <a:rPr lang="en-GB" sz="1100" b="1" dirty="0" smtClean="0">
                <a:latin typeface="Arial" panose="020B0604020202020204" pitchFamily="34" charset="0"/>
                <a:cs typeface="Arial" panose="020B0604020202020204" pitchFamily="34" charset="0"/>
              </a:rPr>
              <a:t>Must of known or suspected</a:t>
            </a:r>
            <a:r>
              <a:rPr lang="en-GB" sz="1100" dirty="0" smtClean="0">
                <a:latin typeface="Arial" panose="020B0604020202020204" pitchFamily="34" charset="0"/>
                <a:cs typeface="Arial" panose="020B0604020202020204" pitchFamily="34" charset="0"/>
              </a:rPr>
              <a:t>; or ought to have known or suspected that the substance is a psychoactive substance</a:t>
            </a:r>
          </a:p>
          <a:p>
            <a:pPr marL="0" indent="0">
              <a:buNone/>
            </a:pPr>
            <a:endParaRPr lang="en-GB" sz="1100" dirty="0" smtClean="0">
              <a:latin typeface="Arial" panose="020B0604020202020204" pitchFamily="34" charset="0"/>
              <a:cs typeface="Arial" panose="020B0604020202020204" pitchFamily="34" charset="0"/>
            </a:endParaRPr>
          </a:p>
          <a:p>
            <a:pPr marL="0" indent="0">
              <a:buNone/>
            </a:pPr>
            <a:r>
              <a:rPr lang="en-GB" sz="1100" dirty="0" smtClean="0">
                <a:latin typeface="Arial" panose="020B0604020202020204" pitchFamily="34" charset="0"/>
                <a:cs typeface="Arial" panose="020B0604020202020204" pitchFamily="34" charset="0"/>
              </a:rPr>
              <a:t>And </a:t>
            </a:r>
            <a:r>
              <a:rPr lang="en-GB" sz="1100" b="1" dirty="0" smtClean="0">
                <a:latin typeface="Arial" panose="020B0604020202020204" pitchFamily="34" charset="0"/>
                <a:cs typeface="Arial" panose="020B0604020202020204" pitchFamily="34" charset="0"/>
              </a:rPr>
              <a:t>know or be reckless </a:t>
            </a:r>
            <a:r>
              <a:rPr lang="en-GB" sz="1100" dirty="0" smtClean="0">
                <a:latin typeface="Arial" panose="020B0604020202020204" pitchFamily="34" charset="0"/>
                <a:cs typeface="Arial" panose="020B0604020202020204" pitchFamily="34" charset="0"/>
              </a:rPr>
              <a:t>that it is likely to be consumed by the person to whom it is supplied (or another person) for its psychoactive effects. </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10</a:t>
            </a:fld>
            <a:endParaRPr lang="en-GB"/>
          </a:p>
        </p:txBody>
      </p:sp>
    </p:spTree>
    <p:extLst>
      <p:ext uri="{BB962C8B-B14F-4D97-AF65-F5344CB8AC3E}">
        <p14:creationId xmlns:p14="http://schemas.microsoft.com/office/powerpoint/2010/main" val="5955587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smtClean="0"/>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11</a:t>
            </a:fld>
            <a:endParaRPr lang="en-GB"/>
          </a:p>
        </p:txBody>
      </p:sp>
    </p:spTree>
    <p:extLst>
      <p:ext uri="{BB962C8B-B14F-4D97-AF65-F5344CB8AC3E}">
        <p14:creationId xmlns:p14="http://schemas.microsoft.com/office/powerpoint/2010/main" val="41216125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Aggravation (Section 6) of an offence under Section 5 (supply or offer to supply) is committed when (offender must be over the age of 18):</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 Is in the vicinity of school premises at a relevant time:</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when the school premises are in use by persons under the age of 18</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and</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one hour before the start and one hour after the end of any such time.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b) a courier was used by the offender who at the time of the offence was under the age of 18</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c) committed in a custodial institution.</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12</a:t>
            </a:fld>
            <a:endParaRPr lang="en-GB"/>
          </a:p>
        </p:txBody>
      </p:sp>
    </p:spTree>
    <p:extLst>
      <p:ext uri="{BB962C8B-B14F-4D97-AF65-F5344CB8AC3E}">
        <p14:creationId xmlns:p14="http://schemas.microsoft.com/office/powerpoint/2010/main" val="26785253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13</a:t>
            </a:fld>
            <a:endParaRPr lang="en-GB"/>
          </a:p>
        </p:txBody>
      </p:sp>
    </p:spTree>
    <p:extLst>
      <p:ext uri="{BB962C8B-B14F-4D97-AF65-F5344CB8AC3E}">
        <p14:creationId xmlns:p14="http://schemas.microsoft.com/office/powerpoint/2010/main" val="33741419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Section 9 “custodial institution” includes: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prison</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young offenders institution</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secure training centre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secure college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juvenile justice centre</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remand centre</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short term holding facility</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removal centre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pre departure accommodation (immigration facility)</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service custody premises (armed forces).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No Possession Offence (other than in Custodial Institutions)</a:t>
            </a:r>
          </a:p>
          <a:p>
            <a:r>
              <a:rPr lang="en-GB" sz="1100" dirty="0" smtClean="0">
                <a:latin typeface="Arial" panose="020B0604020202020204" pitchFamily="34" charset="0"/>
                <a:cs typeface="Arial" panose="020B0604020202020204" pitchFamily="34" charset="0"/>
              </a:rPr>
              <a:t>There is no criminal offence under this legislation of ‘simple possession‘ (other than possession in a custodial institution - section 9 above) although there is, of course, an offence of possession with intent to supply.</a:t>
            </a:r>
          </a:p>
          <a:p>
            <a:r>
              <a:rPr lang="en-GB" sz="1100" dirty="0" smtClean="0">
                <a:latin typeface="Arial" panose="020B0604020202020204" pitchFamily="34" charset="0"/>
                <a:cs typeface="Arial" panose="020B0604020202020204" pitchFamily="34" charset="0"/>
              </a:rPr>
              <a:t>This lack of ‘simple possession‘ is in line with the principle first established with the introduction of  Temporary Class Drug Orders under the Misuse of Drugs Act 1971 where there is no possession offence, pending a full assessment of a drug’s harms.  With the PSA, the Government wishes to provide a more comprehensive yet proportionate legal framework to tackle the reckless trade in these substances. </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14</a:t>
            </a:fld>
            <a:endParaRPr lang="en-GB"/>
          </a:p>
        </p:txBody>
      </p:sp>
    </p:spTree>
    <p:extLst>
      <p:ext uri="{BB962C8B-B14F-4D97-AF65-F5344CB8AC3E}">
        <p14:creationId xmlns:p14="http://schemas.microsoft.com/office/powerpoint/2010/main" val="32819151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u="sng" dirty="0" smtClean="0">
                <a:latin typeface="Arial" panose="020B0604020202020204" pitchFamily="34" charset="0"/>
                <a:cs typeface="Arial" panose="020B0604020202020204" pitchFamily="34" charset="0"/>
              </a:rPr>
              <a:t>Powers to Search</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The power to search under s 36 PS Act 2016 is subtly different from that of s 23 Misuse of Drugs Act 1971.</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Section 36 provides a power of stop and search which applies where a police or customs officer has reasonable grounds to suspect that a person has committed, or is likely to commit an offence under any of sections 4 – 9 or section 26 (produce, supply, aggravated offences, possession with intent to supply, importing/exporting, possession in a custodial institution and offences of failing to comply with prohibition or premises order respectively).</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The officer may search the person for ‘relevant evidence‘ and stop and detain the person for the purpose of the search. Officers should be mindful to convey the correct information to the searched person – clarifying the correct power used to seize the substances.  As the power to seize psychoactive substances from a person under s 43 only applies to searches where the person has been searched under s 36 of the PSA, it is therefore important to inform the person under which Act they are being searched.</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This section confers the power of stop and search to be exercised in any place to which the officer lawfully has access (whether or not it is a place to which the public has access). ‘Relevant evidence’ means evidence that an offence has been committed under sections 4 – 9 or section 26.</a:t>
            </a:r>
          </a:p>
          <a:p>
            <a:endParaRPr lang="en-GB" sz="1100" dirty="0" smtClean="0">
              <a:latin typeface="Arial" panose="020B0604020202020204" pitchFamily="34" charset="0"/>
              <a:cs typeface="Arial" panose="020B0604020202020204" pitchFamily="34" charset="0"/>
            </a:endParaRPr>
          </a:p>
          <a:p>
            <a:r>
              <a:rPr lang="en-GB" sz="1100" u="sng" dirty="0" smtClean="0">
                <a:latin typeface="Arial" panose="020B0604020202020204" pitchFamily="34" charset="0"/>
                <a:cs typeface="Arial" panose="020B0604020202020204" pitchFamily="34" charset="0"/>
              </a:rPr>
              <a:t>Powers to Seize</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Section 43 provides a power of seizure for any police or customs officer who is exercising the power to search conferred by section 36, who may seize and retain anything found in the course of the search and which the officer reasonably believes to be either relevant evidence or a psychoactive substance (whether or not it is relevant evidence) and irrespective of the </a:t>
            </a:r>
            <a:r>
              <a:rPr lang="en-GB" sz="1100" dirty="0" err="1" smtClean="0">
                <a:latin typeface="Arial" panose="020B0604020202020204" pitchFamily="34" charset="0"/>
                <a:cs typeface="Arial" panose="020B0604020202020204" pitchFamily="34" charset="0"/>
              </a:rPr>
              <a:t>mens</a:t>
            </a:r>
            <a:r>
              <a:rPr lang="en-GB" sz="1100" dirty="0" smtClean="0">
                <a:latin typeface="Arial" panose="020B0604020202020204" pitchFamily="34" charset="0"/>
                <a:cs typeface="Arial" panose="020B0604020202020204" pitchFamily="34" charset="0"/>
              </a:rPr>
              <a:t> rea.  Section 43 does not apply to other powers of stop and search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23 MDA).  If psychoactive substances are found in other stop/search situations, it is important to consider the options from a) to d) below.</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Where officers are lawfully on premises (conducting a search, for example), section 43 provides officers with a power to seize what they reasonably believe to be relevant evidence or a psychoactive substance (whether or not it is relevant evidence). </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A psychoactive substance (or substance reasonably believed to be psychoactive) can be seized and retained as a result of a stop/search when:</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a) 	the substance is evidence of an offence under the PS Act 2016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possession with intent to supply - but not simple possession); or</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b) 	the search has been made under s36 of the PS Act 2016 (regardless of whether the </a:t>
            </a:r>
            <a:r>
              <a:rPr lang="en-GB" sz="1100" dirty="0" err="1" smtClean="0">
                <a:latin typeface="Arial" panose="020B0604020202020204" pitchFamily="34" charset="0"/>
                <a:cs typeface="Arial" panose="020B0604020202020204" pitchFamily="34" charset="0"/>
              </a:rPr>
              <a:t>ubstance</a:t>
            </a:r>
            <a:r>
              <a:rPr lang="en-GB" sz="1100" dirty="0" smtClean="0">
                <a:latin typeface="Arial" panose="020B0604020202020204" pitchFamily="34" charset="0"/>
                <a:cs typeface="Arial" panose="020B0604020202020204" pitchFamily="34" charset="0"/>
              </a:rPr>
              <a:t> is evidence of an offence); or</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c) 	the person has signed a disclaimer; or</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d) 	the officer reasonably believes the substance is or contains a controlled drug.</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It is likely that psychoactive substances will sometimes come into the possession of officers in other circumstances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following arrest for an unrelated offence.  In such cases, whilst returning a substance to the person concerned would be unpalatable, officers and staff will have to consider their justification for any retention or disposal of the substance.</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15</a:t>
            </a:fld>
            <a:endParaRPr lang="en-GB"/>
          </a:p>
        </p:txBody>
      </p:sp>
    </p:spTree>
    <p:extLst>
      <p:ext uri="{BB962C8B-B14F-4D97-AF65-F5344CB8AC3E}">
        <p14:creationId xmlns:p14="http://schemas.microsoft.com/office/powerpoint/2010/main" val="32398687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sz="1100" b="1" u="sng" dirty="0" smtClean="0">
                <a:latin typeface="Arial" panose="020B0604020202020204" pitchFamily="34" charset="0"/>
                <a:cs typeface="Arial" panose="020B0604020202020204" pitchFamily="34" charset="0"/>
              </a:rPr>
              <a:t>Seizure</a:t>
            </a:r>
          </a:p>
          <a:p>
            <a:pPr marL="0" indent="0" algn="l">
              <a:buNone/>
            </a:pPr>
            <a:endParaRPr lang="en-GB" sz="1100" dirty="0" smtClean="0">
              <a:latin typeface="Arial" panose="020B0604020202020204" pitchFamily="34" charset="0"/>
              <a:cs typeface="Arial" panose="020B0604020202020204" pitchFamily="34" charset="0"/>
            </a:endParaRPr>
          </a:p>
          <a:p>
            <a:pPr marL="0" indent="0" algn="l">
              <a:buNone/>
            </a:pPr>
            <a:r>
              <a:rPr lang="en-GB" sz="1100" dirty="0" smtClean="0">
                <a:latin typeface="Arial" panose="020B0604020202020204" pitchFamily="34" charset="0"/>
                <a:cs typeface="Arial" panose="020B0604020202020204" pitchFamily="34" charset="0"/>
              </a:rPr>
              <a:t>The identification process will initially be the same as for testing controlled drugs. </a:t>
            </a:r>
          </a:p>
          <a:p>
            <a:pPr marL="0" indent="0" algn="l">
              <a:buNone/>
            </a:pPr>
            <a:r>
              <a:rPr lang="en-GB" sz="1100" dirty="0" smtClean="0">
                <a:latin typeface="Arial" panose="020B0604020202020204" pitchFamily="34" charset="0"/>
                <a:cs typeface="Arial" panose="020B0604020202020204" pitchFamily="34" charset="0"/>
              </a:rPr>
              <a:t>Officers will submit a sample to their local forensic providers  as now (MG21).  </a:t>
            </a:r>
          </a:p>
          <a:p>
            <a:pPr marL="0" indent="0" algn="l">
              <a:buNone/>
            </a:pPr>
            <a:r>
              <a:rPr lang="en-GB" sz="1100" dirty="0" smtClean="0">
                <a:latin typeface="Arial" panose="020B0604020202020204" pitchFamily="34" charset="0"/>
                <a:cs typeface="Arial" panose="020B0604020202020204" pitchFamily="34" charset="0"/>
              </a:rPr>
              <a:t>Evidence will be returned from the forensic provider to the investigating officer stating either:</a:t>
            </a:r>
          </a:p>
          <a:p>
            <a:pPr marL="171450" indent="-171450" algn="l">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That the substance is a controlled drug (under Misuse of Drugs Act 1971)</a:t>
            </a:r>
          </a:p>
          <a:p>
            <a:pPr marL="171450" indent="-171450" algn="l">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The substance is one which is capable of producing a psychoactive effect in a person who consumes it and is not an exempted substance (under the Psychoactive Substances Act 2016)</a:t>
            </a:r>
          </a:p>
          <a:p>
            <a:pPr marL="171450" indent="-171450" algn="l">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The substance is neither of the above</a:t>
            </a:r>
          </a:p>
          <a:p>
            <a:pPr algn="l"/>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16</a:t>
            </a:fld>
            <a:endParaRPr lang="en-GB"/>
          </a:p>
        </p:txBody>
      </p:sp>
    </p:spTree>
    <p:extLst>
      <p:ext uri="{BB962C8B-B14F-4D97-AF65-F5344CB8AC3E}">
        <p14:creationId xmlns:p14="http://schemas.microsoft.com/office/powerpoint/2010/main" val="3505667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20000"/>
              </a:spcBef>
              <a:defRPr/>
            </a:pPr>
            <a:r>
              <a:rPr lang="en-GB" altLang="en-US" sz="1100" dirty="0" smtClean="0">
                <a:latin typeface="Arial" panose="020B0604020202020204" pitchFamily="34" charset="0"/>
                <a:ea typeface="Calibri" pitchFamily="34" charset="0"/>
                <a:cs typeface="Arial" panose="020B0604020202020204" pitchFamily="34" charset="0"/>
              </a:rPr>
              <a:t>Prohibition &amp; Premises orders are granted by the Court if satisfied, on the </a:t>
            </a:r>
            <a:r>
              <a:rPr lang="en-GB" altLang="en-US" sz="1100" b="1" dirty="0" smtClean="0">
                <a:latin typeface="Arial" panose="020B0604020202020204" pitchFamily="34" charset="0"/>
                <a:ea typeface="Calibri" pitchFamily="34" charset="0"/>
                <a:cs typeface="Arial" panose="020B0604020202020204" pitchFamily="34" charset="0"/>
              </a:rPr>
              <a:t>balance of probability</a:t>
            </a:r>
            <a:r>
              <a:rPr lang="en-GB" altLang="en-US" sz="1100" dirty="0" smtClean="0">
                <a:latin typeface="Arial" panose="020B0604020202020204" pitchFamily="34" charset="0"/>
                <a:ea typeface="Calibri" pitchFamily="34" charset="0"/>
                <a:cs typeface="Arial" panose="020B0604020202020204" pitchFamily="34" charset="0"/>
              </a:rPr>
              <a:t>, that the person has either failed to comply with a ‘Notice’ or that the person has been carrying on or is likely to carry on a </a:t>
            </a:r>
            <a:r>
              <a:rPr lang="en-GB" altLang="en-US" sz="1100" b="1" dirty="0" smtClean="0">
                <a:latin typeface="Arial" panose="020B0604020202020204" pitchFamily="34" charset="0"/>
                <a:ea typeface="Calibri" pitchFamily="34" charset="0"/>
                <a:cs typeface="Arial" panose="020B0604020202020204" pitchFamily="34" charset="0"/>
              </a:rPr>
              <a:t>prohibited activity</a:t>
            </a:r>
            <a:r>
              <a:rPr lang="en-GB" altLang="en-US" sz="1100" dirty="0" smtClean="0">
                <a:latin typeface="Arial" panose="020B0604020202020204" pitchFamily="34" charset="0"/>
                <a:ea typeface="Calibri" pitchFamily="34" charset="0"/>
                <a:cs typeface="Arial" panose="020B0604020202020204" pitchFamily="34" charset="0"/>
              </a:rPr>
              <a:t>; or would fail to comply with a prohibition notice. </a:t>
            </a:r>
          </a:p>
          <a:p>
            <a:pPr algn="l">
              <a:spcBef>
                <a:spcPct val="20000"/>
              </a:spcBef>
              <a:defRPr/>
            </a:pPr>
            <a:endParaRPr lang="en-GB" altLang="en-US" sz="1100" dirty="0" smtClean="0">
              <a:latin typeface="Arial" panose="020B0604020202020204" pitchFamily="34" charset="0"/>
              <a:ea typeface="Calibri" pitchFamily="34" charset="0"/>
              <a:cs typeface="Arial" panose="020B0604020202020204" pitchFamily="34" charset="0"/>
            </a:endParaRPr>
          </a:p>
          <a:p>
            <a:pPr algn="l">
              <a:spcBef>
                <a:spcPct val="20000"/>
              </a:spcBef>
              <a:defRPr/>
            </a:pPr>
            <a:r>
              <a:rPr lang="en-GB" altLang="en-US" sz="1100" dirty="0" smtClean="0">
                <a:latin typeface="Arial" panose="020B0604020202020204" pitchFamily="34" charset="0"/>
                <a:ea typeface="Calibri" pitchFamily="34" charset="0"/>
                <a:cs typeface="Arial" panose="020B0604020202020204" pitchFamily="34" charset="0"/>
              </a:rPr>
              <a:t>Breach of the Orders will be a criminal offence.</a:t>
            </a:r>
          </a:p>
          <a:p>
            <a:endParaRPr lang="en-GB" sz="1100" dirty="0" smtClean="0">
              <a:latin typeface="Arial" panose="020B0604020202020204" pitchFamily="34" charset="0"/>
              <a:cs typeface="Arial" panose="020B0604020202020204" pitchFamily="34" charset="0"/>
            </a:endParaRPr>
          </a:p>
          <a:p>
            <a:pPr>
              <a:spcBef>
                <a:spcPct val="20000"/>
              </a:spcBef>
              <a:defRPr/>
            </a:pPr>
            <a:r>
              <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rPr>
              <a:t>These civil powers should be seen as a ‘light touch’ alternative route to criminal proceedings, and as a means of tackling the production, supply etc. of psychoactive substances using a progressive approach.</a:t>
            </a:r>
          </a:p>
          <a:p>
            <a:pPr>
              <a:spcBef>
                <a:spcPct val="20000"/>
              </a:spcBef>
              <a:defRPr/>
            </a:pPr>
            <a:endPar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endParaRPr>
          </a:p>
          <a:p>
            <a:pPr>
              <a:spcBef>
                <a:spcPct val="20000"/>
              </a:spcBef>
              <a:defRPr/>
            </a:pPr>
            <a:r>
              <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rPr>
              <a:t>The anticipated use of these civil powers will enable law enforcement officers and Local Authority partners to take action swiftly to ‘nip a problem in the bud’ or adopt a more proportionate approach to low level offending. </a:t>
            </a:r>
          </a:p>
          <a:p>
            <a:pPr>
              <a:spcBef>
                <a:spcPct val="20000"/>
              </a:spcBef>
              <a:defRPr/>
            </a:pPr>
            <a:r>
              <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rPr>
              <a:t>It will be a matter for the relevant law enforcement agency to determine which approach, either criminal or civil, to adopt in any given circumstances.</a:t>
            </a:r>
          </a:p>
          <a:p>
            <a:pPr>
              <a:spcBef>
                <a:spcPct val="20000"/>
              </a:spcBef>
              <a:defRPr/>
            </a:pPr>
            <a:endPar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endParaRPr>
          </a:p>
          <a:p>
            <a:pPr>
              <a:spcBef>
                <a:spcPct val="20000"/>
              </a:spcBef>
              <a:defRPr/>
            </a:pPr>
            <a:r>
              <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rPr>
              <a:t>The PS Act 2016 is seeking to make an impact on the overt sales in retail outlets and wants law enforcement agencies to tackle those who import, package distribute and sell to others particularly young people.</a:t>
            </a:r>
          </a:p>
          <a:p>
            <a:pPr>
              <a:spcBef>
                <a:spcPct val="20000"/>
              </a:spcBef>
              <a:defRPr/>
            </a:pPr>
            <a:endPar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endParaRPr>
          </a:p>
          <a:p>
            <a:pPr>
              <a:spcBef>
                <a:spcPct val="20000"/>
              </a:spcBef>
              <a:defRPr/>
            </a:pPr>
            <a:endPar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endParaRPr>
          </a:p>
          <a:p>
            <a:pPr>
              <a:spcBef>
                <a:spcPct val="20000"/>
              </a:spcBef>
              <a:defRPr/>
            </a:pPr>
            <a:r>
              <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rPr>
              <a:t>Notices (Prohibition &amp; Premises):</a:t>
            </a:r>
          </a:p>
          <a:p>
            <a:pPr>
              <a:spcBef>
                <a:spcPct val="20000"/>
              </a:spcBef>
              <a:defRPr/>
            </a:pPr>
            <a:r>
              <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rPr>
              <a:t>Are granted by a senior officer or Local Authority, using reasonable belief that</a:t>
            </a:r>
          </a:p>
          <a:p>
            <a:pPr>
              <a:spcBef>
                <a:spcPct val="20000"/>
              </a:spcBef>
              <a:defRPr/>
            </a:pPr>
            <a:r>
              <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rPr>
              <a:t>the person is carrying on, or</a:t>
            </a:r>
          </a:p>
          <a:p>
            <a:pPr>
              <a:spcBef>
                <a:spcPct val="20000"/>
              </a:spcBef>
              <a:defRPr/>
            </a:pPr>
            <a:r>
              <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rPr>
              <a:t>is likely to carry on a prohibited activity and that it is necessary and proportionate to give the notice for the purposes of preventing the prohibited activity (for prohibition notice) or</a:t>
            </a:r>
          </a:p>
          <a:p>
            <a:pPr>
              <a:spcBef>
                <a:spcPct val="20000"/>
              </a:spcBef>
              <a:defRPr/>
            </a:pPr>
            <a:r>
              <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rPr>
              <a:t>that a prohibited activity is being or is likely to be carried on at a premises and the person owns, leases, occupies, controls or operates the premises and</a:t>
            </a:r>
          </a:p>
          <a:p>
            <a:pPr>
              <a:spcBef>
                <a:spcPct val="20000"/>
              </a:spcBef>
              <a:defRPr/>
            </a:pPr>
            <a:r>
              <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rPr>
              <a:t>that it is necessary and proportionate to give the notice for the purposes of preventing any prohibited activity from being carried on at any premises owned, leased, occupied, controlled or operated by the person (for premises notice).</a:t>
            </a:r>
          </a:p>
          <a:p>
            <a:pPr>
              <a:spcBef>
                <a:spcPct val="20000"/>
              </a:spcBef>
              <a:defRPr/>
            </a:pPr>
            <a:endPar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endParaRPr>
          </a:p>
          <a:p>
            <a:pPr>
              <a:spcBef>
                <a:spcPct val="20000"/>
              </a:spcBef>
              <a:defRPr/>
            </a:pPr>
            <a:endPar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endParaRPr>
          </a:p>
          <a:p>
            <a:pPr>
              <a:spcBef>
                <a:spcPct val="20000"/>
              </a:spcBef>
              <a:defRPr/>
            </a:pPr>
            <a:r>
              <a:rPr lang="en-GB" sz="1100" b="1" kern="0" dirty="0" smtClean="0">
                <a:solidFill>
                  <a:srgbClr val="FFFFFF"/>
                </a:solidFill>
                <a:latin typeface="Arial" panose="020B0604020202020204" pitchFamily="34" charset="0"/>
                <a:ea typeface="ＭＳ Ｐゴシック" pitchFamily="1" charset="-128"/>
                <a:cs typeface="Arial" panose="020B0604020202020204" pitchFamily="34" charset="0"/>
              </a:rPr>
              <a:t>A ‘prohibited activity’ means any of the following:</a:t>
            </a:r>
          </a:p>
          <a:p>
            <a:pPr>
              <a:spcBef>
                <a:spcPct val="20000"/>
              </a:spcBef>
              <a:defRPr/>
            </a:pPr>
            <a:endPar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endParaRPr>
          </a:p>
          <a:p>
            <a:pPr>
              <a:spcBef>
                <a:spcPct val="20000"/>
              </a:spcBef>
              <a:defRPr/>
            </a:pPr>
            <a:r>
              <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rPr>
              <a:t>Producing a psychoactive substance that is likely to be consumed for its psychoactive effects.</a:t>
            </a:r>
          </a:p>
          <a:p>
            <a:pPr>
              <a:spcBef>
                <a:spcPct val="20000"/>
              </a:spcBef>
              <a:defRPr/>
            </a:pPr>
            <a:endPar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endParaRPr>
          </a:p>
          <a:p>
            <a:pPr>
              <a:spcBef>
                <a:spcPct val="20000"/>
              </a:spcBef>
              <a:defRPr/>
            </a:pPr>
            <a:r>
              <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rPr>
              <a:t>Supplying such a substance</a:t>
            </a:r>
          </a:p>
          <a:p>
            <a:pPr>
              <a:spcBef>
                <a:spcPct val="20000"/>
              </a:spcBef>
              <a:defRPr/>
            </a:pPr>
            <a:endPar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endParaRPr>
          </a:p>
          <a:p>
            <a:pPr>
              <a:spcBef>
                <a:spcPct val="20000"/>
              </a:spcBef>
              <a:defRPr/>
            </a:pPr>
            <a:r>
              <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rPr>
              <a:t>Offering to supply such a substance</a:t>
            </a:r>
          </a:p>
          <a:p>
            <a:pPr>
              <a:spcBef>
                <a:spcPct val="20000"/>
              </a:spcBef>
              <a:defRPr/>
            </a:pPr>
            <a:endPar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endParaRPr>
          </a:p>
          <a:p>
            <a:pPr>
              <a:spcBef>
                <a:spcPct val="20000"/>
              </a:spcBef>
              <a:defRPr/>
            </a:pPr>
            <a:r>
              <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rPr>
              <a:t>Importing or exporting such a substance</a:t>
            </a:r>
          </a:p>
          <a:p>
            <a:pPr>
              <a:spcBef>
                <a:spcPct val="20000"/>
              </a:spcBef>
              <a:defRPr/>
            </a:pPr>
            <a:endPar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endParaRPr>
          </a:p>
          <a:p>
            <a:pPr>
              <a:spcBef>
                <a:spcPct val="20000"/>
              </a:spcBef>
              <a:defRPr/>
            </a:pPr>
            <a:r>
              <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rPr>
              <a:t>Assisting or encouraging the carrying on of prohibited activity listed above.</a:t>
            </a:r>
          </a:p>
          <a:p>
            <a:pPr>
              <a:spcBef>
                <a:spcPct val="20000"/>
              </a:spcBef>
              <a:defRPr/>
            </a:pPr>
            <a:endParaRPr lang="en-GB" sz="1100" kern="0" dirty="0" smtClean="0">
              <a:solidFill>
                <a:srgbClr val="FFFFFF"/>
              </a:solidFill>
              <a:latin typeface="Arial" panose="020B0604020202020204" pitchFamily="34" charset="0"/>
              <a:ea typeface="ＭＳ Ｐゴシック" pitchFamily="1" charset="-128"/>
              <a:cs typeface="Arial" panose="020B0604020202020204" pitchFamily="34" charset="0"/>
            </a:endParaRPr>
          </a:p>
          <a:p>
            <a:pPr>
              <a:spcBef>
                <a:spcPct val="20000"/>
              </a:spcBef>
              <a:defRPr/>
            </a:pPr>
            <a:r>
              <a:rPr lang="en-GB" sz="1100" b="1" kern="0" dirty="0" smtClean="0">
                <a:solidFill>
                  <a:srgbClr val="FFFFFF"/>
                </a:solidFill>
                <a:latin typeface="Arial" panose="020B0604020202020204" pitchFamily="34" charset="0"/>
                <a:ea typeface="ＭＳ Ｐゴシック" pitchFamily="1" charset="-128"/>
                <a:cs typeface="Arial" panose="020B0604020202020204" pitchFamily="34" charset="0"/>
              </a:rPr>
              <a:t>Procedures? – await further instructions</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17</a:t>
            </a:fld>
            <a:endParaRPr lang="en-GB"/>
          </a:p>
        </p:txBody>
      </p:sp>
    </p:spTree>
    <p:extLst>
      <p:ext uri="{BB962C8B-B14F-4D97-AF65-F5344CB8AC3E}">
        <p14:creationId xmlns:p14="http://schemas.microsoft.com/office/powerpoint/2010/main" val="2763535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sz="1100" dirty="0" smtClean="0">
                <a:latin typeface="Arial" panose="020B0604020202020204" pitchFamily="34" charset="0"/>
                <a:cs typeface="Arial" panose="020B0604020202020204" pitchFamily="34" charset="0"/>
              </a:rPr>
              <a:t>Prohibition Notice Concerns a person</a:t>
            </a:r>
          </a:p>
          <a:p>
            <a:pPr marL="0" indent="0" algn="l">
              <a:buNone/>
            </a:pPr>
            <a:r>
              <a:rPr lang="en-GB" sz="1100" dirty="0" smtClean="0">
                <a:latin typeface="Arial" panose="020B0604020202020204" pitchFamily="34" charset="0"/>
                <a:cs typeface="Arial" panose="020B0604020202020204" pitchFamily="34" charset="0"/>
              </a:rPr>
              <a:t>Premises Notice Owned/leased/occupied/controlled/operated</a:t>
            </a:r>
          </a:p>
          <a:p>
            <a:pPr marL="0" indent="0" algn="l">
              <a:buNone/>
            </a:pPr>
            <a:r>
              <a:rPr lang="en-GB" sz="1100" dirty="0" smtClean="0">
                <a:latin typeface="Arial" panose="020B0604020202020204" pitchFamily="34" charset="0"/>
                <a:cs typeface="Arial" panose="020B0604020202020204" pitchFamily="34" charset="0"/>
              </a:rPr>
              <a:t>An inspector or above may give a prohibition notice that requires the person to whom it is given not to carry on any prohibited activity or a prohibited activity of a description specified in the notice to a person if:</a:t>
            </a:r>
          </a:p>
          <a:p>
            <a:pPr marL="171450" indent="-171450" algn="l">
              <a:buFont typeface="Arial" panose="020B0604020202020204" pitchFamily="34" charset="0"/>
              <a:buChar char="•"/>
            </a:pPr>
            <a:r>
              <a:rPr lang="en-GB" sz="1100" dirty="0" smtClean="0">
                <a:latin typeface="Arial" panose="020B0604020202020204" pitchFamily="34" charset="0"/>
                <a:cs typeface="Arial" panose="020B0604020202020204" pitchFamily="34" charset="0"/>
              </a:rPr>
              <a:t>Police believe person carries on/likely to carry on prohibited activity</a:t>
            </a:r>
          </a:p>
          <a:p>
            <a:pPr marL="171450" indent="-171450" algn="l">
              <a:buFont typeface="Arial" panose="020B0604020202020204" pitchFamily="34" charset="0"/>
              <a:buChar char="•"/>
            </a:pPr>
            <a:r>
              <a:rPr lang="en-GB" sz="1100" dirty="0" smtClean="0">
                <a:latin typeface="Arial" panose="020B0604020202020204" pitchFamily="34" charset="0"/>
                <a:cs typeface="Arial" panose="020B0604020202020204" pitchFamily="34" charset="0"/>
              </a:rPr>
              <a:t>Notice is necessary and proportionate to prevent further activity</a:t>
            </a:r>
          </a:p>
          <a:p>
            <a:pPr marL="171450" indent="-171450" algn="l">
              <a:buFont typeface="Arial" panose="020B0604020202020204" pitchFamily="34" charset="0"/>
              <a:buChar char="•"/>
            </a:pPr>
            <a:r>
              <a:rPr lang="en-GB" sz="1100" dirty="0" smtClean="0">
                <a:latin typeface="Arial" panose="020B0604020202020204" pitchFamily="34" charset="0"/>
                <a:cs typeface="Arial" panose="020B0604020202020204" pitchFamily="34" charset="0"/>
              </a:rPr>
              <a:t>Prohibited activity means the illegal production, supply, offer to supply, import or export of a psychoactive substance or assisting or encouraging the carrying on of such an activity</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Prohibition &amp; Premises orders are granted by the Court if it satisfied, on the balance of probability, that the person has either failed to comply with a ‘Notice’ (Prohibition or Premises) or that the person has been carrying on or is likely to carry on a prohibited activity; or would fail to comply with a prohibition notice.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making of an order must also be necessary and proportionate.</a:t>
            </a:r>
          </a:p>
          <a:p>
            <a:r>
              <a:rPr lang="en-GB" sz="1100" dirty="0" smtClean="0">
                <a:latin typeface="Arial" panose="020B0604020202020204" pitchFamily="34" charset="0"/>
                <a:cs typeface="Arial" panose="020B0604020202020204" pitchFamily="34" charset="0"/>
              </a:rPr>
              <a:t>An order may also be made after a person is convicted of a criminal offence contrary to Sections 4 to 8 of the Act.</a:t>
            </a:r>
          </a:p>
          <a:p>
            <a:r>
              <a:rPr lang="en-GB" sz="1100" dirty="0" smtClean="0">
                <a:latin typeface="Arial" panose="020B0604020202020204" pitchFamily="34" charset="0"/>
                <a:cs typeface="Arial" panose="020B0604020202020204" pitchFamily="34" charset="0"/>
              </a:rPr>
              <a:t>Breach of the Orders will be a criminal offence.</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18</a:t>
            </a:fld>
            <a:endParaRPr lang="en-GB"/>
          </a:p>
        </p:txBody>
      </p:sp>
    </p:spTree>
    <p:extLst>
      <p:ext uri="{BB962C8B-B14F-4D97-AF65-F5344CB8AC3E}">
        <p14:creationId xmlns:p14="http://schemas.microsoft.com/office/powerpoint/2010/main" val="3650985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u="sng" kern="1200" dirty="0" smtClean="0">
                <a:solidFill>
                  <a:schemeClr val="tx1"/>
                </a:solidFill>
                <a:effectLst/>
                <a:latin typeface="Arial" panose="020B0604020202020204" pitchFamily="34" charset="0"/>
                <a:ea typeface="+mn-ea"/>
                <a:cs typeface="Arial" panose="020B0604020202020204" pitchFamily="34" charset="0"/>
              </a:rPr>
              <a:t>Group Task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b="1" kern="1200" dirty="0" smtClean="0">
                <a:solidFill>
                  <a:schemeClr val="tx1"/>
                </a:solidFill>
                <a:effectLst/>
                <a:latin typeface="Arial" panose="020B0604020202020204" pitchFamily="34" charset="0"/>
                <a:ea typeface="+mn-ea"/>
                <a:cs typeface="Arial" panose="020B0604020202020204" pitchFamily="34" charset="0"/>
              </a:rPr>
              <a:t>Drug search practice within the classroom</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Students split into pairs.</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One of</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the pair leave the room. </a:t>
            </a:r>
          </a:p>
          <a:p>
            <a:endParaRPr lang="en-GB" sz="1100" kern="1200" baseline="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One student conceals synthetic drugs on their person whilst the other student remains outside the room (Drugs to be concealed in a place student is likely to find them, and does not go further than J.O.G) </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Students outside the room are given a brief synopsis of an incident, causing them to suspect drug possession may be involved. </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Upon returning to the room, students practise questioning of the suspect, and conducts a search under Section 23 Misuse of Drugs Act</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u="sng" kern="1200" dirty="0" smtClean="0">
                <a:solidFill>
                  <a:schemeClr val="tx1"/>
                </a:solidFill>
                <a:effectLst/>
                <a:latin typeface="Arial" panose="020B0604020202020204" pitchFamily="34" charset="0"/>
                <a:ea typeface="+mn-ea"/>
                <a:cs typeface="Arial" panose="020B0604020202020204" pitchFamily="34" charset="0"/>
              </a:rPr>
              <a:t>The learning outcome is to complete a drugs search of an individual correctly  </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19</a:t>
            </a:fld>
            <a:endParaRPr lang="en-GB"/>
          </a:p>
        </p:txBody>
      </p:sp>
    </p:spTree>
    <p:extLst>
      <p:ext uri="{BB962C8B-B14F-4D97-AF65-F5344CB8AC3E}">
        <p14:creationId xmlns:p14="http://schemas.microsoft.com/office/powerpoint/2010/main" val="16118991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20</a:t>
            </a:fld>
            <a:endParaRPr lang="en-GB"/>
          </a:p>
        </p:txBody>
      </p:sp>
    </p:spTree>
    <p:extLst>
      <p:ext uri="{BB962C8B-B14F-4D97-AF65-F5344CB8AC3E}">
        <p14:creationId xmlns:p14="http://schemas.microsoft.com/office/powerpoint/2010/main" val="3585842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73939113"/>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21213553"/>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76765193"/>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0826564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38391194"/>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0653973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2531409"/>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48157340"/>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0414030"/>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66704149"/>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05723952"/>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18724478"/>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25361262"/>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39018325"/>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79199237"/>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9250049"/>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97630922"/>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88494076"/>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00622758"/>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6332231"/>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19616006"/>
      </p:ext>
    </p:extLst>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45078016"/>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35328066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42194368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18.xml"/><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18.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18.xml"/><Relationship Id="rId4" Type="http://schemas.openxmlformats.org/officeDocument/2006/relationships/image" Target="../media/image16.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512993" y="2164466"/>
            <a:ext cx="3993103" cy="1077218"/>
          </a:xfrm>
          <a:prstGeom prst="rect">
            <a:avLst/>
          </a:prstGeom>
          <a:noFill/>
        </p:spPr>
        <p:txBody>
          <a:bodyPr wrap="square" rtlCol="0">
            <a:spAutoFit/>
          </a:bodyPr>
          <a:lstStyle/>
          <a:p>
            <a:pPr algn="ctr"/>
            <a:r>
              <a:rPr lang="en-GB" altLang="en-US" sz="3200" dirty="0">
                <a:solidFill>
                  <a:schemeClr val="bg1"/>
                </a:solidFill>
                <a:latin typeface="Arial Black" panose="020B0A04020102020204" pitchFamily="34" charset="0"/>
              </a:rPr>
              <a:t>Psychoactive </a:t>
            </a:r>
            <a:r>
              <a:rPr lang="en-GB" altLang="en-US" sz="3200" dirty="0" smtClean="0">
                <a:solidFill>
                  <a:schemeClr val="bg1"/>
                </a:solidFill>
                <a:latin typeface="Arial Black" panose="020B0A04020102020204" pitchFamily="34" charset="0"/>
              </a:rPr>
              <a:t>Substance Act </a:t>
            </a:r>
            <a:endParaRPr lang="en-GB" sz="3200" dirty="0">
              <a:solidFill>
                <a:schemeClr val="bg1"/>
              </a:solidFill>
              <a:latin typeface="Arial Black" panose="020B0A0402010202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257851" y="213479"/>
            <a:ext cx="663201" cy="800942"/>
          </a:xfrm>
          <a:prstGeom prst="rect">
            <a:avLst/>
          </a:prstGeom>
        </p:spPr>
      </p:pic>
    </p:spTree>
    <p:extLst>
      <p:ext uri="{BB962C8B-B14F-4D97-AF65-F5344CB8AC3E}">
        <p14:creationId xmlns:p14="http://schemas.microsoft.com/office/powerpoint/2010/main" val="31242443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447800" y="1409369"/>
            <a:ext cx="8972550" cy="4029406"/>
          </a:xfrm>
          <a:prstGeom prst="rect">
            <a:avLst/>
          </a:prstGeom>
        </p:spPr>
        <p:txBody>
          <a:bodyPr>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20000"/>
              </a:lnSpc>
              <a:buFont typeface="Arial" panose="020B0604020202020204" pitchFamily="34" charset="0"/>
              <a:buNone/>
            </a:pPr>
            <a:r>
              <a:rPr lang="en-GB" sz="3400" dirty="0" smtClean="0">
                <a:latin typeface="Arial" panose="020B0604020202020204" pitchFamily="34" charset="0"/>
                <a:cs typeface="Arial" panose="020B0604020202020204" pitchFamily="34" charset="0"/>
              </a:rPr>
              <a:t>Referred to as ‘Legal Highs’ They are made from assorted herbs, herbal extracts and ‘research chemicals’.  </a:t>
            </a:r>
          </a:p>
          <a:p>
            <a:pPr marL="0" indent="0" algn="ctr">
              <a:lnSpc>
                <a:spcPct val="120000"/>
              </a:lnSpc>
              <a:buFont typeface="Arial" panose="020B0604020202020204" pitchFamily="34" charset="0"/>
              <a:buNone/>
            </a:pPr>
            <a:r>
              <a:rPr lang="en-GB" sz="3400" dirty="0" smtClean="0">
                <a:latin typeface="Arial" panose="020B0604020202020204" pitchFamily="34" charset="0"/>
                <a:cs typeface="Arial" panose="020B0604020202020204" pitchFamily="34" charset="0"/>
              </a:rPr>
              <a:t>They produce the same, or similar effects, to controlled drugs but are controlled by the Psychoactive Substances Act 2016  which came into effect 26th May 2016.</a:t>
            </a:r>
          </a:p>
          <a:p>
            <a:pPr marL="0" indent="0" algn="ctr">
              <a:lnSpc>
                <a:spcPct val="120000"/>
              </a:lnSpc>
              <a:buFont typeface="Arial" panose="020B0604020202020204" pitchFamily="34" charset="0"/>
              <a:buNone/>
            </a:pPr>
            <a:r>
              <a:rPr lang="en-GB" sz="3400" dirty="0" smtClean="0">
                <a:latin typeface="Arial" panose="020B0604020202020204" pitchFamily="34" charset="0"/>
                <a:cs typeface="Arial" panose="020B0604020202020204" pitchFamily="34" charset="0"/>
              </a:rPr>
              <a:t>The main effects of NPS can be described using three main categories:  </a:t>
            </a:r>
          </a:p>
          <a:p>
            <a:pPr marL="0" indent="0" algn="ctr">
              <a:lnSpc>
                <a:spcPct val="120000"/>
              </a:lnSpc>
              <a:buFont typeface="Arial" panose="020B0604020202020204" pitchFamily="34" charset="0"/>
              <a:buNone/>
            </a:pPr>
            <a:r>
              <a:rPr lang="en-GB" sz="3400" b="1" dirty="0" smtClean="0">
                <a:solidFill>
                  <a:srgbClr val="FF0000"/>
                </a:solidFill>
                <a:latin typeface="Arial" panose="020B0604020202020204" pitchFamily="34" charset="0"/>
                <a:cs typeface="Arial" panose="020B0604020202020204" pitchFamily="34" charset="0"/>
              </a:rPr>
              <a:t>Stimulants </a:t>
            </a:r>
          </a:p>
          <a:p>
            <a:pPr marL="0" indent="0" algn="ctr">
              <a:lnSpc>
                <a:spcPct val="120000"/>
              </a:lnSpc>
              <a:buFont typeface="Arial" panose="020B0604020202020204" pitchFamily="34" charset="0"/>
              <a:buNone/>
            </a:pPr>
            <a:r>
              <a:rPr lang="en-GB" sz="3400" b="1" dirty="0" smtClean="0">
                <a:solidFill>
                  <a:srgbClr val="FF0000"/>
                </a:solidFill>
                <a:latin typeface="Arial" panose="020B0604020202020204" pitchFamily="34" charset="0"/>
                <a:cs typeface="Arial" panose="020B0604020202020204" pitchFamily="34" charset="0"/>
              </a:rPr>
              <a:t>Downers / sedatives</a:t>
            </a:r>
          </a:p>
          <a:p>
            <a:pPr marL="0" indent="0" algn="ctr">
              <a:lnSpc>
                <a:spcPct val="120000"/>
              </a:lnSpc>
              <a:buFont typeface="Arial" panose="020B0604020202020204" pitchFamily="34" charset="0"/>
              <a:buNone/>
            </a:pPr>
            <a:r>
              <a:rPr lang="en-GB" sz="3400" b="1" dirty="0" smtClean="0">
                <a:solidFill>
                  <a:srgbClr val="FF0000"/>
                </a:solidFill>
                <a:latin typeface="Arial" panose="020B0604020202020204" pitchFamily="34" charset="0"/>
                <a:cs typeface="Arial" panose="020B0604020202020204" pitchFamily="34" charset="0"/>
              </a:rPr>
              <a:t>Psychedelics  / hallucinogens.</a:t>
            </a:r>
          </a:p>
          <a:p>
            <a:pPr marL="0" indent="0">
              <a:buFont typeface="Arial" panose="020B0604020202020204" pitchFamily="34" charset="0"/>
              <a:buNone/>
            </a:pPr>
            <a:endParaRPr lang="en-GB" sz="2300" dirty="0" smtClean="0"/>
          </a:p>
          <a:p>
            <a:pPr marL="0" indent="0">
              <a:buFont typeface="Arial" panose="020B0604020202020204" pitchFamily="34" charset="0"/>
              <a:buNone/>
            </a:pPr>
            <a:endParaRPr lang="en-GB" dirty="0" smtClean="0"/>
          </a:p>
          <a:p>
            <a:pPr marL="0" indent="0">
              <a:buFont typeface="Arial" panose="020B0604020202020204" pitchFamily="34" charset="0"/>
              <a:buNone/>
            </a:pPr>
            <a:endParaRPr lang="en-GB" dirty="0"/>
          </a:p>
        </p:txBody>
      </p:sp>
      <p:sp>
        <p:nvSpPr>
          <p:cNvPr id="5" name="TextBox 4"/>
          <p:cNvSpPr txBox="1"/>
          <p:nvPr/>
        </p:nvSpPr>
        <p:spPr>
          <a:xfrm>
            <a:off x="1773991" y="429034"/>
            <a:ext cx="853586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What are Psychoactive Substances?</a:t>
            </a:r>
            <a:endParaRPr lang="en-GB" sz="3200" b="1" dirty="0">
              <a:solidFill>
                <a:schemeClr val="bg1"/>
              </a:solidFill>
            </a:endParaRPr>
          </a:p>
        </p:txBody>
      </p:sp>
    </p:spTree>
    <p:extLst>
      <p:ext uri="{BB962C8B-B14F-4D97-AF65-F5344CB8AC3E}">
        <p14:creationId xmlns:p14="http://schemas.microsoft.com/office/powerpoint/2010/main" val="3979273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209674" y="1292276"/>
            <a:ext cx="9382125" cy="366806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Act like amphetamines (‘speed’), cocaine, or ecstasy, in that they can make the user feel energised, physically active, fast-thinking, very chatty and euphoric. </a:t>
            </a:r>
          </a:p>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They can make the user feel overconfident and disinhibited</a:t>
            </a:r>
          </a:p>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or </a:t>
            </a:r>
          </a:p>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Can induce feelings of anxiety, panic, confusion, paranoia and can even cause psychosis.</a:t>
            </a:r>
          </a:p>
          <a:p>
            <a:pPr marL="0" indent="0">
              <a:buFont typeface="Arial" panose="020B0604020202020204" pitchFamily="34" charset="0"/>
              <a:buNone/>
            </a:pPr>
            <a:endParaRPr lang="en-GB" sz="1800" dirty="0">
              <a:latin typeface="Arial" panose="020B0604020202020204" pitchFamily="34" charset="0"/>
              <a:cs typeface="Arial" panose="020B0604020202020204" pitchFamily="34" charset="0"/>
            </a:endParaRPr>
          </a:p>
        </p:txBody>
      </p:sp>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3991" y="4239871"/>
            <a:ext cx="1323231" cy="3088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86628" y="4239871"/>
            <a:ext cx="1323231" cy="3088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1773991" y="429034"/>
            <a:ext cx="853586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Stimulants</a:t>
            </a:r>
            <a:endParaRPr lang="en-GB" sz="3200" b="1" dirty="0">
              <a:solidFill>
                <a:schemeClr val="bg1"/>
              </a:solidFill>
            </a:endParaRPr>
          </a:p>
        </p:txBody>
      </p:sp>
    </p:spTree>
    <p:extLst>
      <p:ext uri="{BB962C8B-B14F-4D97-AF65-F5344CB8AC3E}">
        <p14:creationId xmlns:p14="http://schemas.microsoft.com/office/powerpoint/2010/main" val="1451922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417443" y="1292276"/>
            <a:ext cx="11390243" cy="366806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Act similar to benzodiazepines (Diazepam or Valium).</a:t>
            </a:r>
          </a:p>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They are also like cannabis  in that they can make the user feel euphoric, relaxed or sleepy.</a:t>
            </a:r>
          </a:p>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Also they can reduce inhibitions and concentration, making the user forgetful, and slow down reactions.</a:t>
            </a:r>
          </a:p>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Commonly known as Synthetic Cannabinoids </a:t>
            </a:r>
          </a:p>
          <a:p>
            <a:pPr marL="0" indent="0">
              <a:buFont typeface="Arial" panose="020B0604020202020204" pitchFamily="34" charset="0"/>
              <a:buNone/>
            </a:pPr>
            <a:endParaRPr lang="en-GB" sz="1800" dirty="0">
              <a:latin typeface="Arial" panose="020B0604020202020204" pitchFamily="34" charset="0"/>
              <a:cs typeface="Arial" panose="020B0604020202020204" pitchFamily="34" charset="0"/>
            </a:endParaRPr>
          </a:p>
        </p:txBody>
      </p:sp>
      <p:pic>
        <p:nvPicPr>
          <p:cNvPr id="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7289" y="3403443"/>
            <a:ext cx="1427372" cy="29166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96873" y="4069890"/>
            <a:ext cx="2646363" cy="318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77950" y="3403443"/>
            <a:ext cx="1463675" cy="2590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1773991" y="429034"/>
            <a:ext cx="853586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Downers / Sedatives</a:t>
            </a:r>
            <a:endParaRPr lang="en-GB" sz="3200" b="1" dirty="0">
              <a:solidFill>
                <a:schemeClr val="bg1"/>
              </a:solidFill>
            </a:endParaRPr>
          </a:p>
        </p:txBody>
      </p:sp>
    </p:spTree>
    <p:extLst>
      <p:ext uri="{BB962C8B-B14F-4D97-AF65-F5344CB8AC3E}">
        <p14:creationId xmlns:p14="http://schemas.microsoft.com/office/powerpoint/2010/main" val="49639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Content Placeholder 2"/>
          <p:cNvSpPr txBox="1">
            <a:spLocks/>
          </p:cNvSpPr>
          <p:nvPr/>
        </p:nvSpPr>
        <p:spPr>
          <a:xfrm>
            <a:off x="1303020" y="1686549"/>
            <a:ext cx="6183630" cy="3668060"/>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Act like LSD, magic mushrooms and ketamine. </a:t>
            </a:r>
          </a:p>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They create altered perceptions and can make the user hallucinate. </a:t>
            </a:r>
          </a:p>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They can also induce feelings of euphoria, warmth, ‘enlightenment’ and being detached from the world. </a:t>
            </a:r>
          </a:p>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They can also cause confusion and panics, making the user feel like their mind and body are separate.</a:t>
            </a:r>
          </a:p>
          <a:p>
            <a:pPr marL="0" indent="0">
              <a:buFont typeface="Arial" panose="020B0604020202020204" pitchFamily="34" charset="0"/>
              <a:buNone/>
            </a:pPr>
            <a:endParaRPr lang="en-GB" sz="1800" dirty="0">
              <a:latin typeface="Arial" panose="020B0604020202020204" pitchFamily="34" charset="0"/>
              <a:cs typeface="Arial" panose="020B0604020202020204" pitchFamily="34" charset="0"/>
            </a:endParaRPr>
          </a:p>
        </p:txBody>
      </p:sp>
      <p:pic>
        <p:nvPicPr>
          <p:cNvPr id="8" name="Picture 3"/>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33983"/>
          <a:stretch/>
        </p:blipFill>
        <p:spPr bwMode="auto">
          <a:xfrm>
            <a:off x="8279413" y="1966238"/>
            <a:ext cx="3219167" cy="31086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773991" y="429034"/>
            <a:ext cx="853586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Psychedelic / Hallucinogenic</a:t>
            </a:r>
            <a:endParaRPr lang="en-GB" sz="3200" b="1" dirty="0">
              <a:solidFill>
                <a:schemeClr val="bg1"/>
              </a:solidFill>
            </a:endParaRPr>
          </a:p>
        </p:txBody>
      </p:sp>
    </p:spTree>
    <p:extLst>
      <p:ext uri="{BB962C8B-B14F-4D97-AF65-F5344CB8AC3E}">
        <p14:creationId xmlns:p14="http://schemas.microsoft.com/office/powerpoint/2010/main" val="1267918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fade">
                                      <p:cBhvr>
                                        <p:cTn id="10" dur="500"/>
                                        <p:tgtEl>
                                          <p:spTgt spid="7">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Effect transition="in" filter="fade">
                                      <p:cBhvr>
                                        <p:cTn id="13" dur="500"/>
                                        <p:tgtEl>
                                          <p:spTgt spid="7">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
                                            <p:txEl>
                                              <p:pRg st="3" end="3"/>
                                            </p:txEl>
                                          </p:spTgt>
                                        </p:tgtEl>
                                        <p:attrNameLst>
                                          <p:attrName>style.visibility</p:attrName>
                                        </p:attrNameLst>
                                      </p:cBhvr>
                                      <p:to>
                                        <p:strVal val="visible"/>
                                      </p:to>
                                    </p:set>
                                    <p:animEffect transition="in" filter="fade">
                                      <p:cBhvr>
                                        <p:cTn id="16"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000125" y="1615440"/>
            <a:ext cx="9886950" cy="464058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The PSA 2016 Definition of a Psychoactive Substance is: </a:t>
            </a:r>
          </a:p>
          <a:p>
            <a:pPr marL="0" indent="0" algn="ctr">
              <a:buFont typeface="Arial" panose="020B0604020202020204" pitchFamily="34" charset="0"/>
              <a:buNone/>
            </a:pPr>
            <a:endParaRPr lang="en-GB" sz="2400" dirty="0" smtClean="0">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A substance capable of producing a psychoactive effect in a person who consumes it. </a:t>
            </a:r>
          </a:p>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A substance produces a psychoactive effect in a person</a:t>
            </a:r>
          </a:p>
          <a:p>
            <a:pPr marL="0" indent="0" algn="ctr">
              <a:buFont typeface="Arial" panose="020B0604020202020204" pitchFamily="34" charset="0"/>
              <a:buNone/>
            </a:pPr>
            <a:r>
              <a:rPr lang="en-GB" sz="2400" b="1" dirty="0" smtClean="0">
                <a:latin typeface="Arial" panose="020B0604020202020204" pitchFamily="34" charset="0"/>
                <a:cs typeface="Arial" panose="020B0604020202020204" pitchFamily="34" charset="0"/>
              </a:rPr>
              <a:t> </a:t>
            </a:r>
          </a:p>
          <a:p>
            <a:pPr marL="0" indent="0" algn="ctr">
              <a:buFont typeface="Arial" panose="020B0604020202020204" pitchFamily="34" charset="0"/>
              <a:buNone/>
            </a:pPr>
            <a:r>
              <a:rPr lang="en-GB" sz="2400" b="1" dirty="0" smtClean="0">
                <a:solidFill>
                  <a:srgbClr val="FF0000"/>
                </a:solidFill>
                <a:latin typeface="Arial" panose="020B0604020202020204" pitchFamily="34" charset="0"/>
                <a:cs typeface="Arial" panose="020B0604020202020204" pitchFamily="34" charset="0"/>
              </a:rPr>
              <a:t>‘if by stimulating or depressing the persons central nervous system, it affects the persons mental functioning or emotional state’</a:t>
            </a:r>
          </a:p>
          <a:p>
            <a:pPr marL="0" indent="0" algn="ctr">
              <a:buFont typeface="Arial" panose="020B0604020202020204" pitchFamily="34" charset="0"/>
              <a:buNone/>
            </a:pPr>
            <a:endParaRPr lang="en-GB" sz="2400" dirty="0" smtClean="0">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sz="2400" dirty="0">
              <a:latin typeface="Arial" panose="020B0604020202020204" pitchFamily="34" charset="0"/>
              <a:cs typeface="Arial" panose="020B0604020202020204" pitchFamily="34" charset="0"/>
            </a:endParaRPr>
          </a:p>
        </p:txBody>
      </p:sp>
      <p:sp>
        <p:nvSpPr>
          <p:cNvPr id="4" name="TextBox 3"/>
          <p:cNvSpPr txBox="1"/>
          <p:nvPr/>
        </p:nvSpPr>
        <p:spPr>
          <a:xfrm>
            <a:off x="1773991" y="429034"/>
            <a:ext cx="853586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Psychoactive Substances Act 2016</a:t>
            </a:r>
            <a:endParaRPr lang="en-GB" sz="3200" b="1" dirty="0">
              <a:solidFill>
                <a:schemeClr val="bg1"/>
              </a:solidFill>
            </a:endParaRPr>
          </a:p>
        </p:txBody>
      </p:sp>
    </p:spTree>
    <p:extLst>
      <p:ext uri="{BB962C8B-B14F-4D97-AF65-F5344CB8AC3E}">
        <p14:creationId xmlns:p14="http://schemas.microsoft.com/office/powerpoint/2010/main" val="3237417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Content Placeholder 2"/>
          <p:cNvSpPr txBox="1">
            <a:spLocks/>
          </p:cNvSpPr>
          <p:nvPr/>
        </p:nvSpPr>
        <p:spPr>
          <a:xfrm>
            <a:off x="758283" y="1375959"/>
            <a:ext cx="10567283" cy="366806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600" dirty="0" smtClean="0">
                <a:latin typeface="Arial" panose="020B0604020202020204" pitchFamily="34" charset="0"/>
                <a:cs typeface="Arial" panose="020B0604020202020204" pitchFamily="34" charset="0"/>
              </a:rPr>
              <a:t>An individual consumes a substance if the individual causes or allows the substance, or fumes given off by the substance, to enter the individual's body in any way, (section 2(3)). </a:t>
            </a:r>
          </a:p>
          <a:p>
            <a:pPr marL="0" indent="0" algn="ctr">
              <a:buFont typeface="Arial" panose="020B0604020202020204" pitchFamily="34" charset="0"/>
              <a:buNone/>
            </a:pPr>
            <a:endParaRPr lang="en-GB" sz="2600" dirty="0" smtClean="0">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sz="2600" dirty="0" smtClean="0">
                <a:latin typeface="Arial" panose="020B0604020202020204" pitchFamily="34" charset="0"/>
                <a:cs typeface="Arial" panose="020B0604020202020204" pitchFamily="34" charset="0"/>
              </a:rPr>
              <a:t>This includes injecting, eating or drinking, snorting, inhaling and smoking.</a:t>
            </a:r>
          </a:p>
          <a:p>
            <a:pPr marL="0" indent="0" algn="ctr">
              <a:buFont typeface="Arial" panose="020B0604020202020204" pitchFamily="34" charset="0"/>
              <a:buNone/>
            </a:pPr>
            <a:endParaRPr lang="en-GB" sz="2400" dirty="0">
              <a:latin typeface="Arial" panose="020B0604020202020204" pitchFamily="34" charset="0"/>
              <a:cs typeface="Arial" panose="020B0604020202020204" pitchFamily="34" charset="0"/>
            </a:endParaRPr>
          </a:p>
        </p:txBody>
      </p:sp>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69216" y="3808595"/>
            <a:ext cx="3382963" cy="1901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025517" y="3729918"/>
            <a:ext cx="3627242" cy="19043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773991" y="429034"/>
            <a:ext cx="853586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Consumes it ….</a:t>
            </a:r>
            <a:endParaRPr lang="en-GB" sz="3200" b="1" dirty="0">
              <a:solidFill>
                <a:schemeClr val="bg1"/>
              </a:solidFill>
            </a:endParaRPr>
          </a:p>
        </p:txBody>
      </p:sp>
    </p:spTree>
    <p:extLst>
      <p:ext uri="{BB962C8B-B14F-4D97-AF65-F5344CB8AC3E}">
        <p14:creationId xmlns:p14="http://schemas.microsoft.com/office/powerpoint/2010/main" val="1613663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867613" y="1394460"/>
            <a:ext cx="9038387" cy="4276807"/>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600" dirty="0" smtClean="0">
                <a:latin typeface="Arial" panose="020B0604020202020204" pitchFamily="34" charset="0"/>
                <a:cs typeface="Arial" panose="020B0604020202020204" pitchFamily="34" charset="0"/>
              </a:rPr>
              <a:t>Substances already controlled by the Misuse of Drugs Act</a:t>
            </a:r>
          </a:p>
          <a:p>
            <a:r>
              <a:rPr lang="en-GB" sz="2600" dirty="0" smtClean="0">
                <a:latin typeface="Arial" panose="020B0604020202020204" pitchFamily="34" charset="0"/>
                <a:cs typeface="Arial" panose="020B0604020202020204" pitchFamily="34" charset="0"/>
              </a:rPr>
              <a:t>Nicotine</a:t>
            </a:r>
          </a:p>
          <a:p>
            <a:r>
              <a:rPr lang="en-GB" sz="2600" dirty="0" smtClean="0">
                <a:latin typeface="Arial" panose="020B0604020202020204" pitchFamily="34" charset="0"/>
                <a:cs typeface="Arial" panose="020B0604020202020204" pitchFamily="34" charset="0"/>
              </a:rPr>
              <a:t>Alcohol</a:t>
            </a:r>
          </a:p>
          <a:p>
            <a:r>
              <a:rPr lang="en-GB" sz="2600" dirty="0" smtClean="0">
                <a:latin typeface="Arial" panose="020B0604020202020204" pitchFamily="34" charset="0"/>
                <a:cs typeface="Arial" panose="020B0604020202020204" pitchFamily="34" charset="0"/>
              </a:rPr>
              <a:t>Caffeine</a:t>
            </a:r>
          </a:p>
          <a:p>
            <a:r>
              <a:rPr lang="en-GB" sz="2600" dirty="0" smtClean="0">
                <a:latin typeface="Arial" panose="020B0604020202020204" pitchFamily="34" charset="0"/>
                <a:cs typeface="Arial" panose="020B0604020202020204" pitchFamily="34" charset="0"/>
              </a:rPr>
              <a:t>Some food products   (including drink such as red bull)</a:t>
            </a:r>
          </a:p>
          <a:p>
            <a:r>
              <a:rPr lang="en-GB" sz="2600" dirty="0" smtClean="0">
                <a:latin typeface="Arial" panose="020B0604020202020204" pitchFamily="34" charset="0"/>
                <a:cs typeface="Arial" panose="020B0604020202020204" pitchFamily="34" charset="0"/>
              </a:rPr>
              <a:t>Medicinal products. </a:t>
            </a:r>
          </a:p>
          <a:p>
            <a:pPr marL="0" indent="0">
              <a:buFont typeface="Arial" panose="020B0604020202020204" pitchFamily="34" charset="0"/>
              <a:buNone/>
            </a:pPr>
            <a:endParaRPr lang="en-GB" sz="2600" dirty="0" smtClean="0">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sz="2400" b="1" dirty="0" smtClean="0">
                <a:solidFill>
                  <a:srgbClr val="FF0000"/>
                </a:solidFill>
                <a:latin typeface="Arial" panose="020B0604020202020204" pitchFamily="34" charset="0"/>
                <a:cs typeface="Arial" panose="020B0604020202020204" pitchFamily="34" charset="0"/>
              </a:rPr>
              <a:t>The main intention of the Act is to shut down shops and websites that currently trade in ‘legal highs’. </a:t>
            </a:r>
          </a:p>
          <a:p>
            <a:pPr marL="0" indent="0">
              <a:buFont typeface="Arial" panose="020B0604020202020204" pitchFamily="34" charset="0"/>
              <a:buNone/>
            </a:pPr>
            <a:endParaRPr lang="en-GB" sz="2400" dirty="0">
              <a:solidFill>
                <a:srgbClr val="FF0000"/>
              </a:solidFill>
              <a:latin typeface="Arial" panose="020B0604020202020204" pitchFamily="34" charset="0"/>
              <a:cs typeface="Arial" panose="020B0604020202020204" pitchFamily="34" charset="0"/>
            </a:endParaRPr>
          </a:p>
        </p:txBody>
      </p:sp>
      <p:pic>
        <p:nvPicPr>
          <p:cNvPr id="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95460" y="1897380"/>
            <a:ext cx="2303715" cy="2799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1773991" y="429034"/>
            <a:ext cx="853586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Exemptions ….</a:t>
            </a:r>
            <a:endParaRPr lang="en-GB" sz="3200" b="1" dirty="0">
              <a:solidFill>
                <a:schemeClr val="bg1"/>
              </a:solidFill>
            </a:endParaRPr>
          </a:p>
        </p:txBody>
      </p:sp>
    </p:spTree>
    <p:extLst>
      <p:ext uri="{BB962C8B-B14F-4D97-AF65-F5344CB8AC3E}">
        <p14:creationId xmlns:p14="http://schemas.microsoft.com/office/powerpoint/2010/main" val="3562652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894131" y="2440714"/>
            <a:ext cx="6295589" cy="83099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800" b="1" dirty="0" smtClean="0">
                <a:solidFill>
                  <a:schemeClr val="bg1"/>
                </a:solidFill>
              </a:rPr>
              <a:t>Offences</a:t>
            </a:r>
            <a:endParaRPr lang="en-GB" sz="4800" b="1" dirty="0">
              <a:solidFill>
                <a:schemeClr val="bg1"/>
              </a:solidFill>
            </a:endParaRPr>
          </a:p>
        </p:txBody>
      </p:sp>
    </p:spTree>
    <p:extLst>
      <p:ext uri="{BB962C8B-B14F-4D97-AF65-F5344CB8AC3E}">
        <p14:creationId xmlns:p14="http://schemas.microsoft.com/office/powerpoint/2010/main" val="124540552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685800" y="1323015"/>
            <a:ext cx="10726310" cy="473107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smtClean="0">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dirty="0" smtClean="0">
                <a:latin typeface="Arial" panose="020B0604020202020204" pitchFamily="34" charset="0"/>
                <a:cs typeface="Arial" panose="020B0604020202020204" pitchFamily="34" charset="0"/>
              </a:rPr>
              <a:t>Intentionally produce a substance knowing or suspecting it to be PAS </a:t>
            </a:r>
          </a:p>
          <a:p>
            <a:pPr marL="0" indent="0" algn="ctr">
              <a:buFont typeface="Arial" panose="020B0604020202020204" pitchFamily="34" charset="0"/>
              <a:buNone/>
            </a:pPr>
            <a:r>
              <a:rPr lang="en-GB" b="1" dirty="0" smtClean="0">
                <a:latin typeface="Arial" panose="020B0604020202020204" pitchFamily="34" charset="0"/>
                <a:cs typeface="Arial" panose="020B0604020202020204" pitchFamily="34" charset="0"/>
              </a:rPr>
              <a:t>and</a:t>
            </a:r>
          </a:p>
          <a:p>
            <a:pPr marL="0" indent="0" algn="ctr">
              <a:buFont typeface="Arial" panose="020B0604020202020204" pitchFamily="34" charset="0"/>
              <a:buNone/>
            </a:pPr>
            <a:r>
              <a:rPr lang="en-GB" dirty="0" smtClean="0">
                <a:latin typeface="Arial" panose="020B0604020202020204" pitchFamily="34" charset="0"/>
                <a:cs typeface="Arial" panose="020B0604020202020204" pitchFamily="34" charset="0"/>
              </a:rPr>
              <a:t>Intends to consume PAS for its psychoactive effects, </a:t>
            </a:r>
          </a:p>
          <a:p>
            <a:pPr marL="0" indent="0" algn="ctr">
              <a:buFont typeface="Arial" panose="020B0604020202020204" pitchFamily="34" charset="0"/>
              <a:buNone/>
            </a:pPr>
            <a:r>
              <a:rPr lang="en-GB" b="1" dirty="0" smtClean="0">
                <a:latin typeface="Arial" panose="020B0604020202020204" pitchFamily="34" charset="0"/>
                <a:cs typeface="Arial" panose="020B0604020202020204" pitchFamily="34" charset="0"/>
              </a:rPr>
              <a:t>or</a:t>
            </a:r>
          </a:p>
          <a:p>
            <a:pPr marL="0" indent="0" algn="ctr">
              <a:buFont typeface="Arial" panose="020B0604020202020204" pitchFamily="34" charset="0"/>
              <a:buNone/>
            </a:pPr>
            <a:r>
              <a:rPr lang="en-GB" dirty="0" smtClean="0">
                <a:latin typeface="Arial" panose="020B0604020202020204" pitchFamily="34" charset="0"/>
                <a:cs typeface="Arial" panose="020B0604020202020204" pitchFamily="34" charset="0"/>
              </a:rPr>
              <a:t>Knows/reckless as to whether, the PAS is likely to be consumed by some other person for its effects.</a:t>
            </a:r>
          </a:p>
          <a:p>
            <a:pPr marL="0" indent="0">
              <a:buFont typeface="Arial" panose="020B0604020202020204" pitchFamily="34" charset="0"/>
              <a:buNone/>
            </a:pPr>
            <a:endParaRPr lang="en-GB" sz="1800" dirty="0">
              <a:latin typeface="Arial" panose="020B0604020202020204" pitchFamily="34" charset="0"/>
              <a:cs typeface="Arial" panose="020B0604020202020204" pitchFamily="34" charset="0"/>
            </a:endParaRPr>
          </a:p>
        </p:txBody>
      </p:sp>
      <p:sp>
        <p:nvSpPr>
          <p:cNvPr id="4" name="TextBox 3"/>
          <p:cNvSpPr txBox="1"/>
          <p:nvPr/>
        </p:nvSpPr>
        <p:spPr>
          <a:xfrm>
            <a:off x="548640" y="629059"/>
            <a:ext cx="11000630"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Producing a Psychoactive Substances: Section 4</a:t>
            </a:r>
            <a:endParaRPr lang="en-GB" sz="2800" b="1" dirty="0">
              <a:solidFill>
                <a:schemeClr val="bg1"/>
              </a:solidFill>
            </a:endParaRPr>
          </a:p>
        </p:txBody>
      </p:sp>
    </p:spTree>
    <p:extLst>
      <p:ext uri="{BB962C8B-B14F-4D97-AF65-F5344CB8AC3E}">
        <p14:creationId xmlns:p14="http://schemas.microsoft.com/office/powerpoint/2010/main" val="3545527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822960" y="1843224"/>
            <a:ext cx="10686552" cy="412323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smtClean="0">
                <a:latin typeface="Arial" panose="020B0604020202020204" pitchFamily="34" charset="0"/>
                <a:cs typeface="Arial" panose="020B0604020202020204" pitchFamily="34" charset="0"/>
              </a:rPr>
              <a:t>Supply of a psychoactive substance </a:t>
            </a:r>
          </a:p>
          <a:p>
            <a:pPr marL="0" indent="0" algn="ctr">
              <a:buFont typeface="Arial" panose="020B0604020202020204" pitchFamily="34" charset="0"/>
              <a:buNone/>
            </a:pPr>
            <a:r>
              <a:rPr lang="en-GB" dirty="0" smtClean="0">
                <a:latin typeface="Arial" panose="020B0604020202020204" pitchFamily="34" charset="0"/>
                <a:cs typeface="Arial" panose="020B0604020202020204" pitchFamily="34" charset="0"/>
              </a:rPr>
              <a:t>Offering to supply a psychoactive substance</a:t>
            </a:r>
          </a:p>
          <a:p>
            <a:pPr marL="0" indent="0" algn="ctr">
              <a:buFont typeface="Arial" panose="020B0604020202020204" pitchFamily="34" charset="0"/>
              <a:buNone/>
            </a:pPr>
            <a:endParaRPr lang="en-GB" dirty="0" smtClean="0">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dirty="0" smtClean="0">
                <a:latin typeface="Arial" panose="020B0604020202020204" pitchFamily="34" charset="0"/>
                <a:cs typeface="Arial" panose="020B0604020202020204" pitchFamily="34" charset="0"/>
              </a:rPr>
              <a:t>For supply must be psychoactive substance and covers distribution</a:t>
            </a:r>
          </a:p>
          <a:p>
            <a:pPr marL="0" indent="0" algn="ctr">
              <a:buFont typeface="Arial" panose="020B0604020202020204" pitchFamily="34" charset="0"/>
              <a:buNone/>
            </a:pPr>
            <a:endParaRPr lang="en-GB" b="1" dirty="0" smtClean="0">
              <a:solidFill>
                <a:srgbClr val="0070C0"/>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b="1" dirty="0" smtClean="0">
                <a:solidFill>
                  <a:srgbClr val="FF0000"/>
                </a:solidFill>
                <a:latin typeface="Arial" panose="020B0604020202020204" pitchFamily="34" charset="0"/>
                <a:cs typeface="Arial" panose="020B0604020202020204" pitchFamily="34" charset="0"/>
              </a:rPr>
              <a:t>The transaction does not need to result in payment or reward and would include social supply between friends</a:t>
            </a:r>
          </a:p>
          <a:p>
            <a:pPr marL="0" indent="0" algn="ctr">
              <a:buFont typeface="Arial" panose="020B0604020202020204" pitchFamily="34" charset="0"/>
              <a:buNone/>
            </a:pPr>
            <a:endParaRPr lang="en-GB" sz="1800" dirty="0" smtClean="0">
              <a:solidFill>
                <a:srgbClr val="FF0000"/>
              </a:solidFill>
            </a:endParaRPr>
          </a:p>
          <a:p>
            <a:pPr marL="0" indent="0">
              <a:buFont typeface="Arial" panose="020B0604020202020204" pitchFamily="34" charset="0"/>
              <a:buNone/>
            </a:pPr>
            <a:endParaRPr lang="en-GB" sz="1800" dirty="0"/>
          </a:p>
        </p:txBody>
      </p:sp>
      <p:sp>
        <p:nvSpPr>
          <p:cNvPr id="4" name="TextBox 3"/>
          <p:cNvSpPr txBox="1"/>
          <p:nvPr/>
        </p:nvSpPr>
        <p:spPr>
          <a:xfrm>
            <a:off x="822960" y="429034"/>
            <a:ext cx="10686551" cy="95410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Supply a Psychoactive Substances and Offering to Supply a Psychoactive Substance: Section 5</a:t>
            </a:r>
            <a:endParaRPr lang="en-GB" sz="2800" b="1" dirty="0">
              <a:solidFill>
                <a:schemeClr val="bg1"/>
              </a:solidFill>
            </a:endParaRPr>
          </a:p>
        </p:txBody>
      </p:sp>
    </p:spTree>
    <p:extLst>
      <p:ext uri="{BB962C8B-B14F-4D97-AF65-F5344CB8AC3E}">
        <p14:creationId xmlns:p14="http://schemas.microsoft.com/office/powerpoint/2010/main" val="2013088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152525" y="1882982"/>
            <a:ext cx="9820275" cy="408347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dirty="0" smtClean="0">
                <a:latin typeface="Arial" panose="020B0604020202020204" pitchFamily="34" charset="0"/>
                <a:cs typeface="Arial" panose="020B0604020202020204" pitchFamily="34" charset="0"/>
              </a:rPr>
              <a:t>Is committed when (offender must be over the age of 18)</a:t>
            </a:r>
            <a:br>
              <a:rPr lang="en-GB" sz="2000" dirty="0" smtClean="0">
                <a:latin typeface="Arial" panose="020B0604020202020204" pitchFamily="34" charset="0"/>
                <a:cs typeface="Arial" panose="020B0604020202020204" pitchFamily="34" charset="0"/>
              </a:rPr>
            </a:br>
            <a:endParaRPr lang="en-GB" sz="2000" dirty="0" smtClean="0">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sz="2000" dirty="0" smtClean="0">
                <a:latin typeface="Arial" panose="020B0604020202020204" pitchFamily="34" charset="0"/>
                <a:cs typeface="Arial" panose="020B0604020202020204" pitchFamily="34" charset="0"/>
              </a:rPr>
              <a:t>In the vicinity of school premises at a </a:t>
            </a:r>
            <a:r>
              <a:rPr lang="en-GB" sz="2000" b="1" dirty="0" smtClean="0">
                <a:solidFill>
                  <a:srgbClr val="FF0000"/>
                </a:solidFill>
                <a:latin typeface="Arial" panose="020B0604020202020204" pitchFamily="34" charset="0"/>
                <a:cs typeface="Arial" panose="020B0604020202020204" pitchFamily="34" charset="0"/>
              </a:rPr>
              <a:t>relevant</a:t>
            </a:r>
            <a:r>
              <a:rPr lang="en-GB" sz="2000" dirty="0" smtClean="0">
                <a:solidFill>
                  <a:srgbClr val="FF0000"/>
                </a:solidFill>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time:</a:t>
            </a:r>
          </a:p>
          <a:p>
            <a:pPr marL="0" indent="0" algn="ctr">
              <a:buFont typeface="Arial" panose="020B0604020202020204" pitchFamily="34" charset="0"/>
              <a:buNone/>
            </a:pPr>
            <a:r>
              <a:rPr lang="en-GB" sz="2000" dirty="0">
                <a:latin typeface="Arial" panose="020B0604020202020204" pitchFamily="34" charset="0"/>
                <a:cs typeface="Arial" panose="020B0604020202020204" pitchFamily="34" charset="0"/>
              </a:rPr>
              <a:t>w</a:t>
            </a:r>
            <a:r>
              <a:rPr lang="en-GB" sz="2000" dirty="0" smtClean="0">
                <a:latin typeface="Arial" panose="020B0604020202020204" pitchFamily="34" charset="0"/>
                <a:cs typeface="Arial" panose="020B0604020202020204" pitchFamily="34" charset="0"/>
              </a:rPr>
              <a:t>hen the school premises are in use by persons under the age of 18</a:t>
            </a:r>
          </a:p>
          <a:p>
            <a:pPr marL="0" indent="0" algn="ctr">
              <a:buFont typeface="Arial" panose="020B0604020202020204" pitchFamily="34" charset="0"/>
              <a:buNone/>
            </a:pPr>
            <a:r>
              <a:rPr lang="en-GB" sz="2000" b="1" dirty="0">
                <a:latin typeface="Arial" panose="020B0604020202020204" pitchFamily="34" charset="0"/>
                <a:cs typeface="Arial" panose="020B0604020202020204" pitchFamily="34" charset="0"/>
              </a:rPr>
              <a:t>a</a:t>
            </a:r>
            <a:r>
              <a:rPr lang="en-GB" sz="2000" b="1" dirty="0" smtClean="0">
                <a:latin typeface="Arial" panose="020B0604020202020204" pitchFamily="34" charset="0"/>
                <a:cs typeface="Arial" panose="020B0604020202020204" pitchFamily="34" charset="0"/>
              </a:rPr>
              <a:t>nd</a:t>
            </a:r>
            <a:endParaRPr lang="en-GB" sz="2000" b="1" dirty="0">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sz="2000" dirty="0">
                <a:latin typeface="Arial" panose="020B0604020202020204" pitchFamily="34" charset="0"/>
                <a:cs typeface="Arial" panose="020B0604020202020204" pitchFamily="34" charset="0"/>
              </a:rPr>
              <a:t>o</a:t>
            </a:r>
            <a:r>
              <a:rPr lang="en-GB" sz="2000" dirty="0" smtClean="0">
                <a:latin typeface="Arial" panose="020B0604020202020204" pitchFamily="34" charset="0"/>
                <a:cs typeface="Arial" panose="020B0604020202020204" pitchFamily="34" charset="0"/>
              </a:rPr>
              <a:t>ne hour before the start and one hour after the end of any such time.</a:t>
            </a:r>
          </a:p>
          <a:p>
            <a:pPr marL="0" indent="0" algn="ctr">
              <a:buNone/>
            </a:pPr>
            <a:r>
              <a:rPr lang="en-GB" sz="2000" dirty="0" smtClean="0">
                <a:latin typeface="Arial" panose="020B0604020202020204" pitchFamily="34" charset="0"/>
                <a:cs typeface="Arial" panose="020B0604020202020204" pitchFamily="34" charset="0"/>
              </a:rPr>
              <a:t>A courier was used by the offender, who at the time of the offence was under the age of 18</a:t>
            </a:r>
          </a:p>
          <a:p>
            <a:pPr marL="0" indent="0" algn="ctr">
              <a:buNone/>
            </a:pPr>
            <a:r>
              <a:rPr lang="en-GB" sz="2000" dirty="0">
                <a:latin typeface="Arial" panose="020B0604020202020204" pitchFamily="34" charset="0"/>
                <a:cs typeface="Arial" panose="020B0604020202020204" pitchFamily="34" charset="0"/>
              </a:rPr>
              <a:t>c</a:t>
            </a:r>
            <a:r>
              <a:rPr lang="en-GB" sz="2000" dirty="0" smtClean="0">
                <a:latin typeface="Arial" panose="020B0604020202020204" pitchFamily="34" charset="0"/>
                <a:cs typeface="Arial" panose="020B0604020202020204" pitchFamily="34" charset="0"/>
              </a:rPr>
              <a:t>ommitted in a custodial institution.</a:t>
            </a:r>
          </a:p>
          <a:p>
            <a:pPr marL="0" indent="0" algn="ctr">
              <a:buFont typeface="Arial" panose="020B0604020202020204" pitchFamily="34" charset="0"/>
              <a:buNone/>
            </a:pPr>
            <a:endParaRPr lang="en-GB" sz="1800" dirty="0" smtClean="0">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sz="1800" dirty="0" smtClean="0">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sz="1800" dirty="0" smtClean="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1800" dirty="0">
              <a:latin typeface="Arial" panose="020B0604020202020204" pitchFamily="34" charset="0"/>
              <a:cs typeface="Arial" panose="020B0604020202020204" pitchFamily="34" charset="0"/>
            </a:endParaRPr>
          </a:p>
        </p:txBody>
      </p:sp>
      <p:sp>
        <p:nvSpPr>
          <p:cNvPr id="4" name="TextBox 3"/>
          <p:cNvSpPr txBox="1"/>
          <p:nvPr/>
        </p:nvSpPr>
        <p:spPr>
          <a:xfrm>
            <a:off x="822960" y="429034"/>
            <a:ext cx="10686551" cy="95410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Aggravated Supply: Section 6 – an offence under Section 5 (supply or offer to supply)</a:t>
            </a:r>
            <a:endParaRPr lang="en-GB" sz="2800" b="1" dirty="0">
              <a:solidFill>
                <a:schemeClr val="bg1"/>
              </a:solidFill>
            </a:endParaRPr>
          </a:p>
        </p:txBody>
      </p:sp>
    </p:spTree>
    <p:extLst>
      <p:ext uri="{BB962C8B-B14F-4D97-AF65-F5344CB8AC3E}">
        <p14:creationId xmlns:p14="http://schemas.microsoft.com/office/powerpoint/2010/main" val="2772447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2"/>
          <p:cNvSpPr txBox="1">
            <a:spLocks/>
          </p:cNvSpPr>
          <p:nvPr/>
        </p:nvSpPr>
        <p:spPr>
          <a:xfrm>
            <a:off x="1371600" y="1577461"/>
            <a:ext cx="9525000" cy="435779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smtClean="0">
                <a:latin typeface="Arial" panose="020B0604020202020204" pitchFamily="34" charset="0"/>
                <a:cs typeface="Arial" panose="020B0604020202020204" pitchFamily="34" charset="0"/>
              </a:rPr>
              <a:t>(a)  the person is in possession of a psychoactive substance, </a:t>
            </a:r>
          </a:p>
          <a:p>
            <a:pPr marL="0" indent="0">
              <a:buFont typeface="Arial" panose="020B0604020202020204" pitchFamily="34" charset="0"/>
              <a:buNone/>
            </a:pPr>
            <a:r>
              <a:rPr lang="en-GB" sz="2400" dirty="0" smtClean="0">
                <a:latin typeface="Arial" panose="020B0604020202020204" pitchFamily="34" charset="0"/>
                <a:cs typeface="Arial" panose="020B0604020202020204" pitchFamily="34" charset="0"/>
              </a:rPr>
              <a:t>(b)  the person knows or suspects that the substance is a psychoactive substance, </a:t>
            </a:r>
            <a:r>
              <a:rPr lang="en-GB" sz="2400" b="1" dirty="0" smtClean="0">
                <a:latin typeface="Arial" panose="020B0604020202020204" pitchFamily="34" charset="0"/>
                <a:cs typeface="Arial" panose="020B0604020202020204" pitchFamily="34" charset="0"/>
              </a:rPr>
              <a:t>and</a:t>
            </a:r>
            <a:r>
              <a:rPr lang="en-GB" sz="2400" dirty="0" smtClean="0">
                <a:latin typeface="Arial" panose="020B0604020202020204" pitchFamily="34" charset="0"/>
                <a:cs typeface="Arial" panose="020B0604020202020204" pitchFamily="34" charset="0"/>
              </a:rPr>
              <a:t> </a:t>
            </a:r>
          </a:p>
          <a:p>
            <a:pPr marL="0" indent="0">
              <a:buFont typeface="Arial" panose="020B0604020202020204" pitchFamily="34" charset="0"/>
              <a:buNone/>
            </a:pPr>
            <a:r>
              <a:rPr lang="en-GB" sz="2400" dirty="0" smtClean="0">
                <a:latin typeface="Arial" panose="020B0604020202020204" pitchFamily="34" charset="0"/>
                <a:cs typeface="Arial" panose="020B0604020202020204" pitchFamily="34" charset="0"/>
              </a:rPr>
              <a:t>(c)  the person intends to supply the psychoactive substance to another person for its consumption, whether by any person to whom it is supplied or by some other person, for its psychoactive effects.</a:t>
            </a:r>
          </a:p>
          <a:p>
            <a:pPr marL="0" indent="0" algn="ctr">
              <a:buFont typeface="Arial" panose="020B0604020202020204" pitchFamily="34" charset="0"/>
              <a:buNone/>
            </a:pPr>
            <a:endParaRPr lang="en-GB" sz="1800" dirty="0"/>
          </a:p>
        </p:txBody>
      </p:sp>
      <p:pic>
        <p:nvPicPr>
          <p:cNvPr id="5"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35263" y="4270036"/>
            <a:ext cx="2452393" cy="1379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718185" y="448084"/>
            <a:ext cx="10686551"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Possession INTENT to supply: Section 7</a:t>
            </a:r>
            <a:endParaRPr lang="en-GB" sz="2800" b="1" dirty="0">
              <a:solidFill>
                <a:schemeClr val="bg1"/>
              </a:solidFill>
            </a:endParaRPr>
          </a:p>
        </p:txBody>
      </p:sp>
    </p:spTree>
    <p:extLst>
      <p:ext uri="{BB962C8B-B14F-4D97-AF65-F5344CB8AC3E}">
        <p14:creationId xmlns:p14="http://schemas.microsoft.com/office/powerpoint/2010/main" val="246054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822960" y="1851660"/>
            <a:ext cx="8241527" cy="3988164"/>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3400" dirty="0" smtClean="0">
                <a:latin typeface="Arial" panose="020B0604020202020204" pitchFamily="34" charset="0"/>
                <a:cs typeface="Arial" panose="020B0604020202020204" pitchFamily="34" charset="0"/>
              </a:rPr>
              <a:t>Except in a ‘custodial institution’ (Section 9) such as:</a:t>
            </a:r>
          </a:p>
          <a:p>
            <a:pPr marL="0" indent="0" algn="ctr">
              <a:buFont typeface="Arial" panose="020B0604020202020204" pitchFamily="34" charset="0"/>
              <a:buNone/>
            </a:pPr>
            <a:r>
              <a:rPr lang="en-GB" sz="3400" dirty="0" smtClean="0">
                <a:latin typeface="Arial" panose="020B0604020202020204" pitchFamily="34" charset="0"/>
                <a:cs typeface="Arial" panose="020B0604020202020204" pitchFamily="34" charset="0"/>
              </a:rPr>
              <a:t>Prison, young offenders institution</a:t>
            </a:r>
          </a:p>
          <a:p>
            <a:pPr marL="0" indent="0" algn="ctr">
              <a:buFont typeface="Arial" panose="020B0604020202020204" pitchFamily="34" charset="0"/>
              <a:buNone/>
            </a:pPr>
            <a:r>
              <a:rPr lang="en-GB" sz="3400" dirty="0" smtClean="0">
                <a:latin typeface="Arial" panose="020B0604020202020204" pitchFamily="34" charset="0"/>
                <a:cs typeface="Arial" panose="020B0604020202020204" pitchFamily="34" charset="0"/>
              </a:rPr>
              <a:t>secure training centre, secure college </a:t>
            </a:r>
          </a:p>
          <a:p>
            <a:pPr marL="0" indent="0" algn="ctr">
              <a:buFont typeface="Arial" panose="020B0604020202020204" pitchFamily="34" charset="0"/>
              <a:buNone/>
            </a:pPr>
            <a:r>
              <a:rPr lang="en-GB" sz="3400" dirty="0" smtClean="0">
                <a:latin typeface="Arial" panose="020B0604020202020204" pitchFamily="34" charset="0"/>
                <a:cs typeface="Arial" panose="020B0604020202020204" pitchFamily="34" charset="0"/>
              </a:rPr>
              <a:t>juvenile justice centre, remand centre</a:t>
            </a:r>
          </a:p>
          <a:p>
            <a:pPr marL="0" indent="0" algn="ctr">
              <a:buFont typeface="Arial" panose="020B0604020202020204" pitchFamily="34" charset="0"/>
              <a:buNone/>
            </a:pPr>
            <a:r>
              <a:rPr lang="en-GB" sz="3400" dirty="0" smtClean="0">
                <a:latin typeface="Arial" panose="020B0604020202020204" pitchFamily="34" charset="0"/>
                <a:cs typeface="Arial" panose="020B0604020202020204" pitchFamily="34" charset="0"/>
              </a:rPr>
              <a:t>short term holding facility, removal centre </a:t>
            </a:r>
          </a:p>
          <a:p>
            <a:pPr marL="0" indent="0" algn="ctr">
              <a:buFont typeface="Arial" panose="020B0604020202020204" pitchFamily="34" charset="0"/>
              <a:buNone/>
            </a:pPr>
            <a:r>
              <a:rPr lang="en-GB" sz="3400" dirty="0" smtClean="0">
                <a:latin typeface="Arial" panose="020B0604020202020204" pitchFamily="34" charset="0"/>
                <a:cs typeface="Arial" panose="020B0604020202020204" pitchFamily="34" charset="0"/>
              </a:rPr>
              <a:t>pre departure accommodation (immigration facility)</a:t>
            </a:r>
          </a:p>
          <a:p>
            <a:pPr marL="0" indent="0" algn="ctr">
              <a:buFont typeface="Arial" panose="020B0604020202020204" pitchFamily="34" charset="0"/>
              <a:buNone/>
            </a:pPr>
            <a:r>
              <a:rPr lang="en-GB" sz="3400" dirty="0" smtClean="0">
                <a:latin typeface="Arial" panose="020B0604020202020204" pitchFamily="34" charset="0"/>
                <a:cs typeface="Arial" panose="020B0604020202020204" pitchFamily="34" charset="0"/>
              </a:rPr>
              <a:t>service custody premises (armed forces).</a:t>
            </a:r>
          </a:p>
          <a:p>
            <a:pPr marL="0" indent="0" algn="ctr">
              <a:buFont typeface="Arial" panose="020B0604020202020204" pitchFamily="34" charset="0"/>
              <a:buNone/>
            </a:pPr>
            <a:endParaRPr lang="en-GB" sz="3400" dirty="0" smtClean="0">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sz="3400" dirty="0" smtClean="0">
                <a:solidFill>
                  <a:srgbClr val="FF0000"/>
                </a:solidFill>
                <a:latin typeface="Arial" panose="020B0604020202020204" pitchFamily="34" charset="0"/>
                <a:cs typeface="Arial" panose="020B0604020202020204" pitchFamily="34" charset="0"/>
              </a:rPr>
              <a:t>This will also apply to those working and visiting these premises</a:t>
            </a:r>
          </a:p>
          <a:p>
            <a:pPr marL="0" indent="0">
              <a:buFont typeface="Arial" panose="020B0604020202020204" pitchFamily="34" charset="0"/>
              <a:buNone/>
            </a:pPr>
            <a:endParaRPr lang="en-GB" sz="3300" dirty="0">
              <a:solidFill>
                <a:srgbClr val="FF0000"/>
              </a:solidFill>
              <a:latin typeface="Arial" panose="020B0604020202020204" pitchFamily="34" charset="0"/>
              <a:cs typeface="Arial" panose="020B0604020202020204" pitchFamily="34" charset="0"/>
            </a:endParaRPr>
          </a:p>
        </p:txBody>
      </p:sp>
      <p:pic>
        <p:nvPicPr>
          <p:cNvPr id="4"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b="11785"/>
          <a:stretch/>
        </p:blipFill>
        <p:spPr bwMode="auto">
          <a:xfrm>
            <a:off x="9118681" y="2148904"/>
            <a:ext cx="2390830" cy="2651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822960" y="429034"/>
            <a:ext cx="10686551" cy="95410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Simple possession of a psychoactive substance will NOT be an offence …</a:t>
            </a:r>
            <a:endParaRPr lang="en-GB" sz="2800" b="1" dirty="0">
              <a:solidFill>
                <a:schemeClr val="bg1"/>
              </a:solidFill>
            </a:endParaRPr>
          </a:p>
        </p:txBody>
      </p:sp>
    </p:spTree>
    <p:extLst>
      <p:ext uri="{BB962C8B-B14F-4D97-AF65-F5344CB8AC3E}">
        <p14:creationId xmlns:p14="http://schemas.microsoft.com/office/powerpoint/2010/main" val="393169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500"/>
                                        <p:tgtEl>
                                          <p:spTgt spid="3">
                                            <p:txEl>
                                              <p:pRg st="8" end="8"/>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822960" y="1041254"/>
            <a:ext cx="10587162" cy="4170825"/>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Police Officer </a:t>
            </a:r>
            <a:r>
              <a:rPr lang="en-GB" sz="2400" b="1" dirty="0" smtClean="0">
                <a:latin typeface="Arial" panose="020B0604020202020204" pitchFamily="34" charset="0"/>
                <a:cs typeface="Arial" panose="020B0604020202020204" pitchFamily="34" charset="0"/>
              </a:rPr>
              <a:t>has reasonable grounds to suspect</a:t>
            </a:r>
            <a:r>
              <a:rPr lang="en-GB" sz="2400" dirty="0" smtClean="0">
                <a:latin typeface="Arial" panose="020B0604020202020204" pitchFamily="34" charset="0"/>
                <a:cs typeface="Arial" panose="020B0604020202020204" pitchFamily="34" charset="0"/>
              </a:rPr>
              <a:t> that a person </a:t>
            </a:r>
          </a:p>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has committed, or is likely to commit, </a:t>
            </a:r>
          </a:p>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offences under sec 4 to 9 or section 26 </a:t>
            </a:r>
          </a:p>
          <a:p>
            <a:pPr marL="0" indent="0" algn="ctr">
              <a:buFont typeface="Arial" panose="020B0604020202020204" pitchFamily="34" charset="0"/>
              <a:buNone/>
            </a:pPr>
            <a:r>
              <a:rPr lang="en-GB" sz="2400" b="1" dirty="0" smtClean="0">
                <a:latin typeface="Arial" panose="020B0604020202020204" pitchFamily="34" charset="0"/>
                <a:cs typeface="Arial" panose="020B0604020202020204" pitchFamily="34" charset="0"/>
              </a:rPr>
              <a:t>he may </a:t>
            </a:r>
          </a:p>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search the person for relevant evidence, </a:t>
            </a:r>
          </a:p>
          <a:p>
            <a:pPr marL="0" indent="0" algn="ctr">
              <a:buFont typeface="Arial" panose="020B0604020202020204" pitchFamily="34" charset="0"/>
              <a:buNone/>
            </a:pPr>
            <a:r>
              <a:rPr lang="en-GB" sz="2400" b="1" dirty="0" smtClean="0">
                <a:latin typeface="Arial" panose="020B0604020202020204" pitchFamily="34" charset="0"/>
                <a:cs typeface="Arial" panose="020B0604020202020204" pitchFamily="34" charset="0"/>
              </a:rPr>
              <a:t>and</a:t>
            </a:r>
          </a:p>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stop and</a:t>
            </a:r>
            <a:r>
              <a:rPr lang="en-GB" sz="2400" b="1" dirty="0" smtClean="0">
                <a:latin typeface="Arial" panose="020B0604020202020204" pitchFamily="34" charset="0"/>
                <a:cs typeface="Arial" panose="020B0604020202020204" pitchFamily="34" charset="0"/>
              </a:rPr>
              <a:t> detain </a:t>
            </a:r>
            <a:r>
              <a:rPr lang="en-GB" sz="2400" dirty="0" smtClean="0">
                <a:latin typeface="Arial" panose="020B0604020202020204" pitchFamily="34" charset="0"/>
                <a:cs typeface="Arial" panose="020B0604020202020204" pitchFamily="34" charset="0"/>
              </a:rPr>
              <a:t>the person for the purposes of the search,</a:t>
            </a:r>
          </a:p>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any place to which the officer </a:t>
            </a:r>
            <a:r>
              <a:rPr lang="en-GB" sz="2400" b="1" dirty="0" smtClean="0">
                <a:latin typeface="Arial" panose="020B0604020202020204" pitchFamily="34" charset="0"/>
                <a:cs typeface="Arial" panose="020B0604020202020204" pitchFamily="34" charset="0"/>
              </a:rPr>
              <a:t>lawfully has access </a:t>
            </a:r>
          </a:p>
          <a:p>
            <a:pPr marL="0" indent="0" algn="ctr">
              <a:buFont typeface="Arial" panose="020B0604020202020204" pitchFamily="34" charset="0"/>
              <a:buNone/>
            </a:pPr>
            <a:r>
              <a:rPr lang="en-GB" sz="2400" dirty="0" smtClean="0">
                <a:latin typeface="Arial" panose="020B0604020202020204" pitchFamily="34" charset="0"/>
                <a:cs typeface="Arial" panose="020B0604020202020204" pitchFamily="34" charset="0"/>
              </a:rPr>
              <a:t>(whether or not it is a place to which the public has access). </a:t>
            </a:r>
          </a:p>
          <a:p>
            <a:pPr marL="0" indent="0" algn="ctr">
              <a:buFont typeface="Arial" panose="020B0604020202020204" pitchFamily="34" charset="0"/>
              <a:buNone/>
            </a:pPr>
            <a:endParaRPr lang="en-GB" sz="2400" dirty="0">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sz="2400" dirty="0">
              <a:latin typeface="Arial" panose="020B0604020202020204" pitchFamily="34" charset="0"/>
              <a:cs typeface="Arial" panose="020B0604020202020204" pitchFamily="34" charset="0"/>
            </a:endParaRPr>
          </a:p>
        </p:txBody>
      </p:sp>
      <p:sp>
        <p:nvSpPr>
          <p:cNvPr id="4" name="TextBox 3"/>
          <p:cNvSpPr txBox="1"/>
          <p:nvPr/>
        </p:nvSpPr>
        <p:spPr>
          <a:xfrm>
            <a:off x="822960" y="152035"/>
            <a:ext cx="10686551"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Stop and Search Powers</a:t>
            </a:r>
            <a:endParaRPr lang="en-GB" sz="3600" b="1" dirty="0">
              <a:solidFill>
                <a:schemeClr val="bg1"/>
              </a:solidFill>
            </a:endParaRPr>
          </a:p>
        </p:txBody>
      </p:sp>
      <p:sp>
        <p:nvSpPr>
          <p:cNvPr id="5" name="Rectangle 4"/>
          <p:cNvSpPr/>
          <p:nvPr/>
        </p:nvSpPr>
        <p:spPr>
          <a:xfrm>
            <a:off x="3998750" y="5454967"/>
            <a:ext cx="4235582" cy="400110"/>
          </a:xfrm>
          <a:prstGeom prst="rect">
            <a:avLst/>
          </a:prstGeom>
          <a:solidFill>
            <a:schemeClr val="accent1">
              <a:lumMod val="20000"/>
              <a:lumOff val="80000"/>
            </a:schemeClr>
          </a:solidFill>
        </p:spPr>
        <p:txBody>
          <a:bodyPr wrap="none">
            <a:spAutoFit/>
          </a:bodyPr>
          <a:lstStyle/>
          <a:p>
            <a:pPr algn="ctr"/>
            <a:r>
              <a:rPr lang="en-GB" sz="2000" b="1" dirty="0">
                <a:solidFill>
                  <a:srgbClr val="002060"/>
                </a:solidFill>
                <a:latin typeface="Arial" panose="020B0604020202020204" pitchFamily="34" charset="0"/>
                <a:cs typeface="Arial" panose="020B0604020202020204" pitchFamily="34" charset="0"/>
              </a:rPr>
              <a:t>Section 36 PS Act 2016 - </a:t>
            </a:r>
            <a:r>
              <a:rPr lang="en-GB" sz="2000" b="1" dirty="0">
                <a:solidFill>
                  <a:srgbClr val="FF0000"/>
                </a:solidFill>
                <a:latin typeface="Arial" panose="020B0604020202020204" pitchFamily="34" charset="0"/>
                <a:cs typeface="Arial" panose="020B0604020202020204" pitchFamily="34" charset="0"/>
              </a:rPr>
              <a:t>Persons</a:t>
            </a:r>
          </a:p>
        </p:txBody>
      </p:sp>
    </p:spTree>
    <p:extLst>
      <p:ext uri="{BB962C8B-B14F-4D97-AF65-F5344CB8AC3E}">
        <p14:creationId xmlns:p14="http://schemas.microsoft.com/office/powerpoint/2010/main" val="1228498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922349" y="1267914"/>
            <a:ext cx="10587162" cy="366806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smtClean="0">
                <a:latin typeface="Arial" panose="020B0604020202020204" pitchFamily="34" charset="0"/>
                <a:cs typeface="Arial" panose="020B0604020202020204" pitchFamily="34" charset="0"/>
              </a:rPr>
              <a:t>Where a police or customs officer has reasonable grounds to suspect that there is relevant evidence in a vehicle (which is not a dwelling) he may at any time and in any place to which the officer lawfully has access (whether or not it is a place to which the public has access) </a:t>
            </a:r>
          </a:p>
          <a:p>
            <a:pPr marL="0" indent="0" algn="ctr">
              <a:buNone/>
            </a:pPr>
            <a:r>
              <a:rPr lang="en-GB" dirty="0" smtClean="0">
                <a:latin typeface="Arial" panose="020B0604020202020204" pitchFamily="34" charset="0"/>
                <a:cs typeface="Arial" panose="020B0604020202020204" pitchFamily="34" charset="0"/>
              </a:rPr>
              <a:t>enter the vehicle and search it for relevant evidence,</a:t>
            </a:r>
          </a:p>
          <a:p>
            <a:pPr marL="0" indent="0" algn="ctr">
              <a:buNone/>
            </a:pPr>
            <a:r>
              <a:rPr lang="en-GB" dirty="0" smtClean="0">
                <a:latin typeface="Arial" panose="020B0604020202020204" pitchFamily="34" charset="0"/>
                <a:cs typeface="Arial" panose="020B0604020202020204" pitchFamily="34" charset="0"/>
              </a:rPr>
              <a:t>stop and detain the vehicle for the purposes of entering and searching it.</a:t>
            </a: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822960" y="152035"/>
            <a:ext cx="10686551"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Stop and Search Powers</a:t>
            </a:r>
            <a:endParaRPr lang="en-GB" sz="3600" b="1" dirty="0">
              <a:solidFill>
                <a:schemeClr val="bg1"/>
              </a:solidFill>
            </a:endParaRPr>
          </a:p>
        </p:txBody>
      </p:sp>
      <p:sp>
        <p:nvSpPr>
          <p:cNvPr id="6" name="Rectangle 5"/>
          <p:cNvSpPr/>
          <p:nvPr/>
        </p:nvSpPr>
        <p:spPr>
          <a:xfrm>
            <a:off x="3633907" y="4935974"/>
            <a:ext cx="5064656" cy="461665"/>
          </a:xfrm>
          <a:prstGeom prst="rect">
            <a:avLst/>
          </a:prstGeom>
          <a:solidFill>
            <a:schemeClr val="accent1">
              <a:lumMod val="20000"/>
              <a:lumOff val="80000"/>
            </a:schemeClr>
          </a:solidFill>
        </p:spPr>
        <p:txBody>
          <a:bodyPr wrap="none">
            <a:spAutoFit/>
          </a:bodyPr>
          <a:lstStyle/>
          <a:p>
            <a:pPr algn="ctr"/>
            <a:r>
              <a:rPr lang="en-GB" sz="2400" b="1" dirty="0">
                <a:solidFill>
                  <a:srgbClr val="002060"/>
                </a:solidFill>
                <a:latin typeface="Arial" panose="020B0604020202020204" pitchFamily="34" charset="0"/>
                <a:cs typeface="Arial" panose="020B0604020202020204" pitchFamily="34" charset="0"/>
              </a:rPr>
              <a:t>Section 37 PS Act 2016 - </a:t>
            </a:r>
            <a:r>
              <a:rPr lang="en-GB" sz="2400" b="1" dirty="0">
                <a:solidFill>
                  <a:srgbClr val="FF0000"/>
                </a:solidFill>
                <a:latin typeface="Arial" panose="020B0604020202020204" pitchFamily="34" charset="0"/>
                <a:cs typeface="Arial" panose="020B0604020202020204" pitchFamily="34" charset="0"/>
              </a:rPr>
              <a:t>Vehicles</a:t>
            </a:r>
          </a:p>
        </p:txBody>
      </p:sp>
    </p:spTree>
    <p:extLst>
      <p:ext uri="{BB962C8B-B14F-4D97-AF65-F5344CB8AC3E}">
        <p14:creationId xmlns:p14="http://schemas.microsoft.com/office/powerpoint/2010/main" val="2359762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1335817" y="798366"/>
            <a:ext cx="9660835" cy="4832092"/>
          </a:xfrm>
          <a:prstGeom prst="rect">
            <a:avLst/>
          </a:prstGeom>
        </p:spPr>
        <p:txBody>
          <a:bodyPr wrap="square">
            <a:spAutoFit/>
          </a:bodyPr>
          <a:lstStyle/>
          <a:p>
            <a:pPr>
              <a:spcBef>
                <a:spcPct val="20000"/>
              </a:spcBef>
              <a:defRPr/>
            </a:pPr>
            <a:endParaRPr lang="en-GB" sz="800" kern="0" dirty="0">
              <a:latin typeface="Arial"/>
              <a:ea typeface="+mn-ea"/>
            </a:endParaRPr>
          </a:p>
          <a:p>
            <a:pPr>
              <a:spcBef>
                <a:spcPct val="20000"/>
              </a:spcBef>
              <a:defRPr/>
            </a:pPr>
            <a:r>
              <a:rPr lang="en-GB" sz="2400" kern="0" dirty="0">
                <a:latin typeface="Arial" panose="020B0604020202020204" pitchFamily="34" charset="0"/>
                <a:cs typeface="Arial" panose="020B0604020202020204" pitchFamily="34" charset="0"/>
              </a:rPr>
              <a:t>The Act also contains powers for police, customs and trading standards to action or apply for:</a:t>
            </a:r>
          </a:p>
          <a:p>
            <a:pPr>
              <a:spcBef>
                <a:spcPct val="20000"/>
              </a:spcBef>
              <a:defRPr/>
            </a:pPr>
            <a:endParaRPr lang="en-GB" sz="2400" kern="0" dirty="0">
              <a:latin typeface="Arial" panose="020B0604020202020204" pitchFamily="34" charset="0"/>
              <a:cs typeface="Arial" panose="020B0604020202020204" pitchFamily="34" charset="0"/>
            </a:endParaRPr>
          </a:p>
          <a:p>
            <a:pPr marL="342900" indent="-342900">
              <a:spcBef>
                <a:spcPct val="20000"/>
              </a:spcBef>
              <a:buFontTx/>
              <a:buChar char="•"/>
              <a:defRPr/>
            </a:pPr>
            <a:r>
              <a:rPr lang="en-GB" sz="2400" kern="0" dirty="0">
                <a:latin typeface="Arial" panose="020B0604020202020204" pitchFamily="34" charset="0"/>
                <a:cs typeface="Arial" panose="020B0604020202020204" pitchFamily="34" charset="0"/>
              </a:rPr>
              <a:t>Section 13 – Prohibition Notices</a:t>
            </a:r>
          </a:p>
          <a:p>
            <a:pPr marL="342900" indent="-342900">
              <a:spcBef>
                <a:spcPct val="20000"/>
              </a:spcBef>
              <a:buFontTx/>
              <a:buChar char="•"/>
              <a:defRPr/>
            </a:pPr>
            <a:r>
              <a:rPr lang="en-GB" sz="2400" kern="0" dirty="0">
                <a:latin typeface="Arial" panose="020B0604020202020204" pitchFamily="34" charset="0"/>
                <a:cs typeface="Arial" panose="020B0604020202020204" pitchFamily="34" charset="0"/>
              </a:rPr>
              <a:t>Section 14 – Premises Notices</a:t>
            </a:r>
          </a:p>
          <a:p>
            <a:pPr marL="342900" indent="-342900">
              <a:spcBef>
                <a:spcPct val="20000"/>
              </a:spcBef>
              <a:buFontTx/>
              <a:buChar char="•"/>
              <a:defRPr/>
            </a:pPr>
            <a:r>
              <a:rPr lang="en-GB" sz="2400" kern="0" dirty="0">
                <a:latin typeface="Arial" panose="020B0604020202020204" pitchFamily="34" charset="0"/>
                <a:cs typeface="Arial" panose="020B0604020202020204" pitchFamily="34" charset="0"/>
              </a:rPr>
              <a:t>Section 17 – Prohibition Orders</a:t>
            </a:r>
          </a:p>
          <a:p>
            <a:pPr marL="342900" indent="-342900">
              <a:spcBef>
                <a:spcPct val="20000"/>
              </a:spcBef>
              <a:buFontTx/>
              <a:buChar char="•"/>
              <a:defRPr/>
            </a:pPr>
            <a:r>
              <a:rPr lang="en-GB" sz="2400" kern="0" dirty="0">
                <a:latin typeface="Arial" panose="020B0604020202020204" pitchFamily="34" charset="0"/>
                <a:cs typeface="Arial" panose="020B0604020202020204" pitchFamily="34" charset="0"/>
              </a:rPr>
              <a:t>Section 20 – Premises Order</a:t>
            </a:r>
          </a:p>
          <a:p>
            <a:pPr algn="ctr">
              <a:spcBef>
                <a:spcPct val="20000"/>
              </a:spcBef>
              <a:defRPr/>
            </a:pPr>
            <a:endParaRPr lang="en-GB" altLang="en-US" sz="2400" dirty="0">
              <a:latin typeface="Arial" panose="020B0604020202020204" pitchFamily="34" charset="0"/>
              <a:ea typeface="Calibri" pitchFamily="34" charset="0"/>
              <a:cs typeface="Arial" panose="020B0604020202020204" pitchFamily="34" charset="0"/>
            </a:endParaRPr>
          </a:p>
          <a:p>
            <a:pPr>
              <a:spcBef>
                <a:spcPct val="20000"/>
              </a:spcBef>
              <a:defRPr/>
            </a:pPr>
            <a:r>
              <a:rPr lang="en-GB" altLang="en-US" sz="2400" b="1" dirty="0">
                <a:solidFill>
                  <a:srgbClr val="FF0000"/>
                </a:solidFill>
                <a:latin typeface="Arial" panose="020B0604020202020204" pitchFamily="34" charset="0"/>
                <a:ea typeface="Calibri" pitchFamily="34" charset="0"/>
                <a:cs typeface="Arial" panose="020B0604020202020204" pitchFamily="34" charset="0"/>
              </a:rPr>
              <a:t>Note: Civil Sanctions do not apply to Section 7 Possession with intent to supply</a:t>
            </a:r>
            <a:r>
              <a:rPr lang="en-GB" altLang="en-US" sz="2400" b="1" dirty="0">
                <a:solidFill>
                  <a:srgbClr val="FF0000"/>
                </a:solidFill>
                <a:ea typeface="Calibri" pitchFamily="34" charset="0"/>
                <a:cs typeface="Arial" panose="020B0604020202020204" pitchFamily="34" charset="0"/>
              </a:rPr>
              <a:t>.</a:t>
            </a:r>
          </a:p>
          <a:p>
            <a:pPr>
              <a:spcBef>
                <a:spcPct val="20000"/>
              </a:spcBef>
              <a:defRPr/>
            </a:pPr>
            <a:endParaRPr lang="en-GB" altLang="en-US" sz="1800" dirty="0">
              <a:ea typeface="Calibri" pitchFamily="34" charset="0"/>
              <a:cs typeface="Arial" panose="020B0604020202020204" pitchFamily="34" charset="0"/>
            </a:endParaRPr>
          </a:p>
        </p:txBody>
      </p:sp>
      <p:sp>
        <p:nvSpPr>
          <p:cNvPr id="5" name="TextBox 4"/>
          <p:cNvSpPr txBox="1"/>
          <p:nvPr/>
        </p:nvSpPr>
        <p:spPr>
          <a:xfrm>
            <a:off x="822960" y="152035"/>
            <a:ext cx="10686551"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Sanctions</a:t>
            </a:r>
            <a:endParaRPr lang="en-GB" sz="2800" b="1" dirty="0">
              <a:solidFill>
                <a:schemeClr val="bg1"/>
              </a:solidFill>
            </a:endParaRPr>
          </a:p>
        </p:txBody>
      </p:sp>
    </p:spTree>
    <p:extLst>
      <p:ext uri="{BB962C8B-B14F-4D97-AF65-F5344CB8AC3E}">
        <p14:creationId xmlns:p14="http://schemas.microsoft.com/office/powerpoint/2010/main" val="1733761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500"/>
                                        <p:tgtEl>
                                          <p:spTgt spid="2">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3" end="3"/>
                                            </p:txEl>
                                          </p:spTgt>
                                        </p:tgtEl>
                                        <p:attrNameLst>
                                          <p:attrName>style.visibility</p:attrName>
                                        </p:attrNameLst>
                                      </p:cBhvr>
                                      <p:to>
                                        <p:strVal val="visible"/>
                                      </p:to>
                                    </p:set>
                                    <p:animEffect transition="in" filter="fade">
                                      <p:cBhvr>
                                        <p:cTn id="10" dur="500"/>
                                        <p:tgtEl>
                                          <p:spTgt spid="2">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Effect transition="in" filter="fade">
                                      <p:cBhvr>
                                        <p:cTn id="13" dur="500"/>
                                        <p:tgtEl>
                                          <p:spTgt spid="2">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2">
                                            <p:txEl>
                                              <p:pRg st="5" end="5"/>
                                            </p:txEl>
                                          </p:spTgt>
                                        </p:tgtEl>
                                        <p:attrNameLst>
                                          <p:attrName>style.visibility</p:attrName>
                                        </p:attrNameLst>
                                      </p:cBhvr>
                                      <p:to>
                                        <p:strVal val="visible"/>
                                      </p:to>
                                    </p:set>
                                    <p:animEffect transition="in" filter="fade">
                                      <p:cBhvr>
                                        <p:cTn id="16" dur="500"/>
                                        <p:tgtEl>
                                          <p:spTgt spid="2">
                                            <p:txEl>
                                              <p:pRg st="5" end="5"/>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Effect transition="in" filter="fade">
                                      <p:cBhvr>
                                        <p:cTn id="19" dur="500"/>
                                        <p:tgtEl>
                                          <p:spTgt spid="2">
                                            <p:txEl>
                                              <p:pRg st="6" end="6"/>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2">
                                            <p:txEl>
                                              <p:pRg st="8" end="8"/>
                                            </p:txEl>
                                          </p:spTgt>
                                        </p:tgtEl>
                                        <p:attrNameLst>
                                          <p:attrName>style.visibility</p:attrName>
                                        </p:attrNameLst>
                                      </p:cBhvr>
                                      <p:to>
                                        <p:strVal val="visible"/>
                                      </p:to>
                                    </p:set>
                                    <p:animEffect transition="in" filter="fade">
                                      <p:cBhvr>
                                        <p:cTn id="22"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1304509" y="1964234"/>
            <a:ext cx="9578340" cy="366806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smtClean="0">
                <a:latin typeface="Arial" panose="020B0604020202020204" pitchFamily="34" charset="0"/>
                <a:cs typeface="Arial" panose="020B0604020202020204" pitchFamily="34" charset="0"/>
              </a:rPr>
              <a:t>Prohibition Order Sec 18 Concerns a person</a:t>
            </a:r>
          </a:p>
          <a:p>
            <a:pPr marL="0" indent="0" algn="ctr">
              <a:buFont typeface="Arial" panose="020B0604020202020204" pitchFamily="34" charset="0"/>
              <a:buNone/>
            </a:pPr>
            <a:r>
              <a:rPr lang="en-GB" dirty="0" smtClean="0">
                <a:latin typeface="Arial" panose="020B0604020202020204" pitchFamily="34" charset="0"/>
                <a:cs typeface="Arial" panose="020B0604020202020204" pitchFamily="34" charset="0"/>
              </a:rPr>
              <a:t>Premises Order Sec 20 Owned/leased/occupied/controlled/operated</a:t>
            </a:r>
          </a:p>
          <a:p>
            <a:pPr marL="0" indent="0" algn="ctr">
              <a:buFont typeface="Arial" panose="020B0604020202020204" pitchFamily="34" charset="0"/>
              <a:buNone/>
            </a:pPr>
            <a:endParaRPr lang="en-GB" dirty="0" smtClean="0">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b="1" dirty="0" smtClean="0">
                <a:solidFill>
                  <a:srgbClr val="FF0000"/>
                </a:solidFill>
                <a:latin typeface="Arial" panose="020B0604020202020204" pitchFamily="34" charset="0"/>
                <a:cs typeface="Arial" panose="020B0604020202020204" pitchFamily="34" charset="0"/>
              </a:rPr>
              <a:t>This relates to basically the same circumstances as the section for NOTICES but ORDERS are made by the court.</a:t>
            </a:r>
          </a:p>
          <a:p>
            <a:pPr marL="0" indent="0" algn="ctr">
              <a:buFont typeface="Arial" panose="020B0604020202020204" pitchFamily="34" charset="0"/>
              <a:buNone/>
            </a:pPr>
            <a:endParaRPr lang="en-GB" sz="2400" dirty="0">
              <a:solidFill>
                <a:srgbClr val="FF0000"/>
              </a:solidFill>
              <a:latin typeface="Arial" panose="020B0604020202020204" pitchFamily="34" charset="0"/>
              <a:cs typeface="Arial" panose="020B0604020202020204" pitchFamily="34" charset="0"/>
            </a:endParaRPr>
          </a:p>
        </p:txBody>
      </p:sp>
      <p:sp>
        <p:nvSpPr>
          <p:cNvPr id="4" name="TextBox 3"/>
          <p:cNvSpPr txBox="1"/>
          <p:nvPr/>
        </p:nvSpPr>
        <p:spPr>
          <a:xfrm>
            <a:off x="557584" y="685375"/>
            <a:ext cx="11072191"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Premises/Prohibition ORDERS: Sections 18 &amp; 20</a:t>
            </a:r>
            <a:endParaRPr lang="en-GB" sz="2800" b="1" dirty="0">
              <a:solidFill>
                <a:schemeClr val="bg1"/>
              </a:solidFill>
            </a:endParaRPr>
          </a:p>
        </p:txBody>
      </p:sp>
    </p:spTree>
    <p:extLst>
      <p:ext uri="{BB962C8B-B14F-4D97-AF65-F5344CB8AC3E}">
        <p14:creationId xmlns:p14="http://schemas.microsoft.com/office/powerpoint/2010/main" val="2530813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fade">
                                      <p:cBhvr>
                                        <p:cTn id="15"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l="18882" r="16184"/>
          <a:stretch/>
        </p:blipFill>
        <p:spPr>
          <a:xfrm>
            <a:off x="3324224" y="900112"/>
            <a:ext cx="6078855" cy="4336651"/>
          </a:xfrm>
          <a:prstGeom prst="rect">
            <a:avLst/>
          </a:prstGeom>
        </p:spPr>
      </p:pic>
    </p:spTree>
    <p:extLst>
      <p:ext uri="{BB962C8B-B14F-4D97-AF65-F5344CB8AC3E}">
        <p14:creationId xmlns:p14="http://schemas.microsoft.com/office/powerpoint/2010/main" val="365560108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41479" y="1049656"/>
            <a:ext cx="5978466" cy="4360544"/>
          </a:xfrm>
          <a:prstGeom prst="rect">
            <a:avLst/>
          </a:prstGeom>
        </p:spPr>
      </p:pic>
    </p:spTree>
    <p:extLst>
      <p:ext uri="{BB962C8B-B14F-4D97-AF65-F5344CB8AC3E}">
        <p14:creationId xmlns:p14="http://schemas.microsoft.com/office/powerpoint/2010/main" val="2812221674"/>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500</TotalTime>
  <Words>2322</Words>
  <Application>Microsoft Office PowerPoint</Application>
  <PresentationFormat>Widescreen</PresentationFormat>
  <Paragraphs>308</Paragraphs>
  <Slides>20</Slides>
  <Notes>20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20</vt:i4>
      </vt:variant>
    </vt:vector>
  </HeadingPairs>
  <TitlesOfParts>
    <vt:vector size="29" baseType="lpstr">
      <vt:lpstr>ＭＳ Ｐゴシック</vt:lpstr>
      <vt:lpstr>Arial</vt:lpstr>
      <vt:lpstr>Arial Black</vt:lpstr>
      <vt:lpstr>Calibri</vt:lpstr>
      <vt:lpstr>Calibri Light</vt:lpstr>
      <vt:lpstr>Microsoft Sans Serif</vt:lpstr>
      <vt:lpstr>Tahoma</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61</cp:revision>
  <cp:lastPrinted>2018-09-12T11:13:54Z</cp:lastPrinted>
  <dcterms:created xsi:type="dcterms:W3CDTF">2018-09-11T12:27:41Z</dcterms:created>
  <dcterms:modified xsi:type="dcterms:W3CDTF">2019-02-20T15:13:51Z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4003f677-b01a-4ef0-bc43-772aeed3210a</vt:lpwstr>
  </property>
  <property fmtid="{D5CDD505-2E9C-101B-9397-08002B2CF9AE}" pid="3" name="Classification">
    <vt:lpwstr>OFFICIAL</vt:lpwstr>
  </property>
  <property fmtid="{D5CDD505-2E9C-101B-9397-08002B2CF9AE}" pid="4" name="Visibility">
    <vt:lpwstr>NOT VISIBLE</vt:lpwstr>
  </property>
</Properties>
</file>