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83" r:id="rId2"/>
    <p:sldId id="276" r:id="rId3"/>
    <p:sldId id="277" r:id="rId4"/>
    <p:sldId id="278" r:id="rId5"/>
    <p:sldId id="279" r:id="rId6"/>
    <p:sldId id="280" r:id="rId7"/>
    <p:sldId id="288" r:id="rId8"/>
    <p:sldId id="270" r:id="rId9"/>
    <p:sldId id="284" r:id="rId10"/>
    <p:sldId id="286" r:id="rId11"/>
    <p:sldId id="285" r:id="rId12"/>
    <p:sldId id="273" r:id="rId13"/>
    <p:sldId id="274" r:id="rId14"/>
    <p:sldId id="287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77" dt="2026-10-11T22:10:59.358"/>
    <p1510:client id="{25B22DF3-B979-B21F-0E9F-2E14686AB34F}" v="1053" dt="2026-10-11T19:15:09.679"/>
    <p1510:client id="{33F0B249-F19C-CE48-BB5D-73D6FE7CFB86}" v="76" dt="2026-10-12T07:29:02.754"/>
    <p1510:client id="{50A514CD-57DF-C386-7D83-63F1135DD289}" v="1350" dt="2026-10-11T13:58:38.366"/>
    <p1510:client id="{534EC84F-0C96-D416-E748-7F353A2FB9B0}" v="4" dt="2026-10-11T11:17:13.029"/>
    <p1510:client id="{A37DCDCC-76AF-E5A6-4E2A-36EA781B0716}" v="283" dt="2026-10-10T10:18:20.228"/>
    <p1510:client id="{BAE80EFA-089B-9A45-294E-31A45DFF2BC6}" v="416" dt="2026-10-11T22:22:49.931"/>
    <p1510:client id="{E23B857E-E828-77A7-6322-C6835BD0622F}" v="1" dt="2026-10-10T10:51:49.213"/>
    <p1510:client id="{EBAE9414-D412-68A7-5A2E-8D595AF6B93E}" v="416" dt="2026-10-11T22:57:12.8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5DEC014E-32E8-BC91-190E-85B3C74C9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8" y="964075"/>
            <a:ext cx="4654297" cy="3739896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858000" y="4822842"/>
            <a:ext cx="4206240" cy="1380744"/>
          </a:xfrm>
        </p:spPr>
        <p:txBody>
          <a:bodyPr anchor="t" anchorCtr="0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B2603722-CE80-C718-39E9-BB79F1F68C3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884C280F-E753-FE97-A722-F86168AC97B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41248" y="964074"/>
            <a:ext cx="5403280" cy="5258929"/>
          </a:xfrm>
          <a:custGeom>
            <a:avLst/>
            <a:gdLst/>
            <a:ahLst/>
            <a:cxnLst/>
            <a:rect l="l" t="t" r="r" b="b"/>
            <a:pathLst>
              <a:path w="5403280" h="5258929">
                <a:moveTo>
                  <a:pt x="2701640" y="0"/>
                </a:moveTo>
                <a:cubicBezTo>
                  <a:pt x="4193715" y="0"/>
                  <a:pt x="5403280" y="1209565"/>
                  <a:pt x="5403280" y="2701640"/>
                </a:cubicBezTo>
                <a:lnTo>
                  <a:pt x="5403280" y="5258929"/>
                </a:lnTo>
                <a:lnTo>
                  <a:pt x="0" y="5258929"/>
                </a:lnTo>
                <a:lnTo>
                  <a:pt x="0" y="2701640"/>
                </a:lnTo>
                <a:cubicBezTo>
                  <a:pt x="0" y="1209565"/>
                  <a:pt x="1209565" y="0"/>
                  <a:pt x="2701640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noFill/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117A08-C834-F239-A3DF-2D1295F0AE4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7E80C6A5-61FE-078D-49D9-31BD1294014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879946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FE6C4595-90D4-94E6-CEBA-82807457D2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/>
          <a:p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1520" y="1658679"/>
            <a:ext cx="10780776" cy="4925000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200">
                <a:solidFill>
                  <a:schemeClr val="tx1"/>
                </a:solidFill>
              </a:defRPr>
            </a:lvl4pPr>
            <a:lvl5pPr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6A364-A39C-470E-B89A-9BD89958568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5353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5218032"/>
            <a:ext cx="10972800" cy="786384"/>
          </a:xfrm>
        </p:spPr>
        <p:txBody>
          <a:bodyPr anchor="b">
            <a:norm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972629"/>
            <a:ext cx="10972800" cy="480373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12191999" cy="4986425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88BD73-E6AB-68A9-F41B-313E0C44777C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396119" y="5787191"/>
            <a:ext cx="1503444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AA6162-61A3-2C41-311C-F407FC4B4DA9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1DABF624-39B6-C7A2-98E7-26593626B4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498994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E6B102F-64E7-9387-1F8F-DB4AC825773A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5881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84C31D-CC85-27E5-FD9F-627C926D5A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578608"/>
            <a:ext cx="7879335" cy="3592629"/>
          </a:xfrm>
        </p:spPr>
        <p:txBody>
          <a:bodyPr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A10B934F-7AD0-6CA4-BC4D-9CC30854BF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1714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FF6486-38AE-54F6-E2F3-8B944C3F1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41BD916-71AE-106E-105D-01655950FC4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987800" y="368300"/>
            <a:ext cx="7375525" cy="1014413"/>
          </a:xfrm>
        </p:spPr>
        <p:txBody>
          <a:bodyPr anchor="ctr">
            <a:normAutofit/>
          </a:bodyPr>
          <a:lstStyle>
            <a:lvl1pPr algn="r">
              <a:defRPr sz="20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FD0054-227E-4953-9BB1-7141F90243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43F5B-065E-43CE-B3FD-98C48A6F94D7}" type="datetimeFigureOut">
              <a:rPr lang="en-US" dirty="0"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42E0F1-15E9-E241-9959-A6D46B69EE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21835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95842852-3CDE-22AD-D5F0-AAF8279A09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59536"/>
            <a:ext cx="9546336" cy="3675885"/>
          </a:xfrm>
        </p:spPr>
        <p:txBody>
          <a:bodyPr anchor="t">
            <a:normAutofit/>
          </a:bodyPr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C4D523C5-E38D-F0DE-48C0-B6B8404B6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52708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C4EF7E11-76D4-64FA-465B-165405450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85947" y="1296083"/>
            <a:ext cx="4353325" cy="4265835"/>
          </a:xfrm>
          <a:custGeom>
            <a:avLst/>
            <a:gdLst/>
            <a:ahLst/>
            <a:cxnLst/>
            <a:rect l="l" t="t" r="r" b="b"/>
            <a:pathLst>
              <a:path w="4353325" h="4265835">
                <a:moveTo>
                  <a:pt x="2176663" y="0"/>
                </a:moveTo>
                <a:cubicBezTo>
                  <a:pt x="3378800" y="0"/>
                  <a:pt x="4353325" y="974525"/>
                  <a:pt x="4353325" y="2176662"/>
                </a:cubicBezTo>
                <a:lnTo>
                  <a:pt x="4353325" y="2712923"/>
                </a:lnTo>
                <a:lnTo>
                  <a:pt x="4353325" y="3733873"/>
                </a:lnTo>
                <a:lnTo>
                  <a:pt x="4353325" y="4265835"/>
                </a:lnTo>
                <a:lnTo>
                  <a:pt x="0" y="4265835"/>
                </a:lnTo>
                <a:lnTo>
                  <a:pt x="0" y="3733873"/>
                </a:lnTo>
                <a:lnTo>
                  <a:pt x="0" y="2712923"/>
                </a:lnTo>
                <a:lnTo>
                  <a:pt x="0" y="2176662"/>
                </a:lnTo>
                <a:cubicBezTo>
                  <a:pt x="0" y="974525"/>
                  <a:pt x="974525" y="0"/>
                  <a:pt x="2176663" y="0"/>
                </a:cubicBezTo>
                <a:close/>
              </a:path>
            </a:pathLst>
          </a:custGeom>
          <a:ln w="6350">
            <a:solidFill>
              <a:schemeClr val="tx1"/>
            </a:solidFill>
          </a:ln>
        </p:spPr>
        <p:txBody>
          <a:bodyPr wrap="square" lIns="182880" tIns="914400" rIns="182880" anchor="ctr" anchorCtr="0">
            <a:no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D633F00-464B-3088-812A-40496FD1021A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35056" y="1296083"/>
            <a:ext cx="4325112" cy="4265835"/>
          </a:xfrm>
        </p:spPr>
        <p:txBody>
          <a:bodyPr anchor="b" anchorCtr="0"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53D6F41-6645-4089-A6BB-7B692A44A4C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92555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0704" y="4608576"/>
            <a:ext cx="4169664" cy="1609344"/>
          </a:xfrm>
        </p:spPr>
        <p:txBody>
          <a:bodyPr anchor="t" anchorCtr="0">
            <a:noAutofit/>
          </a:bodyPr>
          <a:lstStyle>
            <a:lvl1pPr algn="ctr">
              <a:defRPr sz="44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E5AAB3D-814D-597A-6ADE-F522A8116DCD}"/>
              </a:ext>
            </a:extLst>
          </p:cNvPr>
          <p:cNvSpPr>
            <a:spLocks noGrp="1" noChangeAspect="1"/>
          </p:cNvSpPr>
          <p:nvPr>
            <p:ph type="pic" idx="13" hasCustomPrompt="1"/>
          </p:nvPr>
        </p:nvSpPr>
        <p:spPr>
          <a:xfrm>
            <a:off x="1257301" y="1097280"/>
            <a:ext cx="3776470" cy="3168100"/>
          </a:xfrm>
          <a:custGeom>
            <a:avLst/>
            <a:gdLst/>
            <a:ahLst/>
            <a:cxnLst/>
            <a:rect l="l" t="t" r="r" b="b"/>
            <a:pathLst>
              <a:path w="3776470" h="3168100">
                <a:moveTo>
                  <a:pt x="1888235" y="0"/>
                </a:moveTo>
                <a:cubicBezTo>
                  <a:pt x="2931078" y="0"/>
                  <a:pt x="3776470" y="845392"/>
                  <a:pt x="3776470" y="1888235"/>
                </a:cubicBezTo>
                <a:lnTo>
                  <a:pt x="3776470" y="3168100"/>
                </a:lnTo>
                <a:lnTo>
                  <a:pt x="0" y="3168100"/>
                </a:lnTo>
                <a:lnTo>
                  <a:pt x="0" y="1888235"/>
                </a:lnTo>
                <a:cubicBezTo>
                  <a:pt x="0" y="845392"/>
                  <a:pt x="845392" y="0"/>
                  <a:pt x="1888235" y="0"/>
                </a:cubicBez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41464" y="841248"/>
            <a:ext cx="4215384" cy="5330952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  <a:lvl2pPr algn="ctr">
              <a:defRPr>
                <a:solidFill>
                  <a:schemeClr val="tx1"/>
                </a:solidFill>
              </a:defRPr>
            </a:lvl2pPr>
            <a:lvl3pPr algn="ctr">
              <a:defRPr>
                <a:solidFill>
                  <a:schemeClr val="tx1"/>
                </a:solidFill>
              </a:defRPr>
            </a:lvl3pPr>
            <a:lvl4pPr algn="ctr">
              <a:defRPr>
                <a:solidFill>
                  <a:schemeClr val="tx1"/>
                </a:solidFill>
              </a:defRPr>
            </a:lvl4pPr>
            <a:lvl5pPr algn="ctr"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5E16723-2C2F-40DB-89B2-A94AAE77E75C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ECD2C868-CE73-A5B1-1389-62A23B14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629708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298434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6384" y="2615184"/>
            <a:ext cx="3813048" cy="3557016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519738" y="841248"/>
            <a:ext cx="4956175" cy="355600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58B73AF-3955-4569-8B4F-B329360A9CBD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EF4378AB-83E7-8777-F6CD-8F19BA4FEE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5016203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0565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841248"/>
            <a:ext cx="2999232" cy="5184648"/>
          </a:xfrm>
        </p:spPr>
        <p:txBody>
          <a:bodyPr anchor="t" anchorCtr="0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66926" y="841248"/>
            <a:ext cx="6260154" cy="518464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 sz="1400">
                <a:solidFill>
                  <a:schemeClr val="tx1"/>
                </a:solidFill>
              </a:defRPr>
            </a:lvl2pPr>
            <a:lvl3pPr>
              <a:defRPr sz="1400">
                <a:solidFill>
                  <a:schemeClr val="tx1"/>
                </a:solidFill>
              </a:defRPr>
            </a:lvl3pPr>
            <a:lvl4pPr>
              <a:defRPr sz="1400">
                <a:solidFill>
                  <a:schemeClr val="tx1"/>
                </a:solidFill>
              </a:defRPr>
            </a:lvl4pPr>
            <a:lvl5pPr>
              <a:defRPr sz="14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B0ADC593-EA98-4C39-A75F-3F3A9C69101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C8293A07-68F2-BD10-B738-E87F3F3D8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V="1">
            <a:off x="418221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5977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31152" y="990511"/>
            <a:ext cx="2565593" cy="1858941"/>
          </a:xfrm>
        </p:spPr>
        <p:txBody>
          <a:bodyPr anchor="b"/>
          <a:lstStyle>
            <a:lvl1pPr>
              <a:defRPr lang="en-US" sz="3200" kern="120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0"/>
            <a:ext cx="8326323" cy="6858000"/>
          </a:xfrm>
          <a:custGeom>
            <a:avLst/>
            <a:gdLst/>
            <a:ahLst/>
            <a:cxnLst/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wrap="square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32271" y="3011335"/>
            <a:ext cx="2559977" cy="265625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sz="1400" dirty="0"/>
            </a:lvl2pPr>
            <a:lvl3pPr marL="457200" indent="0">
              <a:buNone/>
              <a:defRPr lang="en-US" sz="1400" dirty="0"/>
            </a:lvl3pPr>
            <a:lvl4pPr marL="685800" indent="0">
              <a:buNone/>
              <a:defRPr lang="en-US" sz="1400" dirty="0"/>
            </a:lvl4pPr>
            <a:lvl5pPr marL="914400" indent="0">
              <a:buNone/>
              <a:defRPr lang="en-US" sz="1400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8BD5A515-9970-0784-7927-52F94C270B4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5400000">
            <a:off x="10292564" y="1592958"/>
            <a:ext cx="2973522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8523CCEC-6BB2-B704-95E2-87FED823C5B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11" name="Slide Number Placeholder 6">
            <a:extLst>
              <a:ext uri="{FF2B5EF4-FFF2-40B4-BE49-F238E27FC236}">
                <a16:creationId xmlns:a16="http://schemas.microsoft.com/office/drawing/2014/main" id="{1208465C-8C77-73BF-D18F-D01907BAC86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512296" y="6356350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50E2A219-E459-07B3-1ED3-CBF7D239B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32057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70746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0" y="548640"/>
            <a:ext cx="6093225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793885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18B74D6-CD72-B859-C229-60DB988B25E3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03520" y="1828800"/>
            <a:ext cx="6071616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F483F68-3490-71E7-A7DA-DA46BC485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79715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345FA4-0621-D8F1-73D0-046B7F4D7713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4C51678-E871-8AD4-08DA-BF7B7013A356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10292565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3CD01CE4-E064-7D2F-7D3A-9DA85E2777F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399176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48640"/>
            <a:ext cx="6135624" cy="1143000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828800"/>
            <a:ext cx="6135624" cy="448970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400544" y="0"/>
            <a:ext cx="4791456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9BC07157-DE89-FE2F-0547-2E4055913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382022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A0C5A-6673-53CC-030B-67BA133D9741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2521688-F793-E4F2-732B-EEE6F58B758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DDBE29E-7417-B57C-BA94-1DBC14BE461B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85124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6858000" cy="932688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6858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091732" y="0"/>
            <a:ext cx="4100267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3C626C00-7A36-46A2-880D-F484910B34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8077761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FF6D8B-36A2-DF79-CDB9-885694DCA71D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A2396A-E38F-CC9C-7303-71F99D08208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3B0E4B-031C-4F2A-1993-D824DD71F7D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59165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83413"/>
            <a:ext cx="4361688" cy="1262639"/>
          </a:xfrm>
        </p:spPr>
        <p:txBody>
          <a:bodyPr anchor="b">
            <a:no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979461"/>
            <a:ext cx="4360863" cy="4329264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745480" y="0"/>
            <a:ext cx="6446520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1481977D-48BC-F135-96F9-1655E4BEE6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73212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EA981C2C-E0DD-29A7-8209-50D664881524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D205369F-8CCB-402F-9055-2BF12262B54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133591F2-4BD3-37D0-B00E-B2CD5F47A36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016882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20040"/>
            <a:ext cx="4572000" cy="932688"/>
          </a:xfrm>
        </p:spPr>
        <p:txBody>
          <a:bodyPr anchor="b"/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31520" y="1380744"/>
            <a:ext cx="4572000" cy="498348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917720" y="0"/>
            <a:ext cx="6274279" cy="6858000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18BEB48-A052-9364-6EF6-F698004CA5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5911724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2">
            <a:extLst>
              <a:ext uri="{FF2B5EF4-FFF2-40B4-BE49-F238E27FC236}">
                <a16:creationId xmlns:a16="http://schemas.microsoft.com/office/drawing/2014/main" id="{417D8113-ECE6-D6F5-9CA4-C96A535F4799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/>
          <a:lstStyle/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629A0137-F97A-8194-464D-3B7D4814A8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3FE5686-63A9-B1A1-5734-F96A9651465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/>
          <a:lstStyle/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5344533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5012268"/>
            <a:ext cx="3739896" cy="1390330"/>
          </a:xfrm>
        </p:spPr>
        <p:txBody>
          <a:bodyPr anchor="t">
            <a:normAutofit/>
          </a:bodyPr>
          <a:lstStyle>
            <a:lvl1pPr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4635132"/>
          </a:xfr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anchor="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4" name="Footer Placeholder 5">
            <a:extLst>
              <a:ext uri="{FF2B5EF4-FFF2-40B4-BE49-F238E27FC236}">
                <a16:creationId xmlns:a16="http://schemas.microsoft.com/office/drawing/2014/main" id="{485E715F-A05B-F2BC-ABF4-447E9B58E0C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 rot="16200000">
            <a:off x="-499001" y="5684309"/>
            <a:ext cx="1709209" cy="365125"/>
          </a:xfrm>
        </p:spPr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846320" y="5012267"/>
            <a:ext cx="6400800" cy="1390330"/>
          </a:xfrm>
        </p:spPr>
        <p:txBody>
          <a:bodyPr>
            <a:noAutofit/>
          </a:bodyPr>
          <a:lstStyle>
            <a:lvl1pPr marL="0" indent="0">
              <a:buFont typeface="Arial" panose="020B0604020202020204" pitchFamily="34" charset="0"/>
              <a:buNone/>
              <a:defRPr sz="1800">
                <a:solidFill>
                  <a:schemeClr val="tx1"/>
                </a:solidFill>
              </a:defRPr>
            </a:lvl1pPr>
            <a:lvl2pPr marL="228600" indent="0">
              <a:buFont typeface="Arial" panose="020B0604020202020204" pitchFamily="34" charset="0"/>
              <a:buNone/>
              <a:defRPr sz="1600">
                <a:solidFill>
                  <a:schemeClr val="tx1"/>
                </a:solidFill>
              </a:defRPr>
            </a:lvl2pPr>
            <a:lvl3pPr marL="457200" indent="0">
              <a:buFont typeface="Arial" panose="020B0604020202020204" pitchFamily="34" charset="0"/>
              <a:buNone/>
              <a:defRPr sz="1400">
                <a:solidFill>
                  <a:schemeClr val="tx1"/>
                </a:solidFill>
              </a:defRPr>
            </a:lvl3pPr>
            <a:lvl4pPr marL="685800" indent="0">
              <a:buFont typeface="Arial" panose="020B0604020202020204" pitchFamily="34" charset="0"/>
              <a:buNone/>
              <a:defRPr sz="1200">
                <a:solidFill>
                  <a:schemeClr val="tx1"/>
                </a:solidFill>
              </a:defRPr>
            </a:lvl4pPr>
            <a:lvl5pPr marL="914400" indent="0">
              <a:buFont typeface="Arial" panose="020B0604020202020204" pitchFamily="34" charset="0"/>
              <a:buNone/>
              <a:defRPr sz="11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1173959" y="5435073"/>
            <a:ext cx="1210734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ADC8C146-0A20-4029-98D5-9A42EEDF8B24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2A2B6090-1D21-5610-7943-4C4F96A6C7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463823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94347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882896"/>
            <a:ext cx="3657603" cy="1453896"/>
          </a:xfrm>
        </p:spPr>
        <p:txBody>
          <a:bodyPr anchor="t">
            <a:normAutofit/>
          </a:bodyPr>
          <a:lstStyle>
            <a:lvl1pPr algn="ctr">
              <a:defRPr sz="32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16" name="Picture Placeholder 15">
            <a:extLst>
              <a:ext uri="{FF2B5EF4-FFF2-40B4-BE49-F238E27FC236}">
                <a16:creationId xmlns:a16="http://schemas.microsoft.com/office/drawing/2014/main" id="{838F5DE0-1AA8-5320-EBEC-7B2EEF39963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31520" y="548642"/>
            <a:ext cx="3490175" cy="4041647"/>
          </a:xfrm>
          <a:custGeom>
            <a:avLst/>
            <a:gdLst/>
            <a:ahLst/>
            <a:cxnLst/>
            <a:rect l="l" t="t" r="r" b="b"/>
            <a:pathLst>
              <a:path w="3490175" h="4041647">
                <a:moveTo>
                  <a:pt x="1745088" y="0"/>
                </a:moveTo>
                <a:cubicBezTo>
                  <a:pt x="2708873" y="0"/>
                  <a:pt x="3490175" y="781302"/>
                  <a:pt x="3490175" y="1745088"/>
                </a:cubicBezTo>
                <a:lnTo>
                  <a:pt x="3490175" y="3141232"/>
                </a:lnTo>
                <a:lnTo>
                  <a:pt x="3490175" y="3490175"/>
                </a:lnTo>
                <a:lnTo>
                  <a:pt x="3490175" y="4041647"/>
                </a:lnTo>
                <a:lnTo>
                  <a:pt x="0" y="4041647"/>
                </a:lnTo>
                <a:lnTo>
                  <a:pt x="0" y="3490175"/>
                </a:lnTo>
                <a:lnTo>
                  <a:pt x="0" y="3141232"/>
                </a:lnTo>
                <a:lnTo>
                  <a:pt x="0" y="1745088"/>
                </a:lnTo>
                <a:cubicBezTo>
                  <a:pt x="0" y="781302"/>
                  <a:pt x="781302" y="0"/>
                  <a:pt x="1745088" y="0"/>
                </a:cubicBezTo>
                <a:close/>
              </a:path>
            </a:pathLst>
          </a:custGeom>
          <a:blipFill dpi="0" rotWithShape="1">
            <a:blip r:embed="rId2">
              <a:alphaModFix amt="81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a:blipFill>
          <a:ln w="6350">
            <a:solidFill>
              <a:schemeClr val="tx1"/>
            </a:solidFill>
          </a:ln>
        </p:spPr>
        <p:txBody>
          <a:bodyPr wrap="square" anchor="t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937760" y="549275"/>
            <a:ext cx="6561138" cy="5759450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73859A7-84EB-4384-87AF-59CC16704CF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619C3A72-7CAE-129F-7490-B687280EF1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646117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979556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9" name="Footer Placeholder 5">
            <a:extLst>
              <a:ext uri="{FF2B5EF4-FFF2-40B4-BE49-F238E27FC236}">
                <a16:creationId xmlns:a16="http://schemas.microsoft.com/office/drawing/2014/main" id="{3C89FBB9-2C05-A4C1-ECB4-D6A5C4219E4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 flipH="1">
            <a:off x="-1131161" y="1592957"/>
            <a:ext cx="2973522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4">
            <a:extLst>
              <a:ext uri="{FF2B5EF4-FFF2-40B4-BE49-F238E27FC236}">
                <a16:creationId xmlns:a16="http://schemas.microsoft.com/office/drawing/2014/main" id="{BBB07A11-50DE-6BC0-0514-6E2C14A47985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 flipH="1">
            <a:off x="-997746" y="4594946"/>
            <a:ext cx="2706690" cy="365125"/>
          </a:xfrm>
        </p:spPr>
        <p:txBody>
          <a:bodyPr/>
          <a:lstStyle>
            <a:lvl1pPr algn="l">
              <a:defRPr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3ED5F49-F9F7-05A9-62AC-C9C8DF2EADE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88569" y="6264201"/>
            <a:ext cx="57462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11200" y="1713652"/>
            <a:ext cx="4387012" cy="46129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658927" y="1713653"/>
            <a:ext cx="6533071" cy="5144347"/>
          </a:xfrm>
          <a:custGeom>
            <a:avLst/>
            <a:gdLst/>
            <a:ahLst/>
            <a:cxnLst/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7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a:blipFill>
        </p:spPr>
        <p:txBody>
          <a:bodyPr vert="horz" wrap="square" lIns="91440" tIns="45720" rIns="91440" bIns="45720" rtlCol="0"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lang="en-US" dirty="0"/>
            </a:lvl1pPr>
          </a:lstStyle>
          <a:p>
            <a:pPr marL="285750" lvl="0" indent="-285750"/>
            <a:endParaRPr/>
          </a:p>
        </p:txBody>
      </p:sp>
    </p:spTree>
    <p:extLst>
      <p:ext uri="{BB962C8B-B14F-4D97-AF65-F5344CB8AC3E}">
        <p14:creationId xmlns:p14="http://schemas.microsoft.com/office/powerpoint/2010/main" val="19149121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B7BBF55A-D91F-143D-FBB6-73995F00EA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57400" y="4937761"/>
            <a:ext cx="6987537" cy="1353312"/>
          </a:xfrm>
        </p:spPr>
        <p:txBody>
          <a:bodyPr anchor="t">
            <a:normAutofit/>
          </a:bodyPr>
          <a:lstStyle>
            <a:lvl1pPr>
              <a:lnSpc>
                <a:spcPct val="110000"/>
              </a:lnSpc>
              <a:spcBef>
                <a:spcPts val="1000"/>
              </a:spcBef>
              <a:defRPr sz="2800" cap="none" baseline="0"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072A4B4E-0B2F-F1BB-322A-713D1FB5F2FE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057400" y="549021"/>
            <a:ext cx="9455150" cy="4333875"/>
          </a:xfrm>
        </p:spPr>
        <p:txBody>
          <a:bodyPr anchor="b">
            <a:normAutofit/>
          </a:bodyPr>
          <a:lstStyle>
            <a:lvl1pPr>
              <a:defRPr sz="23200">
                <a:latin typeface="+mj-lt"/>
              </a:defRPr>
            </a:lvl1pPr>
          </a:lstStyle>
          <a:p>
            <a:pPr lvl="0"/>
            <a:r>
              <a:rPr lang="en-US"/>
              <a:t>##%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5AD3D17-73C9-402C-91E7-BA73E6829C50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8546D47F-2AE5-2705-911C-52BBD6B7D8EA}"/>
              </a:ext>
            </a:extLst>
          </p:cNvPr>
          <p:cNvCxnSpPr>
            <a:cxnSpLocks/>
          </p:cNvCxnSpPr>
          <p:nvPr/>
        </p:nvCxnSpPr>
        <p:spPr>
          <a:xfrm flipV="1">
            <a:off x="1371600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431377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12648" y="-1228126"/>
            <a:ext cx="10652760" cy="1133856"/>
          </a:xfrm>
        </p:spPr>
        <p:txBody>
          <a:bodyPr/>
          <a:lstStyle>
            <a:lvl1pPr>
              <a:defRPr cap="none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D56E87B-2252-4382-E6E7-15A81BCC8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AA4897F-B66E-DAD4-F56C-6152B417CC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624138" y="2268748"/>
            <a:ext cx="6943724" cy="3954255"/>
          </a:xfrm>
        </p:spPr>
        <p:txBody>
          <a:bodyPr anchor="ctr" anchorCtr="0">
            <a:noAutofit/>
          </a:bodyPr>
          <a:lstStyle>
            <a:lvl1pPr marL="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1pPr>
            <a:lvl2pPr marL="2286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2pPr>
            <a:lvl3pPr marL="4572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3pPr>
            <a:lvl4pPr marL="6858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4pPr>
            <a:lvl5pPr marL="914400" indent="0" algn="ctr">
              <a:lnSpc>
                <a:spcPct val="110000"/>
              </a:lnSpc>
              <a:buNone/>
              <a:defRPr sz="4400" b="0" cap="all" baseline="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add Statement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F688C7-1128-9027-65E4-A17BBE7DDDF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140A1F3-DA5D-4F2E-B759-748FF8D0ACA9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1C6A68-1AC4-7B10-CD66-D67327434E6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6" name="Freeform: Shape 15">
            <a:extLst>
              <a:ext uri="{FF2B5EF4-FFF2-40B4-BE49-F238E27FC236}">
                <a16:creationId xmlns:a16="http://schemas.microsoft.com/office/drawing/2014/main" id="{8EFA7EFC-C6F9-B1D5-025F-824C1CE9A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3057205" y="-1430380"/>
            <a:ext cx="6077590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3180586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16D87B9B-22A3-322E-B7E8-223255AD095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40168" y="5669280"/>
            <a:ext cx="6311664" cy="466344"/>
          </a:xfrm>
        </p:spPr>
        <p:txBody>
          <a:bodyPr anchor="ctr">
            <a:normAutofit/>
          </a:bodyPr>
          <a:lstStyle>
            <a:lvl1pPr algn="ctr">
              <a:lnSpc>
                <a:spcPct val="110000"/>
              </a:lnSpc>
              <a:spcBef>
                <a:spcPts val="1000"/>
              </a:spcBef>
              <a:defRPr sz="1800" cap="all" baseline="0">
                <a:latin typeface="+mn-lt"/>
              </a:defRPr>
            </a:lvl1pPr>
          </a:lstStyle>
          <a:p>
            <a:r>
              <a:rPr lang="en-US"/>
              <a:t>Quote Author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8">
            <a:extLst>
              <a:ext uri="{FF2B5EF4-FFF2-40B4-BE49-F238E27FC236}">
                <a16:creationId xmlns:a16="http://schemas.microsoft.com/office/drawing/2014/main" id="{6A9BC83F-8FE5-5223-2B3A-6E122D336309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2597135" y="1744578"/>
            <a:ext cx="6997730" cy="350790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spcBef>
                <a:spcPts val="0"/>
              </a:spcBef>
              <a:defRPr sz="6000" cap="all" baseline="0">
                <a:latin typeface="+mn-lt"/>
              </a:defRPr>
            </a:lvl1pPr>
          </a:lstStyle>
          <a:p>
            <a:pPr lvl="0"/>
            <a:r>
              <a:rPr lang="en-US"/>
              <a:t>Click to add Quote</a:t>
            </a: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9F353A57-FA3C-A68C-4908-E774A52CB1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 rot="16200000">
            <a:off x="2811380" y="-1681974"/>
            <a:ext cx="6569242" cy="10510705"/>
          </a:xfrm>
          <a:custGeom>
            <a:avLst/>
            <a:gdLst/>
            <a:ahLst/>
            <a:cxnLst/>
            <a:rect l="l" t="t" r="r" b="b"/>
            <a:pathLst>
              <a:path w="3139529" h="5429563">
                <a:moveTo>
                  <a:pt x="4110" y="41"/>
                </a:moveTo>
                <a:lnTo>
                  <a:pt x="424748" y="0"/>
                </a:lnTo>
                <a:cubicBezTo>
                  <a:pt x="1924080" y="0"/>
                  <a:pt x="3139529" y="1215450"/>
                  <a:pt x="3139529" y="2714782"/>
                </a:cubicBezTo>
                <a:cubicBezTo>
                  <a:pt x="3139529" y="4214114"/>
                  <a:pt x="1924080" y="5429563"/>
                  <a:pt x="424748" y="5429563"/>
                </a:cubicBezTo>
                <a:lnTo>
                  <a:pt x="0" y="5429563"/>
                </a:lnTo>
              </a:path>
            </a:pathLst>
          </a:custGeom>
          <a:noFill/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D63035D-22A0-4334-A9AE-2457016C8B4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902829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172FE6B-A4D8-8ED7-89D7-5E7F2C5B8F5F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103438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686405AE-ED31-677D-86D8-01EAD583735E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284947" y="2103121"/>
            <a:ext cx="5181600" cy="43513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9E765B10-D26A-480A-9509-A9831C5E60D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401762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85A6F3D-6630-C2E0-DC0A-6D2C0AACF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Content Placeholder 3">
            <a:extLst>
              <a:ext uri="{FF2B5EF4-FFF2-40B4-BE49-F238E27FC236}">
                <a16:creationId xmlns:a16="http://schemas.microsoft.com/office/drawing/2014/main" id="{9C38DBB1-A1FA-A460-88C8-B05F1570CA9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31838" y="2743200"/>
            <a:ext cx="5157187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09360" y="2103120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2D763CC-A010-6A2B-FEF3-388EAC8417D7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09361" y="2743200"/>
            <a:ext cx="5183188" cy="3763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BCCB42A-67CE-499B-A4FA-7D4E4469B14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578988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A0796BC8-E1B7-E6D6-E86F-4A5CAECDFE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F9E5040-F7E0-40EC-B8E9-CED28200FAA3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71670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87CFF128-BAC7-4E0D-8F77-28A571D93B6F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958180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57200"/>
            <a:ext cx="7342307" cy="1133856"/>
          </a:xfrm>
          <a:noFill/>
        </p:spPr>
        <p:txBody>
          <a:bodyPr anchor="b"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41248" y="2624328"/>
            <a:ext cx="10424160" cy="3200400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157987AA-E4E6-4FC1-BAD8-09A952212C58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667096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6">
            <a:extLst>
              <a:ext uri="{FF2B5EF4-FFF2-40B4-BE49-F238E27FC236}">
                <a16:creationId xmlns:a16="http://schemas.microsoft.com/office/drawing/2014/main" id="{CE8CC034-C652-239B-0064-9B0543AC25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" y="365760"/>
            <a:ext cx="10741152" cy="1132258"/>
          </a:xfrm>
        </p:spPr>
        <p:txBody>
          <a:bodyPr/>
          <a:lstStyle>
            <a:lvl1pPr>
              <a:defRPr lang="en-US" dirty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D051F68D-E2E5-C625-0273-281CE6D4939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31520" y="2301836"/>
            <a:ext cx="10741150" cy="3921165"/>
          </a:xfrm>
          <a:noFill/>
        </p:spPr>
        <p:txBody>
          <a:bodyPr/>
          <a:lstStyle>
            <a:lvl1pPr marL="0" indent="0">
              <a:buNone/>
              <a:defRPr>
                <a:solidFill>
                  <a:schemeClr val="tx1"/>
                </a:solidFill>
              </a:defRPr>
            </a:lvl1pPr>
            <a:lvl2pPr marL="228600" indent="0">
              <a:buNone/>
              <a:defRPr>
                <a:solidFill>
                  <a:schemeClr val="tx1"/>
                </a:solidFill>
              </a:defRPr>
            </a:lvl2pPr>
            <a:lvl3pPr marL="457200" indent="0">
              <a:buNone/>
              <a:defRPr>
                <a:solidFill>
                  <a:schemeClr val="tx1"/>
                </a:solidFill>
              </a:defRPr>
            </a:lvl3pPr>
            <a:lvl4pPr marL="685800" indent="0">
              <a:buNone/>
              <a:defRPr>
                <a:solidFill>
                  <a:schemeClr val="tx1"/>
                </a:solidFill>
              </a:defRPr>
            </a:lvl4pPr>
            <a:lvl5pPr marL="914400" indent="0">
              <a:buNone/>
              <a:defRPr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EEE2A7A0-B9EE-41A8-8016-28E5803F20B2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5845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477420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423681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10/12/2026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867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16200000" flipH="1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1000">
                <a:solidFill>
                  <a:schemeClr val="tx1"/>
                </a:solidFill>
              </a:defRPr>
            </a:lvl1pPr>
          </a:lstStyle>
          <a:p>
            <a:fld id="{7FA43F5B-065E-43CE-B3FD-98C48A6F94D7}" type="datetimeFigureOut">
              <a:rPr lang="en-US" dirty="0"/>
              <a:pPr/>
              <a:t>10/12/2026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rtl="0">
              <a:defRPr sz="1000">
                <a:solidFill>
                  <a:schemeClr val="tx1"/>
                </a:solidFill>
              </a:defRPr>
            </a:lvl1pPr>
          </a:lstStyle>
          <a:p>
            <a:fld id="{2DE90F28-AFBB-4AB2-AA79-6D3F72ED131B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525783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  <p:sldLayoutId id="2147483690" r:id="rId18"/>
    <p:sldLayoutId id="2147483691" r:id="rId19"/>
    <p:sldLayoutId id="2147483692" r:id="rId20"/>
    <p:sldLayoutId id="2147483693" r:id="rId21"/>
    <p:sldLayoutId id="2147483694" r:id="rId22"/>
    <p:sldLayoutId id="2147483695" r:id="rId23"/>
    <p:sldLayoutId id="2147483696" r:id="rId24"/>
    <p:sldLayoutId id="2147483697" r:id="rId25"/>
    <p:sldLayoutId id="2147483698" r:id="rId26"/>
    <p:sldLayoutId id="2147483699" r:id="rId27"/>
    <p:sldLayoutId id="2147483700" r:id="rId28"/>
    <p:sldLayoutId id="2147483701" r:id="rId29"/>
    <p:sldLayoutId id="2147483702" r:id="rId30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6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528" userDrawn="1">
          <p15:clr>
            <a:srgbClr val="F26B43"/>
          </p15:clr>
        </p15:guide>
        <p15:guide id="2" pos="528" userDrawn="1">
          <p15:clr>
            <a:srgbClr val="F26B43"/>
          </p15:clr>
        </p15:guide>
        <p15:guide id="3" orient="horz" pos="3792" userDrawn="1">
          <p15:clr>
            <a:srgbClr val="F26B43"/>
          </p15:clr>
        </p15:guide>
        <p15:guide id="4" pos="7152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30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ATA-PROTECTION." TargetMode="External"/><Relationship Id="rId2" Type="http://schemas.openxmlformats.org/officeDocument/2006/relationships/hyperlink" Target="http://www.gov.uk" TargetMode="Externa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5FE54EE8-1A39-5C1E-B04D-72B4A6DB7B7F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17C38EF3-45B8-451F-923A-263B10898901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8728FDD-06F7-3F8F-CA25-36E47725E9A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>
                <a:latin typeface="+mn-lt"/>
                <a:ea typeface="+mn-ea"/>
                <a:cs typeface="+mn-cs"/>
              </a:rPr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02A4C70-8F08-52DA-3D1B-D28971281C5E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endParaRPr lang="en-US"/>
          </a:p>
        </p:txBody>
      </p:sp>
      <p:pic>
        <p:nvPicPr>
          <p:cNvPr id="10" name="Picture 9" descr="Effective Communication – for Health and Social Care (701211) – LearnOnline  – LearnOnline">
            <a:extLst>
              <a:ext uri="{FF2B5EF4-FFF2-40B4-BE49-F238E27FC236}">
                <a16:creationId xmlns:a16="http://schemas.microsoft.com/office/drawing/2014/main" id="{54717EB0-5036-0E35-60ED-8F151DBE31E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66640" y="143614"/>
            <a:ext cx="7325359" cy="6592543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5BC4A8A-FC7A-AE12-4233-843AE15D7A3C}"/>
              </a:ext>
            </a:extLst>
          </p:cNvPr>
          <p:cNvSpPr/>
          <p:nvPr/>
        </p:nvSpPr>
        <p:spPr>
          <a:xfrm>
            <a:off x="5472" y="-21427"/>
            <a:ext cx="6090739" cy="6731907"/>
          </a:xfrm>
          <a:prstGeom prst="rect">
            <a:avLst/>
          </a:prstGeom>
          <a:solidFill>
            <a:schemeClr val="bg2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>
                <a:solidFill>
                  <a:schemeClr val="tx1"/>
                </a:solidFill>
              </a:rPr>
              <a:t>GROUP( D) PRESENTATION: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 sz="2000" b="1">
              <a:solidFill>
                <a:schemeClr val="tx1"/>
              </a:solidFill>
              <a:latin typeface="Arial"/>
              <a:cs typeface="Arial"/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Module: LCHS4007_BIRM 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Group members: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Zamzam Abduilahi(2617173)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Nadia Dahmani  (2424516)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Fidelis Mba Agu (2542802)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Seara Mengsteab (2522858)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Grace Esebeta (260474) </a:t>
            </a:r>
            <a:endParaRPr lang="en-US">
              <a:solidFill>
                <a:schemeClr val="tx1"/>
              </a:solidFill>
            </a:endParaRPr>
          </a:p>
          <a:p>
            <a:pPr algn="ctr"/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Lecturer: Masud  Siddiqui </a:t>
            </a:r>
            <a:endParaRPr lang="en-US">
              <a:solidFill>
                <a:schemeClr val="tx1"/>
              </a:solidFill>
            </a:endParaRPr>
          </a:p>
          <a:p>
            <a:pPr algn="ctr"/>
            <a:r>
              <a:rPr lang="en-US" b="1">
                <a:solidFill>
                  <a:schemeClr val="tx1"/>
                </a:solidFill>
              </a:rPr>
              <a:t>Submission date: 12/10/2026 </a:t>
            </a:r>
            <a:endParaRPr lang="en-US">
              <a:solidFill>
                <a:schemeClr val="tx1"/>
              </a:solidFill>
            </a:endParaRPr>
          </a:p>
          <a:p>
            <a:pPr algn="ctr"/>
            <a:br>
              <a:rPr lang="en-US"/>
            </a:b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0788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F765C5-3FDA-B411-E193-E60E5A123C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04" y="592801"/>
            <a:ext cx="5108235" cy="5073164"/>
          </a:xfrm>
        </p:spPr>
        <p:txBody>
          <a:bodyPr/>
          <a:lstStyle/>
          <a:p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1400">
                <a:latin typeface="Arial"/>
                <a:cs typeface="Arial"/>
              </a:rPr>
              <a:t>Ashford community care service</a:t>
            </a: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br>
              <a:rPr lang="en-US" sz="1400">
                <a:latin typeface="Arial"/>
                <a:cs typeface="Arial"/>
              </a:rPr>
            </a:br>
            <a:r>
              <a:rPr lang="en-US" sz="3200">
                <a:latin typeface="Arial"/>
                <a:cs typeface="Arial"/>
              </a:rPr>
              <a:t>Improving Staff </a:t>
            </a:r>
            <a:br>
              <a:rPr lang="en-US" sz="1400">
                <a:latin typeface="Arial"/>
                <a:cs typeface="Arial"/>
              </a:rPr>
            </a:br>
            <a:r>
              <a:rPr lang="en-US" sz="3600">
                <a:latin typeface="Arial"/>
                <a:cs typeface="Arial"/>
              </a:rPr>
              <a:t>Communication and Daily Updates at Ashford</a:t>
            </a:r>
          </a:p>
          <a:p>
            <a:r>
              <a:rPr lang="en-US"/>
              <a:t>---------------</a:t>
            </a:r>
            <a:br>
              <a:rPr lang="en-US"/>
            </a:br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A practical approach using Microsoft Teams.</a:t>
            </a:r>
          </a:p>
          <a:p>
            <a:br>
              <a:rPr lang="en-US" sz="1400">
                <a:latin typeface="Arial"/>
                <a:cs typeface="Arial"/>
              </a:rPr>
            </a:br>
            <a:endParaRPr lang="en-US" sz="14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C15CAF8-4232-9F83-E458-AF13CAEDD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FEE9284-E9CD-4227-6805-B3769B2D47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EE0150-9C9A-4DC7-9DC8-DB5F1672754E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F43A4-A1E5-7AA0-F06B-03E5BE73BD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E90F28-AFBB-4AB2-AA79-6D3F72ED131B}" type="slidenum">
              <a:rPr lang="en-US" dirty="0"/>
              <a:pPr/>
              <a:t>2</a:t>
            </a:fld>
            <a:endParaRPr lang="en-US"/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7B06E133-76FE-AA06-EDC4-42684374848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0089" y="288521"/>
            <a:ext cx="5146040" cy="35915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323098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A8596C2-3F5F-9F51-8681-FDF2CDEC6B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9DEFE1-BEC4-7EAA-7C2D-93B963CF976A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39636" y="296342"/>
            <a:ext cx="5518015" cy="62186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b="1">
                <a:latin typeface="Arial"/>
                <a:cs typeface="Arial"/>
              </a:rPr>
              <a:t>What is staff communication and daily update?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7355329-D033-AEA1-6698-7A1B4D80DC8D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097790" y="2088755"/>
            <a:ext cx="5416244" cy="442456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sz="2000" b="1">
                <a:latin typeface="Arial"/>
                <a:cs typeface="Arial"/>
              </a:rPr>
              <a:t>Why is it important ?</a:t>
            </a:r>
          </a:p>
          <a:p>
            <a:r>
              <a:rPr lang="en-US" sz="2000">
                <a:latin typeface="Arial"/>
                <a:cs typeface="Arial"/>
              </a:rPr>
              <a:t>staff need to communicate with each other and share important information about their daily activities, staff responsibilities, appointment changes and </a:t>
            </a:r>
            <a:r>
              <a:rPr lang="en-US" sz="2000" err="1">
                <a:latin typeface="Arial"/>
                <a:cs typeface="Arial"/>
              </a:rPr>
              <a:t>care.Clear</a:t>
            </a:r>
            <a:r>
              <a:rPr lang="en-US" sz="2000">
                <a:latin typeface="Arial"/>
                <a:cs typeface="Arial"/>
              </a:rPr>
              <a:t> updates  can show what has changed and what action is needed.</a:t>
            </a:r>
            <a:endParaRPr lang="en-US" sz="2000">
              <a:latin typeface="Goudy Old Style" panose="02020502050305020303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r>
              <a:rPr lang="en-US" sz="2000" b="1">
                <a:latin typeface="Arial"/>
                <a:cs typeface="Arial"/>
              </a:rPr>
              <a:t>At Ashford </a:t>
            </a:r>
            <a:endParaRPr lang="en-US"/>
          </a:p>
          <a:p>
            <a:r>
              <a:rPr lang="en-US" sz="2000">
                <a:latin typeface="Arial"/>
                <a:ea typeface="+mn-lt"/>
                <a:cs typeface="Arial"/>
              </a:rPr>
              <a:t>Sharing daily activities, responsibilities, appointment changes, and care updates.</a:t>
            </a:r>
          </a:p>
          <a:p>
            <a:endParaRPr lang="en-US" sz="2000">
              <a:latin typeface="Arial"/>
              <a:cs typeface="Arial"/>
            </a:endParaRPr>
          </a:p>
          <a:p>
            <a:endParaRPr lang="en-US" sz="2000" b="1">
              <a:latin typeface="Arial"/>
              <a:cs typeface="Arial"/>
            </a:endParaRPr>
          </a:p>
          <a:p>
            <a:endParaRPr lang="en-US" sz="2000">
              <a:latin typeface="Arial"/>
              <a:cs typeface="Arial"/>
            </a:endParaRP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48C4581A-6633-29DE-7291-FE7F331DAC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84CA50A-49A8-4A52-B1BD-C1A828BB83F9}" type="datetime1">
              <a:rPr lang="en-US"/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2A2A602-EB30-CFD9-D4FC-61F4138F5F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3</a:t>
            </a:fld>
            <a:endParaRPr lang="en-US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A21AACB-9F4E-9D68-9CC4-879F5141B6B2}"/>
              </a:ext>
            </a:extLst>
          </p:cNvPr>
          <p:cNvSpPr/>
          <p:nvPr/>
        </p:nvSpPr>
        <p:spPr>
          <a:xfrm>
            <a:off x="278246" y="2345082"/>
            <a:ext cx="5540021" cy="3409189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>
            <a:solidFill>
              <a:schemeClr val="bg2">
                <a:lumMod val="7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Staff communication means sharing information between employees to help them work together effectively </a:t>
            </a:r>
            <a:endParaRPr lang="en-US" sz="2000">
              <a:solidFill>
                <a:schemeClr val="tx1"/>
              </a:solidFill>
              <a:highlight>
                <a:srgbClr val="FFFFFF"/>
              </a:highlight>
              <a:latin typeface="Arial"/>
              <a:cs typeface="Arial"/>
            </a:endParaRPr>
          </a:p>
          <a:p>
            <a:endParaRPr lang="en-US" sz="2000">
              <a:solidFill>
                <a:schemeClr val="tx1"/>
              </a:solidFill>
              <a:latin typeface="Arial"/>
              <a:cs typeface="Arial"/>
            </a:endParaRPr>
          </a:p>
          <a:p>
            <a:pPr marL="342900" indent="-342900">
              <a:buFont typeface="Wingdings"/>
              <a:buChar char="q"/>
            </a:pPr>
            <a:r>
              <a:rPr lang="en-US" sz="2000">
                <a:solidFill>
                  <a:schemeClr val="tx1"/>
                </a:solidFill>
                <a:latin typeface="Arial"/>
                <a:cs typeface="Arial"/>
              </a:rPr>
              <a:t>Daily updates  share information about work activities.</a:t>
            </a:r>
          </a:p>
        </p:txBody>
      </p:sp>
    </p:spTree>
    <p:extLst>
      <p:ext uri="{BB962C8B-B14F-4D97-AF65-F5344CB8AC3E}">
        <p14:creationId xmlns:p14="http://schemas.microsoft.com/office/powerpoint/2010/main" val="22642390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A9DB3-310C-DDA1-A831-27DA443A3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272" y="1066253"/>
            <a:ext cx="8909002" cy="621702"/>
          </a:xfrm>
        </p:spPr>
        <p:txBody>
          <a:bodyPr anchor="b">
            <a:normAutofit/>
          </a:bodyPr>
          <a:lstStyle/>
          <a:p>
            <a:r>
              <a:rPr lang="en-US" sz="1800" b="1">
                <a:latin typeface="Arial"/>
                <a:cs typeface="Arial"/>
              </a:rPr>
              <a:t>Poor communication and lack of updates.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41D2DCC-7BD5-AB2A-93E5-B10D7130C2D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83148" y="1798889"/>
            <a:ext cx="5903494" cy="437807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000">
                <a:latin typeface="Arial"/>
                <a:cs typeface="Arial"/>
              </a:rPr>
              <a:t>Poor communication and lack of clear updates could lead to: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Staff repeating tasks.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waste of time and unclear employee schedules.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failure to receive timely updates and duplication of efforts.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Constant misunderstandings.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7" name="Picture Placeholder 6">
            <a:extLst>
              <a:ext uri="{FF2B5EF4-FFF2-40B4-BE49-F238E27FC236}">
                <a16:creationId xmlns:a16="http://schemas.microsoft.com/office/drawing/2014/main" id="{C563C731-57E9-D5D7-BF09-37B193681377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/>
        </p:blipFill>
        <p:spPr>
          <a:xfrm>
            <a:off x="6172200" y="2543969"/>
            <a:ext cx="5181600" cy="2914650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4A140-BD3B-B639-EEE8-61086B006A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B661E58-A97E-40F2-97B5-E27E2C746B07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49A7F1-A09C-781D-F497-A5D6BBE8DC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018F74-831F-18F5-EEC1-E33B51E7C9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6530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7DD47D-1239-EC24-D1EE-BEB3BCD1E3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56" y="665118"/>
            <a:ext cx="10972473" cy="1662935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What is Microsoft Teams?</a:t>
            </a:r>
          </a:p>
          <a:p>
            <a:endParaRPr lang="en-US"/>
          </a:p>
        </p:txBody>
      </p:sp>
      <p:sp>
        <p:nvSpPr>
          <p:cNvPr id="13" name="Footer Placeholder 5">
            <a:extLst>
              <a:ext uri="{FF2B5EF4-FFF2-40B4-BE49-F238E27FC236}">
                <a16:creationId xmlns:a16="http://schemas.microsoft.com/office/drawing/2014/main" id="{81BE348A-6CBF-5A86-8605-4AA1E88818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730D95-CFE9-E7C3-FF2E-6E759AF152CD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31290" y="1955955"/>
            <a:ext cx="6029631" cy="4572561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000">
                <a:latin typeface="Arial"/>
                <a:cs typeface="Arial"/>
              </a:rPr>
              <a:t>Microsoft Teams is a digital workplace tool for communicating and working together.</a:t>
            </a:r>
          </a:p>
          <a:p>
            <a:r>
              <a:rPr lang="en-US" sz="2000">
                <a:latin typeface="Arial"/>
                <a:cs typeface="Arial"/>
              </a:rPr>
              <a:t>Microsoft teams have various functions including having; </a:t>
            </a:r>
            <a:endParaRPr lang="en-US">
              <a:latin typeface="Arial"/>
              <a:cs typeface="Arial"/>
            </a:endParaRP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that allow topic-centered conversations along with virtual meeting platforms.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 allows individuals to be able to connect and discuss topics and subjects  while being grouped together and being at different work settings.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Staff can access the same information on a phone or computer.</a:t>
            </a:r>
          </a:p>
          <a:p>
            <a:pPr marL="285750" indent="-285750">
              <a:buFont typeface="Wingdings"/>
              <a:buChar char="q"/>
            </a:pPr>
            <a:r>
              <a:rPr lang="en-US" sz="2000">
                <a:latin typeface="Arial"/>
                <a:cs typeface="Arial"/>
              </a:rPr>
              <a:t>Ashford staff needs Teams to communicate with each other while they work in different locations</a:t>
            </a:r>
          </a:p>
          <a:p>
            <a:endParaRPr lang="en-US"/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14FB123D-B947-B7E4-E96E-35A3CD9F4871}"/>
              </a:ext>
            </a:extLst>
          </p:cNvPr>
          <p:cNvPicPr>
            <a:picLocks noGrp="1" noChangeAspect="1"/>
          </p:cNvPicPr>
          <p:nvPr>
            <p:ph sz="quarter" idx="16"/>
          </p:nvPr>
        </p:nvPicPr>
        <p:blipFill>
          <a:blip r:embed="rId2"/>
          <a:stretch/>
        </p:blipFill>
        <p:spPr>
          <a:xfrm>
            <a:off x="6700078" y="2103121"/>
            <a:ext cx="4351337" cy="4351337"/>
          </a:xfrm>
          <a:prstGeom prst="rect">
            <a:avLst/>
          </a:prstGeom>
          <a:noFill/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48A8341-C0E5-CE6A-0E76-BC6681EF93F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EFBBC25-2D03-481A-B9EC-801B5552C807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19BD01E-6FE0-CF85-9762-77235C9B80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0EA680-D336-4FF7-8B7A-9848BB0A1C32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93339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155522-D2CA-F296-4A31-6A7A57407D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8164" y="559341"/>
            <a:ext cx="10755670" cy="932688"/>
          </a:xfrm>
        </p:spPr>
        <p:txBody>
          <a:bodyPr anchor="b">
            <a:normAutofit fontScale="90000"/>
          </a:bodyPr>
          <a:lstStyle/>
          <a:p>
            <a:endParaRPr lang="en-US" sz="3400" b="1"/>
          </a:p>
          <a:p>
            <a:r>
              <a:rPr lang="en-US" sz="2000" b="1">
                <a:latin typeface="Arial"/>
                <a:cs typeface="Arial"/>
              </a:rPr>
              <a:t>Why is it suitable for Ashford?</a:t>
            </a:r>
            <a:br>
              <a:rPr lang="en-US" sz="3400"/>
            </a:br>
            <a:endParaRPr lang="en-US" sz="340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9D61351-6FB7-CC1B-9105-80CFF50F7CD1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9437610-2571-F639-8542-558D3A60EE06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16200000">
            <a:off x="-997746" y="4594946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BE6B7D5-3272-47F9-A653-CD54A051259D}" type="datetime1">
              <a:rPr lang="en-US"/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07474D-34DB-9E67-6178-9687CF59ECB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629" y="1251009"/>
            <a:ext cx="5094583" cy="5075588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Daily update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care coordinator can post one daily update for the team to see.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 senior worker can quickly share a last-minute schedule change.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One place for information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Teams keeps important updates together instead of spreading them across separate conversations.</a:t>
            </a:r>
          </a:p>
          <a:p>
            <a:pPr>
              <a:lnSpc>
                <a:spcPct val="100000"/>
              </a:lnSpc>
            </a:pPr>
            <a:r>
              <a:rPr lang="en-US" sz="2000" b="1">
                <a:latin typeface="Arial"/>
                <a:cs typeface="Arial"/>
              </a:rPr>
              <a:t>Different location</a:t>
            </a:r>
            <a:r>
              <a:rPr lang="en-US" sz="2000">
                <a:latin typeface="Arial"/>
                <a:cs typeface="Arial"/>
              </a:rPr>
              <a:t>s</a:t>
            </a:r>
          </a:p>
          <a:p>
            <a:pPr marL="342900" indent="-342900">
              <a:lnSpc>
                <a:spcPct val="100000"/>
              </a:lnSpc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It supports quick, consistent communication between staff working in different locations.(</a:t>
            </a:r>
            <a:r>
              <a:rPr lang="en-US" sz="2000" err="1">
                <a:latin typeface="Arial"/>
                <a:cs typeface="Arial"/>
              </a:rPr>
              <a:t>Microsoft,n.d</a:t>
            </a:r>
            <a:r>
              <a:rPr lang="en-US" sz="2000">
                <a:latin typeface="Arial"/>
                <a:cs typeface="Arial"/>
              </a:rPr>
              <a:t>.)</a:t>
            </a:r>
          </a:p>
          <a:p>
            <a:pPr>
              <a:lnSpc>
                <a:spcPct val="100000"/>
              </a:lnSpc>
            </a:pPr>
            <a:endParaRPr lang="en-US" sz="1700"/>
          </a:p>
        </p:txBody>
      </p:sp>
      <p:pic>
        <p:nvPicPr>
          <p:cNvPr id="81" name="Picture Placeholder 80" descr="4 Signs Your Healthcare Communication System is Failing You">
            <a:extLst>
              <a:ext uri="{FF2B5EF4-FFF2-40B4-BE49-F238E27FC236}">
                <a16:creationId xmlns:a16="http://schemas.microsoft.com/office/drawing/2014/main" id="{F343CD12-3759-17C9-19AC-03450107DDC0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14282" r="14287" b="5"/>
          <a:stretch>
            <a:fillRect/>
          </a:stretch>
        </p:blipFill>
        <p:spPr>
          <a:xfrm>
            <a:off x="5658927" y="1247354"/>
            <a:ext cx="6510325" cy="5076109"/>
          </a:xfrm>
          <a:prstGeom prst="rect">
            <a:avLst/>
          </a:prstGeom>
          <a:noFill/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6227DE6-563B-7968-16A0-FD8CBEA97AAB}"/>
              </a:ext>
            </a:extLst>
          </p:cNvPr>
          <p:cNvSpPr txBox="1"/>
          <p:nvPr/>
        </p:nvSpPr>
        <p:spPr>
          <a:xfrm>
            <a:off x="-5425" y="6485630"/>
            <a:ext cx="2833231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Nadia Dahmani</a:t>
            </a:r>
          </a:p>
        </p:txBody>
      </p:sp>
    </p:spTree>
    <p:extLst>
      <p:ext uri="{BB962C8B-B14F-4D97-AF65-F5344CB8AC3E}">
        <p14:creationId xmlns:p14="http://schemas.microsoft.com/office/powerpoint/2010/main" val="36572985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02035A-9C14-22E7-ED28-8C6E9F23B4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204" y="101951"/>
            <a:ext cx="6871348" cy="1655376"/>
          </a:xfrm>
        </p:spPr>
        <p:txBody>
          <a:bodyPr anchor="b"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How Microsoft Teams Improves Efficiency and Communication</a:t>
            </a:r>
          </a:p>
          <a:p>
            <a:endParaRPr lang="en-US" sz="2000" dirty="0"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CC59CF-74C6-8728-4D37-D73C64396674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179727" y="1789387"/>
            <a:ext cx="6687417" cy="455539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Consistent platform: Sharing announcements: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Easy access to information: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Communication between different locations: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Online meetings: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Reduces duplicated work: Saves time: </a:t>
            </a:r>
          </a:p>
          <a:p>
            <a:pPr marL="342900" indent="-342900">
              <a:buFont typeface="Wingdings" panose="020B0604020202020204" pitchFamily="34" charset="0"/>
              <a:buChar char="q"/>
            </a:pPr>
            <a:endParaRPr lang="en-US"/>
          </a:p>
        </p:txBody>
      </p:sp>
      <p:pic>
        <p:nvPicPr>
          <p:cNvPr id="12" name="Picture 11" descr="Detailed Guide To What Is Microsoft Teams - Solid Systems">
            <a:extLst>
              <a:ext uri="{FF2B5EF4-FFF2-40B4-BE49-F238E27FC236}">
                <a16:creationId xmlns:a16="http://schemas.microsoft.com/office/drawing/2014/main" id="{C4D9E269-71B2-6E95-F521-A7164DC2B8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6535" r="4165"/>
          <a:stretch>
            <a:fillRect/>
          </a:stretch>
        </p:blipFill>
        <p:spPr>
          <a:xfrm>
            <a:off x="6861890" y="10"/>
            <a:ext cx="5330110" cy="6857990"/>
          </a:xfrm>
          <a:prstGeom prst="rect">
            <a:avLst/>
          </a:prstGeom>
          <a:noFill/>
        </p:spPr>
      </p:pic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DDAF99FB-4D87-2AA5-209A-2FFDCDB2D60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 rot="5400000">
            <a:off x="-997745" y="4687095"/>
            <a:ext cx="270669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D93B5B99-C467-4ED6-8F10-2F998F8C286C}" type="datetime1">
              <a:pPr>
                <a:spcAft>
                  <a:spcPts val="600"/>
                </a:spcAft>
              </a:pPr>
              <a:t>10/12/2026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D8AEA84-92E9-8FF7-2EE4-86A0EF95B67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 rot="16200000">
            <a:off x="-1131161" y="1592957"/>
            <a:ext cx="2973522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21864C-910B-92C4-B2AE-FCA9CA0981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1117" y="6356350"/>
            <a:ext cx="57462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DE90F28-AFBB-4AB2-AA79-6D3F72ED131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15007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9525786-36D7-1BAF-3BF6-4911A417E7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7413" y="2103120"/>
            <a:ext cx="5361894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Advantages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D4F76-F08A-ECD8-C5AB-16245710EF19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46731" y="2675165"/>
            <a:ext cx="5157188" cy="383199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-converting discussions into channels, making conversations easier to adhere to.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allow staff to recognize and not constantly repeat any work unnecessarily. This saves times.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Ashared place to communicate and find information to all team members.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3B283EB-8416-F129-0844-3DC664D61CE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82146" y="2103120"/>
            <a:ext cx="5196795" cy="301299"/>
          </a:xfrm>
        </p:spPr>
        <p:txBody>
          <a:bodyPr>
            <a:normAutofit fontScale="92500" lnSpcReduction="20000"/>
          </a:bodyPr>
          <a:lstStyle/>
          <a:p>
            <a:r>
              <a:rPr lang="en-US" b="1">
                <a:latin typeface="Arial"/>
                <a:cs typeface="Arial"/>
              </a:rPr>
              <a:t>Limitations</a:t>
            </a:r>
          </a:p>
        </p:txBody>
      </p:sp>
      <p:sp>
        <p:nvSpPr>
          <p:cNvPr id="5" name="Picture Placeholder 4">
            <a:extLst>
              <a:ext uri="{FF2B5EF4-FFF2-40B4-BE49-F238E27FC236}">
                <a16:creationId xmlns:a16="http://schemas.microsoft.com/office/drawing/2014/main" id="{F417B9C4-76FB-DC6C-37C5-A734111E2522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479326" y="2661558"/>
            <a:ext cx="6707187" cy="41993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employees might not be fully familiar with the Teams terms and may require training to navigate through out the channels.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channels are not organized properly; staff may not be fully aligned with the team's discussion or messages being sent and information could be missed.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Confidentiality could also be a concern, as staff working there may share sensitive and personal information about a service user, with another staff member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Breach of GDPR.</a:t>
            </a:r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7A86333E-68A3-7836-17E1-8337985256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Advantages and limitations of using Microsoft Teams</a:t>
            </a:r>
          </a:p>
        </p:txBody>
      </p:sp>
    </p:spTree>
    <p:extLst>
      <p:ext uri="{BB962C8B-B14F-4D97-AF65-F5344CB8AC3E}">
        <p14:creationId xmlns:p14="http://schemas.microsoft.com/office/powerpoint/2010/main" val="22283744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F763C-2943-A9EF-3DF7-13C50D86C2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-10800000" flipV="1">
            <a:off x="21771" y="1021443"/>
            <a:ext cx="11019064" cy="1740688"/>
          </a:xfrm>
        </p:spPr>
        <p:txBody>
          <a:bodyPr vert="horz" lIns="91440" tIns="45720" rIns="91440" bIns="45720" rtlCol="0" anchor="b">
            <a:noAutofit/>
          </a:bodyPr>
          <a:lstStyle/>
          <a:p>
            <a:br>
              <a:rPr lang="en-US" sz="2000">
                <a:latin typeface="Arial"/>
                <a:cs typeface="Arial"/>
              </a:rPr>
            </a:br>
            <a:r>
              <a:rPr lang="en-US" sz="2000" b="1">
                <a:latin typeface="Arial"/>
                <a:cs typeface="Arial"/>
              </a:rPr>
              <a:t>Recommend how Ashford can implement these changes.-</a:t>
            </a:r>
            <a:endParaRPr lang="en-US"/>
          </a:p>
          <a:p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7AAFA-DF60-6294-4A8D-99B268D41A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1463" y="1720565"/>
            <a:ext cx="11425462" cy="499999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latin typeface="Arial"/>
                <a:cs typeface="Arial"/>
              </a:rPr>
              <a:t>Ashford can implement these changes by ensuring to introduce Microsoft Teams in a gradual way where a plan is clear. For instance,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management can identify the issues that are already present such as ; identifying issues with missed updates, understanding how staff’s communication is ,  and confusion on which method to  make use of. 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Ensure employees and staff are involved in this process, as their communication needs might differ.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Ashford, could also create a structured channel in Microsoft team. For example, by implementing a particular channels for, announcement, ,updates and employee workforce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training.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endParaRPr lang="en-US" sz="2000">
              <a:solidFill>
                <a:srgbClr val="000000"/>
              </a:solidFill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20B72A2-D4B7-902C-4F28-A1BAEF5F1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E4487E-381E-4F15-9AE6-555BD0F5622E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70F858-5028-98BC-970B-CA37A5251F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16200000" flipH="1" flipV="1">
            <a:off x="-1430881" y="2095242"/>
            <a:ext cx="2922722" cy="6159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7D6CB1-291C-3DC1-8335-7703832BE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1523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9563B5-A8CE-222E-FA94-97A232BB8C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Recommendation and improvement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3A1AA3-437B-62B1-C1C6-DE6484FA7B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1950" y="1911790"/>
            <a:ext cx="10501993" cy="461826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Ashford could explain and elaborates the rules regarding the use of Microsoft teams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 Staff should also be familiar with how to discover an announcement, reply to a message and find their shifts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The training could also notify confidentiality by adhering to policies, keeping their accounts secure and never sharing private information on the wrong channels</a:t>
            </a:r>
          </a:p>
          <a:p>
            <a:pPr marL="285750" indent="-285750">
              <a:buFont typeface="Wingdings,sans-serif"/>
              <a:buChar char="q"/>
            </a:pPr>
            <a:r>
              <a:rPr lang="en-US" sz="2000">
                <a:latin typeface="Arial"/>
                <a:cs typeface="Arial"/>
              </a:rPr>
              <a:t>This ensures safety and secureness across using Microsoft teams and follows the official guidelines of NCSC.</a:t>
            </a:r>
          </a:p>
          <a:p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2ECF3-8328-1EE0-5E46-822AEAE85B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90426A-2B66-48D0-B2EB-C8BB305CAFE0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011A78-7581-D682-1E17-7E61BC4AC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DB6B0F-1634-B2E4-CDD2-5FA8BE70C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69452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92D787-442F-D128-1F9A-50E323F4C09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>
                <a:latin typeface="Arial"/>
                <a:cs typeface="Arial"/>
              </a:rPr>
              <a:t>In 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122316-D460-CE9A-0EA9-898BCA9C9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5558" y="1979827"/>
            <a:ext cx="10978242" cy="47407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The use of communication and consistent update are important as staff and employees tend to work in different locations and need to reconcile and coordinate their daily task.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latin typeface="Arial"/>
                <a:cs typeface="Arial"/>
              </a:rPr>
              <a:t> making use of Microsoft Teams can be highly suitable and manageable for day-to-day staff communication ,as it promotes several channel functioning that helps to organise occupational conversations or 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discussions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 although it might not fix everything for staff, Ashford can apply improvements by promoting , proper training, clear rules and proper access to the program. This would improve staff efficiency</a:t>
            </a:r>
          </a:p>
          <a:p>
            <a:pPr marL="285750" indent="-285750">
              <a:buFont typeface="Wingdings" panose="020B0604020202020204" pitchFamily="34" charset="0"/>
              <a:buChar char="q"/>
            </a:pP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Ashford can enable coordinated and efficient team work along with keeping private information secure and ensuring accurate record-keeping.</a:t>
            </a:r>
          </a:p>
          <a:p>
            <a:br>
              <a:rPr lang="en-US"/>
            </a:b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16D769-BF4B-C863-836F-6214DADEF2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1244F0-F705-4E8D-B185-838270F74284}" type="datetime1">
              <a:t>10/12/2026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A60D78-D091-77A2-BE92-2047D704FC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3A8E56-C254-2963-CF00-A3B237EE6C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941838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BB25C4-BEA4-605A-0F9A-ADA6B0555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80" y="310670"/>
            <a:ext cx="11348720" cy="2153131"/>
          </a:xfrm>
        </p:spPr>
        <p:txBody>
          <a:bodyPr/>
          <a:lstStyle/>
          <a:p>
            <a:r>
              <a:rPr lang="en-US" sz="2000" b="1">
                <a:latin typeface="Arial"/>
                <a:cs typeface="Arial"/>
              </a:rPr>
              <a:t>Reference list.</a:t>
            </a:r>
          </a:p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8C2F36-6A64-ECF9-25E0-F9A6876A39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5080" y="1858269"/>
            <a:ext cx="11358880" cy="4318001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US">
              <a:latin typeface="Goudy Old Style"/>
              <a:cs typeface="Arial"/>
            </a:endParaRPr>
          </a:p>
          <a:p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.)what is Microsoft Teams? Available at: https://support.microsoft.com/en-us/teams/platform/what-is-microsoft-teams(accessed: 10 October 2026)</a:t>
            </a:r>
          </a:p>
          <a:p>
            <a:r>
              <a:rPr lang="en-US" sz="2000">
                <a:latin typeface="Arial"/>
                <a:cs typeface="Arial"/>
              </a:rPr>
              <a:t>Microsoft learn (2024) standard channels in Microsoft teams. Available at: https://learn.microsoft.com/en-us/microsoftteama/standard-channels.(Accessed: 10October 2026).</a:t>
            </a:r>
          </a:p>
          <a:p>
            <a:r>
              <a:rPr lang="en-US" sz="2000">
                <a:latin typeface="Arial"/>
                <a:cs typeface="Arial"/>
              </a:rPr>
              <a:t>McHugh, </a:t>
            </a:r>
            <a:r>
              <a:rPr lang="en-US" sz="2000" err="1">
                <a:latin typeface="Arial"/>
                <a:cs typeface="Arial"/>
              </a:rPr>
              <a:t>S.K.,Lawton,R.,O'Hara</a:t>
            </a:r>
            <a:r>
              <a:rPr lang="en-US" sz="2000">
                <a:latin typeface="Arial"/>
                <a:cs typeface="Arial"/>
              </a:rPr>
              <a:t> and Sheard, L (2020)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‘Does team reflexivity impact teamwork and communication in interprofessional hospital-based healthcare teams? A systematic review and narrative synthesis, BMJ Quality &amp; Safety, 29(8), pp. 672–683. Available at: </a:t>
            </a:r>
            <a:r>
              <a:rPr lang="en-US" sz="2000">
                <a:latin typeface="Arial"/>
                <a:cs typeface="Arial"/>
              </a:rPr>
              <a:t>https://pubmed.ncbi.nlm.nih.gov/31911544/#full-view-affiliation-2</a:t>
            </a:r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 </a:t>
            </a:r>
            <a:r>
              <a:rPr lang="en-US" sz="2000">
                <a:latin typeface="Arial"/>
                <a:cs typeface="Arial"/>
              </a:rPr>
              <a:t>(Accessed: 09 October 2026).</a:t>
            </a:r>
          </a:p>
          <a:p>
            <a:r>
              <a:rPr lang="en-US" sz="2000">
                <a:solidFill>
                  <a:srgbClr val="000000"/>
                </a:solidFill>
                <a:latin typeface="Arial"/>
                <a:cs typeface="Arial"/>
              </a:rPr>
              <a:t>Care Quality Commission (2024) Digital record systems: achieving good outcomes for people using adult social care services. Available at: https://www.cqc.org.uk/guidance-regulation/adult-social-care/digital-record-systems-adult-social-care (Accessed: 10 October 2026)</a:t>
            </a:r>
          </a:p>
          <a:p>
            <a:endParaRPr lang="en-US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34955028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42E870-FD1F-16A3-4158-9171BF2BC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3" y="9437"/>
            <a:ext cx="12182661" cy="517912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UK Government. (2025). Data protection act. </a:t>
            </a:r>
            <a:r>
              <a:rPr lang="en-US" sz="2000" err="1">
                <a:latin typeface="Arial"/>
                <a:cs typeface="Arial"/>
              </a:rPr>
              <a:t>Gov.Uk</a:t>
            </a:r>
            <a:r>
              <a:rPr lang="en-US" sz="2000">
                <a:latin typeface="Arial"/>
                <a:cs typeface="Arial"/>
              </a:rPr>
              <a:t>; </a:t>
            </a:r>
            <a:r>
              <a:rPr lang="en-US" sz="2000">
                <a:latin typeface="Arial"/>
                <a:cs typeface="Arial"/>
                <a:hlinkClick r:id="rId2"/>
              </a:rPr>
              <a:t>www.gov.uk</a:t>
            </a:r>
            <a:r>
              <a:rPr lang="en-US" sz="2000">
                <a:latin typeface="Arial"/>
                <a:cs typeface="Arial"/>
              </a:rPr>
              <a:t>. </a:t>
            </a:r>
            <a:r>
              <a:rPr lang="en-US" sz="2000">
                <a:latin typeface="Arial"/>
                <a:cs typeface="Arial"/>
                <a:hlinkClick r:id="rId3"/>
              </a:rPr>
              <a:t>HTTPS://WWW.GOV.UK/DATA-PROTECTION.</a:t>
            </a:r>
            <a:r>
              <a:rPr lang="en-US" sz="2000">
                <a:latin typeface="Arial"/>
                <a:cs typeface="Arial"/>
              </a:rPr>
              <a:t> (accessed 9TH OCTOBER 2026)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Microsoft (</a:t>
            </a:r>
            <a:r>
              <a:rPr lang="en-US" sz="2000" err="1">
                <a:latin typeface="Arial"/>
                <a:cs typeface="Arial"/>
              </a:rPr>
              <a:t>n.d</a:t>
            </a:r>
            <a:r>
              <a:rPr lang="en-US" sz="2000">
                <a:latin typeface="Arial"/>
                <a:cs typeface="Arial"/>
              </a:rPr>
              <a:t>)what is 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 Teams? Available at: https//support.microsoft.com/</a:t>
            </a:r>
            <a:r>
              <a:rPr lang="en-US" sz="2000" err="1">
                <a:latin typeface="Arial"/>
                <a:cs typeface="Arial"/>
              </a:rPr>
              <a:t>en</a:t>
            </a:r>
            <a:r>
              <a:rPr lang="en-US" sz="2000">
                <a:latin typeface="Arial"/>
                <a:cs typeface="Arial"/>
              </a:rPr>
              <a:t>-us/teams/platform/what-is-</a:t>
            </a:r>
            <a:r>
              <a:rPr lang="en-US" sz="2000" err="1">
                <a:latin typeface="Arial"/>
                <a:cs typeface="Arial"/>
              </a:rPr>
              <a:t>microsoft</a:t>
            </a:r>
            <a:r>
              <a:rPr lang="en-US" sz="2000">
                <a:latin typeface="Arial"/>
                <a:cs typeface="Arial"/>
              </a:rPr>
              <a:t>-teams (accessed 3rd October 2026)</a:t>
            </a:r>
            <a:br>
              <a:rPr lang="en-US" sz="2000">
                <a:latin typeface="Arial"/>
                <a:cs typeface="Arial"/>
              </a:rPr>
            </a:br>
            <a:br>
              <a:rPr lang="en-US" sz="2000">
                <a:latin typeface="Arial"/>
                <a:cs typeface="Arial"/>
              </a:rPr>
            </a:br>
            <a:r>
              <a:rPr lang="en-US" sz="2000">
                <a:latin typeface="Arial"/>
                <a:cs typeface="Arial"/>
              </a:rPr>
              <a:t>national cyber security Centre(2018). The cloud security principles. [online] www.ncsc.gov.uk. Available at: https://www.ncsc.gov.uk/collection/cloud/the-cloud-security-principles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v-</a:t>
            </a:r>
            <a:r>
              <a:rPr lang="en-US" sz="2000" err="1">
                <a:latin typeface="Arial"/>
                <a:cs typeface="Arial"/>
              </a:rPr>
              <a:t>nataheck</a:t>
            </a:r>
            <a:r>
              <a:rPr lang="en-US" sz="2000">
                <a:latin typeface="Arial"/>
                <a:cs typeface="Arial"/>
              </a:rPr>
              <a:t> (2026). Standard, private, or shared channels in Microsoft Teams | Microsoft Support. [online] Microsoft.com. Available at: https://support.microsoft.com/en-gb/teams/teams-channels/standard-private-or-shared-channels-in-microsoft-teams (Accessed 10 Oct. 2026). 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r>
              <a:rPr lang="en-US" sz="2000">
                <a:latin typeface="Arial"/>
                <a:cs typeface="Arial"/>
              </a:rPr>
              <a:t>CO (2023). A guide to data security. [online] ico.org.uk. Available at: https://ico.org.uk/for-organisations/uk-gdpr-guidance-and-resources/security/a-guide-to-data-security/ (Accessed 10 Oct. 2026). </a:t>
            </a: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pPr>
              <a:lnSpc>
                <a:spcPct val="110000"/>
              </a:lnSpc>
              <a:spcBef>
                <a:spcPts val="1000"/>
              </a:spcBef>
            </a:pPr>
            <a:endParaRPr lang="en-US" sz="1800">
              <a:latin typeface="Arial"/>
              <a:cs typeface="Arial"/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36738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E005B02-EBCC-451C-7360-0E16469F6D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012A12-5B9D-6C4B-FB6E-63F313D870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927ECC-5B89-43BB-B41C-BD99DEF4C34A}" type="datetime1">
              <a:t>10/12/2026</a:t>
            </a:fld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5DCBF3-A8D6-5445-990E-24FBFD6A29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14</a:t>
            </a:fld>
            <a:endParaRPr lang="en-US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0A90D767-0FEB-D154-291C-6EBFE7721F8E}"/>
              </a:ext>
            </a:extLst>
          </p:cNvPr>
          <p:cNvSpPr>
            <a:spLocks noGrp="1"/>
          </p:cNvSpPr>
          <p:nvPr/>
        </p:nvSpPr>
        <p:spPr>
          <a:xfrm>
            <a:off x="838200" y="859536"/>
            <a:ext cx="9546336" cy="367588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 cap="all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US"/>
          </a:p>
        </p:txBody>
      </p:sp>
      <p:pic>
        <p:nvPicPr>
          <p:cNvPr id="7" name="Picture 6" descr="Untitled">
            <a:extLst>
              <a:ext uri="{FF2B5EF4-FFF2-40B4-BE49-F238E27FC236}">
                <a16:creationId xmlns:a16="http://schemas.microsoft.com/office/drawing/2014/main" id="{90908997-C24D-B8A7-04FD-63E035416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6803" y="-14967"/>
            <a:ext cx="12219213" cy="68743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6333056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">
  <a:themeElements>
    <a:clrScheme name="Archway">
      <a:dk1>
        <a:sysClr val="windowText" lastClr="000000"/>
      </a:dk1>
      <a:lt1>
        <a:sysClr val="window" lastClr="FFFFFF"/>
      </a:lt1>
      <a:dk2>
        <a:srgbClr val="424C4E"/>
      </a:dk2>
      <a:lt2>
        <a:srgbClr val="EDE9E7"/>
      </a:lt2>
      <a:accent1>
        <a:srgbClr val="9FA597"/>
      </a:accent1>
      <a:accent2>
        <a:srgbClr val="AEA67E"/>
      </a:accent2>
      <a:accent3>
        <a:srgbClr val="957D71"/>
      </a:accent3>
      <a:accent4>
        <a:srgbClr val="C88769"/>
      </a:accent4>
      <a:accent5>
        <a:srgbClr val="97A4AA"/>
      </a:accent5>
      <a:accent6>
        <a:srgbClr val="9FA4A5"/>
      </a:accent6>
      <a:hlink>
        <a:srgbClr val="8C9484"/>
      </a:hlink>
      <a:folHlink>
        <a:srgbClr val="C17957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 panose="02020502050305020303"/>
        <a:ea typeface=""/>
        <a:cs typeface=""/>
      </a:minorFont>
    </a:fontScheme>
    <a:fmtScheme name="Archway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" id="{15BC1FC9-F32C-4048-9052-439CED41F932}" vid="{4FF12325-B8E7-401C-AF33-78C72DDA2CB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Archway</vt:lpstr>
      <vt:lpstr>PowerPoint Presentation</vt:lpstr>
      <vt:lpstr>      Ashford community care service   Improving Staff  Communication and Daily Updates at Ashford ---------------  A practical approach using Microsoft Teams.   </vt:lpstr>
      <vt:lpstr>PowerPoint Presentation</vt:lpstr>
      <vt:lpstr>Poor communication and lack of updates.</vt:lpstr>
      <vt:lpstr>What is Microsoft Teams? </vt:lpstr>
      <vt:lpstr> Why is it suitable for Ashford? </vt:lpstr>
      <vt:lpstr>How Microsoft Teams Improves Efficiency and Communication </vt:lpstr>
      <vt:lpstr>Advantages and limitations of using Microsoft Teams</vt:lpstr>
      <vt:lpstr> Recommend how Ashford can implement these changes.-  </vt:lpstr>
      <vt:lpstr>Recommendation and improvement</vt:lpstr>
      <vt:lpstr>In Conclusion</vt:lpstr>
      <vt:lpstr>Reference list. </vt:lpstr>
      <vt:lpstr>UK Government. (2025). Data protection act. Gov.Uk; www.gov.uk. HTTPS://WWW.GOV.UK/DATA-PROTECTION. (accessed 9TH OCTOBER 2026) Microsoft (n.d)what is microsoft Teams? Available at: https//support.microsoft.com/en-us/teams/platform/what-is-microsoft-teams (accessed 3rd October 2026)  national cyber security Centre(2018). The cloud security principles. [online] www.ncsc.gov.uk. Available at: https://www.ncsc.gov.uk/collection/cloud/the-cloud-security-principles (Accessed 10 Oct. 2026).  v-nataheck (2026). Standard, private, or shared channels in Microsoft Teams | Microsoft Support. [online] Microsoft.com. Available at: https://support.microsoft.com/en-gb/teams/teams-channels/standard-private-or-shared-channels-in-microsoft-teams (Accessed 10 Oct. 2026).  CO (2023). A guide to data security. [online] ico.org.uk. Available at: https://ico.org.uk/for-organisations/uk-gdpr-guidance-and-resources/security/a-guide-to-data-security/ (Accessed 10 Oct. 2026).    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74</cp:revision>
  <dcterms:created xsi:type="dcterms:W3CDTF">2026-10-09T11:36:35Z</dcterms:created>
  <dcterms:modified xsi:type="dcterms:W3CDTF">2026-10-12T08:22:42Z</dcterms:modified>
</cp:coreProperties>
</file>