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4" r:id="rId1"/>
  </p:sldMasterIdLst>
  <p:sldIdLst>
    <p:sldId id="256" r:id="rId2"/>
    <p:sldId id="303" r:id="rId3"/>
    <p:sldId id="302" r:id="rId4"/>
    <p:sldId id="257" r:id="rId5"/>
    <p:sldId id="287" r:id="rId6"/>
    <p:sldId id="288" r:id="rId7"/>
    <p:sldId id="289" r:id="rId8"/>
    <p:sldId id="290" r:id="rId9"/>
    <p:sldId id="292" r:id="rId10"/>
    <p:sldId id="291" r:id="rId11"/>
    <p:sldId id="261" r:id="rId12"/>
    <p:sldId id="271" r:id="rId13"/>
    <p:sldId id="299" r:id="rId14"/>
    <p:sldId id="300" r:id="rId15"/>
    <p:sldId id="301" r:id="rId16"/>
    <p:sldId id="262" r:id="rId17"/>
    <p:sldId id="263" r:id="rId18"/>
    <p:sldId id="294" r:id="rId19"/>
    <p:sldId id="264" r:id="rId20"/>
    <p:sldId id="295" r:id="rId21"/>
    <p:sldId id="296" r:id="rId22"/>
    <p:sldId id="293" r:id="rId23"/>
    <p:sldId id="265" r:id="rId24"/>
    <p:sldId id="304" r:id="rId25"/>
    <p:sldId id="29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24" autoAdjust="0"/>
    <p:restoredTop sz="94660"/>
  </p:normalViewPr>
  <p:slideViewPr>
    <p:cSldViewPr snapToGrid="0">
      <p:cViewPr varScale="1">
        <p:scale>
          <a:sx n="98" d="100"/>
          <a:sy n="98" d="100"/>
        </p:scale>
        <p:origin x="408" y="20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12192000" cy="6858000"/>
          </a:xfrm>
          <a:prstGeom prst="rect">
            <a:avLst/>
          </a:prstGeom>
          <a:noFill/>
        </p:spPr>
      </p:pic>
      <p:grpSp>
        <p:nvGrpSpPr>
          <p:cNvPr id="16" name="Group 15"/>
          <p:cNvGrpSpPr/>
          <p:nvPr/>
        </p:nvGrpSpPr>
        <p:grpSpPr>
          <a:xfrm rot="20533676">
            <a:off x="824036" y="3923015"/>
            <a:ext cx="3344981"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3808271" y="2587843"/>
            <a:ext cx="7697445" cy="3850817"/>
          </a:xfrm>
          <a:prstGeom prst="rect">
            <a:avLst/>
          </a:prstGeom>
        </p:spPr>
      </p:pic>
      <p:sp>
        <p:nvSpPr>
          <p:cNvPr id="2" name="Title 1"/>
          <p:cNvSpPr>
            <a:spLocks noGrp="1"/>
          </p:cNvSpPr>
          <p:nvPr>
            <p:ph type="ctrTitle"/>
          </p:nvPr>
        </p:nvSpPr>
        <p:spPr>
          <a:xfrm rot="360000">
            <a:off x="4453079" y="3015792"/>
            <a:ext cx="6462717"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rot="360000">
            <a:off x="4267332" y="4766917"/>
            <a:ext cx="6448608"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rot="20520000">
            <a:off x="1284390" y="5061540"/>
            <a:ext cx="2624713" cy="534991"/>
          </a:xfrm>
        </p:spPr>
        <p:txBody>
          <a:bodyPr anchor="t"/>
          <a:lstStyle>
            <a:lvl1pPr algn="ctr">
              <a:defRPr sz="2200">
                <a:solidFill>
                  <a:schemeClr val="accent1"/>
                </a:solidFill>
              </a:defRPr>
            </a:lvl1pPr>
          </a:lstStyle>
          <a:p>
            <a:fld id="{87DE6118-2437-4B30-8E3C-4D2BE6020583}" type="datetimeFigureOut">
              <a:rPr lang="en-US" smtClean="0"/>
              <a:pPr/>
              <a:t>2/15/20</a:t>
            </a:fld>
            <a:endParaRPr lang="en-US" dirty="0"/>
          </a:p>
        </p:txBody>
      </p:sp>
      <p:sp>
        <p:nvSpPr>
          <p:cNvPr id="5" name="Footer Placeholder 4"/>
          <p:cNvSpPr>
            <a:spLocks noGrp="1"/>
          </p:cNvSpPr>
          <p:nvPr>
            <p:ph type="ftr" sz="quarter" idx="11"/>
          </p:nvPr>
        </p:nvSpPr>
        <p:spPr>
          <a:xfrm rot="20520000">
            <a:off x="863457" y="4135346"/>
            <a:ext cx="2781175" cy="835010"/>
          </a:xfrm>
        </p:spPr>
        <p:txBody>
          <a:bodyPr anchor="ctr"/>
          <a:lstStyle>
            <a:lvl1pPr algn="l">
              <a:defRPr sz="1600">
                <a:solidFill>
                  <a:schemeClr val="accent5">
                    <a:lumMod val="50000"/>
                  </a:schemeClr>
                </a:solidFill>
              </a:defRPr>
            </a:lvl1pPr>
          </a:lstStyle>
          <a:p>
            <a:endParaRPr lang="en-US" dirty="0"/>
          </a:p>
        </p:txBody>
      </p:sp>
      <p:sp>
        <p:nvSpPr>
          <p:cNvPr id="6" name="Slide Number Placeholder 5"/>
          <p:cNvSpPr>
            <a:spLocks noGrp="1"/>
          </p:cNvSpPr>
          <p:nvPr>
            <p:ph type="sldNum" sz="quarter" idx="12"/>
          </p:nvPr>
        </p:nvSpPr>
        <p:spPr>
          <a:xfrm rot="20520000">
            <a:off x="2641919" y="5509809"/>
            <a:ext cx="984240" cy="426607"/>
          </a:xfrm>
        </p:spPr>
        <p:txBody>
          <a:bodyPr/>
          <a:lstStyle>
            <a:lvl1pPr algn="r">
              <a:defRPr>
                <a:solidFill>
                  <a:schemeClr val="accent1">
                    <a:lumMod val="75000"/>
                  </a:schemeClr>
                </a:solidFill>
              </a:defRPr>
            </a:lvl1pPr>
          </a:lstStyle>
          <a:p>
            <a:fld id="{9648F39E-9C37-485F-AC97-16BB4BDF9F49}" type="slidenum">
              <a:rPr kumimoji="0" lang="en-US" smtClean="0"/>
              <a:t>‹#›</a:t>
            </a:fld>
            <a:endParaRPr kumimoji="0" lang="en-US"/>
          </a:p>
        </p:txBody>
      </p:sp>
      <p:pic>
        <p:nvPicPr>
          <p:cNvPr id="9" name="Picture 8" descr="coverBand.png"/>
          <p:cNvPicPr>
            <a:picLocks noChangeAspect="1"/>
          </p:cNvPicPr>
          <p:nvPr/>
        </p:nvPicPr>
        <p:blipFill>
          <a:blip r:embed="rId5"/>
          <a:stretch>
            <a:fillRect/>
          </a:stretch>
        </p:blipFill>
        <p:spPr>
          <a:xfrm>
            <a:off x="0" y="5880100"/>
            <a:ext cx="12192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2/15/20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041" y="1497994"/>
            <a:ext cx="10721919" cy="2097259"/>
          </a:xfrm>
        </p:spPr>
        <p:txBody>
          <a:bodyPr anchor="b"/>
          <a:lstStyle>
            <a:lvl1pPr algn="ctr">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117600" y="3754403"/>
            <a:ext cx="99568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2/15/20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48F39E-9C37-485F-AC97-16BB4BDF9F49}" type="slidenum">
              <a:rPr kumimoji="0" lang="en-US" smtClean="0"/>
              <a:t>‹#›</a:t>
            </a:fld>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5" name="Date Placeholder 4"/>
          <p:cNvSpPr>
            <a:spLocks noGrp="1"/>
          </p:cNvSpPr>
          <p:nvPr>
            <p:ph type="dt" sz="half" idx="10"/>
          </p:nvPr>
        </p:nvSpPr>
        <p:spPr/>
        <p:txBody>
          <a:bodyPr/>
          <a:lstStyle/>
          <a:p>
            <a:fld id="{87DE6118-2437-4B30-8E3C-4D2BE6020583}" type="datetimeFigureOut">
              <a:rPr lang="en-US" smtClean="0"/>
              <a:t>2/15/20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
        <p:nvSpPr>
          <p:cNvPr id="9" name="Content Placeholder 8"/>
          <p:cNvSpPr>
            <a:spLocks noGrp="1"/>
          </p:cNvSpPr>
          <p:nvPr>
            <p:ph sz="quarter" idx="13"/>
          </p:nvPr>
        </p:nvSpPr>
        <p:spPr>
          <a:xfrm>
            <a:off x="1121664" y="2039112"/>
            <a:ext cx="4876800" cy="39502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Content Placeholder 10"/>
          <p:cNvSpPr>
            <a:spLocks noGrp="1"/>
          </p:cNvSpPr>
          <p:nvPr>
            <p:ph sz="quarter" idx="14"/>
          </p:nvPr>
        </p:nvSpPr>
        <p:spPr>
          <a:xfrm>
            <a:off x="6193536" y="2039112"/>
            <a:ext cx="4876800" cy="39502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21664" y="2038389"/>
            <a:ext cx="402336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p:cNvSpPr>
            <a:spLocks noGrp="1"/>
          </p:cNvSpPr>
          <p:nvPr>
            <p:ph type="body" sz="quarter" idx="3"/>
          </p:nvPr>
        </p:nvSpPr>
        <p:spPr>
          <a:xfrm>
            <a:off x="7054788" y="2038387"/>
            <a:ext cx="4019611"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87DE6118-2437-4B30-8E3C-4D2BE6020583}" type="datetimeFigureOut">
              <a:rPr lang="en-US" smtClean="0"/>
              <a:t>2/15/20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
        <p:nvSpPr>
          <p:cNvPr id="16" name="Freeform 22"/>
          <p:cNvSpPr>
            <a:spLocks/>
          </p:cNvSpPr>
          <p:nvPr/>
        </p:nvSpPr>
        <p:spPr bwMode="auto">
          <a:xfrm rot="20274567">
            <a:off x="5244850" y="4281003"/>
            <a:ext cx="1717993"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5234482" y="3316841"/>
            <a:ext cx="1717993"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1121664" y="2743199"/>
            <a:ext cx="4023360" cy="32461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5" name="Content Placeholder 14"/>
          <p:cNvSpPr>
            <a:spLocks noGrp="1"/>
          </p:cNvSpPr>
          <p:nvPr>
            <p:ph sz="quarter" idx="14"/>
          </p:nvPr>
        </p:nvSpPr>
        <p:spPr>
          <a:xfrm>
            <a:off x="7059168" y="2743200"/>
            <a:ext cx="4023360" cy="32461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smtClean="0"/>
              <a:t>2/15/20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2/15/20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5041" y="1487082"/>
            <a:ext cx="4011084" cy="1921339"/>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191133" y="835428"/>
            <a:ext cx="6265827"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35041" y="3408421"/>
            <a:ext cx="4011084"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2/15/20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4165600" y="191206"/>
            <a:ext cx="3708400" cy="819150"/>
          </a:xfrm>
          <a:prstGeom prst="rect">
            <a:avLst/>
          </a:prstGeom>
        </p:spPr>
      </p:pic>
      <p:sp>
        <p:nvSpPr>
          <p:cNvPr id="2" name="Title 1"/>
          <p:cNvSpPr>
            <a:spLocks noGrp="1"/>
          </p:cNvSpPr>
          <p:nvPr>
            <p:ph type="title"/>
          </p:nvPr>
        </p:nvSpPr>
        <p:spPr>
          <a:xfrm>
            <a:off x="735040" y="4669655"/>
            <a:ext cx="10721920" cy="719865"/>
          </a:xfrm>
        </p:spPr>
        <p:txBody>
          <a:bodyPr anchor="b"/>
          <a:lstStyle>
            <a:lvl1pPr algn="ctr">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rot="-60000">
            <a:off x="2840736" y="594360"/>
            <a:ext cx="6498336"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1625600" y="5416153"/>
            <a:ext cx="89408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2/15/20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2/15/20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550279"/>
            <a:ext cx="2617760" cy="5469523"/>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735040" y="838199"/>
            <a:ext cx="7877120" cy="518160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2/15/20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735040" y="436563"/>
            <a:ext cx="10721920" cy="144267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17600" y="2038388"/>
            <a:ext cx="9956800" cy="39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35040" y="6148876"/>
            <a:ext cx="28448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87DE6118-2437-4B30-8E3C-4D2BE6020583}" type="datetimeFigureOut">
              <a:rPr lang="en-US" smtClean="0"/>
              <a:pPr/>
              <a:t>2/15/20</a:t>
            </a:fld>
            <a:endParaRPr lang="en-US" dirty="0"/>
          </a:p>
        </p:txBody>
      </p:sp>
      <p:sp>
        <p:nvSpPr>
          <p:cNvPr id="5" name="Footer Placeholder 4"/>
          <p:cNvSpPr>
            <a:spLocks noGrp="1"/>
          </p:cNvSpPr>
          <p:nvPr>
            <p:ph type="ftr" sz="quarter" idx="3"/>
          </p:nvPr>
        </p:nvSpPr>
        <p:spPr>
          <a:xfrm>
            <a:off x="4165600" y="6148876"/>
            <a:ext cx="38608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dirty="0"/>
          </a:p>
        </p:txBody>
      </p:sp>
      <p:sp>
        <p:nvSpPr>
          <p:cNvPr id="6" name="Slide Number Placeholder 5"/>
          <p:cNvSpPr>
            <a:spLocks noGrp="1"/>
          </p:cNvSpPr>
          <p:nvPr>
            <p:ph type="sldNum" sz="quarter" idx="4"/>
          </p:nvPr>
        </p:nvSpPr>
        <p:spPr>
          <a:xfrm>
            <a:off x="8612160" y="6148876"/>
            <a:ext cx="28448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69E57DC2-970A-4B3E-BB1C-7A09969E49DF}"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8QTlMBAqJvc" TargetMode="External"/><Relationship Id="rId2" Type="http://schemas.openxmlformats.org/officeDocument/2006/relationships/hyperlink" Target="https://www.youtube.com/watch?v=4dU3RlYQIVM"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333340">
            <a:off x="3608458" y="1596943"/>
            <a:ext cx="8361229" cy="2098226"/>
          </a:xfrm>
        </p:spPr>
        <p:txBody>
          <a:bodyPr/>
          <a:lstStyle/>
          <a:p>
            <a:r>
              <a:rPr lang="en-GB" dirty="0">
                <a:latin typeface="American Typewriter"/>
                <a:cs typeface="American Typewriter"/>
              </a:rPr>
              <a:t>Stage Management</a:t>
            </a:r>
          </a:p>
        </p:txBody>
      </p:sp>
      <p:sp>
        <p:nvSpPr>
          <p:cNvPr id="4" name="Subtitle 3"/>
          <p:cNvSpPr>
            <a:spLocks noGrp="1"/>
          </p:cNvSpPr>
          <p:nvPr>
            <p:ph type="subTitle" idx="1"/>
          </p:nvPr>
        </p:nvSpPr>
        <p:spPr>
          <a:xfrm rot="292872">
            <a:off x="4133350" y="3956279"/>
            <a:ext cx="6831673" cy="1086237"/>
          </a:xfrm>
        </p:spPr>
        <p:txBody>
          <a:bodyPr>
            <a:noAutofit/>
          </a:bodyPr>
          <a:lstStyle/>
          <a:p>
            <a:r>
              <a:rPr lang="en-US" sz="3600" dirty="0">
                <a:latin typeface="American Typewriter"/>
                <a:cs typeface="American Typewriter"/>
              </a:rPr>
              <a:t>Session 1</a:t>
            </a:r>
          </a:p>
          <a:p>
            <a:r>
              <a:rPr lang="en-US" sz="3600" dirty="0">
                <a:latin typeface="American Typewriter"/>
                <a:cs typeface="American Typewriter"/>
              </a:rPr>
              <a:t>Who’s who?</a:t>
            </a:r>
          </a:p>
        </p:txBody>
      </p:sp>
      <p:pic>
        <p:nvPicPr>
          <p:cNvPr id="5" name="Shape 67"/>
          <p:cNvPicPr preferRelativeResize="0"/>
          <p:nvPr/>
        </p:nvPicPr>
        <p:blipFill>
          <a:blip r:embed="rId2">
            <a:alphaModFix/>
          </a:blip>
          <a:stretch>
            <a:fillRect/>
          </a:stretch>
        </p:blipFill>
        <p:spPr>
          <a:xfrm rot="20854822">
            <a:off x="1196398" y="1165375"/>
            <a:ext cx="3195224" cy="3727774"/>
          </a:xfrm>
          <a:prstGeom prst="rect">
            <a:avLst/>
          </a:prstGeom>
          <a:noFill/>
          <a:ln>
            <a:noFill/>
          </a:ln>
        </p:spPr>
      </p:pic>
    </p:spTree>
    <p:extLst>
      <p:ext uri="{BB962C8B-B14F-4D97-AF65-F5344CB8AC3E}">
        <p14:creationId xmlns:p14="http://schemas.microsoft.com/office/powerpoint/2010/main" val="247780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4330" y="1821558"/>
            <a:ext cx="11178959" cy="2123658"/>
          </a:xfrm>
          <a:prstGeom prst="rect">
            <a:avLst/>
          </a:prstGeom>
          <a:noFill/>
        </p:spPr>
        <p:txBody>
          <a:bodyPr wrap="square" rtlCol="0">
            <a:spAutoFit/>
          </a:bodyPr>
          <a:lstStyle/>
          <a:p>
            <a:pPr algn="ctr"/>
            <a:r>
              <a:rPr lang="en-US" dirty="0"/>
              <a:t>	</a:t>
            </a:r>
            <a:r>
              <a:rPr lang="en-US" sz="6600" dirty="0">
                <a:latin typeface="American Typewriter"/>
                <a:cs typeface="American Typewriter"/>
              </a:rPr>
              <a:t>How many roles can you think of within theatre?</a:t>
            </a:r>
          </a:p>
        </p:txBody>
      </p:sp>
    </p:spTree>
    <p:extLst>
      <p:ext uri="{BB962C8B-B14F-4D97-AF65-F5344CB8AC3E}">
        <p14:creationId xmlns:p14="http://schemas.microsoft.com/office/powerpoint/2010/main" val="4262105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an_Stacey Jo Atkinson_20171012-081931_0030_001.pdf"/>
          <p:cNvPicPr>
            <a:picLocks noChangeAspect="1"/>
          </p:cNvPicPr>
          <p:nvPr/>
        </p:nvPicPr>
        <p:blipFill rotWithShape="1">
          <a:blip r:embed="rId2">
            <a:extLst>
              <a:ext uri="{28A0092B-C50C-407E-A947-70E740481C1C}">
                <a14:useLocalDpi xmlns:a14="http://schemas.microsoft.com/office/drawing/2010/main" val="0"/>
              </a:ext>
            </a:extLst>
          </a:blip>
          <a:srcRect b="5311"/>
          <a:stretch/>
        </p:blipFill>
        <p:spPr>
          <a:xfrm>
            <a:off x="844285" y="867583"/>
            <a:ext cx="10084025" cy="5766901"/>
          </a:xfrm>
          <a:prstGeom prst="rect">
            <a:avLst/>
          </a:prstGeom>
        </p:spPr>
      </p:pic>
      <p:sp>
        <p:nvSpPr>
          <p:cNvPr id="3" name="Title 1"/>
          <p:cNvSpPr txBox="1">
            <a:spLocks/>
          </p:cNvSpPr>
          <p:nvPr/>
        </p:nvSpPr>
        <p:spPr>
          <a:xfrm>
            <a:off x="1104239" y="-4743"/>
            <a:ext cx="9601200" cy="1485900"/>
          </a:xfrm>
          <a:prstGeom prst="rect">
            <a:avLst/>
          </a:prstGeom>
        </p:spPr>
        <p:txBody>
          <a:bodyPr/>
          <a:lst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dirty="0">
                <a:latin typeface="American Typewriter"/>
                <a:cs typeface="American Typewriter"/>
              </a:rPr>
              <a:t>The Production Team</a:t>
            </a:r>
          </a:p>
        </p:txBody>
      </p:sp>
    </p:spTree>
    <p:extLst>
      <p:ext uri="{BB962C8B-B14F-4D97-AF65-F5344CB8AC3E}">
        <p14:creationId xmlns:p14="http://schemas.microsoft.com/office/powerpoint/2010/main" val="2356861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599" y="-221999"/>
            <a:ext cx="9601200" cy="1485900"/>
          </a:xfrm>
        </p:spPr>
        <p:txBody>
          <a:bodyPr/>
          <a:lstStyle/>
          <a:p>
            <a:r>
              <a:rPr lang="en-GB" sz="5400" dirty="0">
                <a:latin typeface="American Typewriter"/>
                <a:cs typeface="American Typewriter"/>
              </a:rPr>
              <a:t>The Production Team</a:t>
            </a: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3799" t="5130" b="6474"/>
          <a:stretch/>
        </p:blipFill>
        <p:spPr>
          <a:xfrm>
            <a:off x="1890888" y="973667"/>
            <a:ext cx="8734779" cy="5677724"/>
          </a:xfrm>
        </p:spPr>
      </p:pic>
    </p:spTree>
    <p:extLst>
      <p:ext uri="{BB962C8B-B14F-4D97-AF65-F5344CB8AC3E}">
        <p14:creationId xmlns:p14="http://schemas.microsoft.com/office/powerpoint/2010/main" val="2672473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040" y="253119"/>
            <a:ext cx="5389182" cy="1442674"/>
          </a:xfrm>
        </p:spPr>
        <p:txBody>
          <a:bodyPr/>
          <a:lstStyle/>
          <a:p>
            <a:r>
              <a:rPr lang="en-GB" u="sng" dirty="0">
                <a:latin typeface="American Typewriter"/>
                <a:cs typeface="American Typewriter"/>
              </a:rPr>
              <a:t>Producer</a:t>
            </a:r>
            <a:br>
              <a:rPr lang="en-GB" u="sng" dirty="0">
                <a:latin typeface="American Typewriter"/>
                <a:cs typeface="American Typewriter"/>
              </a:rPr>
            </a:br>
            <a:endParaRPr lang="en-US" dirty="0">
              <a:latin typeface="American Typewriter"/>
              <a:cs typeface="American Typewriter"/>
            </a:endParaRPr>
          </a:p>
        </p:txBody>
      </p:sp>
      <p:sp>
        <p:nvSpPr>
          <p:cNvPr id="4" name="TextBox 3"/>
          <p:cNvSpPr txBox="1"/>
          <p:nvPr/>
        </p:nvSpPr>
        <p:spPr>
          <a:xfrm>
            <a:off x="395111" y="1157111"/>
            <a:ext cx="5348111" cy="2585323"/>
          </a:xfrm>
          <a:prstGeom prst="rect">
            <a:avLst/>
          </a:prstGeom>
          <a:noFill/>
        </p:spPr>
        <p:txBody>
          <a:bodyPr wrap="square" rtlCol="0">
            <a:spAutoFit/>
          </a:bodyPr>
          <a:lstStyle/>
          <a:p>
            <a:pPr algn="ctr"/>
            <a:r>
              <a:rPr lang="en-GB" sz="2400" dirty="0">
                <a:latin typeface="Arial"/>
                <a:cs typeface="Arial"/>
              </a:rPr>
              <a:t>Oversees several aspects of the production. Lots of phone calls, emails, and meetings. Responsible for marketing, meetings of investors and sponsors, attending rehearsals and meetings with the production team. </a:t>
            </a:r>
          </a:p>
          <a:p>
            <a:endParaRPr lang="en-US" dirty="0"/>
          </a:p>
        </p:txBody>
      </p:sp>
      <p:pic>
        <p:nvPicPr>
          <p:cNvPr id="5" name="Picture 4" descr="theatre-producer-men.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887367">
            <a:off x="915809" y="3399364"/>
            <a:ext cx="3529189" cy="3529189"/>
          </a:xfrm>
          <a:prstGeom prst="rect">
            <a:avLst/>
          </a:prstGeom>
        </p:spPr>
      </p:pic>
      <p:sp>
        <p:nvSpPr>
          <p:cNvPr id="6" name="Title 1"/>
          <p:cNvSpPr txBox="1">
            <a:spLocks/>
          </p:cNvSpPr>
          <p:nvPr/>
        </p:nvSpPr>
        <p:spPr>
          <a:xfrm>
            <a:off x="5681385" y="278518"/>
            <a:ext cx="6326054" cy="1442674"/>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u="sng" dirty="0">
                <a:latin typeface="American Typewriter"/>
                <a:cs typeface="American Typewriter"/>
              </a:rPr>
              <a:t>Production Manager</a:t>
            </a:r>
            <a:br>
              <a:rPr lang="en-GB" u="sng" dirty="0">
                <a:latin typeface="American Typewriter"/>
                <a:cs typeface="American Typewriter"/>
              </a:rPr>
            </a:br>
            <a:endParaRPr lang="en-US" dirty="0">
              <a:latin typeface="American Typewriter"/>
              <a:cs typeface="American Typewriter"/>
            </a:endParaRPr>
          </a:p>
        </p:txBody>
      </p:sp>
      <p:sp>
        <p:nvSpPr>
          <p:cNvPr id="7" name="TextBox 6"/>
          <p:cNvSpPr txBox="1"/>
          <p:nvPr/>
        </p:nvSpPr>
        <p:spPr>
          <a:xfrm>
            <a:off x="6138333" y="1185333"/>
            <a:ext cx="5757334" cy="2954655"/>
          </a:xfrm>
          <a:prstGeom prst="rect">
            <a:avLst/>
          </a:prstGeom>
          <a:noFill/>
        </p:spPr>
        <p:txBody>
          <a:bodyPr wrap="square" rtlCol="0">
            <a:spAutoFit/>
          </a:bodyPr>
          <a:lstStyle/>
          <a:p>
            <a:pPr algn="ctr"/>
            <a:r>
              <a:rPr lang="en-GB" sz="2400" dirty="0">
                <a:latin typeface="Arial"/>
                <a:cs typeface="Arial"/>
              </a:rPr>
              <a:t>Responsible for ensuring all aspects of the production are completed within budget, according to the designers and directors wishes, and in time for the public performance. Oversees the cost effectiveness and planning of the entire production process. </a:t>
            </a:r>
          </a:p>
          <a:p>
            <a:endParaRPr lang="en-US" dirty="0"/>
          </a:p>
        </p:txBody>
      </p:sp>
      <p:pic>
        <p:nvPicPr>
          <p:cNvPr id="8" name="Picture 7" descr="prod ma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86678">
            <a:off x="8107450" y="3993445"/>
            <a:ext cx="2238937" cy="2511778"/>
          </a:xfrm>
          <a:prstGeom prst="rect">
            <a:avLst/>
          </a:prstGeom>
        </p:spPr>
      </p:pic>
    </p:spTree>
    <p:extLst>
      <p:ext uri="{BB962C8B-B14F-4D97-AF65-F5344CB8AC3E}">
        <p14:creationId xmlns:p14="http://schemas.microsoft.com/office/powerpoint/2010/main" val="338664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000" y="98778"/>
            <a:ext cx="5969000" cy="646331"/>
          </a:xfrm>
          <a:prstGeom prst="rect">
            <a:avLst/>
          </a:prstGeom>
          <a:noFill/>
        </p:spPr>
        <p:txBody>
          <a:bodyPr wrap="square" rtlCol="0">
            <a:spAutoFit/>
          </a:bodyPr>
          <a:lstStyle/>
          <a:p>
            <a:pPr algn="ctr"/>
            <a:r>
              <a:rPr lang="en-GB" sz="3600" u="sng" dirty="0">
                <a:latin typeface="American Typewriter"/>
                <a:cs typeface="American Typewriter"/>
              </a:rPr>
              <a:t>Technical Manager</a:t>
            </a:r>
          </a:p>
        </p:txBody>
      </p:sp>
      <p:sp>
        <p:nvSpPr>
          <p:cNvPr id="3" name="TextBox 2"/>
          <p:cNvSpPr txBox="1"/>
          <p:nvPr/>
        </p:nvSpPr>
        <p:spPr>
          <a:xfrm>
            <a:off x="197556" y="832556"/>
            <a:ext cx="5446888" cy="2954655"/>
          </a:xfrm>
          <a:prstGeom prst="rect">
            <a:avLst/>
          </a:prstGeom>
          <a:noFill/>
        </p:spPr>
        <p:txBody>
          <a:bodyPr wrap="square" rtlCol="0">
            <a:spAutoFit/>
          </a:bodyPr>
          <a:lstStyle/>
          <a:p>
            <a:pPr algn="ctr"/>
            <a:r>
              <a:rPr lang="en-GB" sz="2400" dirty="0"/>
              <a:t>Combines technical expertise with safety knowledge to oversee all the technical elements of a production. Typical day involves attending meetings, overseeing fit ups and get-ins/outs, designing, budgeting, and solving any problems that crop up.</a:t>
            </a:r>
          </a:p>
          <a:p>
            <a:endParaRPr lang="en-US" dirty="0"/>
          </a:p>
        </p:txBody>
      </p:sp>
      <p:sp>
        <p:nvSpPr>
          <p:cNvPr id="4" name="TextBox 3"/>
          <p:cNvSpPr txBox="1"/>
          <p:nvPr/>
        </p:nvSpPr>
        <p:spPr>
          <a:xfrm>
            <a:off x="6079067" y="110067"/>
            <a:ext cx="5969000" cy="646331"/>
          </a:xfrm>
          <a:prstGeom prst="rect">
            <a:avLst/>
          </a:prstGeom>
          <a:noFill/>
        </p:spPr>
        <p:txBody>
          <a:bodyPr wrap="square" rtlCol="0">
            <a:spAutoFit/>
          </a:bodyPr>
          <a:lstStyle/>
          <a:p>
            <a:pPr algn="ctr"/>
            <a:r>
              <a:rPr lang="en-GB" sz="3600" u="sng" dirty="0">
                <a:latin typeface="American Typewriter"/>
                <a:cs typeface="American Typewriter"/>
              </a:rPr>
              <a:t>Company Stage Manager</a:t>
            </a:r>
          </a:p>
        </p:txBody>
      </p:sp>
      <p:sp>
        <p:nvSpPr>
          <p:cNvPr id="5" name="TextBox 4"/>
          <p:cNvSpPr txBox="1"/>
          <p:nvPr/>
        </p:nvSpPr>
        <p:spPr>
          <a:xfrm>
            <a:off x="6361290" y="829735"/>
            <a:ext cx="5446888" cy="2585323"/>
          </a:xfrm>
          <a:prstGeom prst="rect">
            <a:avLst/>
          </a:prstGeom>
          <a:noFill/>
        </p:spPr>
        <p:txBody>
          <a:bodyPr wrap="square" rtlCol="0">
            <a:spAutoFit/>
          </a:bodyPr>
          <a:lstStyle/>
          <a:p>
            <a:pPr algn="ctr"/>
            <a:r>
              <a:rPr lang="en-GB" sz="2400" dirty="0"/>
              <a:t>Combined work of company manager and stage manager for a production. Typical day involves supervising the get-in, checking any publicity engagements for the cast, payroll, call sheets, and time sheets.</a:t>
            </a:r>
          </a:p>
          <a:p>
            <a:endParaRPr lang="en-US" dirty="0"/>
          </a:p>
        </p:txBody>
      </p:sp>
      <p:pic>
        <p:nvPicPr>
          <p:cNvPr id="6" name="Picture 5" descr="q2q-16.png"/>
          <p:cNvPicPr>
            <a:picLocks noChangeAspect="1"/>
          </p:cNvPicPr>
          <p:nvPr/>
        </p:nvPicPr>
        <p:blipFill rotWithShape="1">
          <a:blip r:embed="rId2">
            <a:extLst>
              <a:ext uri="{28A0092B-C50C-407E-A947-70E740481C1C}">
                <a14:useLocalDpi xmlns:a14="http://schemas.microsoft.com/office/drawing/2010/main" val="0"/>
              </a:ext>
            </a:extLst>
          </a:blip>
          <a:srcRect l="66258"/>
          <a:stretch/>
        </p:blipFill>
        <p:spPr>
          <a:xfrm>
            <a:off x="1749779" y="3582811"/>
            <a:ext cx="2364218" cy="2837744"/>
          </a:xfrm>
          <a:prstGeom prst="rect">
            <a:avLst/>
          </a:prstGeom>
        </p:spPr>
      </p:pic>
      <p:pic>
        <p:nvPicPr>
          <p:cNvPr id="7" name="Picture 6" descr="mon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0734" y="3341511"/>
            <a:ext cx="2997200" cy="2997200"/>
          </a:xfrm>
          <a:prstGeom prst="rect">
            <a:avLst/>
          </a:prstGeom>
        </p:spPr>
      </p:pic>
    </p:spTree>
    <p:extLst>
      <p:ext uri="{BB962C8B-B14F-4D97-AF65-F5344CB8AC3E}">
        <p14:creationId xmlns:p14="http://schemas.microsoft.com/office/powerpoint/2010/main" val="3133829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333" y="98778"/>
            <a:ext cx="5348111" cy="646331"/>
          </a:xfrm>
          <a:prstGeom prst="rect">
            <a:avLst/>
          </a:prstGeom>
          <a:noFill/>
        </p:spPr>
        <p:txBody>
          <a:bodyPr wrap="square" rtlCol="0">
            <a:spAutoFit/>
          </a:bodyPr>
          <a:lstStyle/>
          <a:p>
            <a:pPr algn="ctr"/>
            <a:r>
              <a:rPr lang="en-GB" sz="3600" u="sng" dirty="0">
                <a:latin typeface="American Typewriter"/>
                <a:cs typeface="American Typewriter"/>
              </a:rPr>
              <a:t>Director</a:t>
            </a:r>
            <a:endParaRPr lang="en-US" sz="3600" dirty="0">
              <a:latin typeface="American Typewriter"/>
              <a:cs typeface="American Typewriter"/>
            </a:endParaRPr>
          </a:p>
        </p:txBody>
      </p:sp>
      <p:sp>
        <p:nvSpPr>
          <p:cNvPr id="4" name="TextBox 3"/>
          <p:cNvSpPr txBox="1"/>
          <p:nvPr/>
        </p:nvSpPr>
        <p:spPr>
          <a:xfrm>
            <a:off x="268111" y="776111"/>
            <a:ext cx="5319889" cy="2954655"/>
          </a:xfrm>
          <a:prstGeom prst="rect">
            <a:avLst/>
          </a:prstGeom>
          <a:noFill/>
        </p:spPr>
        <p:txBody>
          <a:bodyPr wrap="square" rtlCol="0">
            <a:spAutoFit/>
          </a:bodyPr>
          <a:lstStyle/>
          <a:p>
            <a:pPr algn="ctr"/>
            <a:r>
              <a:rPr lang="en-GB" sz="2400" dirty="0"/>
              <a:t>Responsible for taking script to stage using their own creative vision. Works with actors during rehearsals to help them understand and develop their roles. Incredible communication skills and creative skills to draw performances from the actors.</a:t>
            </a:r>
          </a:p>
          <a:p>
            <a:endParaRPr lang="en-US" dirty="0"/>
          </a:p>
        </p:txBody>
      </p:sp>
      <p:pic>
        <p:nvPicPr>
          <p:cNvPr id="5" name="Picture 4" descr="tumblr_nhzu95ZGOs1txudw9o1_50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3103" y="3570111"/>
            <a:ext cx="2271757" cy="2935110"/>
          </a:xfrm>
          <a:prstGeom prst="rect">
            <a:avLst/>
          </a:prstGeom>
        </p:spPr>
      </p:pic>
      <p:sp>
        <p:nvSpPr>
          <p:cNvPr id="6" name="TextBox 5"/>
          <p:cNvSpPr txBox="1"/>
          <p:nvPr/>
        </p:nvSpPr>
        <p:spPr>
          <a:xfrm>
            <a:off x="6237111" y="127000"/>
            <a:ext cx="5672667" cy="923330"/>
          </a:xfrm>
          <a:prstGeom prst="rect">
            <a:avLst/>
          </a:prstGeom>
          <a:noFill/>
        </p:spPr>
        <p:txBody>
          <a:bodyPr wrap="square" rtlCol="0">
            <a:spAutoFit/>
          </a:bodyPr>
          <a:lstStyle/>
          <a:p>
            <a:pPr algn="ctr"/>
            <a:r>
              <a:rPr lang="en-GB" sz="3600" u="sng" dirty="0">
                <a:latin typeface="American Typewriter"/>
                <a:cs typeface="American Typewriter"/>
              </a:rPr>
              <a:t>Stage Manager</a:t>
            </a:r>
            <a:endParaRPr lang="en-GB" sz="3600" dirty="0">
              <a:latin typeface="American Typewriter"/>
              <a:cs typeface="American Typewriter"/>
            </a:endParaRPr>
          </a:p>
          <a:p>
            <a:endParaRPr lang="en-US" dirty="0"/>
          </a:p>
        </p:txBody>
      </p:sp>
      <p:sp>
        <p:nvSpPr>
          <p:cNvPr id="7" name="TextBox 6"/>
          <p:cNvSpPr txBox="1"/>
          <p:nvPr/>
        </p:nvSpPr>
        <p:spPr>
          <a:xfrm>
            <a:off x="6350000" y="832556"/>
            <a:ext cx="5573889" cy="3323987"/>
          </a:xfrm>
          <a:prstGeom prst="rect">
            <a:avLst/>
          </a:prstGeom>
          <a:noFill/>
        </p:spPr>
        <p:txBody>
          <a:bodyPr wrap="square" rtlCol="0">
            <a:spAutoFit/>
          </a:bodyPr>
          <a:lstStyle/>
          <a:p>
            <a:pPr algn="ctr"/>
            <a:r>
              <a:rPr lang="en-GB" sz="2400" i="1" dirty="0"/>
              <a:t>‘mum or dad to the company’</a:t>
            </a:r>
          </a:p>
          <a:p>
            <a:pPr algn="ctr"/>
            <a:r>
              <a:rPr lang="en-GB" sz="2400" dirty="0"/>
              <a:t>Depending on the production they’re working on – typical day might involve daily problem solving, communication with all departments and dealing with any problems as soon as they occur, sweeping and maintaining the stage, and prepping the set.</a:t>
            </a:r>
          </a:p>
          <a:p>
            <a:endParaRPr lang="en-US" dirty="0"/>
          </a:p>
        </p:txBody>
      </p:sp>
      <p:pic>
        <p:nvPicPr>
          <p:cNvPr id="8" name="Picture 7" descr="sm.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1000" y="3877174"/>
            <a:ext cx="2233097" cy="2613935"/>
          </a:xfrm>
          <a:prstGeom prst="rect">
            <a:avLst/>
          </a:prstGeom>
        </p:spPr>
      </p:pic>
    </p:spTree>
    <p:extLst>
      <p:ext uri="{BB962C8B-B14F-4D97-AF65-F5344CB8AC3E}">
        <p14:creationId xmlns:p14="http://schemas.microsoft.com/office/powerpoint/2010/main" val="1586486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5222" y="112889"/>
            <a:ext cx="5870222" cy="584776"/>
          </a:xfrm>
          <a:prstGeom prst="rect">
            <a:avLst/>
          </a:prstGeom>
          <a:noFill/>
        </p:spPr>
        <p:txBody>
          <a:bodyPr wrap="square" rtlCol="0">
            <a:spAutoFit/>
          </a:bodyPr>
          <a:lstStyle/>
          <a:p>
            <a:pPr algn="ctr"/>
            <a:r>
              <a:rPr lang="en-GB" sz="3200" u="sng" dirty="0">
                <a:latin typeface="American Typewriter"/>
                <a:cs typeface="American Typewriter"/>
              </a:rPr>
              <a:t>Deputy Stage Manager</a:t>
            </a:r>
          </a:p>
        </p:txBody>
      </p:sp>
      <p:sp>
        <p:nvSpPr>
          <p:cNvPr id="4" name="TextBox 3"/>
          <p:cNvSpPr txBox="1"/>
          <p:nvPr/>
        </p:nvSpPr>
        <p:spPr>
          <a:xfrm>
            <a:off x="183444" y="762000"/>
            <a:ext cx="5799667" cy="2646879"/>
          </a:xfrm>
          <a:prstGeom prst="rect">
            <a:avLst/>
          </a:prstGeom>
          <a:noFill/>
        </p:spPr>
        <p:txBody>
          <a:bodyPr wrap="square" rtlCol="0">
            <a:spAutoFit/>
          </a:bodyPr>
          <a:lstStyle/>
          <a:p>
            <a:pPr algn="ctr"/>
            <a:r>
              <a:rPr lang="en-GB" sz="2400" i="1" dirty="0"/>
              <a:t>‘eyes &amp; ears of the stage’</a:t>
            </a:r>
            <a:endParaRPr lang="en-GB" sz="2400" dirty="0"/>
          </a:p>
          <a:p>
            <a:pPr algn="ctr"/>
            <a:r>
              <a:rPr lang="en-GB" sz="2400" dirty="0"/>
              <a:t>Sitting in on rehearsals, get-in/outs, light and sound rigging, calling the show. Days are long and there are always production meetings to attend, props to make, and sets to build.</a:t>
            </a:r>
          </a:p>
          <a:p>
            <a:endParaRPr lang="en-US" dirty="0"/>
          </a:p>
        </p:txBody>
      </p:sp>
      <p:sp>
        <p:nvSpPr>
          <p:cNvPr id="5" name="TextBox 4"/>
          <p:cNvSpPr txBox="1"/>
          <p:nvPr/>
        </p:nvSpPr>
        <p:spPr>
          <a:xfrm>
            <a:off x="6223000" y="127000"/>
            <a:ext cx="5785556" cy="861774"/>
          </a:xfrm>
          <a:prstGeom prst="rect">
            <a:avLst/>
          </a:prstGeom>
          <a:noFill/>
        </p:spPr>
        <p:txBody>
          <a:bodyPr wrap="square" rtlCol="0">
            <a:spAutoFit/>
          </a:bodyPr>
          <a:lstStyle/>
          <a:p>
            <a:pPr algn="ctr"/>
            <a:r>
              <a:rPr lang="en-GB" sz="3200" u="sng" dirty="0">
                <a:latin typeface="American Typewriter"/>
                <a:cs typeface="American Typewriter"/>
              </a:rPr>
              <a:t>Assistant Stage Manager</a:t>
            </a:r>
          </a:p>
          <a:p>
            <a:endParaRPr lang="en-US" dirty="0"/>
          </a:p>
        </p:txBody>
      </p:sp>
      <p:sp>
        <p:nvSpPr>
          <p:cNvPr id="6" name="TextBox 5"/>
          <p:cNvSpPr txBox="1"/>
          <p:nvPr/>
        </p:nvSpPr>
        <p:spPr>
          <a:xfrm>
            <a:off x="6406444" y="874889"/>
            <a:ext cx="5588000" cy="2646879"/>
          </a:xfrm>
          <a:prstGeom prst="rect">
            <a:avLst/>
          </a:prstGeom>
          <a:noFill/>
        </p:spPr>
        <p:txBody>
          <a:bodyPr wrap="square" rtlCol="0">
            <a:spAutoFit/>
          </a:bodyPr>
          <a:lstStyle/>
          <a:p>
            <a:pPr algn="ctr"/>
            <a:r>
              <a:rPr lang="en-GB" sz="2400" i="1" dirty="0"/>
              <a:t>‘prop gremlins of the theatre’</a:t>
            </a:r>
            <a:endParaRPr lang="en-GB" sz="2400" dirty="0"/>
          </a:p>
          <a:p>
            <a:pPr algn="ctr"/>
            <a:r>
              <a:rPr lang="en-GB" sz="2400" dirty="0"/>
              <a:t>Days are long and you need to be a master of multi tasking. Set and sweep the stage before a show/rehearsal, mark-up props tables, and be in charge of props on a show.</a:t>
            </a:r>
          </a:p>
          <a:p>
            <a:endParaRPr lang="en-US" dirty="0"/>
          </a:p>
        </p:txBody>
      </p:sp>
      <p:pic>
        <p:nvPicPr>
          <p:cNvPr id="7" name="Picture 6" descr="DS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73027">
            <a:off x="1420176" y="3311349"/>
            <a:ext cx="2950367" cy="2941493"/>
          </a:xfrm>
          <a:prstGeom prst="rect">
            <a:avLst/>
          </a:prstGeom>
        </p:spPr>
      </p:pic>
      <p:pic>
        <p:nvPicPr>
          <p:cNvPr id="8" name="Picture 7" descr="AS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76188">
            <a:off x="7660741" y="3470089"/>
            <a:ext cx="2452554" cy="2861313"/>
          </a:xfrm>
          <a:prstGeom prst="rect">
            <a:avLst/>
          </a:prstGeom>
        </p:spPr>
      </p:pic>
    </p:spTree>
    <p:extLst>
      <p:ext uri="{BB962C8B-B14F-4D97-AF65-F5344CB8AC3E}">
        <p14:creationId xmlns:p14="http://schemas.microsoft.com/office/powerpoint/2010/main" val="1141677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334" y="112889"/>
            <a:ext cx="5630334" cy="2616101"/>
          </a:xfrm>
          <a:prstGeom prst="rect">
            <a:avLst/>
          </a:prstGeom>
          <a:noFill/>
        </p:spPr>
        <p:txBody>
          <a:bodyPr wrap="square" rtlCol="0">
            <a:spAutoFit/>
          </a:bodyPr>
          <a:lstStyle/>
          <a:p>
            <a:pPr algn="ctr"/>
            <a:r>
              <a:rPr lang="en-GB" sz="3200" u="sng" dirty="0">
                <a:latin typeface="American Typewriter"/>
                <a:cs typeface="American Typewriter"/>
              </a:rPr>
              <a:t>Set Designer</a:t>
            </a:r>
          </a:p>
          <a:p>
            <a:pPr algn="ctr"/>
            <a:endParaRPr lang="en-GB" u="sng" dirty="0"/>
          </a:p>
          <a:p>
            <a:pPr algn="ctr"/>
            <a:r>
              <a:rPr lang="en-GB" sz="2400" dirty="0"/>
              <a:t>Works with the director to sketch designs, make scale models and produce drawings which are then constructed by the set builder.</a:t>
            </a:r>
          </a:p>
          <a:p>
            <a:endParaRPr lang="en-US" dirty="0"/>
          </a:p>
        </p:txBody>
      </p:sp>
      <p:sp>
        <p:nvSpPr>
          <p:cNvPr id="3" name="TextBox 2"/>
          <p:cNvSpPr txBox="1"/>
          <p:nvPr/>
        </p:nvSpPr>
        <p:spPr>
          <a:xfrm>
            <a:off x="6152444" y="155222"/>
            <a:ext cx="5771445" cy="2708434"/>
          </a:xfrm>
          <a:prstGeom prst="rect">
            <a:avLst/>
          </a:prstGeom>
          <a:noFill/>
        </p:spPr>
        <p:txBody>
          <a:bodyPr wrap="square" rtlCol="0">
            <a:spAutoFit/>
          </a:bodyPr>
          <a:lstStyle/>
          <a:p>
            <a:pPr algn="ctr"/>
            <a:r>
              <a:rPr lang="en-GB" sz="3200" u="sng" dirty="0">
                <a:latin typeface="American Typewriter"/>
                <a:cs typeface="American Typewriter"/>
              </a:rPr>
              <a:t>Costume Designer</a:t>
            </a:r>
          </a:p>
          <a:p>
            <a:pPr algn="ctr"/>
            <a:endParaRPr lang="en-GB" sz="2400" u="sng" dirty="0"/>
          </a:p>
          <a:p>
            <a:pPr algn="ctr"/>
            <a:r>
              <a:rPr lang="en-GB" sz="2400" dirty="0"/>
              <a:t>Works with the director to sketch designs, creates appropriate drawings/designs, source materials and fits costumes for the characters in a performance.</a:t>
            </a:r>
          </a:p>
          <a:p>
            <a:endParaRPr lang="en-US" dirty="0"/>
          </a:p>
        </p:txBody>
      </p:sp>
      <p:pic>
        <p:nvPicPr>
          <p:cNvPr id="4" name="Picture 3" descr="q2q-16.png"/>
          <p:cNvPicPr>
            <a:picLocks noChangeAspect="1"/>
          </p:cNvPicPr>
          <p:nvPr/>
        </p:nvPicPr>
        <p:blipFill rotWithShape="1">
          <a:blip r:embed="rId2">
            <a:extLst>
              <a:ext uri="{28A0092B-C50C-407E-A947-70E740481C1C}">
                <a14:useLocalDpi xmlns:a14="http://schemas.microsoft.com/office/drawing/2010/main" val="0"/>
              </a:ext>
            </a:extLst>
          </a:blip>
          <a:srcRect l="33920" r="33903"/>
          <a:stretch/>
        </p:blipFill>
        <p:spPr>
          <a:xfrm>
            <a:off x="7604946" y="2675305"/>
            <a:ext cx="2904769" cy="3656189"/>
          </a:xfrm>
          <a:prstGeom prst="rect">
            <a:avLst/>
          </a:prstGeom>
        </p:spPr>
      </p:pic>
      <p:pic>
        <p:nvPicPr>
          <p:cNvPr id="5" name="Picture 4" descr="design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252268">
            <a:off x="1268769" y="3179735"/>
            <a:ext cx="3492500" cy="2324100"/>
          </a:xfrm>
          <a:prstGeom prst="rect">
            <a:avLst/>
          </a:prstGeom>
        </p:spPr>
      </p:pic>
    </p:spTree>
    <p:extLst>
      <p:ext uri="{BB962C8B-B14F-4D97-AF65-F5344CB8AC3E}">
        <p14:creationId xmlns:p14="http://schemas.microsoft.com/office/powerpoint/2010/main" val="544143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09343" y="1980617"/>
            <a:ext cx="5785556" cy="2246769"/>
          </a:xfrm>
          <a:prstGeom prst="rect">
            <a:avLst/>
          </a:prstGeom>
          <a:noFill/>
        </p:spPr>
        <p:txBody>
          <a:bodyPr wrap="square" rtlCol="0">
            <a:spAutoFit/>
          </a:bodyPr>
          <a:lstStyle/>
          <a:p>
            <a:pPr algn="ctr"/>
            <a:r>
              <a:rPr lang="en-GB" sz="3200" u="sng" dirty="0">
                <a:latin typeface="American Typewriter"/>
                <a:cs typeface="American Typewriter"/>
              </a:rPr>
              <a:t>Technicians</a:t>
            </a:r>
          </a:p>
          <a:p>
            <a:pPr algn="ctr"/>
            <a:endParaRPr lang="en-GB" u="sng" dirty="0"/>
          </a:p>
          <a:p>
            <a:pPr algn="ctr"/>
            <a:r>
              <a:rPr lang="en-GB" sz="2400" dirty="0"/>
              <a:t>Set ups, operates and maintains the technical equipment and systems in a theatre, and for the duration of the show.</a:t>
            </a:r>
          </a:p>
          <a:p>
            <a:endParaRPr lang="en-US" dirty="0"/>
          </a:p>
        </p:txBody>
      </p:sp>
      <p:sp>
        <p:nvSpPr>
          <p:cNvPr id="3" name="TextBox 2"/>
          <p:cNvSpPr txBox="1"/>
          <p:nvPr/>
        </p:nvSpPr>
        <p:spPr>
          <a:xfrm>
            <a:off x="6299892" y="211667"/>
            <a:ext cx="5362223" cy="1938993"/>
          </a:xfrm>
          <a:prstGeom prst="rect">
            <a:avLst/>
          </a:prstGeom>
          <a:noFill/>
        </p:spPr>
        <p:txBody>
          <a:bodyPr wrap="square" rtlCol="0">
            <a:spAutoFit/>
          </a:bodyPr>
          <a:lstStyle/>
          <a:p>
            <a:pPr algn="ctr"/>
            <a:r>
              <a:rPr lang="en-GB" sz="3200" u="sng" dirty="0">
                <a:latin typeface="American Typewriter"/>
                <a:cs typeface="American Typewriter"/>
              </a:rPr>
              <a:t>Lighting Designer</a:t>
            </a:r>
          </a:p>
          <a:p>
            <a:pPr algn="ctr"/>
            <a:endParaRPr lang="en-GB" u="sng" dirty="0"/>
          </a:p>
          <a:p>
            <a:pPr algn="ctr"/>
            <a:r>
              <a:rPr lang="en-GB" sz="2400" dirty="0"/>
              <a:t>Creates an effective lighting plot to enhance a live event or performance.</a:t>
            </a:r>
          </a:p>
          <a:p>
            <a:endParaRPr lang="en-US" dirty="0"/>
          </a:p>
        </p:txBody>
      </p:sp>
      <p:sp>
        <p:nvSpPr>
          <p:cNvPr id="5" name="TextBox 4"/>
          <p:cNvSpPr txBox="1"/>
          <p:nvPr/>
        </p:nvSpPr>
        <p:spPr>
          <a:xfrm>
            <a:off x="429516" y="202700"/>
            <a:ext cx="5630333" cy="1877437"/>
          </a:xfrm>
          <a:prstGeom prst="rect">
            <a:avLst/>
          </a:prstGeom>
          <a:noFill/>
        </p:spPr>
        <p:txBody>
          <a:bodyPr wrap="square" rtlCol="0">
            <a:spAutoFit/>
          </a:bodyPr>
          <a:lstStyle/>
          <a:p>
            <a:pPr algn="ctr"/>
            <a:r>
              <a:rPr lang="en-GB" sz="3200" u="sng" dirty="0">
                <a:latin typeface="American Typewriter"/>
                <a:cs typeface="American Typewriter"/>
              </a:rPr>
              <a:t>Sound Designer</a:t>
            </a:r>
          </a:p>
          <a:p>
            <a:pPr algn="ctr"/>
            <a:endParaRPr lang="en-GB" u="sng" dirty="0"/>
          </a:p>
          <a:p>
            <a:pPr algn="ctr"/>
            <a:r>
              <a:rPr lang="en-GB" sz="2400" dirty="0"/>
              <a:t>Plans and mixes a soundscape or cue list to support a performance.</a:t>
            </a:r>
          </a:p>
          <a:p>
            <a:endParaRPr lang="en-US" dirty="0"/>
          </a:p>
        </p:txBody>
      </p:sp>
      <p:pic>
        <p:nvPicPr>
          <p:cNvPr id="6" name="Picture 5" descr="lx.png"/>
          <p:cNvPicPr>
            <a:picLocks noChangeAspect="1"/>
          </p:cNvPicPr>
          <p:nvPr/>
        </p:nvPicPr>
        <p:blipFill rotWithShape="1">
          <a:blip r:embed="rId2">
            <a:extLst>
              <a:ext uri="{28A0092B-C50C-407E-A947-70E740481C1C}">
                <a14:useLocalDpi xmlns:a14="http://schemas.microsoft.com/office/drawing/2010/main" val="0"/>
              </a:ext>
            </a:extLst>
          </a:blip>
          <a:srcRect l="65460"/>
          <a:stretch/>
        </p:blipFill>
        <p:spPr>
          <a:xfrm>
            <a:off x="352778" y="2195454"/>
            <a:ext cx="3189111" cy="3719747"/>
          </a:xfrm>
          <a:prstGeom prst="rect">
            <a:avLst/>
          </a:prstGeom>
        </p:spPr>
      </p:pic>
      <p:pic>
        <p:nvPicPr>
          <p:cNvPr id="7" name="Picture 6" descr="lx.png"/>
          <p:cNvPicPr>
            <a:picLocks noChangeAspect="1"/>
          </p:cNvPicPr>
          <p:nvPr/>
        </p:nvPicPr>
        <p:blipFill rotWithShape="1">
          <a:blip r:embed="rId2">
            <a:extLst>
              <a:ext uri="{28A0092B-C50C-407E-A947-70E740481C1C}">
                <a14:useLocalDpi xmlns:a14="http://schemas.microsoft.com/office/drawing/2010/main" val="0"/>
              </a:ext>
            </a:extLst>
          </a:blip>
          <a:srcRect l="34232" r="34297"/>
          <a:stretch/>
        </p:blipFill>
        <p:spPr>
          <a:xfrm>
            <a:off x="9059333" y="2026355"/>
            <a:ext cx="2878666" cy="3685032"/>
          </a:xfrm>
          <a:prstGeom prst="rect">
            <a:avLst/>
          </a:prstGeom>
        </p:spPr>
      </p:pic>
    </p:spTree>
    <p:extLst>
      <p:ext uri="{BB962C8B-B14F-4D97-AF65-F5344CB8AC3E}">
        <p14:creationId xmlns:p14="http://schemas.microsoft.com/office/powerpoint/2010/main" val="1266621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35040" y="-190140"/>
            <a:ext cx="10721920" cy="1442674"/>
          </a:xfrm>
        </p:spPr>
        <p:txBody>
          <a:bodyPr/>
          <a:lstStyle/>
          <a:p>
            <a:r>
              <a:rPr lang="en-GB" dirty="0">
                <a:latin typeface="American Typewriter"/>
                <a:cs typeface="American Typewriter"/>
              </a:rPr>
              <a:t>Etiquette &amp; Rules</a:t>
            </a:r>
          </a:p>
        </p:txBody>
      </p:sp>
      <p:sp>
        <p:nvSpPr>
          <p:cNvPr id="6" name="Content Placeholder 5"/>
          <p:cNvSpPr>
            <a:spLocks noGrp="1"/>
          </p:cNvSpPr>
          <p:nvPr>
            <p:ph idx="1"/>
          </p:nvPr>
        </p:nvSpPr>
        <p:spPr>
          <a:xfrm>
            <a:off x="505990" y="965752"/>
            <a:ext cx="10806649" cy="5652019"/>
          </a:xfrm>
        </p:spPr>
        <p:txBody>
          <a:bodyPr>
            <a:normAutofit fontScale="92500" lnSpcReduction="10000"/>
          </a:bodyPr>
          <a:lstStyle/>
          <a:p>
            <a:pPr>
              <a:buFont typeface="Wingdings" charset="2"/>
              <a:buChar char="§"/>
            </a:pPr>
            <a:r>
              <a:rPr lang="en-GB" sz="3000" dirty="0"/>
              <a:t>Respect, respect, respect!</a:t>
            </a:r>
          </a:p>
          <a:p>
            <a:pPr>
              <a:buFont typeface="Wingdings" charset="2"/>
              <a:buChar char="§"/>
            </a:pPr>
            <a:r>
              <a:rPr lang="en-GB" sz="3000" dirty="0"/>
              <a:t>Abide by the hierarchy.</a:t>
            </a:r>
          </a:p>
          <a:p>
            <a:pPr>
              <a:buFont typeface="Wingdings" charset="2"/>
              <a:buChar char="§"/>
            </a:pPr>
            <a:r>
              <a:rPr lang="en-GB" sz="3000" dirty="0"/>
              <a:t>First impressions count. (it’s hard to change it!)</a:t>
            </a:r>
          </a:p>
          <a:p>
            <a:pPr>
              <a:buFont typeface="Wingdings" charset="2"/>
              <a:buChar char="§"/>
            </a:pPr>
            <a:r>
              <a:rPr lang="en-GB" sz="3000" dirty="0"/>
              <a:t>Be clean and tidy.</a:t>
            </a:r>
          </a:p>
          <a:p>
            <a:pPr>
              <a:buFont typeface="Wingdings" charset="2"/>
              <a:buChar char="§"/>
            </a:pPr>
            <a:r>
              <a:rPr lang="en-GB" sz="3000" dirty="0"/>
              <a:t>Listen!</a:t>
            </a:r>
          </a:p>
          <a:p>
            <a:pPr>
              <a:buFont typeface="Wingdings" charset="2"/>
              <a:buChar char="§"/>
            </a:pPr>
            <a:r>
              <a:rPr lang="en-GB" sz="3000" dirty="0"/>
              <a:t>Communication!</a:t>
            </a:r>
          </a:p>
          <a:p>
            <a:pPr>
              <a:buFont typeface="Wingdings" charset="2"/>
              <a:buChar char="§"/>
            </a:pPr>
            <a:r>
              <a:rPr lang="en-GB" sz="3000" dirty="0"/>
              <a:t>Appropriate clothing</a:t>
            </a:r>
          </a:p>
          <a:p>
            <a:pPr>
              <a:buFont typeface="Wingdings" charset="2"/>
              <a:buChar char="§"/>
            </a:pPr>
            <a:r>
              <a:rPr lang="en-GB" sz="3000" dirty="0"/>
              <a:t>If you’re early; you’re on time. If you’re on time; you’re late.</a:t>
            </a:r>
          </a:p>
          <a:p>
            <a:pPr>
              <a:buFont typeface="Wingdings" charset="2"/>
              <a:buChar char="§"/>
            </a:pPr>
            <a:r>
              <a:rPr lang="en-GB" sz="3000" dirty="0"/>
              <a:t>Never cross the stage without asking.</a:t>
            </a:r>
          </a:p>
          <a:p>
            <a:pPr>
              <a:buFont typeface="Wingdings" charset="2"/>
              <a:buChar char="§"/>
            </a:pPr>
            <a:r>
              <a:rPr lang="en-GB" sz="3000" dirty="0"/>
              <a:t>Never jump off the front of the stage – use the stairs.</a:t>
            </a:r>
          </a:p>
          <a:p>
            <a:pPr>
              <a:buFont typeface="Wingdings" charset="2"/>
              <a:buChar char="§"/>
            </a:pPr>
            <a:r>
              <a:rPr lang="en-GB" sz="3000" dirty="0"/>
              <a:t>Be careful what you’re saying on stage – relay and cans systems could be on!</a:t>
            </a:r>
          </a:p>
          <a:p>
            <a:endParaRPr lang="en-GB" dirty="0"/>
          </a:p>
          <a:p>
            <a:endParaRPr lang="en-GB" dirty="0"/>
          </a:p>
        </p:txBody>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16524" t="12557" r="15208" b="16770"/>
          <a:stretch/>
        </p:blipFill>
        <p:spPr>
          <a:xfrm>
            <a:off x="9624934" y="584903"/>
            <a:ext cx="2122164" cy="3292175"/>
          </a:xfrm>
          <a:prstGeom prst="rect">
            <a:avLst/>
          </a:prstGeom>
        </p:spPr>
      </p:pic>
    </p:spTree>
    <p:extLst>
      <p:ext uri="{BB962C8B-B14F-4D97-AF65-F5344CB8AC3E}">
        <p14:creationId xmlns:p14="http://schemas.microsoft.com/office/powerpoint/2010/main" val="42108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merican Typewriter"/>
                <a:cs typeface="American Typewriter"/>
              </a:rPr>
              <a:t>Qualities to have &amp; things to have done before rehearsals</a:t>
            </a:r>
          </a:p>
        </p:txBody>
      </p:sp>
      <p:sp>
        <p:nvSpPr>
          <p:cNvPr id="3" name="Content Placeholder 2"/>
          <p:cNvSpPr>
            <a:spLocks noGrp="1"/>
          </p:cNvSpPr>
          <p:nvPr>
            <p:ph sz="quarter" idx="13"/>
          </p:nvPr>
        </p:nvSpPr>
        <p:spPr>
          <a:xfrm>
            <a:off x="1086555" y="2318355"/>
            <a:ext cx="4761053" cy="3599646"/>
          </a:xfrm>
        </p:spPr>
        <p:txBody>
          <a:bodyPr>
            <a:normAutofit/>
          </a:bodyPr>
          <a:lstStyle/>
          <a:p>
            <a:pPr marL="457200" indent="-457200">
              <a:buFont typeface="+mj-lt"/>
              <a:buAutoNum type="arabicPeriod"/>
            </a:pPr>
            <a:r>
              <a:rPr lang="en-GB" sz="2800" dirty="0"/>
              <a:t>Reliable &amp; focused</a:t>
            </a:r>
          </a:p>
          <a:p>
            <a:pPr marL="457200" indent="-457200">
              <a:buFont typeface="+mj-lt"/>
              <a:buAutoNum type="arabicPeriod"/>
            </a:pPr>
            <a:r>
              <a:rPr lang="en-GB" sz="2800" dirty="0"/>
              <a:t>Calm &amp; approachable</a:t>
            </a:r>
          </a:p>
          <a:p>
            <a:pPr marL="457200" indent="-457200">
              <a:buFont typeface="+mj-lt"/>
              <a:buAutoNum type="arabicPeriod"/>
            </a:pPr>
            <a:r>
              <a:rPr lang="en-GB" sz="2800" dirty="0"/>
              <a:t>Good time-keeping</a:t>
            </a:r>
          </a:p>
          <a:p>
            <a:pPr marL="457200" indent="-457200">
              <a:buFont typeface="+mj-lt"/>
              <a:buAutoNum type="arabicPeriod"/>
            </a:pPr>
            <a:r>
              <a:rPr lang="en-GB" sz="2800" dirty="0"/>
              <a:t>Organised</a:t>
            </a:r>
          </a:p>
          <a:p>
            <a:pPr marL="457200" indent="-457200">
              <a:buFont typeface="+mj-lt"/>
              <a:buAutoNum type="arabicPeriod"/>
            </a:pPr>
            <a:r>
              <a:rPr lang="en-GB" sz="2800" dirty="0"/>
              <a:t>Able to multitask</a:t>
            </a:r>
          </a:p>
          <a:p>
            <a:pPr marL="457200" indent="-457200">
              <a:buFont typeface="+mj-lt"/>
              <a:buAutoNum type="arabicPeriod"/>
            </a:pPr>
            <a:r>
              <a:rPr lang="en-GB" sz="2800" dirty="0"/>
              <a:t>Able to read a ground plan</a:t>
            </a:r>
          </a:p>
          <a:p>
            <a:pPr marL="457200" indent="-457200">
              <a:buFont typeface="+mj-lt"/>
              <a:buAutoNum type="arabicPeriod"/>
            </a:pPr>
            <a:r>
              <a:rPr lang="en-GB" sz="2800" dirty="0"/>
              <a:t>Basic first aid</a:t>
            </a:r>
          </a:p>
          <a:p>
            <a:pPr marL="457200" indent="-457200">
              <a:buFont typeface="+mj-lt"/>
              <a:buAutoNum type="arabicPeriod"/>
            </a:pPr>
            <a:endParaRPr lang="en-GB" sz="2800" dirty="0"/>
          </a:p>
          <a:p>
            <a:pPr marL="0" indent="0">
              <a:buNone/>
            </a:pPr>
            <a:endParaRPr lang="en-GB" dirty="0"/>
          </a:p>
        </p:txBody>
      </p:sp>
      <p:sp>
        <p:nvSpPr>
          <p:cNvPr id="4" name="Content Placeholder 3"/>
          <p:cNvSpPr>
            <a:spLocks noGrp="1"/>
          </p:cNvSpPr>
          <p:nvPr>
            <p:ph sz="quarter" idx="14"/>
          </p:nvPr>
        </p:nvSpPr>
        <p:spPr>
          <a:xfrm>
            <a:off x="6525014" y="2277940"/>
            <a:ext cx="4447786" cy="3728435"/>
          </a:xfrm>
        </p:spPr>
        <p:txBody>
          <a:bodyPr>
            <a:noAutofit/>
          </a:bodyPr>
          <a:lstStyle/>
          <a:p>
            <a:pPr marL="457200" indent="-457200">
              <a:buFont typeface="+mj-lt"/>
              <a:buAutoNum type="arabicPeriod"/>
            </a:pPr>
            <a:r>
              <a:rPr lang="en-GB" sz="2800" dirty="0"/>
              <a:t>Read the script</a:t>
            </a:r>
          </a:p>
          <a:p>
            <a:pPr marL="457200" indent="-457200">
              <a:buFont typeface="+mj-lt"/>
              <a:buAutoNum type="arabicPeriod"/>
            </a:pPr>
            <a:r>
              <a:rPr lang="en-GB" sz="2800" dirty="0"/>
              <a:t>Plot props, costume changes, fight scenes etc.</a:t>
            </a:r>
          </a:p>
          <a:p>
            <a:pPr marL="457200" indent="-457200">
              <a:buFont typeface="+mj-lt"/>
              <a:buAutoNum type="arabicPeriod"/>
            </a:pPr>
            <a:r>
              <a:rPr lang="en-GB" sz="2800" dirty="0"/>
              <a:t>Know who’s in what scenes</a:t>
            </a:r>
          </a:p>
          <a:p>
            <a:pPr marL="457200" indent="-457200">
              <a:buFont typeface="+mj-lt"/>
              <a:buAutoNum type="arabicPeriod"/>
            </a:pPr>
            <a:r>
              <a:rPr lang="en-GB" sz="2800" dirty="0"/>
              <a:t>DSMs prepare folder with the script</a:t>
            </a:r>
          </a:p>
          <a:p>
            <a:pPr marL="457200" indent="-457200">
              <a:buFont typeface="+mj-lt"/>
              <a:buAutoNum type="arabicPeriod"/>
            </a:pPr>
            <a:r>
              <a:rPr lang="en-GB" sz="2800" dirty="0"/>
              <a:t>Get to know cast &amp; crew</a:t>
            </a:r>
          </a:p>
        </p:txBody>
      </p:sp>
    </p:spTree>
    <p:extLst>
      <p:ext uri="{BB962C8B-B14F-4D97-AF65-F5344CB8AC3E}">
        <p14:creationId xmlns:p14="http://schemas.microsoft.com/office/powerpoint/2010/main" val="369891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merican Typewriter"/>
                <a:cs typeface="American Typewriter"/>
              </a:rPr>
              <a:t>10 Golden Rules of Stage Management </a:t>
            </a:r>
            <a:br>
              <a:rPr lang="en-US" dirty="0">
                <a:latin typeface="American Typewriter"/>
                <a:cs typeface="American Typewriter"/>
              </a:rPr>
            </a:br>
            <a:endParaRPr lang="en-US" dirty="0">
              <a:latin typeface="American Typewriter"/>
              <a:cs typeface="American Typewriter"/>
            </a:endParaRPr>
          </a:p>
        </p:txBody>
      </p:sp>
      <p:sp>
        <p:nvSpPr>
          <p:cNvPr id="3" name="TextBox 2"/>
          <p:cNvSpPr txBox="1"/>
          <p:nvPr/>
        </p:nvSpPr>
        <p:spPr>
          <a:xfrm>
            <a:off x="268111" y="1665111"/>
            <a:ext cx="11627556" cy="5170646"/>
          </a:xfrm>
          <a:prstGeom prst="rect">
            <a:avLst/>
          </a:prstGeom>
          <a:noFill/>
        </p:spPr>
        <p:txBody>
          <a:bodyPr wrap="square" rtlCol="0">
            <a:spAutoFit/>
          </a:bodyPr>
          <a:lstStyle/>
          <a:p>
            <a:r>
              <a:rPr lang="en-US" sz="2400" dirty="0"/>
              <a:t>1 - </a:t>
            </a:r>
            <a:r>
              <a:rPr lang="en-US" sz="2400" b="1" u="sng" dirty="0"/>
              <a:t>Safety First! </a:t>
            </a:r>
            <a:r>
              <a:rPr lang="en-US" sz="2400" dirty="0"/>
              <a:t>The cast shouldn’t set foot on the stage or rehearsal area unless you would walk on it barefoot. Inspect the area daily for potential problems. Are all stairs and platforms secure? Are all escapes adequately lit and glow taped? Do you know where the first aid kits and fire extinguishers are located? Who is certified in CPR and First Aid? The SM should be! </a:t>
            </a:r>
          </a:p>
          <a:p>
            <a:endParaRPr lang="en-US" sz="2400" dirty="0"/>
          </a:p>
          <a:p>
            <a:r>
              <a:rPr lang="en-US" sz="2400" dirty="0"/>
              <a:t>2 - </a:t>
            </a:r>
            <a:r>
              <a:rPr lang="en-US" sz="2400" b="1" u="sng" dirty="0"/>
              <a:t>Don’t Panic! </a:t>
            </a:r>
            <a:r>
              <a:rPr lang="en-US" sz="2400" dirty="0"/>
              <a:t>Always remain calm, cool and collected. Never, Never yell. All Stage Managers should know the difference between raising their voices to be heard and yelling. If the Stage Manager loses it, everyone will panic. </a:t>
            </a:r>
          </a:p>
          <a:p>
            <a:endParaRPr lang="en-US" sz="2400" dirty="0"/>
          </a:p>
          <a:p>
            <a:r>
              <a:rPr lang="en-US" sz="2400" dirty="0"/>
              <a:t>3 - </a:t>
            </a:r>
            <a:r>
              <a:rPr lang="en-US" sz="2400" b="1" u="sng" dirty="0"/>
              <a:t>Plan &amp; Think Ahead. </a:t>
            </a:r>
            <a:r>
              <a:rPr lang="en-US" sz="2400" dirty="0"/>
              <a:t>What can be done to avoid problems? How can the Stage Managers make life easier for everyone? </a:t>
            </a:r>
          </a:p>
          <a:p>
            <a:endParaRPr lang="en-US" sz="2400" dirty="0"/>
          </a:p>
          <a:p>
            <a:endParaRPr lang="en-US" dirty="0"/>
          </a:p>
        </p:txBody>
      </p:sp>
    </p:spTree>
    <p:extLst>
      <p:ext uri="{BB962C8B-B14F-4D97-AF65-F5344CB8AC3E}">
        <p14:creationId xmlns:p14="http://schemas.microsoft.com/office/powerpoint/2010/main" val="4111583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7359" y="133693"/>
            <a:ext cx="11663548" cy="6832640"/>
          </a:xfrm>
          <a:prstGeom prst="rect">
            <a:avLst/>
          </a:prstGeom>
          <a:noFill/>
        </p:spPr>
        <p:txBody>
          <a:bodyPr wrap="square" rtlCol="0">
            <a:spAutoFit/>
          </a:bodyPr>
          <a:lstStyle/>
          <a:p>
            <a:r>
              <a:rPr lang="en-US" sz="2800" dirty="0"/>
              <a:t>4 - </a:t>
            </a:r>
            <a:r>
              <a:rPr lang="en-US" sz="2800" b="1" u="sng" dirty="0"/>
              <a:t>Learn From Mistakes</a:t>
            </a:r>
            <a:r>
              <a:rPr lang="en-US" sz="2800" dirty="0"/>
              <a:t>. No one is perfect. We all make mistakes as we learn our job. The best thing anyone can do is to </a:t>
            </a:r>
            <a:r>
              <a:rPr lang="en-US" sz="2800" dirty="0" err="1"/>
              <a:t>analyse</a:t>
            </a:r>
            <a:r>
              <a:rPr lang="en-US" sz="2800" dirty="0"/>
              <a:t> these situations and learn how to avoid making the same mistake again. </a:t>
            </a:r>
          </a:p>
          <a:p>
            <a:endParaRPr lang="en-US" sz="2800" dirty="0"/>
          </a:p>
          <a:p>
            <a:r>
              <a:rPr lang="en-US" sz="2800" dirty="0"/>
              <a:t>5 - </a:t>
            </a:r>
            <a:r>
              <a:rPr lang="en-US" sz="2800" b="1" u="sng" dirty="0"/>
              <a:t>There Are No Dumb Questions</a:t>
            </a:r>
            <a:r>
              <a:rPr lang="en-US" sz="2800" dirty="0"/>
              <a:t>. It is better to ask and feel silly for a few seconds than to cause a problem later. </a:t>
            </a:r>
          </a:p>
          <a:p>
            <a:endParaRPr lang="en-US" sz="2800" dirty="0"/>
          </a:p>
          <a:p>
            <a:r>
              <a:rPr lang="en-US" sz="2800" dirty="0"/>
              <a:t>6 - </a:t>
            </a:r>
            <a:r>
              <a:rPr lang="en-US" sz="2800" b="1" u="sng" dirty="0"/>
              <a:t>Prioritize Tasks &amp; Delegate Authority</a:t>
            </a:r>
            <a:r>
              <a:rPr lang="en-US" sz="2800" dirty="0"/>
              <a:t>. One person can’t do everything. Delegate to other crew members or cast members when necessary. </a:t>
            </a:r>
          </a:p>
          <a:p>
            <a:endParaRPr lang="en-US" sz="2800" dirty="0"/>
          </a:p>
          <a:p>
            <a:r>
              <a:rPr lang="en-US" sz="2800" dirty="0"/>
              <a:t>7 - </a:t>
            </a:r>
            <a:r>
              <a:rPr lang="en-US" sz="2800" b="1" u="sng" dirty="0"/>
              <a:t>Early Is On Time</a:t>
            </a:r>
            <a:r>
              <a:rPr lang="en-US" sz="2800" dirty="0"/>
              <a:t>. The SM should always be the first person in and the last person out of the theatre/room for meetings or rehearsals. Always try to show up about 15 minutes before you really think you need to be there, just in case traffic is bad or any problems or delays occur. </a:t>
            </a:r>
          </a:p>
          <a:p>
            <a:endParaRPr lang="en-US" dirty="0"/>
          </a:p>
        </p:txBody>
      </p:sp>
    </p:spTree>
    <p:extLst>
      <p:ext uri="{BB962C8B-B14F-4D97-AF65-F5344CB8AC3E}">
        <p14:creationId xmlns:p14="http://schemas.microsoft.com/office/powerpoint/2010/main" val="3247150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0779" y="233962"/>
            <a:ext cx="11646838" cy="5262980"/>
          </a:xfrm>
          <a:prstGeom prst="rect">
            <a:avLst/>
          </a:prstGeom>
          <a:noFill/>
        </p:spPr>
        <p:txBody>
          <a:bodyPr wrap="square" rtlCol="0">
            <a:spAutoFit/>
          </a:bodyPr>
          <a:lstStyle/>
          <a:p>
            <a:r>
              <a:rPr lang="en-US" sz="2800" dirty="0"/>
              <a:t>8 - </a:t>
            </a:r>
            <a:r>
              <a:rPr lang="en-US" sz="2800" b="1" u="sng" dirty="0"/>
              <a:t>Put Everything In Writing</a:t>
            </a:r>
            <a:r>
              <a:rPr lang="en-US" sz="2800" dirty="0"/>
              <a:t>. In other words, be a communicator! Dated daily rehearsal notes aid in communication and help to avoid conflicts over when requests or changes were made. (Voice mail, email &amp; </a:t>
            </a:r>
            <a:r>
              <a:rPr lang="en-US" sz="2800" dirty="0" err="1"/>
              <a:t>calenders</a:t>
            </a:r>
            <a:r>
              <a:rPr lang="en-US" sz="2800" dirty="0"/>
              <a:t> are also great forms of communication!)</a:t>
            </a:r>
          </a:p>
          <a:p>
            <a:endParaRPr lang="en-US" sz="2800" dirty="0"/>
          </a:p>
          <a:p>
            <a:r>
              <a:rPr lang="en-US" sz="2800" dirty="0"/>
              <a:t>9 - </a:t>
            </a:r>
            <a:r>
              <a:rPr lang="en-US" sz="2800" b="1" u="sng" dirty="0"/>
              <a:t>Please &amp; Thank You</a:t>
            </a:r>
            <a:r>
              <a:rPr lang="en-US" sz="2800" dirty="0"/>
              <a:t>. Use these words everyday!!!</a:t>
            </a:r>
          </a:p>
          <a:p>
            <a:endParaRPr lang="en-US" sz="2800" dirty="0"/>
          </a:p>
          <a:p>
            <a:r>
              <a:rPr lang="en-US" sz="2800" dirty="0"/>
              <a:t>10. </a:t>
            </a:r>
            <a:r>
              <a:rPr lang="en-US" sz="2800" b="1" u="sng" dirty="0"/>
              <a:t>Stage Managers DO Make Coffee</a:t>
            </a:r>
            <a:r>
              <a:rPr lang="en-US" sz="2800" dirty="0"/>
              <a:t>. They also do a million other menial tasks that are meant to make people happy and boost morale. Buy donuts, bake brownies, make sure birthdays are </a:t>
            </a:r>
            <a:r>
              <a:rPr lang="en-US" sz="2800" dirty="0" err="1"/>
              <a:t>recognised</a:t>
            </a:r>
            <a:r>
              <a:rPr lang="en-US" sz="2800" dirty="0"/>
              <a:t>, and </a:t>
            </a:r>
            <a:r>
              <a:rPr lang="en-US" sz="2800" dirty="0" err="1"/>
              <a:t>organise</a:t>
            </a:r>
            <a:r>
              <a:rPr lang="en-US" sz="2800" dirty="0"/>
              <a:t> all paperwork. These little things are really appreciated by everyone. </a:t>
            </a:r>
          </a:p>
          <a:p>
            <a:endParaRPr lang="en-US" sz="2800" dirty="0"/>
          </a:p>
        </p:txBody>
      </p:sp>
    </p:spTree>
    <p:extLst>
      <p:ext uri="{BB962C8B-B14F-4D97-AF65-F5344CB8AC3E}">
        <p14:creationId xmlns:p14="http://schemas.microsoft.com/office/powerpoint/2010/main" val="3554106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216" y="841539"/>
            <a:ext cx="3487492" cy="3589986"/>
          </a:xfrm>
        </p:spPr>
        <p:txBody>
          <a:bodyPr/>
          <a:lstStyle/>
          <a:p>
            <a:r>
              <a:rPr lang="en-GB" dirty="0">
                <a:latin typeface="American Typewriter"/>
                <a:cs typeface="American Typewriter"/>
              </a:rPr>
              <a:t>Where am I?</a:t>
            </a:r>
            <a:br>
              <a:rPr lang="en-GB" dirty="0">
                <a:latin typeface="American Typewriter"/>
                <a:cs typeface="American Typewriter"/>
              </a:rPr>
            </a:br>
            <a:br>
              <a:rPr lang="en-GB" dirty="0">
                <a:latin typeface="American Typewriter"/>
                <a:cs typeface="American Typewriter"/>
              </a:rPr>
            </a:br>
            <a:r>
              <a:rPr lang="en-GB" dirty="0">
                <a:latin typeface="American Typewriter"/>
                <a:cs typeface="American Typewriter"/>
              </a:rPr>
              <a:t>S</a:t>
            </a:r>
            <a:r>
              <a:rPr lang="en-GB" sz="3600" dirty="0">
                <a:latin typeface="American Typewriter"/>
                <a:cs typeface="American Typewriter"/>
              </a:rPr>
              <a:t>tage directions</a:t>
            </a:r>
            <a:endParaRPr lang="en-GB" dirty="0">
              <a:latin typeface="American Typewriter"/>
              <a:cs typeface="American Typewriter"/>
            </a:endParaRPr>
          </a:p>
        </p:txBody>
      </p:sp>
      <p:pic>
        <p:nvPicPr>
          <p:cNvPr id="1026" name="Picture 2" descr="http://www.musical-theater-kids.com/images/stage-direction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2197" y="112889"/>
            <a:ext cx="7318247" cy="644877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305169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35040" y="-380997"/>
            <a:ext cx="10721920" cy="1442674"/>
          </a:xfrm>
        </p:spPr>
        <p:txBody>
          <a:bodyPr/>
          <a:lstStyle/>
          <a:p>
            <a:r>
              <a:rPr lang="en-GB" dirty="0">
                <a:latin typeface="American Typewriter"/>
                <a:cs typeface="American Typewriter"/>
              </a:rPr>
              <a:t>Theatre Terminology</a:t>
            </a:r>
          </a:p>
        </p:txBody>
      </p:sp>
      <p:sp>
        <p:nvSpPr>
          <p:cNvPr id="6" name="Content Placeholder 5"/>
          <p:cNvSpPr>
            <a:spLocks noGrp="1"/>
          </p:cNvSpPr>
          <p:nvPr>
            <p:ph sz="quarter" idx="13"/>
          </p:nvPr>
        </p:nvSpPr>
        <p:spPr>
          <a:xfrm>
            <a:off x="127001" y="776209"/>
            <a:ext cx="5827888" cy="5729013"/>
          </a:xfrm>
        </p:spPr>
        <p:txBody>
          <a:bodyPr>
            <a:normAutofit fontScale="92500" lnSpcReduction="20000"/>
          </a:bodyPr>
          <a:lstStyle/>
          <a:p>
            <a:r>
              <a:rPr lang="en-GB" u="sng" dirty="0"/>
              <a:t>Front of House Calls </a:t>
            </a:r>
            <a:r>
              <a:rPr lang="en-GB" dirty="0"/>
              <a:t>– half, quarter, five, beginner</a:t>
            </a:r>
          </a:p>
          <a:p>
            <a:r>
              <a:rPr lang="en-GB" u="sng" dirty="0"/>
              <a:t>Blocking</a:t>
            </a:r>
            <a:r>
              <a:rPr lang="en-GB" dirty="0"/>
              <a:t> </a:t>
            </a:r>
            <a:r>
              <a:rPr lang="mr-IN" dirty="0"/>
              <a:t>–</a:t>
            </a:r>
            <a:r>
              <a:rPr lang="en-GB" dirty="0"/>
              <a:t> shorthand version of the stage directions given to each actor.</a:t>
            </a:r>
          </a:p>
          <a:p>
            <a:r>
              <a:rPr lang="en-GB" u="sng" dirty="0"/>
              <a:t>House lights </a:t>
            </a:r>
            <a:r>
              <a:rPr lang="mr-IN" dirty="0"/>
              <a:t>–</a:t>
            </a:r>
            <a:r>
              <a:rPr lang="en-GB" dirty="0"/>
              <a:t> Main lights</a:t>
            </a:r>
          </a:p>
          <a:p>
            <a:r>
              <a:rPr lang="en-GB" u="sng" dirty="0"/>
              <a:t>Cans</a:t>
            </a:r>
            <a:r>
              <a:rPr lang="en-GB" dirty="0"/>
              <a:t> </a:t>
            </a:r>
            <a:r>
              <a:rPr lang="mr-IN" dirty="0"/>
              <a:t>–</a:t>
            </a:r>
            <a:r>
              <a:rPr lang="en-GB" dirty="0"/>
              <a:t> Head sets</a:t>
            </a:r>
          </a:p>
          <a:p>
            <a:r>
              <a:rPr lang="en-GB" u="sng" dirty="0"/>
              <a:t>Libretto</a:t>
            </a:r>
            <a:r>
              <a:rPr lang="en-GB" dirty="0"/>
              <a:t> – script of a musical</a:t>
            </a:r>
          </a:p>
          <a:p>
            <a:r>
              <a:rPr lang="en-GB" u="sng" dirty="0"/>
              <a:t>Clearance</a:t>
            </a:r>
            <a:r>
              <a:rPr lang="en-GB" dirty="0"/>
              <a:t> </a:t>
            </a:r>
            <a:r>
              <a:rPr lang="mr-IN" dirty="0"/>
              <a:t>–</a:t>
            </a:r>
            <a:r>
              <a:rPr lang="en-GB" dirty="0"/>
              <a:t> when everyone is in theatre</a:t>
            </a:r>
          </a:p>
          <a:p>
            <a:r>
              <a:rPr lang="en-GB" u="sng" dirty="0"/>
              <a:t>Cue to cue </a:t>
            </a:r>
          </a:p>
          <a:p>
            <a:r>
              <a:rPr lang="en-GB" u="sng" dirty="0"/>
              <a:t>Dress rehearsal </a:t>
            </a:r>
            <a:r>
              <a:rPr lang="mr-IN" dirty="0"/>
              <a:t>–</a:t>
            </a:r>
            <a:r>
              <a:rPr lang="en-GB" dirty="0"/>
              <a:t> final run through before actual show</a:t>
            </a:r>
          </a:p>
          <a:p>
            <a:r>
              <a:rPr lang="en-GB" u="sng" dirty="0"/>
              <a:t>Flies (fly space, fly floor)</a:t>
            </a:r>
            <a:r>
              <a:rPr lang="en-GB" dirty="0"/>
              <a:t>- area above the stage used for flying scenery </a:t>
            </a:r>
          </a:p>
          <a:p>
            <a:r>
              <a:rPr lang="en-GB" u="sng" dirty="0"/>
              <a:t>Proscenium Arch</a:t>
            </a:r>
            <a:r>
              <a:rPr lang="en-GB" dirty="0"/>
              <a:t> - The picture frame of the stage dividing the house and stage. </a:t>
            </a:r>
          </a:p>
          <a:p>
            <a:r>
              <a:rPr lang="en-GB" u="sng" dirty="0"/>
              <a:t>Apron</a:t>
            </a:r>
            <a:r>
              <a:rPr lang="en-GB" dirty="0"/>
              <a:t> - The front portion of the stage, in front of the curtain and proscenium arch. </a:t>
            </a:r>
          </a:p>
          <a:p>
            <a:endParaRPr lang="en-GB" dirty="0"/>
          </a:p>
          <a:p>
            <a:endParaRPr lang="en-GB" dirty="0"/>
          </a:p>
          <a:p>
            <a:endParaRPr lang="en-GB" dirty="0"/>
          </a:p>
        </p:txBody>
      </p:sp>
      <p:sp>
        <p:nvSpPr>
          <p:cNvPr id="7" name="Content Placeholder 6"/>
          <p:cNvSpPr>
            <a:spLocks noGrp="1"/>
          </p:cNvSpPr>
          <p:nvPr>
            <p:ph sz="quarter" idx="14"/>
          </p:nvPr>
        </p:nvSpPr>
        <p:spPr>
          <a:xfrm>
            <a:off x="6299236" y="830466"/>
            <a:ext cx="5483541" cy="5575977"/>
          </a:xfrm>
        </p:spPr>
        <p:txBody>
          <a:bodyPr>
            <a:normAutofit fontScale="92500" lnSpcReduction="10000"/>
          </a:bodyPr>
          <a:lstStyle/>
          <a:p>
            <a:r>
              <a:rPr lang="en-GB" u="sng" dirty="0"/>
              <a:t>Marking out </a:t>
            </a:r>
            <a:r>
              <a:rPr lang="en-GB" dirty="0"/>
              <a:t>– specific tape for specific floors</a:t>
            </a:r>
          </a:p>
          <a:p>
            <a:r>
              <a:rPr lang="en-GB" u="sng" dirty="0"/>
              <a:t>Prompt book </a:t>
            </a:r>
            <a:r>
              <a:rPr lang="mr-IN" dirty="0"/>
              <a:t>–</a:t>
            </a:r>
            <a:r>
              <a:rPr lang="en-GB" dirty="0"/>
              <a:t> script with all cues, blocking, notes, general info.</a:t>
            </a:r>
          </a:p>
          <a:p>
            <a:r>
              <a:rPr lang="en-GB" u="sng" dirty="0"/>
              <a:t>Prompt corner </a:t>
            </a:r>
            <a:r>
              <a:rPr lang="mr-IN" dirty="0"/>
              <a:t>–</a:t>
            </a:r>
            <a:r>
              <a:rPr lang="en-GB" dirty="0"/>
              <a:t> where SM sits</a:t>
            </a:r>
          </a:p>
          <a:p>
            <a:r>
              <a:rPr lang="en-GB" u="sng" dirty="0"/>
              <a:t>Prompt desk </a:t>
            </a:r>
          </a:p>
          <a:p>
            <a:r>
              <a:rPr lang="en-GB" u="sng" dirty="0"/>
              <a:t>Show report </a:t>
            </a:r>
          </a:p>
          <a:p>
            <a:r>
              <a:rPr lang="en-GB" u="sng" dirty="0"/>
              <a:t>Technical rehearsal/run </a:t>
            </a:r>
            <a:endParaRPr lang="en-GB" dirty="0"/>
          </a:p>
          <a:p>
            <a:r>
              <a:rPr lang="en-GB" u="sng" dirty="0"/>
              <a:t>Walk-through </a:t>
            </a:r>
          </a:p>
          <a:p>
            <a:r>
              <a:rPr lang="en-GB" u="sng" dirty="0"/>
              <a:t>Dressers</a:t>
            </a:r>
            <a:r>
              <a:rPr lang="en-GB" dirty="0"/>
              <a:t> - those crew members who assist in quick changes or complicated costume changes for cast. </a:t>
            </a:r>
          </a:p>
          <a:p>
            <a:r>
              <a:rPr lang="en-GB" u="sng" dirty="0"/>
              <a:t>Company</a:t>
            </a:r>
            <a:r>
              <a:rPr lang="en-GB" dirty="0"/>
              <a:t> - all persons involved with the production. Cast, crew, alternates, directors. </a:t>
            </a:r>
          </a:p>
          <a:p>
            <a:endParaRPr lang="en-GB" dirty="0"/>
          </a:p>
          <a:p>
            <a:endParaRPr lang="en-GB" u="sng" dirty="0"/>
          </a:p>
        </p:txBody>
      </p:sp>
    </p:spTree>
    <p:extLst>
      <p:ext uri="{BB962C8B-B14F-4D97-AF65-F5344CB8AC3E}">
        <p14:creationId xmlns:p14="http://schemas.microsoft.com/office/powerpoint/2010/main" val="2130174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3819" y="124560"/>
            <a:ext cx="8805334" cy="1323439"/>
          </a:xfrm>
          <a:prstGeom prst="rect">
            <a:avLst/>
          </a:prstGeom>
          <a:noFill/>
        </p:spPr>
        <p:txBody>
          <a:bodyPr wrap="square" rtlCol="0">
            <a:spAutoFit/>
          </a:bodyPr>
          <a:lstStyle/>
          <a:p>
            <a:pPr algn="ctr"/>
            <a:r>
              <a:rPr lang="en-US" sz="4000" dirty="0">
                <a:latin typeface="American Typewriter"/>
                <a:cs typeface="American Typewriter"/>
              </a:rPr>
              <a:t>What order should the process be in?</a:t>
            </a:r>
          </a:p>
        </p:txBody>
      </p:sp>
      <p:sp>
        <p:nvSpPr>
          <p:cNvPr id="3" name="TextBox 2"/>
          <p:cNvSpPr txBox="1"/>
          <p:nvPr/>
        </p:nvSpPr>
        <p:spPr>
          <a:xfrm rot="20855917">
            <a:off x="6533444" y="4404000"/>
            <a:ext cx="2582334" cy="954107"/>
          </a:xfrm>
          <a:prstGeom prst="rect">
            <a:avLst/>
          </a:prstGeom>
          <a:noFill/>
        </p:spPr>
        <p:txBody>
          <a:bodyPr wrap="square" rtlCol="0">
            <a:spAutoFit/>
          </a:bodyPr>
          <a:lstStyle/>
          <a:p>
            <a:r>
              <a:rPr lang="en-GB" sz="2800" dirty="0"/>
              <a:t>Commitment</a:t>
            </a:r>
          </a:p>
          <a:p>
            <a:endParaRPr lang="en-US" sz="2800" dirty="0"/>
          </a:p>
        </p:txBody>
      </p:sp>
      <p:sp>
        <p:nvSpPr>
          <p:cNvPr id="5" name="TextBox 4"/>
          <p:cNvSpPr txBox="1"/>
          <p:nvPr/>
        </p:nvSpPr>
        <p:spPr>
          <a:xfrm rot="602834">
            <a:off x="472978" y="1350320"/>
            <a:ext cx="4614334" cy="800219"/>
          </a:xfrm>
          <a:prstGeom prst="rect">
            <a:avLst/>
          </a:prstGeom>
          <a:noFill/>
        </p:spPr>
        <p:txBody>
          <a:bodyPr wrap="square" rtlCol="0">
            <a:spAutoFit/>
          </a:bodyPr>
          <a:lstStyle/>
          <a:p>
            <a:r>
              <a:rPr lang="en-GB" sz="2800" dirty="0"/>
              <a:t>Read the script</a:t>
            </a:r>
          </a:p>
          <a:p>
            <a:endParaRPr lang="en-US" dirty="0"/>
          </a:p>
        </p:txBody>
      </p:sp>
      <p:sp>
        <p:nvSpPr>
          <p:cNvPr id="6" name="TextBox 5"/>
          <p:cNvSpPr txBox="1"/>
          <p:nvPr/>
        </p:nvSpPr>
        <p:spPr>
          <a:xfrm rot="21145970">
            <a:off x="5672666" y="1975556"/>
            <a:ext cx="3598333" cy="800219"/>
          </a:xfrm>
          <a:prstGeom prst="rect">
            <a:avLst/>
          </a:prstGeom>
          <a:noFill/>
        </p:spPr>
        <p:txBody>
          <a:bodyPr wrap="square" rtlCol="0">
            <a:spAutoFit/>
          </a:bodyPr>
          <a:lstStyle/>
          <a:p>
            <a:r>
              <a:rPr lang="en-GB" sz="2800" dirty="0"/>
              <a:t>Show time</a:t>
            </a:r>
          </a:p>
          <a:p>
            <a:endParaRPr lang="en-US" dirty="0"/>
          </a:p>
        </p:txBody>
      </p:sp>
      <p:sp>
        <p:nvSpPr>
          <p:cNvPr id="7" name="TextBox 6"/>
          <p:cNvSpPr txBox="1"/>
          <p:nvPr/>
        </p:nvSpPr>
        <p:spPr>
          <a:xfrm rot="262308">
            <a:off x="9623268" y="1050079"/>
            <a:ext cx="3937000" cy="800219"/>
          </a:xfrm>
          <a:prstGeom prst="rect">
            <a:avLst/>
          </a:prstGeom>
          <a:noFill/>
        </p:spPr>
        <p:txBody>
          <a:bodyPr wrap="square" rtlCol="0">
            <a:spAutoFit/>
          </a:bodyPr>
          <a:lstStyle/>
          <a:p>
            <a:r>
              <a:rPr lang="en-GB" sz="2800" dirty="0"/>
              <a:t>Evaluate</a:t>
            </a:r>
          </a:p>
          <a:p>
            <a:endParaRPr lang="en-US" dirty="0"/>
          </a:p>
        </p:txBody>
      </p:sp>
      <p:sp>
        <p:nvSpPr>
          <p:cNvPr id="8" name="TextBox 7"/>
          <p:cNvSpPr txBox="1"/>
          <p:nvPr/>
        </p:nvSpPr>
        <p:spPr>
          <a:xfrm>
            <a:off x="9560922" y="5839702"/>
            <a:ext cx="3036140" cy="523220"/>
          </a:xfrm>
          <a:prstGeom prst="rect">
            <a:avLst/>
          </a:prstGeom>
          <a:noFill/>
        </p:spPr>
        <p:txBody>
          <a:bodyPr wrap="square" rtlCol="0">
            <a:spAutoFit/>
          </a:bodyPr>
          <a:lstStyle/>
          <a:p>
            <a:r>
              <a:rPr lang="en-GB" sz="2800" dirty="0"/>
              <a:t>Analysis</a:t>
            </a:r>
            <a:endParaRPr lang="en-US" sz="2800" dirty="0"/>
          </a:p>
        </p:txBody>
      </p:sp>
      <p:sp>
        <p:nvSpPr>
          <p:cNvPr id="10" name="TextBox 9"/>
          <p:cNvSpPr txBox="1"/>
          <p:nvPr/>
        </p:nvSpPr>
        <p:spPr>
          <a:xfrm rot="972752">
            <a:off x="7187436" y="1737310"/>
            <a:ext cx="4992115" cy="800219"/>
          </a:xfrm>
          <a:prstGeom prst="rect">
            <a:avLst/>
          </a:prstGeom>
          <a:noFill/>
        </p:spPr>
        <p:txBody>
          <a:bodyPr wrap="square" rtlCol="0">
            <a:spAutoFit/>
          </a:bodyPr>
          <a:lstStyle/>
          <a:p>
            <a:r>
              <a:rPr lang="en-GB" sz="2800" dirty="0"/>
              <a:t>Pre-production meeting (crew)</a:t>
            </a:r>
          </a:p>
          <a:p>
            <a:endParaRPr lang="en-US" dirty="0"/>
          </a:p>
        </p:txBody>
      </p:sp>
      <p:sp>
        <p:nvSpPr>
          <p:cNvPr id="11" name="TextBox 10"/>
          <p:cNvSpPr txBox="1"/>
          <p:nvPr/>
        </p:nvSpPr>
        <p:spPr>
          <a:xfrm>
            <a:off x="335727" y="2423476"/>
            <a:ext cx="4291467" cy="523220"/>
          </a:xfrm>
          <a:prstGeom prst="rect">
            <a:avLst/>
          </a:prstGeom>
          <a:noFill/>
        </p:spPr>
        <p:txBody>
          <a:bodyPr wrap="square" rtlCol="0">
            <a:spAutoFit/>
          </a:bodyPr>
          <a:lstStyle/>
          <a:p>
            <a:pPr algn="ctr"/>
            <a:r>
              <a:rPr lang="en-GB" sz="2800" dirty="0"/>
              <a:t>Meet &amp; greet with actors</a:t>
            </a:r>
            <a:endParaRPr lang="en-US" dirty="0"/>
          </a:p>
        </p:txBody>
      </p:sp>
      <p:sp>
        <p:nvSpPr>
          <p:cNvPr id="12" name="TextBox 11"/>
          <p:cNvSpPr txBox="1"/>
          <p:nvPr/>
        </p:nvSpPr>
        <p:spPr>
          <a:xfrm rot="20562458">
            <a:off x="9867456" y="4481970"/>
            <a:ext cx="2072749" cy="800219"/>
          </a:xfrm>
          <a:prstGeom prst="rect">
            <a:avLst/>
          </a:prstGeom>
          <a:noFill/>
        </p:spPr>
        <p:txBody>
          <a:bodyPr wrap="square" rtlCol="0">
            <a:spAutoFit/>
          </a:bodyPr>
          <a:lstStyle/>
          <a:p>
            <a:r>
              <a:rPr lang="en-GB" sz="2800" dirty="0"/>
              <a:t>Rehearsals</a:t>
            </a:r>
          </a:p>
          <a:p>
            <a:endParaRPr lang="en-US" dirty="0"/>
          </a:p>
        </p:txBody>
      </p:sp>
      <p:sp>
        <p:nvSpPr>
          <p:cNvPr id="13" name="TextBox 12"/>
          <p:cNvSpPr txBox="1"/>
          <p:nvPr/>
        </p:nvSpPr>
        <p:spPr>
          <a:xfrm rot="1122332">
            <a:off x="2963156" y="4189985"/>
            <a:ext cx="2262508" cy="800219"/>
          </a:xfrm>
          <a:prstGeom prst="rect">
            <a:avLst/>
          </a:prstGeom>
          <a:noFill/>
        </p:spPr>
        <p:txBody>
          <a:bodyPr wrap="square" rtlCol="0">
            <a:spAutoFit/>
          </a:bodyPr>
          <a:lstStyle/>
          <a:p>
            <a:r>
              <a:rPr lang="en-GB" sz="2800" dirty="0"/>
              <a:t>Build &amp; make</a:t>
            </a:r>
          </a:p>
          <a:p>
            <a:endParaRPr lang="en-US" dirty="0"/>
          </a:p>
        </p:txBody>
      </p:sp>
      <p:sp>
        <p:nvSpPr>
          <p:cNvPr id="14" name="TextBox 13"/>
          <p:cNvSpPr txBox="1"/>
          <p:nvPr/>
        </p:nvSpPr>
        <p:spPr>
          <a:xfrm rot="20073917">
            <a:off x="7429785" y="2803057"/>
            <a:ext cx="2598235" cy="800219"/>
          </a:xfrm>
          <a:prstGeom prst="rect">
            <a:avLst/>
          </a:prstGeom>
          <a:noFill/>
        </p:spPr>
        <p:txBody>
          <a:bodyPr wrap="square" rtlCol="0">
            <a:spAutoFit/>
          </a:bodyPr>
          <a:lstStyle/>
          <a:p>
            <a:r>
              <a:rPr lang="en-GB" sz="2800" dirty="0"/>
              <a:t>Fit up &amp; fittings</a:t>
            </a:r>
          </a:p>
          <a:p>
            <a:endParaRPr lang="en-US" dirty="0"/>
          </a:p>
        </p:txBody>
      </p:sp>
      <p:sp>
        <p:nvSpPr>
          <p:cNvPr id="15" name="TextBox 14"/>
          <p:cNvSpPr txBox="1"/>
          <p:nvPr/>
        </p:nvSpPr>
        <p:spPr>
          <a:xfrm>
            <a:off x="5459213" y="5430923"/>
            <a:ext cx="1211537" cy="800219"/>
          </a:xfrm>
          <a:prstGeom prst="rect">
            <a:avLst/>
          </a:prstGeom>
          <a:noFill/>
        </p:spPr>
        <p:txBody>
          <a:bodyPr wrap="square" rtlCol="0">
            <a:spAutoFit/>
          </a:bodyPr>
          <a:lstStyle/>
          <a:p>
            <a:r>
              <a:rPr lang="en-GB" sz="2800" dirty="0"/>
              <a:t>Get in</a:t>
            </a:r>
          </a:p>
          <a:p>
            <a:endParaRPr lang="en-US" dirty="0"/>
          </a:p>
        </p:txBody>
      </p:sp>
      <p:sp>
        <p:nvSpPr>
          <p:cNvPr id="16" name="TextBox 15"/>
          <p:cNvSpPr txBox="1"/>
          <p:nvPr/>
        </p:nvSpPr>
        <p:spPr>
          <a:xfrm rot="20787105">
            <a:off x="364921" y="3941798"/>
            <a:ext cx="2466864" cy="800219"/>
          </a:xfrm>
          <a:prstGeom prst="rect">
            <a:avLst/>
          </a:prstGeom>
          <a:noFill/>
        </p:spPr>
        <p:txBody>
          <a:bodyPr wrap="square" rtlCol="0">
            <a:spAutoFit/>
          </a:bodyPr>
          <a:lstStyle/>
          <a:p>
            <a:r>
              <a:rPr lang="en-GB" sz="2800" dirty="0"/>
              <a:t>Walk-through</a:t>
            </a:r>
          </a:p>
          <a:p>
            <a:endParaRPr lang="en-US" dirty="0"/>
          </a:p>
        </p:txBody>
      </p:sp>
      <p:sp>
        <p:nvSpPr>
          <p:cNvPr id="17" name="TextBox 16"/>
          <p:cNvSpPr txBox="1"/>
          <p:nvPr/>
        </p:nvSpPr>
        <p:spPr>
          <a:xfrm>
            <a:off x="3357271" y="1445326"/>
            <a:ext cx="2539848" cy="800219"/>
          </a:xfrm>
          <a:prstGeom prst="rect">
            <a:avLst/>
          </a:prstGeom>
          <a:noFill/>
        </p:spPr>
        <p:txBody>
          <a:bodyPr wrap="square" rtlCol="0">
            <a:spAutoFit/>
          </a:bodyPr>
          <a:lstStyle/>
          <a:p>
            <a:r>
              <a:rPr lang="en-GB" sz="2800" dirty="0"/>
              <a:t>Tech rehearsal</a:t>
            </a:r>
          </a:p>
          <a:p>
            <a:endParaRPr lang="en-US" dirty="0"/>
          </a:p>
        </p:txBody>
      </p:sp>
      <p:sp>
        <p:nvSpPr>
          <p:cNvPr id="18" name="TextBox 17"/>
          <p:cNvSpPr txBox="1"/>
          <p:nvPr/>
        </p:nvSpPr>
        <p:spPr>
          <a:xfrm>
            <a:off x="510889" y="5533118"/>
            <a:ext cx="2554445" cy="800219"/>
          </a:xfrm>
          <a:prstGeom prst="rect">
            <a:avLst/>
          </a:prstGeom>
          <a:noFill/>
        </p:spPr>
        <p:txBody>
          <a:bodyPr wrap="square" rtlCol="0">
            <a:spAutoFit/>
          </a:bodyPr>
          <a:lstStyle/>
          <a:p>
            <a:r>
              <a:rPr lang="en-GB" sz="2800" dirty="0"/>
              <a:t>Dress rehearsal</a:t>
            </a:r>
          </a:p>
          <a:p>
            <a:endParaRPr lang="en-US" dirty="0"/>
          </a:p>
        </p:txBody>
      </p:sp>
      <p:sp>
        <p:nvSpPr>
          <p:cNvPr id="19" name="TextBox 18"/>
          <p:cNvSpPr txBox="1"/>
          <p:nvPr/>
        </p:nvSpPr>
        <p:spPr>
          <a:xfrm rot="20884297">
            <a:off x="4992116" y="3182638"/>
            <a:ext cx="1445086" cy="800219"/>
          </a:xfrm>
          <a:prstGeom prst="rect">
            <a:avLst/>
          </a:prstGeom>
          <a:noFill/>
        </p:spPr>
        <p:txBody>
          <a:bodyPr wrap="square" rtlCol="0">
            <a:spAutoFit/>
          </a:bodyPr>
          <a:lstStyle/>
          <a:p>
            <a:r>
              <a:rPr lang="en-GB" sz="2800" dirty="0"/>
              <a:t>Get out</a:t>
            </a:r>
          </a:p>
          <a:p>
            <a:endParaRPr lang="en-US" dirty="0"/>
          </a:p>
        </p:txBody>
      </p:sp>
      <p:sp>
        <p:nvSpPr>
          <p:cNvPr id="4" name="TextBox 3"/>
          <p:cNvSpPr txBox="1"/>
          <p:nvPr/>
        </p:nvSpPr>
        <p:spPr>
          <a:xfrm rot="1176373">
            <a:off x="7068310" y="5447962"/>
            <a:ext cx="2322683" cy="800219"/>
          </a:xfrm>
          <a:prstGeom prst="rect">
            <a:avLst/>
          </a:prstGeom>
          <a:noFill/>
        </p:spPr>
        <p:txBody>
          <a:bodyPr wrap="square" rtlCol="0">
            <a:spAutoFit/>
          </a:bodyPr>
          <a:lstStyle/>
          <a:p>
            <a:r>
              <a:rPr lang="en-GB" sz="2800" dirty="0"/>
              <a:t>read through</a:t>
            </a:r>
          </a:p>
          <a:p>
            <a:endParaRPr lang="en-US" dirty="0"/>
          </a:p>
        </p:txBody>
      </p:sp>
    </p:spTree>
    <p:extLst>
      <p:ext uri="{BB962C8B-B14F-4D97-AF65-F5344CB8AC3E}">
        <p14:creationId xmlns:p14="http://schemas.microsoft.com/office/powerpoint/2010/main" val="37494078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50374" y="-404406"/>
            <a:ext cx="5614960" cy="1442674"/>
          </a:xfrm>
        </p:spPr>
        <p:txBody>
          <a:bodyPr/>
          <a:lstStyle/>
          <a:p>
            <a:r>
              <a:rPr lang="en-GB" dirty="0">
                <a:latin typeface="American Typewriter"/>
                <a:cs typeface="American Typewriter"/>
              </a:rPr>
              <a:t>The Process</a:t>
            </a:r>
          </a:p>
        </p:txBody>
      </p:sp>
      <p:sp>
        <p:nvSpPr>
          <p:cNvPr id="6" name="Content Placeholder 5"/>
          <p:cNvSpPr>
            <a:spLocks noGrp="1"/>
          </p:cNvSpPr>
          <p:nvPr>
            <p:ph sz="quarter" idx="13"/>
          </p:nvPr>
        </p:nvSpPr>
        <p:spPr>
          <a:xfrm>
            <a:off x="1357489" y="781152"/>
            <a:ext cx="4447786" cy="6154133"/>
          </a:xfrm>
        </p:spPr>
        <p:txBody>
          <a:bodyPr>
            <a:normAutofit fontScale="92500" lnSpcReduction="10000"/>
          </a:bodyPr>
          <a:lstStyle/>
          <a:p>
            <a:pPr marL="457200" indent="-457200">
              <a:buFont typeface="+mj-lt"/>
              <a:buAutoNum type="arabicPeriod"/>
            </a:pPr>
            <a:r>
              <a:rPr lang="en-GB" dirty="0"/>
              <a:t>Commitment</a:t>
            </a:r>
          </a:p>
          <a:p>
            <a:pPr marL="457200" indent="-457200">
              <a:buFont typeface="+mj-lt"/>
              <a:buAutoNum type="arabicPeriod"/>
            </a:pPr>
            <a:r>
              <a:rPr lang="en-GB" dirty="0"/>
              <a:t>Read the script</a:t>
            </a:r>
          </a:p>
          <a:p>
            <a:pPr marL="457200" indent="-457200">
              <a:buFont typeface="+mj-lt"/>
              <a:buAutoNum type="arabicPeriod"/>
            </a:pPr>
            <a:r>
              <a:rPr lang="en-GB" dirty="0"/>
              <a:t>Analysis </a:t>
            </a:r>
          </a:p>
          <a:p>
            <a:pPr marL="457200" indent="-457200">
              <a:buFont typeface="+mj-lt"/>
              <a:buAutoNum type="arabicPeriod"/>
            </a:pPr>
            <a:r>
              <a:rPr lang="en-GB" dirty="0"/>
              <a:t>Pre-production meeting (crew)</a:t>
            </a:r>
          </a:p>
          <a:p>
            <a:pPr marL="457200" indent="-457200">
              <a:buFont typeface="+mj-lt"/>
              <a:buAutoNum type="arabicPeriod"/>
            </a:pPr>
            <a:r>
              <a:rPr lang="en-GB" dirty="0"/>
              <a:t>Meet &amp; greet with actors </a:t>
            </a:r>
          </a:p>
          <a:p>
            <a:pPr marL="457200" indent="-457200">
              <a:buFont typeface="+mj-lt"/>
              <a:buAutoNum type="arabicPeriod"/>
            </a:pPr>
            <a:r>
              <a:rPr lang="en-GB" dirty="0"/>
              <a:t>read through</a:t>
            </a:r>
          </a:p>
          <a:p>
            <a:pPr marL="457200" indent="-457200">
              <a:buFont typeface="+mj-lt"/>
              <a:buAutoNum type="arabicPeriod"/>
            </a:pPr>
            <a:r>
              <a:rPr lang="en-GB" dirty="0"/>
              <a:t>Rehearsals</a:t>
            </a:r>
          </a:p>
          <a:p>
            <a:pPr marL="457200" indent="-457200">
              <a:buFont typeface="+mj-lt"/>
              <a:buAutoNum type="arabicPeriod"/>
            </a:pPr>
            <a:r>
              <a:rPr lang="en-GB" dirty="0"/>
              <a:t>Build &amp; make</a:t>
            </a:r>
          </a:p>
          <a:p>
            <a:pPr marL="457200" indent="-457200">
              <a:buFont typeface="+mj-lt"/>
              <a:buAutoNum type="arabicPeriod"/>
            </a:pPr>
            <a:r>
              <a:rPr lang="en-GB" dirty="0"/>
              <a:t>Fit up &amp; fittings</a:t>
            </a:r>
          </a:p>
          <a:p>
            <a:pPr marL="457200" indent="-457200">
              <a:buFont typeface="+mj-lt"/>
              <a:buAutoNum type="arabicPeriod"/>
            </a:pPr>
            <a:r>
              <a:rPr lang="en-GB" dirty="0"/>
              <a:t>Get in</a:t>
            </a:r>
          </a:p>
          <a:p>
            <a:pPr marL="457200" indent="-457200">
              <a:buFont typeface="+mj-lt"/>
              <a:buAutoNum type="arabicPeriod"/>
            </a:pPr>
            <a:r>
              <a:rPr lang="en-GB" dirty="0"/>
              <a:t>Walk-through</a:t>
            </a:r>
          </a:p>
          <a:p>
            <a:pPr marL="457200" indent="-457200">
              <a:buFont typeface="+mj-lt"/>
              <a:buAutoNum type="arabicPeriod"/>
            </a:pPr>
            <a:r>
              <a:rPr lang="en-GB" dirty="0"/>
              <a:t>Tech rehearsal</a:t>
            </a:r>
          </a:p>
          <a:p>
            <a:pPr marL="457200" indent="-457200">
              <a:buFont typeface="+mj-lt"/>
              <a:buAutoNum type="arabicPeriod"/>
            </a:pPr>
            <a:r>
              <a:rPr lang="en-GB" dirty="0"/>
              <a:t>Dress rehearsal</a:t>
            </a:r>
          </a:p>
          <a:p>
            <a:pPr marL="457200" indent="-457200">
              <a:buFont typeface="+mj-lt"/>
              <a:buAutoNum type="arabicPeriod"/>
            </a:pPr>
            <a:r>
              <a:rPr lang="en-GB" dirty="0"/>
              <a:t>Show time</a:t>
            </a:r>
          </a:p>
          <a:p>
            <a:pPr marL="457200" indent="-457200">
              <a:buFont typeface="+mj-lt"/>
              <a:buAutoNum type="arabicPeriod"/>
            </a:pPr>
            <a:r>
              <a:rPr lang="en-GB" dirty="0"/>
              <a:t>Get out</a:t>
            </a:r>
          </a:p>
          <a:p>
            <a:pPr marL="457200" indent="-457200">
              <a:buFont typeface="+mj-lt"/>
              <a:buAutoNum type="arabicPeriod"/>
            </a:pPr>
            <a:r>
              <a:rPr lang="en-GB" dirty="0"/>
              <a:t>Evaluate</a:t>
            </a:r>
          </a:p>
          <a:p>
            <a:pPr marL="457200" indent="-457200">
              <a:buFont typeface="+mj-lt"/>
              <a:buAutoNum type="arabicPeriod"/>
            </a:pPr>
            <a:endParaRPr lang="en-GB" dirty="0"/>
          </a:p>
          <a:p>
            <a:pPr marL="457200" indent="-457200">
              <a:buFont typeface="+mj-lt"/>
              <a:buAutoNum type="arabicPeriod"/>
            </a:pPr>
            <a:endParaRPr lang="en-GB" dirty="0"/>
          </a:p>
        </p:txBody>
      </p:sp>
      <p:pic>
        <p:nvPicPr>
          <p:cNvPr id="13" name="Picture 12"/>
          <p:cNvPicPr>
            <a:picLocks noChangeAspect="1"/>
          </p:cNvPicPr>
          <p:nvPr/>
        </p:nvPicPr>
        <p:blipFill rotWithShape="1">
          <a:blip r:embed="rId2">
            <a:extLst>
              <a:ext uri="{28A0092B-C50C-407E-A947-70E740481C1C}">
                <a14:useLocalDpi xmlns:a14="http://schemas.microsoft.com/office/drawing/2010/main" val="0"/>
              </a:ext>
            </a:extLst>
          </a:blip>
          <a:srcRect l="3146" t="15559"/>
          <a:stretch/>
        </p:blipFill>
        <p:spPr>
          <a:xfrm>
            <a:off x="6681989" y="553075"/>
            <a:ext cx="4572000" cy="2659428"/>
          </a:xfrm>
          <a:prstGeom prst="rect">
            <a:avLst/>
          </a:prstGeom>
        </p:spPr>
      </p:pic>
      <p:pic>
        <p:nvPicPr>
          <p:cNvPr id="14" name="Picture 13"/>
          <p:cNvPicPr>
            <a:picLocks noChangeAspect="1"/>
          </p:cNvPicPr>
          <p:nvPr/>
        </p:nvPicPr>
        <p:blipFill rotWithShape="1">
          <a:blip r:embed="rId3">
            <a:extLst>
              <a:ext uri="{28A0092B-C50C-407E-A947-70E740481C1C}">
                <a14:useLocalDpi xmlns:a14="http://schemas.microsoft.com/office/drawing/2010/main" val="0"/>
              </a:ext>
            </a:extLst>
          </a:blip>
          <a:srcRect t="32802" b="11858"/>
          <a:stretch/>
        </p:blipFill>
        <p:spPr>
          <a:xfrm>
            <a:off x="6681989" y="4069723"/>
            <a:ext cx="4572000" cy="2331076"/>
          </a:xfrm>
          <a:prstGeom prst="rect">
            <a:avLst/>
          </a:prstGeom>
        </p:spPr>
      </p:pic>
    </p:spTree>
    <p:extLst>
      <p:ext uri="{BB962C8B-B14F-4D97-AF65-F5344CB8AC3E}">
        <p14:creationId xmlns:p14="http://schemas.microsoft.com/office/powerpoint/2010/main" val="2439666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reative process 2.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47290" y="361526"/>
            <a:ext cx="8879598" cy="6078287"/>
          </a:xfrm>
          <a:prstGeom prst="rect">
            <a:avLst/>
          </a:prstGeom>
        </p:spPr>
      </p:pic>
    </p:spTree>
    <p:extLst>
      <p:ext uri="{BB962C8B-B14F-4D97-AF65-F5344CB8AC3E}">
        <p14:creationId xmlns:p14="http://schemas.microsoft.com/office/powerpoint/2010/main" val="34355658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ollaboration.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8427" y="42333"/>
            <a:ext cx="9811237" cy="6588734"/>
          </a:xfrm>
          <a:prstGeom prst="rect">
            <a:avLst/>
          </a:prstGeom>
        </p:spPr>
      </p:pic>
    </p:spTree>
    <p:extLst>
      <p:ext uri="{BB962C8B-B14F-4D97-AF65-F5344CB8AC3E}">
        <p14:creationId xmlns:p14="http://schemas.microsoft.com/office/powerpoint/2010/main" val="238692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6667" y="1509889"/>
            <a:ext cx="10583333" cy="2862322"/>
          </a:xfrm>
          <a:prstGeom prst="rect">
            <a:avLst/>
          </a:prstGeom>
          <a:noFill/>
        </p:spPr>
        <p:txBody>
          <a:bodyPr wrap="square" rtlCol="0">
            <a:spAutoFit/>
          </a:bodyPr>
          <a:lstStyle/>
          <a:p>
            <a:pPr algn="ctr"/>
            <a:r>
              <a:rPr lang="en-US" sz="6000" dirty="0">
                <a:latin typeface="American Typewriter"/>
                <a:cs typeface="American Typewriter"/>
              </a:rPr>
              <a:t>What items do you think should be in a stage manager toolkit?</a:t>
            </a:r>
          </a:p>
        </p:txBody>
      </p:sp>
    </p:spTree>
    <p:extLst>
      <p:ext uri="{BB962C8B-B14F-4D97-AF65-F5344CB8AC3E}">
        <p14:creationId xmlns:p14="http://schemas.microsoft.com/office/powerpoint/2010/main" val="42947393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9556" y="0"/>
            <a:ext cx="11063111" cy="769513"/>
          </a:xfrm>
        </p:spPr>
        <p:txBody>
          <a:bodyPr/>
          <a:lstStyle/>
          <a:p>
            <a:r>
              <a:rPr lang="en-GB" dirty="0">
                <a:latin typeface="American Typewriter"/>
                <a:cs typeface="American Typewriter"/>
              </a:rPr>
              <a:t>Stage Manager’s Toolkit</a:t>
            </a:r>
          </a:p>
        </p:txBody>
      </p:sp>
      <p:sp>
        <p:nvSpPr>
          <p:cNvPr id="3" name="Content Placeholder 2"/>
          <p:cNvSpPr>
            <a:spLocks noGrp="1"/>
          </p:cNvSpPr>
          <p:nvPr>
            <p:ph sz="quarter" idx="13"/>
          </p:nvPr>
        </p:nvSpPr>
        <p:spPr>
          <a:xfrm>
            <a:off x="163991" y="801710"/>
            <a:ext cx="2962140" cy="6056290"/>
          </a:xfrm>
        </p:spPr>
        <p:txBody>
          <a:bodyPr>
            <a:normAutofit fontScale="77500" lnSpcReduction="20000"/>
          </a:bodyPr>
          <a:lstStyle/>
          <a:p>
            <a:pPr marL="474300" indent="-342900">
              <a:lnSpc>
                <a:spcPct val="120000"/>
              </a:lnSpc>
              <a:buFont typeface="Wingdings" charset="2"/>
              <a:buChar char="§"/>
            </a:pPr>
            <a:r>
              <a:rPr lang="en-GB" sz="2100" dirty="0"/>
              <a:t>Smart phone</a:t>
            </a:r>
          </a:p>
          <a:p>
            <a:pPr marL="474300" indent="-342900">
              <a:lnSpc>
                <a:spcPct val="120000"/>
              </a:lnSpc>
              <a:buFont typeface="Wingdings" charset="2"/>
              <a:buChar char="§"/>
            </a:pPr>
            <a:r>
              <a:rPr lang="en-GB" sz="2100" dirty="0"/>
              <a:t>Post-it notes</a:t>
            </a:r>
          </a:p>
          <a:p>
            <a:pPr marL="474300" indent="-342900">
              <a:lnSpc>
                <a:spcPct val="120000"/>
              </a:lnSpc>
              <a:buFont typeface="Wingdings" charset="2"/>
              <a:buChar char="§"/>
            </a:pPr>
            <a:r>
              <a:rPr lang="en-GB" sz="2100" dirty="0"/>
              <a:t>Stapler &amp;staples &amp; staple remover</a:t>
            </a:r>
          </a:p>
          <a:p>
            <a:pPr marL="474300" indent="-342900">
              <a:lnSpc>
                <a:spcPct val="120000"/>
              </a:lnSpc>
              <a:buFont typeface="Wingdings" charset="2"/>
              <a:buChar char="§"/>
            </a:pPr>
            <a:r>
              <a:rPr lang="en-GB" sz="2100" dirty="0"/>
              <a:t>Elastic bands</a:t>
            </a:r>
          </a:p>
          <a:p>
            <a:pPr marL="474300" indent="-342900">
              <a:lnSpc>
                <a:spcPct val="120000"/>
              </a:lnSpc>
              <a:buFont typeface="Wingdings" charset="2"/>
              <a:buChar char="§"/>
            </a:pPr>
            <a:r>
              <a:rPr lang="en-GB" sz="2100" dirty="0"/>
              <a:t>Binder clips &amp; paper clips</a:t>
            </a:r>
          </a:p>
          <a:p>
            <a:pPr marL="474300" indent="-342900">
              <a:lnSpc>
                <a:spcPct val="120000"/>
              </a:lnSpc>
              <a:buFont typeface="Wingdings" charset="2"/>
              <a:buChar char="§"/>
            </a:pPr>
            <a:r>
              <a:rPr lang="en-GB" sz="2100" dirty="0"/>
              <a:t>Push pins &amp; safety pins</a:t>
            </a:r>
          </a:p>
          <a:p>
            <a:pPr marL="474300" indent="-342900">
              <a:lnSpc>
                <a:spcPct val="120000"/>
              </a:lnSpc>
              <a:buFont typeface="Wingdings" charset="2"/>
              <a:buChar char="§"/>
            </a:pPr>
            <a:r>
              <a:rPr lang="en-GB" sz="2100" dirty="0"/>
              <a:t>Pencils </a:t>
            </a:r>
          </a:p>
          <a:p>
            <a:pPr marL="474300" indent="-342900">
              <a:lnSpc>
                <a:spcPct val="120000"/>
              </a:lnSpc>
              <a:buFont typeface="Wingdings" charset="2"/>
              <a:buChar char="§"/>
            </a:pPr>
            <a:r>
              <a:rPr lang="en-GB" sz="2100" dirty="0"/>
              <a:t>Highlighters</a:t>
            </a:r>
          </a:p>
          <a:p>
            <a:pPr marL="474300" indent="-342900">
              <a:lnSpc>
                <a:spcPct val="120000"/>
              </a:lnSpc>
              <a:buFont typeface="Wingdings" charset="2"/>
              <a:buChar char="§"/>
            </a:pPr>
            <a:r>
              <a:rPr lang="en-GB" sz="2100" dirty="0"/>
              <a:t>Pens &amp; permanent markers</a:t>
            </a:r>
          </a:p>
          <a:p>
            <a:pPr marL="474300" indent="-342900">
              <a:lnSpc>
                <a:spcPct val="120000"/>
              </a:lnSpc>
              <a:buFont typeface="Wingdings" charset="2"/>
              <a:buChar char="§"/>
            </a:pPr>
            <a:r>
              <a:rPr lang="en-GB" sz="2100" dirty="0"/>
              <a:t>Rubbers</a:t>
            </a:r>
          </a:p>
          <a:p>
            <a:pPr marL="474300" indent="-342900">
              <a:lnSpc>
                <a:spcPct val="120000"/>
              </a:lnSpc>
              <a:buFont typeface="Wingdings" charset="2"/>
              <a:buChar char="§"/>
            </a:pPr>
            <a:r>
              <a:rPr lang="en-GB" sz="2100" dirty="0"/>
              <a:t>Scissors </a:t>
            </a:r>
          </a:p>
          <a:p>
            <a:pPr marL="474300" indent="-342900">
              <a:lnSpc>
                <a:spcPct val="120000"/>
              </a:lnSpc>
              <a:buFont typeface="Wingdings" charset="2"/>
              <a:buChar char="§"/>
            </a:pPr>
            <a:r>
              <a:rPr lang="en-GB" sz="2100" dirty="0"/>
              <a:t>Glue stick</a:t>
            </a:r>
          </a:p>
          <a:p>
            <a:pPr marL="474300" indent="-342900">
              <a:lnSpc>
                <a:spcPct val="120000"/>
              </a:lnSpc>
              <a:buFont typeface="Wingdings" charset="2"/>
              <a:buChar char="§"/>
            </a:pPr>
            <a:r>
              <a:rPr lang="en-GB" sz="2100" dirty="0"/>
              <a:t>Pencil sharpener</a:t>
            </a:r>
          </a:p>
          <a:p>
            <a:pPr marL="474300" indent="-342900">
              <a:lnSpc>
                <a:spcPct val="120000"/>
              </a:lnSpc>
              <a:buFont typeface="Wingdings" charset="2"/>
              <a:buChar char="§"/>
            </a:pPr>
            <a:r>
              <a:rPr lang="en-GB" sz="2100" dirty="0"/>
              <a:t>Chalk</a:t>
            </a:r>
          </a:p>
          <a:p>
            <a:pPr marL="474300" indent="-342900">
              <a:lnSpc>
                <a:spcPct val="120000"/>
              </a:lnSpc>
              <a:buFont typeface="Wingdings" charset="2"/>
              <a:buChar char="§"/>
            </a:pPr>
            <a:r>
              <a:rPr lang="en-GB" sz="2100" dirty="0"/>
              <a:t>Batteries </a:t>
            </a:r>
          </a:p>
          <a:p>
            <a:pPr marL="474300" indent="-342900">
              <a:lnSpc>
                <a:spcPct val="120000"/>
              </a:lnSpc>
              <a:buFont typeface="Wingdings" charset="2"/>
              <a:buChar char="§"/>
            </a:pPr>
            <a:r>
              <a:rPr lang="en-GB" sz="2100" dirty="0"/>
              <a:t>Mini torch &amp; clip light</a:t>
            </a:r>
          </a:p>
          <a:p>
            <a:pPr marL="474300" indent="-342900">
              <a:lnSpc>
                <a:spcPct val="120000"/>
              </a:lnSpc>
              <a:buFont typeface="Wingdings" charset="2"/>
              <a:buChar char="§"/>
            </a:pPr>
            <a:r>
              <a:rPr lang="en-GB" sz="2100" dirty="0"/>
              <a:t>Stress ball</a:t>
            </a:r>
          </a:p>
          <a:p>
            <a:pPr marL="474300" indent="-342900">
              <a:lnSpc>
                <a:spcPct val="120000"/>
              </a:lnSpc>
              <a:buFont typeface="Wingdings" charset="2"/>
              <a:buChar char="§"/>
            </a:pPr>
            <a:r>
              <a:rPr lang="en-GB" sz="2100" dirty="0"/>
              <a:t>Hand sanitiser</a:t>
            </a:r>
          </a:p>
          <a:p>
            <a:pPr marL="360000">
              <a:lnSpc>
                <a:spcPct val="90000"/>
              </a:lnSpc>
              <a:spcAft>
                <a:spcPts val="0"/>
              </a:spcAft>
              <a:buFont typeface="Wingdings" panose="05000000000000000000" pitchFamily="2" charset="2"/>
              <a:buChar char="§"/>
            </a:pPr>
            <a:endParaRPr lang="en-GB" dirty="0"/>
          </a:p>
        </p:txBody>
      </p:sp>
      <p:sp>
        <p:nvSpPr>
          <p:cNvPr id="4" name="Content Placeholder 3"/>
          <p:cNvSpPr>
            <a:spLocks noGrp="1"/>
          </p:cNvSpPr>
          <p:nvPr>
            <p:ph sz="quarter" idx="14"/>
          </p:nvPr>
        </p:nvSpPr>
        <p:spPr>
          <a:xfrm>
            <a:off x="4513711" y="938091"/>
            <a:ext cx="3205068" cy="6117465"/>
          </a:xfrm>
        </p:spPr>
        <p:txBody>
          <a:bodyPr>
            <a:noAutofit/>
          </a:bodyPr>
          <a:lstStyle/>
          <a:p>
            <a:pPr marL="417150" indent="-285750">
              <a:buFont typeface="Wingdings" charset="2"/>
              <a:buChar char="§"/>
            </a:pPr>
            <a:r>
              <a:rPr lang="en-GB" sz="1600" dirty="0"/>
              <a:t>Socks</a:t>
            </a:r>
          </a:p>
          <a:p>
            <a:pPr marL="417150" indent="-285750">
              <a:buFont typeface="Wingdings" charset="2"/>
              <a:buChar char="§"/>
            </a:pPr>
            <a:r>
              <a:rPr lang="en-GB" sz="1600" dirty="0"/>
              <a:t>Clear nail polish</a:t>
            </a:r>
          </a:p>
          <a:p>
            <a:pPr marL="417150" indent="-285750">
              <a:buFont typeface="Wingdings" charset="2"/>
              <a:buChar char="§"/>
            </a:pPr>
            <a:r>
              <a:rPr lang="en-GB" sz="1600" dirty="0"/>
              <a:t>Needles &amp; thread</a:t>
            </a:r>
          </a:p>
          <a:p>
            <a:pPr marL="417150" indent="-285750">
              <a:buFont typeface="Wingdings" charset="2"/>
              <a:buChar char="§"/>
            </a:pPr>
            <a:r>
              <a:rPr lang="en-GB" sz="1600" dirty="0"/>
              <a:t>Dressmakers measuring tape</a:t>
            </a:r>
          </a:p>
          <a:p>
            <a:pPr marL="417150" indent="-285750">
              <a:buFont typeface="Wingdings" charset="2"/>
              <a:buChar char="§"/>
            </a:pPr>
            <a:r>
              <a:rPr lang="en-GB" sz="1600" dirty="0"/>
              <a:t>Mini lint roller</a:t>
            </a:r>
          </a:p>
          <a:p>
            <a:pPr marL="417150" indent="-285750">
              <a:buFont typeface="Wingdings" charset="2"/>
              <a:buChar char="§"/>
            </a:pPr>
            <a:r>
              <a:rPr lang="en-GB" sz="1600" dirty="0"/>
              <a:t>Glasses repair kit</a:t>
            </a:r>
          </a:p>
          <a:p>
            <a:pPr marL="417150" indent="-285750">
              <a:buFont typeface="Wingdings" charset="2"/>
              <a:buChar char="§"/>
            </a:pPr>
            <a:r>
              <a:rPr lang="en-GB" sz="1600" dirty="0"/>
              <a:t>Spare buttons, hooks/eyes, snaps</a:t>
            </a:r>
          </a:p>
          <a:p>
            <a:pPr marL="417150" indent="-285750">
              <a:buFont typeface="Wingdings" charset="2"/>
              <a:buChar char="§"/>
            </a:pPr>
            <a:r>
              <a:rPr lang="en-GB" sz="1600" dirty="0"/>
              <a:t>Plasters</a:t>
            </a:r>
          </a:p>
          <a:p>
            <a:pPr marL="417150" indent="-285750">
              <a:buFont typeface="Wingdings" charset="2"/>
              <a:buChar char="§"/>
            </a:pPr>
            <a:r>
              <a:rPr lang="en-GB" sz="1600" dirty="0"/>
              <a:t>Antiseptic cream *</a:t>
            </a:r>
          </a:p>
          <a:p>
            <a:pPr marL="417150" indent="-285750">
              <a:buFont typeface="Wingdings" charset="2"/>
              <a:buChar char="§"/>
            </a:pPr>
            <a:r>
              <a:rPr lang="en-GB" sz="1600" dirty="0"/>
              <a:t>Paracetamol &amp; ibuprofen *</a:t>
            </a:r>
          </a:p>
          <a:p>
            <a:pPr marL="417150" indent="-285750">
              <a:buFont typeface="Wingdings" charset="2"/>
              <a:buChar char="§"/>
            </a:pPr>
            <a:r>
              <a:rPr lang="en-GB" sz="1600" dirty="0"/>
              <a:t>Cough sweets *</a:t>
            </a:r>
          </a:p>
          <a:p>
            <a:pPr marL="417150" indent="-285750">
              <a:buFont typeface="Wingdings" charset="2"/>
              <a:buChar char="§"/>
            </a:pPr>
            <a:r>
              <a:rPr lang="en-GB" sz="1600" dirty="0"/>
              <a:t>Bandages &amp; medical tape</a:t>
            </a:r>
          </a:p>
          <a:p>
            <a:pPr marL="417150" indent="-285750">
              <a:buFont typeface="Wingdings" charset="2"/>
              <a:buChar char="§"/>
            </a:pPr>
            <a:r>
              <a:rPr lang="en-GB" sz="1600" dirty="0"/>
              <a:t>Lip balm &amp; hand cream</a:t>
            </a:r>
          </a:p>
          <a:p>
            <a:pPr marL="417150" indent="-285750">
              <a:buFont typeface="Wingdings" charset="2"/>
              <a:buChar char="§"/>
            </a:pPr>
            <a:r>
              <a:rPr lang="en-GB" sz="1600" dirty="0"/>
              <a:t>Mints &amp; chewing gum</a:t>
            </a:r>
          </a:p>
          <a:p>
            <a:pPr marL="417150" indent="-285750">
              <a:buFont typeface="Wingdings" charset="2"/>
              <a:buChar char="§"/>
            </a:pPr>
            <a:r>
              <a:rPr lang="en-GB" sz="1600" dirty="0"/>
              <a:t>Toothbrushes &amp; toothpaste</a:t>
            </a:r>
          </a:p>
          <a:p>
            <a:pPr marL="417150" indent="-285750">
              <a:buFont typeface="Wingdings" charset="2"/>
              <a:buChar char="§"/>
            </a:pPr>
            <a:r>
              <a:rPr lang="en-GB" sz="1600" dirty="0"/>
              <a:t>Feminine hygiene supplies </a:t>
            </a:r>
          </a:p>
          <a:p>
            <a:pPr marL="417150" indent="-285750">
              <a:buFont typeface="Wingdings" charset="2"/>
              <a:buChar char="§"/>
            </a:pPr>
            <a:r>
              <a:rPr lang="en-GB" sz="1600" dirty="0"/>
              <a:t>Hair bobbles</a:t>
            </a:r>
          </a:p>
        </p:txBody>
      </p:sp>
      <p:sp>
        <p:nvSpPr>
          <p:cNvPr id="5" name="Content Placeholder 3"/>
          <p:cNvSpPr txBox="1">
            <a:spLocks/>
          </p:cNvSpPr>
          <p:nvPr/>
        </p:nvSpPr>
        <p:spPr>
          <a:xfrm>
            <a:off x="8633884" y="801710"/>
            <a:ext cx="3006830" cy="6056290"/>
          </a:xfrm>
          <a:prstGeom prst="rect">
            <a:avLst/>
          </a:prstGeom>
        </p:spPr>
        <p:txBody>
          <a:bodyPr vert="horz" lIns="91440" tIns="45720" rIns="91440" bIns="45720" rtlCol="0">
            <a:normAutofit fontScale="85000" lnSpcReduction="10000"/>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a:lnSpc>
                <a:spcPct val="100000"/>
              </a:lnSpc>
              <a:spcAft>
                <a:spcPts val="0"/>
              </a:spcAft>
              <a:buFont typeface="Arial"/>
              <a:buChar char="•"/>
            </a:pPr>
            <a:r>
              <a:rPr lang="en-GB" dirty="0"/>
              <a:t>Birthday candles</a:t>
            </a:r>
          </a:p>
          <a:p>
            <a:pPr>
              <a:lnSpc>
                <a:spcPct val="100000"/>
              </a:lnSpc>
              <a:spcAft>
                <a:spcPts val="0"/>
              </a:spcAft>
              <a:buFont typeface="Arial"/>
              <a:buChar char="•"/>
            </a:pPr>
            <a:r>
              <a:rPr lang="en-GB" dirty="0"/>
              <a:t>Ice pack &amp; heat pack</a:t>
            </a:r>
          </a:p>
          <a:p>
            <a:pPr>
              <a:lnSpc>
                <a:spcPct val="100000"/>
              </a:lnSpc>
              <a:spcAft>
                <a:spcPts val="0"/>
              </a:spcAft>
              <a:buFont typeface="Arial"/>
              <a:buChar char="•"/>
            </a:pPr>
            <a:r>
              <a:rPr lang="en-GB" dirty="0"/>
              <a:t>Tape measure</a:t>
            </a:r>
          </a:p>
          <a:p>
            <a:pPr>
              <a:lnSpc>
                <a:spcPct val="100000"/>
              </a:lnSpc>
              <a:spcAft>
                <a:spcPts val="0"/>
              </a:spcAft>
              <a:buFont typeface="Arial"/>
              <a:buChar char="•"/>
            </a:pPr>
            <a:r>
              <a:rPr lang="en-GB" dirty="0"/>
              <a:t>Calculator</a:t>
            </a:r>
          </a:p>
          <a:p>
            <a:pPr>
              <a:lnSpc>
                <a:spcPct val="100000"/>
              </a:lnSpc>
              <a:spcAft>
                <a:spcPts val="0"/>
              </a:spcAft>
              <a:buFont typeface="Arial"/>
              <a:buChar char="•"/>
            </a:pPr>
            <a:r>
              <a:rPr lang="en-GB" dirty="0"/>
              <a:t>Blank labels</a:t>
            </a:r>
          </a:p>
          <a:p>
            <a:pPr>
              <a:lnSpc>
                <a:spcPct val="100000"/>
              </a:lnSpc>
              <a:spcAft>
                <a:spcPts val="0"/>
              </a:spcAft>
              <a:buFont typeface="Arial"/>
              <a:buChar char="•"/>
            </a:pPr>
            <a:r>
              <a:rPr lang="en-GB" dirty="0"/>
              <a:t>Stop watch</a:t>
            </a:r>
          </a:p>
          <a:p>
            <a:pPr>
              <a:lnSpc>
                <a:spcPct val="100000"/>
              </a:lnSpc>
              <a:spcAft>
                <a:spcPts val="0"/>
              </a:spcAft>
              <a:buFont typeface="Arial"/>
              <a:buChar char="•"/>
            </a:pPr>
            <a:r>
              <a:rPr lang="en-GB" dirty="0"/>
              <a:t>Small chocolates/sweets</a:t>
            </a:r>
          </a:p>
          <a:p>
            <a:pPr>
              <a:lnSpc>
                <a:spcPct val="100000"/>
              </a:lnSpc>
              <a:spcAft>
                <a:spcPts val="0"/>
              </a:spcAft>
              <a:buFont typeface="Arial"/>
              <a:buChar char="•"/>
            </a:pPr>
            <a:r>
              <a:rPr lang="en-GB" dirty="0"/>
              <a:t>USB stick</a:t>
            </a:r>
          </a:p>
          <a:p>
            <a:pPr>
              <a:lnSpc>
                <a:spcPct val="100000"/>
              </a:lnSpc>
              <a:spcAft>
                <a:spcPts val="0"/>
              </a:spcAft>
              <a:buFont typeface="Arial"/>
              <a:buChar char="•"/>
            </a:pPr>
            <a:r>
              <a:rPr lang="en-GB" dirty="0"/>
              <a:t>Tea bags + sticks of coffee</a:t>
            </a:r>
          </a:p>
          <a:p>
            <a:pPr>
              <a:lnSpc>
                <a:spcPct val="100000"/>
              </a:lnSpc>
              <a:spcAft>
                <a:spcPts val="0"/>
              </a:spcAft>
              <a:buFont typeface="Arial"/>
              <a:buChar char="•"/>
            </a:pPr>
            <a:r>
              <a:rPr lang="en-GB" dirty="0"/>
              <a:t>Tissues </a:t>
            </a:r>
          </a:p>
          <a:p>
            <a:pPr>
              <a:lnSpc>
                <a:spcPct val="100000"/>
              </a:lnSpc>
              <a:spcAft>
                <a:spcPts val="0"/>
              </a:spcAft>
              <a:buFont typeface="Arial"/>
              <a:buChar char="•"/>
            </a:pPr>
            <a:r>
              <a:rPr lang="en-GB" dirty="0"/>
              <a:t>Wipes</a:t>
            </a:r>
          </a:p>
          <a:p>
            <a:pPr>
              <a:lnSpc>
                <a:spcPct val="100000"/>
              </a:lnSpc>
              <a:spcAft>
                <a:spcPts val="0"/>
              </a:spcAft>
              <a:buFont typeface="Arial"/>
              <a:buChar char="•"/>
            </a:pPr>
            <a:r>
              <a:rPr lang="en-GB" dirty="0"/>
              <a:t>Phone chargers</a:t>
            </a:r>
          </a:p>
          <a:p>
            <a:pPr>
              <a:lnSpc>
                <a:spcPct val="100000"/>
              </a:lnSpc>
              <a:spcAft>
                <a:spcPts val="0"/>
              </a:spcAft>
              <a:buFont typeface="Arial"/>
              <a:buChar char="•"/>
            </a:pPr>
            <a:r>
              <a:rPr lang="en-GB" dirty="0"/>
              <a:t>Extension cable</a:t>
            </a:r>
          </a:p>
          <a:p>
            <a:pPr>
              <a:lnSpc>
                <a:spcPct val="100000"/>
              </a:lnSpc>
              <a:spcAft>
                <a:spcPts val="0"/>
              </a:spcAft>
              <a:buFont typeface="Arial"/>
              <a:buChar char="•"/>
            </a:pPr>
            <a:r>
              <a:rPr lang="en-GB" dirty="0"/>
              <a:t>Wrench</a:t>
            </a:r>
          </a:p>
          <a:p>
            <a:pPr>
              <a:lnSpc>
                <a:spcPct val="100000"/>
              </a:lnSpc>
              <a:spcAft>
                <a:spcPts val="0"/>
              </a:spcAft>
              <a:buFont typeface="Arial"/>
              <a:buChar char="•"/>
            </a:pPr>
            <a:r>
              <a:rPr lang="en-GB" dirty="0"/>
              <a:t>Multi-head screwdriver</a:t>
            </a:r>
          </a:p>
          <a:p>
            <a:pPr>
              <a:lnSpc>
                <a:spcPct val="100000"/>
              </a:lnSpc>
              <a:spcAft>
                <a:spcPts val="0"/>
              </a:spcAft>
              <a:buFont typeface="Arial"/>
              <a:buChar char="•"/>
            </a:pPr>
            <a:r>
              <a:rPr lang="en-GB" dirty="0"/>
              <a:t>Nail clippers &amp; nail file</a:t>
            </a:r>
          </a:p>
          <a:p>
            <a:pPr marL="0" indent="0">
              <a:lnSpc>
                <a:spcPct val="120000"/>
              </a:lnSpc>
              <a:spcAft>
                <a:spcPts val="0"/>
              </a:spcAft>
              <a:buNone/>
            </a:pPr>
            <a:endParaRPr lang="en-GB" dirty="0"/>
          </a:p>
          <a:p>
            <a:pPr marL="360000">
              <a:lnSpc>
                <a:spcPct val="70000"/>
              </a:lnSpc>
              <a:spcAft>
                <a:spcPts val="0"/>
              </a:spcAft>
              <a:buFont typeface="Wingdings" panose="05000000000000000000" pitchFamily="2" charset="2"/>
              <a:buChar char="§"/>
            </a:pPr>
            <a:endParaRPr lang="en-GB" dirty="0"/>
          </a:p>
        </p:txBody>
      </p:sp>
    </p:spTree>
    <p:extLst>
      <p:ext uri="{BB962C8B-B14F-4D97-AF65-F5344CB8AC3E}">
        <p14:creationId xmlns:p14="http://schemas.microsoft.com/office/powerpoint/2010/main" val="36934696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4459" y="1387059"/>
            <a:ext cx="11362768" cy="3939541"/>
          </a:xfrm>
          <a:prstGeom prst="rect">
            <a:avLst/>
          </a:prstGeom>
          <a:noFill/>
        </p:spPr>
        <p:txBody>
          <a:bodyPr wrap="square" rtlCol="0">
            <a:spAutoFit/>
          </a:bodyPr>
          <a:lstStyle/>
          <a:p>
            <a:r>
              <a:rPr lang="en-US" sz="2800" dirty="0">
                <a:hlinkClick r:id="rId2"/>
              </a:rPr>
              <a:t>https://www.youtube.com/watch?v=Sj6tvqQR5iw </a:t>
            </a:r>
          </a:p>
          <a:p>
            <a:endParaRPr lang="en-US" sz="2800" dirty="0">
              <a:hlinkClick r:id="rId2"/>
            </a:endParaRPr>
          </a:p>
          <a:p>
            <a:r>
              <a:rPr lang="en-US" sz="2800" dirty="0">
                <a:hlinkClick r:id="rId2"/>
              </a:rPr>
              <a:t>https://www.youtube.com/watch?v=0t5LdMxwChg </a:t>
            </a:r>
          </a:p>
          <a:p>
            <a:endParaRPr lang="en-US" sz="2800" dirty="0">
              <a:hlinkClick r:id="rId2"/>
            </a:endParaRPr>
          </a:p>
          <a:p>
            <a:r>
              <a:rPr lang="en-US" sz="2800" dirty="0">
                <a:hlinkClick r:id="rId2"/>
              </a:rPr>
              <a:t>https://www.youtube.com/watch?v=4dU3RlYQIVM</a:t>
            </a:r>
            <a:r>
              <a:rPr lang="en-US" sz="2800" dirty="0"/>
              <a:t> - wicked SM</a:t>
            </a:r>
          </a:p>
          <a:p>
            <a:endParaRPr lang="en-US" sz="2800" dirty="0"/>
          </a:p>
          <a:p>
            <a:r>
              <a:rPr lang="en-US" sz="2800" dirty="0">
                <a:hlinkClick r:id="rId3"/>
              </a:rPr>
              <a:t>https://www.youtube.com/watch?v=8QTlMBAqJvc</a:t>
            </a:r>
            <a:r>
              <a:rPr lang="en-US" sz="2800" dirty="0"/>
              <a:t> - kinky boots SM</a:t>
            </a:r>
          </a:p>
          <a:p>
            <a:endParaRPr lang="en-US" dirty="0"/>
          </a:p>
          <a:p>
            <a:endParaRPr lang="en-US" dirty="0"/>
          </a:p>
          <a:p>
            <a:endParaRPr lang="en-US" dirty="0"/>
          </a:p>
        </p:txBody>
      </p:sp>
    </p:spTree>
    <p:extLst>
      <p:ext uri="{BB962C8B-B14F-4D97-AF65-F5344CB8AC3E}">
        <p14:creationId xmlns:p14="http://schemas.microsoft.com/office/powerpoint/2010/main" val="24505387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5040" y="-396686"/>
            <a:ext cx="10721920" cy="1586941"/>
          </a:xfrm>
        </p:spPr>
        <p:txBody>
          <a:bodyPr/>
          <a:lstStyle/>
          <a:p>
            <a:r>
              <a:rPr lang="en-US" dirty="0">
                <a:latin typeface="American Typewriter"/>
                <a:cs typeface="American Typewriter"/>
              </a:rPr>
              <a:t>Study task</a:t>
            </a:r>
          </a:p>
        </p:txBody>
      </p:sp>
      <p:sp>
        <p:nvSpPr>
          <p:cNvPr id="3" name="TextBox 2"/>
          <p:cNvSpPr txBox="1"/>
          <p:nvPr/>
        </p:nvSpPr>
        <p:spPr>
          <a:xfrm>
            <a:off x="1241778" y="776114"/>
            <a:ext cx="9779000" cy="2308324"/>
          </a:xfrm>
          <a:prstGeom prst="rect">
            <a:avLst/>
          </a:prstGeom>
          <a:noFill/>
        </p:spPr>
        <p:txBody>
          <a:bodyPr wrap="square" rtlCol="0">
            <a:spAutoFit/>
          </a:bodyPr>
          <a:lstStyle/>
          <a:p>
            <a:pPr marL="342900" indent="-342900">
              <a:buFont typeface="+mj-lt"/>
              <a:buAutoNum type="arabicPeriod"/>
            </a:pPr>
            <a:r>
              <a:rPr lang="en-US" sz="3600" dirty="0"/>
              <a:t>Document work from this session</a:t>
            </a:r>
          </a:p>
          <a:p>
            <a:pPr marL="342900" indent="-342900">
              <a:buFont typeface="+mj-lt"/>
              <a:buAutoNum type="arabicPeriod"/>
            </a:pPr>
            <a:r>
              <a:rPr lang="en-GB" sz="3600" dirty="0"/>
              <a:t>What equipment would you expect a Stage Manager to have/Use? (Reference your sources and include images) </a:t>
            </a:r>
            <a:endParaRPr lang="en-US" sz="3600" dirty="0"/>
          </a:p>
        </p:txBody>
      </p:sp>
      <p:pic>
        <p:nvPicPr>
          <p:cNvPr id="4" name="Picture 3" descr="q2q-145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7199" y="3057878"/>
            <a:ext cx="8983134" cy="3552695"/>
          </a:xfrm>
          <a:prstGeom prst="rect">
            <a:avLst/>
          </a:prstGeom>
        </p:spPr>
      </p:pic>
    </p:spTree>
    <p:extLst>
      <p:ext uri="{BB962C8B-B14F-4D97-AF65-F5344CB8AC3E}">
        <p14:creationId xmlns:p14="http://schemas.microsoft.com/office/powerpoint/2010/main" val="36534685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19288</TotalTime>
  <Words>1580</Words>
  <Application>Microsoft Macintosh PowerPoint</Application>
  <PresentationFormat>Widescreen</PresentationFormat>
  <Paragraphs>204</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American Typewriter</vt:lpstr>
      <vt:lpstr>Arial</vt:lpstr>
      <vt:lpstr>Cambria</vt:lpstr>
      <vt:lpstr>Franklin Gothic Book</vt:lpstr>
      <vt:lpstr>Rage Italic</vt:lpstr>
      <vt:lpstr>Wingdings</vt:lpstr>
      <vt:lpstr>Sketchbook</vt:lpstr>
      <vt:lpstr>Stage Management</vt:lpstr>
      <vt:lpstr>PowerPoint Presentation</vt:lpstr>
      <vt:lpstr>PowerPoint Presentation</vt:lpstr>
      <vt:lpstr>The Production Team</vt:lpstr>
      <vt:lpstr>Producer </vt:lpstr>
      <vt:lpstr>PowerPoint Presentation</vt:lpstr>
      <vt:lpstr>PowerPoint Presentation</vt:lpstr>
      <vt:lpstr>PowerPoint Presentation</vt:lpstr>
      <vt:lpstr>PowerPoint Presentation</vt:lpstr>
      <vt:lpstr>PowerPoint Presentation</vt:lpstr>
      <vt:lpstr>Etiquette &amp; Rules</vt:lpstr>
      <vt:lpstr>Qualities to have &amp; things to have done before rehearsals</vt:lpstr>
      <vt:lpstr>10 Golden Rules of Stage Management  </vt:lpstr>
      <vt:lpstr>PowerPoint Presentation</vt:lpstr>
      <vt:lpstr>PowerPoint Presentation</vt:lpstr>
      <vt:lpstr>Where am I?  Stage directions</vt:lpstr>
      <vt:lpstr>Theatre Terminology</vt:lpstr>
      <vt:lpstr>PowerPoint Presentation</vt:lpstr>
      <vt:lpstr>The Process</vt:lpstr>
      <vt:lpstr>PowerPoint Presentation</vt:lpstr>
      <vt:lpstr>PowerPoint Presentation</vt:lpstr>
      <vt:lpstr>PowerPoint Presentation</vt:lpstr>
      <vt:lpstr>Stage Manager’s Toolkit</vt:lpstr>
      <vt:lpstr>PowerPoint Presentation</vt:lpstr>
      <vt:lpstr>Study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Stage management</dc:title>
  <dc:creator>Iona Robertson</dc:creator>
  <cp:lastModifiedBy>David Atkinson</cp:lastModifiedBy>
  <cp:revision>92</cp:revision>
  <dcterms:created xsi:type="dcterms:W3CDTF">2016-11-03T19:00:53Z</dcterms:created>
  <dcterms:modified xsi:type="dcterms:W3CDTF">2020-02-15T15:49:57Z</dcterms:modified>
</cp:coreProperties>
</file>