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18.xml" ContentType="application/vnd.openxmlformats-officedocument.presentationml.notesSlide+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notesSlides/notesSlide25.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23.xml" ContentType="application/vnd.openxmlformats-officedocument.presentationml.notesSlide+xml"/>
  <Override PartName="/ppt/notesSlides/notesSlide9.xml" ContentType="application/vnd.openxmlformats-officedocument.presentationml.notesSlide+xml"/>
  <Override PartName="/ppt/notesSlides/notesSlide12.xml" ContentType="application/vnd.openxmlformats-officedocument.presentationml.notesSlide+xml"/>
  <Override PartName="/ppt/notesSlides/notesSlide21.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Layouts/slideLayout3.xml" ContentType="application/vnd.openxmlformats-officedocument.presentationml.slideLayout+xml"/>
  <Default Extension="jpeg" ContentType="image/jpeg"/>
  <Override PartName="/ppt/notesSlides/notesSlide17.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ppt/notesSlides/notesSlide24.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notesSlides/notesSlide13.xml" ContentType="application/vnd.openxmlformats-officedocument.presentationml.notesSlide+xml"/>
  <Override PartName="/ppt/notesSlides/notesSlide22.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11.xml" ContentType="application/vnd.openxmlformats-officedocument.presentationml.notesSlide+xml"/>
  <Override PartName="/ppt/notesSlides/notesSlide20.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1"/>
  </p:notesMasterIdLst>
  <p:sldIdLst>
    <p:sldId id="256" r:id="rId2"/>
    <p:sldId id="257" r:id="rId3"/>
    <p:sldId id="258" r:id="rId4"/>
    <p:sldId id="259" r:id="rId5"/>
    <p:sldId id="261" r:id="rId6"/>
    <p:sldId id="260" r:id="rId7"/>
    <p:sldId id="262" r:id="rId8"/>
    <p:sldId id="263" r:id="rId9"/>
    <p:sldId id="264" r:id="rId10"/>
    <p:sldId id="265" r:id="rId11"/>
    <p:sldId id="286" r:id="rId12"/>
    <p:sldId id="266" r:id="rId13"/>
    <p:sldId id="267" r:id="rId14"/>
    <p:sldId id="268" r:id="rId15"/>
    <p:sldId id="282" r:id="rId16"/>
    <p:sldId id="283" r:id="rId17"/>
    <p:sldId id="270" r:id="rId18"/>
    <p:sldId id="271" r:id="rId19"/>
    <p:sldId id="273" r:id="rId20"/>
    <p:sldId id="274" r:id="rId21"/>
    <p:sldId id="275" r:id="rId22"/>
    <p:sldId id="276" r:id="rId23"/>
    <p:sldId id="277" r:id="rId24"/>
    <p:sldId id="278" r:id="rId25"/>
    <p:sldId id="279" r:id="rId26"/>
    <p:sldId id="280" r:id="rId27"/>
    <p:sldId id="281" r:id="rId28"/>
    <p:sldId id="284" r:id="rId29"/>
    <p:sldId id="285"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2308" autoAdjust="0"/>
  </p:normalViewPr>
  <p:slideViewPr>
    <p:cSldViewPr>
      <p:cViewPr varScale="1">
        <p:scale>
          <a:sx n="40" d="100"/>
          <a:sy n="40" d="100"/>
        </p:scale>
        <p:origin x="-1386" y="-108"/>
      </p:cViewPr>
      <p:guideLst>
        <p:guide orient="horz" pos="2160"/>
        <p:guide pos="2880"/>
      </p:guideLst>
    </p:cSldViewPr>
  </p:slideViewPr>
  <p:notesTextViewPr>
    <p:cViewPr>
      <p:scale>
        <a:sx n="150" d="100"/>
        <a:sy n="15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E623B09-A75D-4EF0-94F9-15621A65AFE6}" type="datetimeFigureOut">
              <a:rPr lang="en-GB" smtClean="0"/>
              <a:pPr/>
              <a:t>31/10/2011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CAB9B66-D41E-42AA-9876-BB38159F9038}"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Teamwork is championed as a way of replacing inflexible, dehumanizing, bureaucratic mechanisms with more human methods of coordinating productive activity. </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It has been strongly advocated by influential management thinkers (e.g., </a:t>
            </a:r>
            <a:r>
              <a:rPr lang="en-GB" sz="1200" kern="1200" dirty="0" err="1" smtClean="0">
                <a:solidFill>
                  <a:schemeClr val="tx1"/>
                </a:solidFill>
                <a:latin typeface="+mn-lt"/>
                <a:ea typeface="+mn-ea"/>
                <a:cs typeface="+mn-cs"/>
              </a:rPr>
              <a:t>Drucker</a:t>
            </a:r>
            <a:r>
              <a:rPr lang="en-GB" sz="1200" kern="1200" dirty="0" smtClean="0">
                <a:solidFill>
                  <a:schemeClr val="tx1"/>
                </a:solidFill>
                <a:latin typeface="+mn-lt"/>
                <a:ea typeface="+mn-ea"/>
                <a:cs typeface="+mn-cs"/>
              </a:rPr>
              <a:t>, 1988; Peters, 1989) as well as by the advocates of total quality management (TQM) and business process reengineering (BPR).</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Academics have identified moves toward teamwork as a prominent feature of a broader trend "in the direction of decentralised, flexible networks" that allegedly promote "a culture of expression and involvement“  claiming it to be "currently the most popular form of organizational restructuring" (Barker and Tompkins, 1994: 224). </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Teamwork forms part of a broader movement to develop lean production and high commitment workforces in which control is allegedly replaced by commitment.</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Even those who question the substance of claimed shifts away from traditional, modernist organizational forms have concluded that teamwork is likely to remain in vogue because it is part of a trend in restructuring work.</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In a recent literature review, Mueller (1994) noted the diversity of traditions in which teamwork has been featured, including self-management,</a:t>
            </a:r>
            <a:r>
              <a:rPr lang="en-GB" sz="1200" kern="1200" baseline="0" dirty="0" smtClean="0">
                <a:solidFill>
                  <a:schemeClr val="tx1"/>
                </a:solidFill>
                <a:latin typeface="+mn-lt"/>
                <a:ea typeface="+mn-ea"/>
                <a:cs typeface="+mn-cs"/>
              </a:rPr>
              <a:t> </a:t>
            </a:r>
            <a:r>
              <a:rPr lang="en-GB" sz="1200" kern="1200" dirty="0" smtClean="0">
                <a:solidFill>
                  <a:schemeClr val="tx1"/>
                </a:solidFill>
                <a:latin typeface="+mn-lt"/>
                <a:ea typeface="+mn-ea"/>
                <a:cs typeface="+mn-cs"/>
              </a:rPr>
              <a:t>empowerment (e.g., </a:t>
            </a:r>
            <a:r>
              <a:rPr lang="en-GB" sz="1200" kern="1200" dirty="0" err="1" smtClean="0">
                <a:solidFill>
                  <a:schemeClr val="tx1"/>
                </a:solidFill>
                <a:latin typeface="+mn-lt"/>
                <a:ea typeface="+mn-ea"/>
                <a:cs typeface="+mn-cs"/>
              </a:rPr>
              <a:t>Wellins</a:t>
            </a:r>
            <a:r>
              <a:rPr lang="en-GB" sz="1200" kern="1200" dirty="0" smtClean="0">
                <a:solidFill>
                  <a:schemeClr val="tx1"/>
                </a:solidFill>
                <a:latin typeface="+mn-lt"/>
                <a:ea typeface="+mn-ea"/>
                <a:cs typeface="+mn-cs"/>
              </a:rPr>
              <a:t>, </a:t>
            </a:r>
            <a:r>
              <a:rPr lang="en-GB" sz="1200" kern="1200" dirty="0" err="1" smtClean="0">
                <a:solidFill>
                  <a:schemeClr val="tx1"/>
                </a:solidFill>
                <a:latin typeface="+mn-lt"/>
                <a:ea typeface="+mn-ea"/>
                <a:cs typeface="+mn-cs"/>
              </a:rPr>
              <a:t>Byham</a:t>
            </a:r>
            <a:r>
              <a:rPr lang="en-GB" sz="1200" kern="1200" dirty="0" smtClean="0">
                <a:solidFill>
                  <a:schemeClr val="tx1"/>
                </a:solidFill>
                <a:latin typeface="+mn-lt"/>
                <a:ea typeface="+mn-ea"/>
                <a:cs typeface="+mn-cs"/>
              </a:rPr>
              <a:t>, and Wilson, 1991), and employment flexibility (e.g., </a:t>
            </a:r>
            <a:r>
              <a:rPr lang="en-GB" sz="1200" kern="1200" dirty="0" err="1" smtClean="0">
                <a:solidFill>
                  <a:schemeClr val="tx1"/>
                </a:solidFill>
                <a:latin typeface="+mn-lt"/>
                <a:ea typeface="+mn-ea"/>
                <a:cs typeface="+mn-cs"/>
              </a:rPr>
              <a:t>Marchington</a:t>
            </a:r>
            <a:r>
              <a:rPr lang="en-GB" sz="1200" kern="1200" dirty="0" smtClean="0">
                <a:solidFill>
                  <a:schemeClr val="tx1"/>
                </a:solidFill>
                <a:latin typeface="+mn-lt"/>
                <a:ea typeface="+mn-ea"/>
                <a:cs typeface="+mn-cs"/>
              </a:rPr>
              <a:t>, 1992). </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Conspicuously absent from this review is any mention of studies conducted within a critical research tradition – with supportive policies of recruitment and selection, teamwork practices can </a:t>
            </a:r>
            <a:r>
              <a:rPr lang="en-GB" sz="1200" kern="1200" dirty="0" err="1" smtClean="0">
                <a:solidFill>
                  <a:schemeClr val="tx1"/>
                </a:solidFill>
                <a:latin typeface="+mn-lt"/>
                <a:ea typeface="+mn-ea"/>
                <a:cs typeface="+mn-cs"/>
              </a:rPr>
              <a:t>disempower</a:t>
            </a:r>
            <a:r>
              <a:rPr lang="en-GB" sz="1200" kern="1200" dirty="0" smtClean="0">
                <a:solidFill>
                  <a:schemeClr val="tx1"/>
                </a:solidFill>
                <a:latin typeface="+mn-lt"/>
                <a:ea typeface="+mn-ea"/>
                <a:cs typeface="+mn-cs"/>
              </a:rPr>
              <a:t> employees by strengthening managerial control and intensifying work activity in the name of progress and the more effective management of "human resources“.</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Others have voiced concerns about the coercive and potentially totalitarian features of "devotional" team culture and ideology (Barley and </a:t>
            </a:r>
            <a:r>
              <a:rPr lang="en-GB" sz="1200" kern="1200" dirty="0" err="1" smtClean="0">
                <a:solidFill>
                  <a:schemeClr val="tx1"/>
                </a:solidFill>
                <a:latin typeface="+mn-lt"/>
                <a:ea typeface="+mn-ea"/>
                <a:cs typeface="+mn-cs"/>
              </a:rPr>
              <a:t>Kunda</a:t>
            </a:r>
            <a:r>
              <a:rPr lang="en-GB" sz="1200" kern="1200" dirty="0" smtClean="0">
                <a:solidFill>
                  <a:schemeClr val="tx1"/>
                </a:solidFill>
                <a:latin typeface="+mn-lt"/>
                <a:ea typeface="+mn-ea"/>
                <a:cs typeface="+mn-cs"/>
              </a:rPr>
              <a:t>, 1992).</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CAB9B66-D41E-42AA-9876-BB38159F9038}" type="slidenum">
              <a:rPr lang="en-GB" smtClean="0"/>
              <a:pPr/>
              <a:t>2</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AU" sz="1200" kern="1200" dirty="0" smtClean="0">
                <a:solidFill>
                  <a:schemeClr val="tx1"/>
                </a:solidFill>
                <a:latin typeface="+mn-lt"/>
                <a:ea typeface="+mn-ea"/>
                <a:cs typeface="+mn-cs"/>
              </a:rPr>
              <a:t>Often when people are asked to describe the benefits of teams, they will invariably draw on examples from sport, and particularly the success or demise of great sporting teams. Indeed, sports today is ‘big business’ and the performances of our top sporting teams provide some interesting insights into how teams work. Training methods used in sporting teams are often looked at by many non-sporting organizations as ways of improving team performance. Ironically, it is mainly men’s and less from women’s sport that we draw examples and lessons. The business end of sport – the management of clubs and careers of very highly paid professionals, such as in cricket, football, ice hockey and soccer – has similarities to other businesses, but the sporting teams managed in such organizations are not exactly the same as work teams. </a:t>
            </a:r>
          </a:p>
          <a:p>
            <a:pPr marL="0" marR="0" indent="0" algn="l" defTabSz="914400" rtl="0" eaLnBrk="1" fontAlgn="auto" latinLnBrk="0" hangingPunct="1">
              <a:lnSpc>
                <a:spcPct val="100000"/>
              </a:lnSpc>
              <a:spcBef>
                <a:spcPts val="0"/>
              </a:spcBef>
              <a:spcAft>
                <a:spcPts val="0"/>
              </a:spcAft>
              <a:buClrTx/>
              <a:buSzTx/>
              <a:buFontTx/>
              <a:buNone/>
              <a:tabLst/>
              <a:defRPr/>
            </a:pPr>
            <a:r>
              <a:rPr lang="en-AU" sz="1200" kern="1200" dirty="0" err="1" smtClean="0">
                <a:solidFill>
                  <a:schemeClr val="tx1"/>
                </a:solidFill>
                <a:latin typeface="+mn-lt"/>
                <a:ea typeface="+mn-ea"/>
                <a:cs typeface="+mn-cs"/>
              </a:rPr>
              <a:t>Teamworking</a:t>
            </a:r>
            <a:r>
              <a:rPr lang="en-AU" sz="1200" kern="1200" dirty="0" smtClean="0">
                <a:solidFill>
                  <a:schemeClr val="tx1"/>
                </a:solidFill>
                <a:latin typeface="+mn-lt"/>
                <a:ea typeface="+mn-ea"/>
                <a:cs typeface="+mn-cs"/>
              </a:rPr>
              <a:t> and teams have been around for a long while - solution to many organizational problems. </a:t>
            </a:r>
          </a:p>
          <a:p>
            <a:pPr marL="0" marR="0" indent="0" algn="l" defTabSz="914400" rtl="0" eaLnBrk="1" fontAlgn="auto" latinLnBrk="0" hangingPunct="1">
              <a:lnSpc>
                <a:spcPct val="100000"/>
              </a:lnSpc>
              <a:spcBef>
                <a:spcPts val="0"/>
              </a:spcBef>
              <a:spcAft>
                <a:spcPts val="0"/>
              </a:spcAft>
              <a:buClrTx/>
              <a:buSzTx/>
              <a:buFontTx/>
              <a:buNone/>
              <a:tabLst/>
              <a:defRPr/>
            </a:pPr>
            <a:r>
              <a:rPr lang="en-AU" sz="1200" kern="1200" dirty="0" smtClean="0">
                <a:solidFill>
                  <a:schemeClr val="tx1"/>
                </a:solidFill>
                <a:latin typeface="+mn-lt"/>
                <a:ea typeface="+mn-ea"/>
                <a:cs typeface="+mn-cs"/>
              </a:rPr>
              <a:t>There is also an assumption made by many theorists and managers that teams are a natural way of organizing (p.366) when this is hardly the case. </a:t>
            </a:r>
          </a:p>
          <a:p>
            <a:pPr marL="0" marR="0" indent="0" algn="l" defTabSz="914400" rtl="0" eaLnBrk="1" fontAlgn="auto" latinLnBrk="0" hangingPunct="1">
              <a:lnSpc>
                <a:spcPct val="100000"/>
              </a:lnSpc>
              <a:spcBef>
                <a:spcPts val="0"/>
              </a:spcBef>
              <a:spcAft>
                <a:spcPts val="0"/>
              </a:spcAft>
              <a:buClrTx/>
              <a:buSzTx/>
              <a:buFontTx/>
              <a:buNone/>
              <a:tabLst/>
              <a:defRPr/>
            </a:pPr>
            <a:r>
              <a:rPr lang="en-AU" sz="1200" kern="1200" dirty="0" smtClean="0">
                <a:solidFill>
                  <a:schemeClr val="tx1"/>
                </a:solidFill>
                <a:latin typeface="+mn-lt"/>
                <a:ea typeface="+mn-ea"/>
                <a:cs typeface="+mn-cs"/>
              </a:rPr>
              <a:t>For example, teams are known to be less effective when quick decisions need to be made. </a:t>
            </a:r>
          </a:p>
          <a:p>
            <a:pPr marL="0" marR="0" indent="0" algn="l" defTabSz="914400" rtl="0" eaLnBrk="1" fontAlgn="auto" latinLnBrk="0" hangingPunct="1">
              <a:lnSpc>
                <a:spcPct val="100000"/>
              </a:lnSpc>
              <a:spcBef>
                <a:spcPts val="0"/>
              </a:spcBef>
              <a:spcAft>
                <a:spcPts val="0"/>
              </a:spcAft>
              <a:buClrTx/>
              <a:buSzTx/>
              <a:buFontTx/>
              <a:buNone/>
              <a:tabLst/>
              <a:defRPr/>
            </a:pPr>
            <a:r>
              <a:rPr lang="en-AU" sz="1200" kern="1200" dirty="0" smtClean="0">
                <a:solidFill>
                  <a:schemeClr val="tx1"/>
                </a:solidFill>
                <a:latin typeface="+mn-lt"/>
                <a:ea typeface="+mn-ea"/>
                <a:cs typeface="+mn-cs"/>
              </a:rPr>
              <a:t>Often they can stifle creativity, individual initiative and risk taking. </a:t>
            </a:r>
          </a:p>
          <a:p>
            <a:pPr marL="0" marR="0" indent="0" algn="l" defTabSz="914400" rtl="0" eaLnBrk="1" fontAlgn="auto" latinLnBrk="0" hangingPunct="1">
              <a:lnSpc>
                <a:spcPct val="100000"/>
              </a:lnSpc>
              <a:spcBef>
                <a:spcPts val="0"/>
              </a:spcBef>
              <a:spcAft>
                <a:spcPts val="0"/>
              </a:spcAft>
              <a:buClrTx/>
              <a:buSzTx/>
              <a:buFontTx/>
              <a:buNone/>
              <a:tabLst/>
              <a:defRPr/>
            </a:pPr>
            <a:r>
              <a:rPr lang="en-AU" sz="1200" kern="1200" dirty="0" smtClean="0">
                <a:solidFill>
                  <a:schemeClr val="tx1"/>
                </a:solidFill>
                <a:latin typeface="+mn-lt"/>
                <a:ea typeface="+mn-ea"/>
                <a:cs typeface="+mn-cs"/>
              </a:rPr>
              <a:t>2 important ways to look at teams; first as management strategy where </a:t>
            </a:r>
            <a:r>
              <a:rPr lang="en-AU" sz="1200" kern="1200" dirty="0" err="1" smtClean="0">
                <a:solidFill>
                  <a:schemeClr val="tx1"/>
                </a:solidFill>
                <a:latin typeface="+mn-lt"/>
                <a:ea typeface="+mn-ea"/>
                <a:cs typeface="+mn-cs"/>
              </a:rPr>
              <a:t>teamworking</a:t>
            </a:r>
            <a:r>
              <a:rPr lang="en-AU" sz="1200" kern="1200" dirty="0" smtClean="0">
                <a:solidFill>
                  <a:schemeClr val="tx1"/>
                </a:solidFill>
                <a:latin typeface="+mn-lt"/>
                <a:ea typeface="+mn-ea"/>
                <a:cs typeface="+mn-cs"/>
              </a:rPr>
              <a:t> is an organization-wide issue and second, in terms of how teams actually work and how people interact in them. </a:t>
            </a:r>
            <a:endParaRPr lang="en-GB" sz="1200" kern="1200" dirty="0" smtClean="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CAB9B66-D41E-42AA-9876-BB38159F9038}" type="slidenum">
              <a:rPr lang="en-GB" smtClean="0"/>
              <a:pPr/>
              <a:t>3</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This type of image attracts managers in modern organisations</a:t>
            </a:r>
            <a:r>
              <a:rPr lang="en-GB" baseline="0" dirty="0" smtClean="0"/>
              <a:t> to teams as representative of an ideal of an autonomous and collaborative empowered workers.</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Teamwork welcomed as a means of improving productivity and competitiveness  - to provide a cost-effective, continuously improving way of enhancing profitability by responding more rapidly to shifting market demands, competitive pressures, and business opportunities. </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Re-align individual motivation with organizational rationality.</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While appearing to deliver universal benefits, teamwork can conceal or dissemble a variety of </a:t>
            </a:r>
            <a:r>
              <a:rPr lang="en-GB" sz="1200" kern="1200" dirty="0" err="1" smtClean="0">
                <a:solidFill>
                  <a:schemeClr val="tx1"/>
                </a:solidFill>
                <a:latin typeface="+mn-lt"/>
                <a:ea typeface="+mn-ea"/>
                <a:cs typeface="+mn-cs"/>
              </a:rPr>
              <a:t>unsavory</a:t>
            </a:r>
            <a:r>
              <a:rPr lang="en-GB" sz="1200" kern="1200" dirty="0" smtClean="0">
                <a:solidFill>
                  <a:schemeClr val="tx1"/>
                </a:solidFill>
                <a:latin typeface="+mn-lt"/>
                <a:ea typeface="+mn-ea"/>
                <a:cs typeface="+mn-cs"/>
              </a:rPr>
              <a:t> features of work reorganization, including coercion masquerading as empowerment and the camouflaging of managerial expediency in the </a:t>
            </a:r>
            <a:r>
              <a:rPr lang="en-GB" sz="1200" kern="1200" dirty="0" err="1" smtClean="0">
                <a:solidFill>
                  <a:schemeClr val="tx1"/>
                </a:solidFill>
                <a:latin typeface="+mn-lt"/>
                <a:ea typeface="+mn-ea"/>
                <a:cs typeface="+mn-cs"/>
              </a:rPr>
              <a:t>rhetorics</a:t>
            </a:r>
            <a:r>
              <a:rPr lang="en-GB" sz="1200" kern="1200" dirty="0" smtClean="0">
                <a:solidFill>
                  <a:schemeClr val="tx1"/>
                </a:solidFill>
                <a:latin typeface="+mn-lt"/>
                <a:ea typeface="+mn-ea"/>
                <a:cs typeface="+mn-cs"/>
              </a:rPr>
              <a:t> of "</a:t>
            </a:r>
            <a:r>
              <a:rPr lang="en-GB" sz="1200" kern="1200" dirty="0" err="1" smtClean="0">
                <a:solidFill>
                  <a:schemeClr val="tx1"/>
                </a:solidFill>
                <a:latin typeface="+mn-lt"/>
                <a:ea typeface="+mn-ea"/>
                <a:cs typeface="+mn-cs"/>
              </a:rPr>
              <a:t>clannism</a:t>
            </a:r>
            <a:r>
              <a:rPr lang="en-GB" sz="1200" kern="1200" dirty="0" smtClean="0">
                <a:solidFill>
                  <a:schemeClr val="tx1"/>
                </a:solidFill>
                <a:latin typeface="+mn-lt"/>
                <a:ea typeface="+mn-ea"/>
                <a:cs typeface="+mn-cs"/>
              </a:rPr>
              <a:t>" and humanization’’</a:t>
            </a:r>
            <a:r>
              <a:rPr lang="en-GB" sz="1200" kern="1200" baseline="0" dirty="0" smtClean="0">
                <a:solidFill>
                  <a:schemeClr val="tx1"/>
                </a:solidFill>
                <a:latin typeface="+mn-lt"/>
                <a:ea typeface="+mn-ea"/>
                <a:cs typeface="+mn-cs"/>
              </a:rPr>
              <a:t>  is this </a:t>
            </a:r>
            <a:r>
              <a:rPr lang="en-GB" sz="1200" kern="1200" dirty="0" smtClean="0">
                <a:solidFill>
                  <a:schemeClr val="tx1"/>
                </a:solidFill>
                <a:latin typeface="+mn-lt"/>
                <a:ea typeface="+mn-ea"/>
                <a:cs typeface="+mn-cs"/>
              </a:rPr>
              <a:t>managers' failure to "manage the context" effectively (Jenkins, 1994). </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Ideals of teamwork (e.g., self-management, high problem-solving capability, etc.) and pressures to maintain or increase corporate profitability that invariably compromise these ideals (</a:t>
            </a:r>
            <a:r>
              <a:rPr lang="en-GB" sz="1200" kern="1200" dirty="0" err="1" smtClean="0">
                <a:solidFill>
                  <a:schemeClr val="tx1"/>
                </a:solidFill>
                <a:latin typeface="+mn-lt"/>
                <a:ea typeface="+mn-ea"/>
                <a:cs typeface="+mn-cs"/>
              </a:rPr>
              <a:t>Danford</a:t>
            </a:r>
            <a:r>
              <a:rPr lang="en-GB" sz="1200" kern="1200" dirty="0" smtClean="0">
                <a:solidFill>
                  <a:schemeClr val="tx1"/>
                </a:solidFill>
                <a:latin typeface="+mn-lt"/>
                <a:ea typeface="+mn-ea"/>
                <a:cs typeface="+mn-cs"/>
              </a:rPr>
              <a:t>, 1997). </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Critics of teamwork, such as Sinclair (1992), rarely support their claims with detailed empirical analysis</a:t>
            </a:r>
            <a:endParaRPr lang="en-GB" dirty="0"/>
          </a:p>
        </p:txBody>
      </p:sp>
      <p:sp>
        <p:nvSpPr>
          <p:cNvPr id="4" name="Slide Number Placeholder 3"/>
          <p:cNvSpPr>
            <a:spLocks noGrp="1"/>
          </p:cNvSpPr>
          <p:nvPr>
            <p:ph type="sldNum" sz="quarter" idx="10"/>
          </p:nvPr>
        </p:nvSpPr>
        <p:spPr/>
        <p:txBody>
          <a:bodyPr/>
          <a:lstStyle/>
          <a:p>
            <a:fld id="{9CAB9B66-D41E-42AA-9876-BB38159F9038}" type="slidenum">
              <a:rPr lang="en-GB" smtClean="0"/>
              <a:pPr/>
              <a:t>4</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AU" sz="1200" kern="1200" dirty="0" smtClean="0">
                <a:solidFill>
                  <a:schemeClr val="tx1"/>
                </a:solidFill>
                <a:latin typeface="+mn-lt"/>
                <a:ea typeface="+mn-ea"/>
                <a:cs typeface="+mn-cs"/>
              </a:rPr>
              <a:t>Frederick Taylor whom you already know as the founder of Scientific Management, believed that managers had to be trained and learn to use scientific methods in order to measure and re-design tasks by breaking them into their smallest parts. Through the synchronization of repetitive tasks, Taylor believed that new levels of efficiency and productivity could be achieved. </a:t>
            </a:r>
            <a:endParaRPr lang="en-GB" dirty="0"/>
          </a:p>
        </p:txBody>
      </p:sp>
      <p:sp>
        <p:nvSpPr>
          <p:cNvPr id="4" name="Slide Number Placeholder 3"/>
          <p:cNvSpPr>
            <a:spLocks noGrp="1"/>
          </p:cNvSpPr>
          <p:nvPr>
            <p:ph type="sldNum" sz="quarter" idx="10"/>
          </p:nvPr>
        </p:nvSpPr>
        <p:spPr/>
        <p:txBody>
          <a:bodyPr/>
          <a:lstStyle/>
          <a:p>
            <a:fld id="{9CAB9B66-D41E-42AA-9876-BB38159F9038}" type="slidenum">
              <a:rPr lang="en-GB" smtClean="0"/>
              <a:pPr/>
              <a:t>6</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AU" sz="1200" kern="1200" dirty="0" smtClean="0">
                <a:solidFill>
                  <a:schemeClr val="tx1"/>
                </a:solidFill>
                <a:latin typeface="+mn-lt"/>
                <a:ea typeface="+mn-ea"/>
                <a:cs typeface="+mn-cs"/>
              </a:rPr>
              <a:t>He saw no benefit in giving workers responsibility or discretion and was a great believer in using the stop watch and experiments to work out the optimum output of the best worker to set production targets. He believed in the virtues of the division of labour and reward for individual effort in the form of economic reward and a differential piece rate. The most productive workers would be paid the most. Taylor believed that both management and workers would benefit from the increased productivity that would come under scientific management and that what he was offering was a complete mental revolution for managers and a complete system of control over production.</a:t>
            </a:r>
            <a:endParaRPr lang="en-GB" sz="1200" kern="1200" dirty="0" smtClean="0">
              <a:solidFill>
                <a:schemeClr val="tx1"/>
              </a:solidFill>
              <a:latin typeface="+mn-lt"/>
              <a:ea typeface="+mn-ea"/>
              <a:cs typeface="+mn-cs"/>
            </a:endParaRPr>
          </a:p>
          <a:p>
            <a:endParaRPr lang="en-GB" dirty="0" smtClean="0"/>
          </a:p>
          <a:p>
            <a:endParaRPr lang="en-GB" dirty="0"/>
          </a:p>
        </p:txBody>
      </p:sp>
      <p:sp>
        <p:nvSpPr>
          <p:cNvPr id="4" name="Slide Number Placeholder 3"/>
          <p:cNvSpPr>
            <a:spLocks noGrp="1"/>
          </p:cNvSpPr>
          <p:nvPr>
            <p:ph type="sldNum" sz="quarter" idx="10"/>
          </p:nvPr>
        </p:nvSpPr>
        <p:spPr/>
        <p:txBody>
          <a:bodyPr/>
          <a:lstStyle/>
          <a:p>
            <a:fld id="{9CAB9B66-D41E-42AA-9876-BB38159F9038}" type="slidenum">
              <a:rPr lang="en-GB" smtClean="0"/>
              <a:pPr/>
              <a:t>7</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AU" sz="1200" kern="1200" dirty="0" smtClean="0">
                <a:solidFill>
                  <a:schemeClr val="tx1"/>
                </a:solidFill>
                <a:latin typeface="+mn-lt"/>
                <a:ea typeface="+mn-ea"/>
                <a:cs typeface="+mn-cs"/>
              </a:rPr>
              <a:t>Under Taylor’s influence teams fell out of favour. He certainly saw no benefit in teams, and in fact, advocated against having them. One key reason for this was his fear of ‘systematic soldiering’ (p. p.366) or people coming together and informally setting the standards by which work would be performed. Taylor believed in the virtues of individualism and hard work and could see nothing positive in teams.</a:t>
            </a:r>
            <a:endParaRPr lang="en-GB"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Coordination and Control</a:t>
            </a:r>
          </a:p>
          <a:p>
            <a:r>
              <a:rPr lang="en-GB" sz="1200" kern="1200" dirty="0" smtClean="0">
                <a:solidFill>
                  <a:schemeClr val="tx1"/>
                </a:solidFill>
                <a:latin typeface="+mn-lt"/>
                <a:ea typeface="+mn-ea"/>
                <a:cs typeface="+mn-cs"/>
              </a:rPr>
              <a:t>The concept of control is used in </a:t>
            </a:r>
            <a:r>
              <a:rPr lang="en-GB" sz="1200" kern="1200" dirty="0" err="1" smtClean="0">
                <a:solidFill>
                  <a:schemeClr val="tx1"/>
                </a:solidFill>
                <a:latin typeface="+mn-lt"/>
                <a:ea typeface="+mn-ea"/>
                <a:cs typeface="+mn-cs"/>
              </a:rPr>
              <a:t>Taylorism</a:t>
            </a:r>
            <a:r>
              <a:rPr lang="en-GB" sz="1200" kern="1200" dirty="0" smtClean="0">
                <a:solidFill>
                  <a:schemeClr val="tx1"/>
                </a:solidFill>
                <a:latin typeface="+mn-lt"/>
                <a:ea typeface="+mn-ea"/>
                <a:cs typeface="+mn-cs"/>
              </a:rPr>
              <a:t> to TQM - to organize productive activity. </a:t>
            </a:r>
            <a:r>
              <a:rPr lang="en-GB" sz="1200" kern="1200" dirty="0" err="1" smtClean="0">
                <a:solidFill>
                  <a:schemeClr val="tx1"/>
                </a:solidFill>
                <a:latin typeface="+mn-lt"/>
                <a:ea typeface="+mn-ea"/>
                <a:cs typeface="+mn-cs"/>
              </a:rPr>
              <a:t>Tjosvold</a:t>
            </a:r>
            <a:r>
              <a:rPr lang="en-GB" sz="1200" kern="1200" dirty="0" smtClean="0">
                <a:solidFill>
                  <a:schemeClr val="tx1"/>
                </a:solidFill>
                <a:latin typeface="+mn-lt"/>
                <a:ea typeface="+mn-ea"/>
                <a:cs typeface="+mn-cs"/>
              </a:rPr>
              <a:t> (1991: 85-86) has suggested that teamwork, as a new means of management control, yields "ultimate competitive advantage" as "workers invent new ways to reduce costs and improve product quality."</a:t>
            </a:r>
            <a:endParaRPr lang="en-GB"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9CAB9B66-D41E-42AA-9876-BB38159F9038}" type="slidenum">
              <a:rPr lang="en-GB" smtClean="0"/>
              <a:pPr/>
              <a:t>8</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AU" sz="1200" kern="1200" dirty="0" smtClean="0">
                <a:solidFill>
                  <a:schemeClr val="tx1"/>
                </a:solidFill>
                <a:latin typeface="+mn-lt"/>
                <a:ea typeface="+mn-ea"/>
                <a:cs typeface="+mn-cs"/>
              </a:rPr>
              <a:t>Taylor’s methods were criticized by Marxists for the effects they had on deskilling workers and turning them into automatons working as cogs on production line, doing repetitive and boring tasks with little social interaction. </a:t>
            </a:r>
            <a:endParaRPr lang="en-GB" dirty="0" smtClean="0"/>
          </a:p>
          <a:p>
            <a:r>
              <a:rPr lang="en-GB" dirty="0" smtClean="0"/>
              <a:t>Managers recognised the </a:t>
            </a:r>
            <a:r>
              <a:rPr lang="en-GB" dirty="0" err="1" smtClean="0"/>
              <a:t>demotivating</a:t>
            </a:r>
            <a:r>
              <a:rPr lang="en-GB" dirty="0" smtClean="0"/>
              <a:t> effect of endless monotony</a:t>
            </a:r>
            <a:endParaRPr lang="en-GB" dirty="0"/>
          </a:p>
        </p:txBody>
      </p:sp>
      <p:sp>
        <p:nvSpPr>
          <p:cNvPr id="4" name="Slide Number Placeholder 3"/>
          <p:cNvSpPr>
            <a:spLocks noGrp="1"/>
          </p:cNvSpPr>
          <p:nvPr>
            <p:ph type="sldNum" sz="quarter" idx="10"/>
          </p:nvPr>
        </p:nvSpPr>
        <p:spPr/>
        <p:txBody>
          <a:bodyPr/>
          <a:lstStyle/>
          <a:p>
            <a:fld id="{9CAB9B66-D41E-42AA-9876-BB38159F9038}" type="slidenum">
              <a:rPr lang="en-GB" smtClean="0"/>
              <a:pPr/>
              <a:t>9</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AU" sz="1200" kern="1200" dirty="0" smtClean="0">
                <a:solidFill>
                  <a:schemeClr val="tx1"/>
                </a:solidFill>
                <a:latin typeface="+mn-lt"/>
                <a:ea typeface="+mn-ea"/>
                <a:cs typeface="+mn-cs"/>
              </a:rPr>
              <a:t>Mayo, the founder of the Human Relations Movement, and his work at the Hawthorne pant of the Western Electric Company in Chicago. What had started as a study into the environment of production (e.g. lighting etc.) soon turned into a study of social relationships in the workplace and the role of the informal group. While Mayo and his co-researchers did not see a need to disband the production lines of Taylor, they did become concerned about the role of informal groups on the shopfloor and their ability to affect production. The Hawthorne Studies came to question the wisdom of disallowing people to work in teams because the power of the informal group, and the associated peer pressure, was seen as impossible for management to outlaw. The Hawthorne researchers argued that there were strong social reasons for groups forming and it was important for managers to formally create teams to counter the informal process. The best strategy for management was to regain control of the informal groups by forming teams that would be mandated and led by management. </a:t>
            </a:r>
            <a:endParaRPr lang="en-GB" sz="1200" kern="1200" dirty="0" smtClean="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CAB9B66-D41E-42AA-9876-BB38159F9038}" type="slidenum">
              <a:rPr lang="en-GB" smtClean="0"/>
              <a:pPr/>
              <a:t>10</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sz="1200" kern="1200" dirty="0" err="1" smtClean="0">
                <a:solidFill>
                  <a:schemeClr val="tx1"/>
                </a:solidFill>
                <a:latin typeface="+mn-lt"/>
                <a:ea typeface="+mn-ea"/>
                <a:cs typeface="+mn-cs"/>
              </a:rPr>
              <a:t>To"take</a:t>
            </a:r>
            <a:r>
              <a:rPr lang="en-GB" sz="1200" kern="1200" dirty="0" smtClean="0">
                <a:solidFill>
                  <a:schemeClr val="tx1"/>
                </a:solidFill>
                <a:latin typeface="+mn-lt"/>
                <a:ea typeface="+mn-ea"/>
                <a:cs typeface="+mn-cs"/>
              </a:rPr>
              <a:t> collective responsibility" – but no demise of an established top-down structure of control. From a critical perspective, it is understood that team-based work organization neither eliminates "the control imperative," nor does it "smother worker dissent and resistance" (</a:t>
            </a:r>
            <a:r>
              <a:rPr lang="en-GB" sz="1200" kern="1200" dirty="0" err="1" smtClean="0">
                <a:solidFill>
                  <a:schemeClr val="tx1"/>
                </a:solidFill>
                <a:latin typeface="+mn-lt"/>
                <a:ea typeface="+mn-ea"/>
                <a:cs typeface="+mn-cs"/>
              </a:rPr>
              <a:t>McKinlay</a:t>
            </a:r>
            <a:r>
              <a:rPr lang="en-GB" sz="1200" kern="1200" dirty="0" smtClean="0">
                <a:solidFill>
                  <a:schemeClr val="tx1"/>
                </a:solidFill>
                <a:latin typeface="+mn-lt"/>
                <a:ea typeface="+mn-ea"/>
                <a:cs typeface="+mn-cs"/>
              </a:rPr>
              <a:t> and Taylor, 1996: 289). </a:t>
            </a:r>
          </a:p>
          <a:p>
            <a:r>
              <a:rPr lang="en-GB" sz="1200" kern="1200" dirty="0" smtClean="0">
                <a:solidFill>
                  <a:schemeClr val="tx1"/>
                </a:solidFill>
                <a:latin typeface="+mn-lt"/>
                <a:ea typeface="+mn-ea"/>
                <a:cs typeface="+mn-cs"/>
              </a:rPr>
              <a:t>Can deliver cost-effective outcomes but</a:t>
            </a:r>
            <a:r>
              <a:rPr lang="en-GB" sz="1200" kern="1200" baseline="0" dirty="0" smtClean="0">
                <a:solidFill>
                  <a:schemeClr val="tx1"/>
                </a:solidFill>
                <a:latin typeface="+mn-lt"/>
                <a:ea typeface="+mn-ea"/>
                <a:cs typeface="+mn-cs"/>
              </a:rPr>
              <a:t> not really </a:t>
            </a:r>
            <a:r>
              <a:rPr lang="en-GB" sz="1200" kern="1200" dirty="0" smtClean="0">
                <a:solidFill>
                  <a:schemeClr val="tx1"/>
                </a:solidFill>
                <a:latin typeface="+mn-lt"/>
                <a:ea typeface="+mn-ea"/>
                <a:cs typeface="+mn-cs"/>
              </a:rPr>
              <a:t>a significant shift from a traditional management system (Womack, Jones, and </a:t>
            </a:r>
            <a:r>
              <a:rPr lang="en-GB" sz="1200" kern="1200" dirty="0" err="1" smtClean="0">
                <a:solidFill>
                  <a:schemeClr val="tx1"/>
                </a:solidFill>
                <a:latin typeface="+mn-lt"/>
                <a:ea typeface="+mn-ea"/>
                <a:cs typeface="+mn-cs"/>
              </a:rPr>
              <a:t>Roos</a:t>
            </a:r>
            <a:r>
              <a:rPr lang="en-GB" sz="1200" kern="1200" dirty="0" smtClean="0">
                <a:solidFill>
                  <a:schemeClr val="tx1"/>
                </a:solidFill>
                <a:latin typeface="+mn-lt"/>
                <a:ea typeface="+mn-ea"/>
                <a:cs typeface="+mn-cs"/>
              </a:rPr>
              <a:t>, 1990). </a:t>
            </a:r>
          </a:p>
          <a:p>
            <a:r>
              <a:rPr lang="en-GB" sz="1200" kern="1200" dirty="0" smtClean="0">
                <a:solidFill>
                  <a:schemeClr val="tx1"/>
                </a:solidFill>
                <a:latin typeface="+mn-lt"/>
                <a:ea typeface="+mn-ea"/>
                <a:cs typeface="+mn-cs"/>
              </a:rPr>
              <a:t>The issue of how employees' sense of self-identity renders them more or less receptive to moves in the direction of teamwork. While some studies have suggested the significance of self-identity for facilitating management control or stimulating employee resistance (e.g., </a:t>
            </a:r>
            <a:r>
              <a:rPr lang="en-GB" sz="1200" kern="1200" dirty="0" err="1" smtClean="0">
                <a:solidFill>
                  <a:schemeClr val="tx1"/>
                </a:solidFill>
                <a:latin typeface="+mn-lt"/>
                <a:ea typeface="+mn-ea"/>
                <a:cs typeface="+mn-cs"/>
              </a:rPr>
              <a:t>Kerfoot</a:t>
            </a:r>
            <a:r>
              <a:rPr lang="en-GB" sz="1200" kern="1200" dirty="0" smtClean="0">
                <a:solidFill>
                  <a:schemeClr val="tx1"/>
                </a:solidFill>
                <a:latin typeface="+mn-lt"/>
                <a:ea typeface="+mn-ea"/>
                <a:cs typeface="+mn-cs"/>
              </a:rPr>
              <a:t> and Knights, 1992; Barker, 1993), it has not been a focus of analysis.</a:t>
            </a:r>
            <a:endParaRPr lang="en-GB" dirty="0"/>
          </a:p>
        </p:txBody>
      </p:sp>
      <p:sp>
        <p:nvSpPr>
          <p:cNvPr id="4" name="Slide Number Placeholder 3"/>
          <p:cNvSpPr>
            <a:spLocks noGrp="1"/>
          </p:cNvSpPr>
          <p:nvPr>
            <p:ph type="sldNum" sz="quarter" idx="10"/>
          </p:nvPr>
        </p:nvSpPr>
        <p:spPr/>
        <p:txBody>
          <a:bodyPr/>
          <a:lstStyle/>
          <a:p>
            <a:fld id="{9CAB9B66-D41E-42AA-9876-BB38159F9038}" type="slidenum">
              <a:rPr lang="en-GB" smtClean="0"/>
              <a:pPr/>
              <a:t>11</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AU" sz="1200" kern="1200" dirty="0" smtClean="0">
                <a:solidFill>
                  <a:schemeClr val="tx1"/>
                </a:solidFill>
                <a:latin typeface="+mn-lt"/>
                <a:ea typeface="+mn-ea"/>
                <a:cs typeface="+mn-cs"/>
              </a:rPr>
              <a:t> Notwithstanding the significant impact that the Human Relations Movement had on management thinking, the reality was that it did little to address the conditions under which work was organized, namely the continued standardization and formalization of work. A corollary of this was that the so-called separation of mental and manual labour, advocated by Taylor, was not challenged.  This ensured that in many workplaces the knowledge, expertise and skills of non-managerial groups were not developed. This seriously undermined the potential to improve the performance of organizations. The use of teams, as envisaged by Mayo, had nothing to do with recognizing the possible superiority of collective knowledge and wisdom over individual effort. It was more concerned with reducing workplace unrest and ensuring harmony through a rather inexpensive form of motivation, namely teams.</a:t>
            </a:r>
            <a:endParaRPr lang="en-GB" sz="1200" kern="1200" dirty="0" smtClean="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CAB9B66-D41E-42AA-9876-BB38159F9038}" type="slidenum">
              <a:rPr lang="en-GB" smtClean="0"/>
              <a:pPr/>
              <a:t>12</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AU" sz="1200" kern="1200" dirty="0" smtClean="0">
                <a:solidFill>
                  <a:schemeClr val="tx1"/>
                </a:solidFill>
                <a:latin typeface="+mn-lt"/>
                <a:ea typeface="+mn-ea"/>
                <a:cs typeface="+mn-cs"/>
              </a:rPr>
              <a:t>There are two traditions in </a:t>
            </a:r>
            <a:r>
              <a:rPr lang="en-AU" sz="1200" kern="1200" dirty="0" err="1" smtClean="0">
                <a:solidFill>
                  <a:schemeClr val="tx1"/>
                </a:solidFill>
                <a:latin typeface="+mn-lt"/>
                <a:ea typeface="+mn-ea"/>
                <a:cs typeface="+mn-cs"/>
              </a:rPr>
              <a:t>teamworking</a:t>
            </a:r>
            <a:r>
              <a:rPr lang="en-AU" sz="1200" kern="1200" dirty="0" smtClean="0">
                <a:solidFill>
                  <a:schemeClr val="tx1"/>
                </a:solidFill>
                <a:latin typeface="+mn-lt"/>
                <a:ea typeface="+mn-ea"/>
                <a:cs typeface="+mn-cs"/>
              </a:rPr>
              <a:t> that have had a profound influence on management and organizations, the first of these was attempts to adopt Japanese methods in the West and blend them with </a:t>
            </a:r>
            <a:r>
              <a:rPr lang="en-AU" sz="1200" kern="1200" dirty="0" err="1" smtClean="0">
                <a:solidFill>
                  <a:schemeClr val="tx1"/>
                </a:solidFill>
                <a:latin typeface="+mn-lt"/>
                <a:ea typeface="+mn-ea"/>
                <a:cs typeface="+mn-cs"/>
              </a:rPr>
              <a:t>Tayloristic</a:t>
            </a:r>
            <a:r>
              <a:rPr lang="en-AU" sz="1200" kern="1200" dirty="0" smtClean="0">
                <a:solidFill>
                  <a:schemeClr val="tx1"/>
                </a:solidFill>
                <a:latin typeface="+mn-lt"/>
                <a:ea typeface="+mn-ea"/>
                <a:cs typeface="+mn-cs"/>
              </a:rPr>
              <a:t> principles. One of the most famous attempts to set up teams using </a:t>
            </a:r>
            <a:r>
              <a:rPr lang="en-AU" sz="1200" kern="1200" dirty="0" err="1" smtClean="0">
                <a:solidFill>
                  <a:schemeClr val="tx1"/>
                </a:solidFill>
                <a:latin typeface="+mn-lt"/>
                <a:ea typeface="+mn-ea"/>
                <a:cs typeface="+mn-cs"/>
              </a:rPr>
              <a:t>Taylorism</a:t>
            </a:r>
            <a:r>
              <a:rPr lang="en-AU" sz="1200" kern="1200" dirty="0" smtClean="0">
                <a:solidFill>
                  <a:schemeClr val="tx1"/>
                </a:solidFill>
                <a:latin typeface="+mn-lt"/>
                <a:ea typeface="+mn-ea"/>
                <a:cs typeface="+mn-cs"/>
              </a:rPr>
              <a:t>, particularly regimentation and standardization of work (i.e. giving quite detailed instructions and directions), was undertaken in the US. The strategic alliance between car makers General Motors and Toyota led to the opening of the New United Motor Manufacturing Inc. (NUMMI) plant on the old GM site in the early 90’s (see pp.369-70). What you read about NUMMI largely comprises Adler’s representation of events and mainly based on interviews with managers and observations of shop floor employees. It would be interesting to hear how the various team members, or even their leaders, would represent the NUMMI experiment, had their opinions been reported by Adler!</a:t>
            </a:r>
            <a:endParaRPr lang="en-GB" sz="1200" kern="1200" dirty="0" smtClean="0">
              <a:solidFill>
                <a:schemeClr val="tx1"/>
              </a:solidFill>
              <a:latin typeface="+mn-lt"/>
              <a:ea typeface="+mn-ea"/>
              <a:cs typeface="+mn-cs"/>
            </a:endParaRPr>
          </a:p>
          <a:p>
            <a:r>
              <a:rPr lang="en-AU" sz="1200" kern="1200" dirty="0" smtClean="0">
                <a:solidFill>
                  <a:schemeClr val="tx1"/>
                </a:solidFill>
                <a:latin typeface="+mn-lt"/>
                <a:ea typeface="+mn-ea"/>
                <a:cs typeface="+mn-cs"/>
              </a:rPr>
              <a:t>The team approach adopted at NUMMI arose not from threats of closure, downsizing or firing people – all that had already happened when GM closed its old plant – but from a rather unique set of circumstances. NUMMI afforded management the opportunity to re-employ the people it wanted from the old GM plant, including middle management, and start a new operation or ‘green field site’. It is probably safe to say that those who were re-employed would have been quite grateful to have their jobs back, so they might well have been more co-operative than workers in other situations. This co-operation was reinforced by the ‘no layoff’ policy that NUMMI adopted, which meant that in exchange for agreeing to a more controlled and standardized work system, management would to try to keep everyone employed even if there was a downturn in profits etc. This was only one of a number of concessions made to the unions in exchange for them agreeing to the introduction of Japanese production methods.</a:t>
            </a:r>
            <a:endParaRPr lang="en-GB" sz="1200" kern="1200" dirty="0" smtClean="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CAB9B66-D41E-42AA-9876-BB38159F9038}" type="slidenum">
              <a:rPr lang="en-GB" smtClean="0"/>
              <a:pPr/>
              <a:t>14</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7500" lnSpcReduction="20000"/>
          </a:bodyPr>
          <a:lstStyle/>
          <a:p>
            <a:r>
              <a:rPr lang="en-GB" sz="1200" b="1" kern="1200" baseline="0" dirty="0" smtClean="0">
                <a:solidFill>
                  <a:schemeClr val="tx1"/>
                </a:solidFill>
                <a:latin typeface="+mn-lt"/>
                <a:ea typeface="+mn-ea"/>
                <a:cs typeface="+mn-cs"/>
              </a:rPr>
              <a:t>Illustrating the Power of Culture Change </a:t>
            </a:r>
          </a:p>
          <a:p>
            <a:r>
              <a:rPr lang="en-GB" sz="1200" kern="1200" baseline="0" dirty="0" smtClean="0">
                <a:solidFill>
                  <a:schemeClr val="tx1"/>
                </a:solidFill>
                <a:latin typeface="+mn-lt"/>
                <a:ea typeface="+mn-ea"/>
                <a:cs typeface="+mn-cs"/>
              </a:rPr>
              <a:t>Take General Motors’ plant in Fremont, California as an example. In the 1950s General Motors had embarked on what they called a “sunbelt strategy.” This means that plants were built in the southern and western states in the U.S. Because these are all “right-to-work” states (i.e., few unions), the United Auto Workers union (UAW) viewed this as a union-avoidance move on the part of the company. It was interpreted as a “leave the UAW in the upper-Midwest, and we’ll avoid having to deal with them by moving West” strategy. However, not only were those G.M. plants organized by the UAW, but they became among the most hostile, conflict-ridden plants in the entire corporation. In particular, a plant had been built in Fremont, California, in which the Chevrolet Nova car was assembled. It was a huge facility with several million square feet under roof. By the year 1982, the plant was operating at a disastrously low level. To illustrate, consider the following indicators. Approximately 5000 grievances were filed each year by employees in the plant. With 5000 workers employed, that’s an average of one per person per year. It also works out to about 21 formally filed grievances each working day! More than 2000 of those grievances were unresolved. Three or four times each year a wildcat strike occurred (people just walked off the job). Costs of assembling the car were 30 percent above the Japanese competitors, sales trends were negative, the monthly quality audit put Fremont on the bottom of the entire corporation, and productivity was the worst in the company. Customer satisfaction with the Chevy Nova was at rock-bottom levels. </a:t>
            </a:r>
          </a:p>
          <a:p>
            <a:r>
              <a:rPr lang="en-GB" sz="1200" kern="1200" baseline="0" dirty="0" smtClean="0">
                <a:solidFill>
                  <a:schemeClr val="tx1"/>
                </a:solidFill>
                <a:latin typeface="+mn-lt"/>
                <a:ea typeface="+mn-ea"/>
                <a:cs typeface="+mn-cs"/>
              </a:rPr>
              <a:t>A variety of improvement programs had been tried--quality circles, employee relations initiatives, statistical process control, new incentive systems, tighter controls, downsizing, and a variety of other improvement programs. Nothing worked. Quality, productivity, and satisfaction levels remained abysmal. Of course, it doesn’t take a rocket scientist to figure out that the company could not afford to continue operating at that level of performance. The reputation of the entire corporation and all its divisions (i.e., Cadillac, Buick, Oldsmobile, Pontiac, Chevrolet, and GMC) were being negatively affected by the poor quality product, the cost of simply keeping the plant running was overly burdensome, and management had nothing but grief from this group of employees. The decision was made to close the plant at the end of 1982. </a:t>
            </a:r>
          </a:p>
          <a:p>
            <a:r>
              <a:rPr lang="en-GB" sz="1200" kern="1200" baseline="0" dirty="0" smtClean="0">
                <a:solidFill>
                  <a:schemeClr val="tx1"/>
                </a:solidFill>
                <a:latin typeface="+mn-lt"/>
                <a:ea typeface="+mn-ea"/>
                <a:cs typeface="+mn-cs"/>
              </a:rPr>
              <a:t>Then GM did something interesting. The company approached its best competitor, Toyota, and offered to design and build a car together. GM was losing market share to Toyota, the Toyota production system was generally regarded as the best in the world at the time, and GM just didn’t know how to fix its disastrous performance record, especially with the now-defunct Freemont 9 </a:t>
            </a:r>
          </a:p>
          <a:p>
            <a:r>
              <a:rPr lang="en-GB" sz="1200" kern="1200" baseline="0" dirty="0" smtClean="0">
                <a:solidFill>
                  <a:schemeClr val="tx1"/>
                </a:solidFill>
                <a:latin typeface="+mn-lt"/>
                <a:ea typeface="+mn-ea"/>
                <a:cs typeface="+mn-cs"/>
              </a:rPr>
              <a:t>plant. Toyota jumped at the chance. After all, GM was the world’s largest company with the world’s largest supplier and dealer networks, and it was a chance for Toyota to plant its feet firmly on U.S. soil. GM offered to use the Freemont facility, but the plant was not to be </a:t>
            </a:r>
            <a:r>
              <a:rPr lang="en-GB" sz="1200" kern="1200" baseline="0" dirty="0" err="1" smtClean="0">
                <a:solidFill>
                  <a:schemeClr val="tx1"/>
                </a:solidFill>
                <a:latin typeface="+mn-lt"/>
                <a:ea typeface="+mn-ea"/>
                <a:cs typeface="+mn-cs"/>
              </a:rPr>
              <a:t>remodeled</a:t>
            </a:r>
            <a:r>
              <a:rPr lang="en-GB" sz="1200" kern="1200" baseline="0" dirty="0" smtClean="0">
                <a:solidFill>
                  <a:schemeClr val="tx1"/>
                </a:solidFill>
                <a:latin typeface="+mn-lt"/>
                <a:ea typeface="+mn-ea"/>
                <a:cs typeface="+mn-cs"/>
              </a:rPr>
              <a:t>. Old equipment had to be used. Toyota said, “Fine.” GM indicated that because of the </a:t>
            </a:r>
            <a:r>
              <a:rPr lang="en-GB" sz="1200" kern="1200" baseline="0" dirty="0" err="1" smtClean="0">
                <a:solidFill>
                  <a:schemeClr val="tx1"/>
                </a:solidFill>
                <a:latin typeface="+mn-lt"/>
                <a:ea typeface="+mn-ea"/>
                <a:cs typeface="+mn-cs"/>
              </a:rPr>
              <a:t>labor</a:t>
            </a:r>
            <a:r>
              <a:rPr lang="en-GB" sz="1200" kern="1200" baseline="0" dirty="0" smtClean="0">
                <a:solidFill>
                  <a:schemeClr val="tx1"/>
                </a:solidFill>
                <a:latin typeface="+mn-lt"/>
                <a:ea typeface="+mn-ea"/>
                <a:cs typeface="+mn-cs"/>
              </a:rPr>
              <a:t> agreement, the joint venture couldn’t hire just anyone. UAW workers had to be hired first, and they came back on the basis of seniority. The oldest and most recalcitrant employees, the ones who had complained the longest, were given first crack at jobs. Toyota said, “Fine.” Toyota had just one request, and that was to allow Toyota managers to run the place, not GM managers. GM said, “Fine.” In late 1985 the plant was opened. The name was changed to NUMMI--New United Motors Manufacturing Incorporated. For the first two years the Chevy Nova was the product produced, then it was phased out and replaced by the Geo Prism and the Toyota Corolla. Here are the performance data after one year of operation at the end of 1986. </a:t>
            </a:r>
          </a:p>
          <a:p>
            <a:r>
              <a:rPr lang="en-GB" sz="1200" kern="1200" baseline="0" dirty="0" smtClean="0">
                <a:solidFill>
                  <a:schemeClr val="tx1"/>
                </a:solidFill>
                <a:latin typeface="+mn-lt"/>
                <a:ea typeface="+mn-ea"/>
                <a:cs typeface="+mn-cs"/>
              </a:rPr>
              <a:t>Whereas the same union steward was in office as before the shutdown, only two grievances had been filed, and none were outstanding. Half the number of employees was working, but they were producing 20 percent more cars. Assembly costs were the same as in Japan, sales trends were positive, quality and customer satisfaction were the highest in the company, the Toyota Corolla had fewer things-gone-wrong than the comparable car produced in Japan, and productivity doubled the corporate average. To date more than a decade later, the NUMMI plant continues to lead the company (in most months) in quality and productivity. It still serves as an example to all of GM of the level of improvement that is possible. </a:t>
            </a:r>
          </a:p>
          <a:p>
            <a:r>
              <a:rPr lang="en-GB" sz="1200" kern="1200" baseline="0" dirty="0" smtClean="0">
                <a:solidFill>
                  <a:schemeClr val="tx1"/>
                </a:solidFill>
                <a:latin typeface="+mn-lt"/>
                <a:ea typeface="+mn-ea"/>
                <a:cs typeface="+mn-cs"/>
              </a:rPr>
              <a:t>How did the turnaround occur? What accounts for the dramatic reversal of performance? </a:t>
            </a:r>
          </a:p>
          <a:p>
            <a:r>
              <a:rPr lang="en-GB" sz="1200" kern="1200" baseline="0" dirty="0" smtClean="0">
                <a:solidFill>
                  <a:schemeClr val="tx1"/>
                </a:solidFill>
                <a:latin typeface="+mn-lt"/>
                <a:ea typeface="+mn-ea"/>
                <a:cs typeface="+mn-cs"/>
              </a:rPr>
              <a:t>Of course, multiple factors are relevant, but the best explanation of the most important factor can be illustrated by an interview with one of the production employees at NUMMI. He had worked in the facility for more than 20 years. He was asked to describe the difference he experienced between the plant while it was managed by GM and the plant after the joint venture was formed. This UAW employee said that prior to the joint venture, he would go home at night chuckling to himself about the things he’d think up to mess up the system. He’d leave his sandwich behind the door panel of the car, for example. “Six months later the customer would be driving down the road and wouldn’t be able to figure out where that terrible smell was coming from. It would be my rotten sandwich in the door,” he chuckled to himself. Or, he would put loose screws in a compartment of the frame that was to be welded shut. As the customer rode in the car, she or he would never be able to tell exactly where that rattle was coming from because it would reverberate throughout the entire car. “Ha, ha, ha. They’ll never figure it out,” he said. </a:t>
            </a:r>
          </a:p>
          <a:p>
            <a:r>
              <a:rPr lang="en-GB" sz="1200" kern="1200" baseline="0" dirty="0" smtClean="0">
                <a:solidFill>
                  <a:schemeClr val="tx1"/>
                </a:solidFill>
                <a:latin typeface="+mn-lt"/>
                <a:ea typeface="+mn-ea"/>
                <a:cs typeface="+mn-cs"/>
              </a:rPr>
              <a:t>“Now,” he said, “because the number of job classifications has been so dramatically reduced, we have all been allowed to have personal business cards and to make up our own titles. The title I put on my card is ‘Director of Welding Improvement’.” His job was to monitor certain of the robots that spot-welded parts of the frame together. “Now, when I go to a San Francisco Forty-</a:t>
            </a:r>
            <a:r>
              <a:rPr lang="en-GB" sz="1200" kern="1200" baseline="0" dirty="0" err="1" smtClean="0">
                <a:solidFill>
                  <a:schemeClr val="tx1"/>
                </a:solidFill>
                <a:latin typeface="+mn-lt"/>
                <a:ea typeface="+mn-ea"/>
                <a:cs typeface="+mn-cs"/>
              </a:rPr>
              <a:t>Niners</a:t>
            </a:r>
            <a:r>
              <a:rPr lang="en-GB" sz="1200" kern="1200" baseline="0" dirty="0" smtClean="0">
                <a:solidFill>
                  <a:schemeClr val="tx1"/>
                </a:solidFill>
                <a:latin typeface="+mn-lt"/>
                <a:ea typeface="+mn-ea"/>
                <a:cs typeface="+mn-cs"/>
              </a:rPr>
              <a:t> game, or a Golden State Warriors game, or go down to Disneyland, I look for Geo Prisms and Toyota Corollas in the parking lot. When I see one, I take out my business card and write on the back of it: &gt;I made your car. Any problems, call me.’ I put it under the windshield wiper of the car. I do it because I feel that those are my cars.” </a:t>
            </a:r>
          </a:p>
          <a:p>
            <a:r>
              <a:rPr lang="en-GB" sz="1200" kern="1200" baseline="0" dirty="0" smtClean="0">
                <a:solidFill>
                  <a:schemeClr val="tx1"/>
                </a:solidFill>
                <a:latin typeface="+mn-lt"/>
                <a:ea typeface="+mn-ea"/>
                <a:cs typeface="+mn-cs"/>
              </a:rPr>
              <a:t>The difference between Fremont in 1982 and Fremont in 1992, at the time the interview was conducted, is a reflection of an organizational culture change. It was a gut-level, values-</a:t>
            </a:r>
            <a:r>
              <a:rPr lang="en-GB" sz="1200" kern="1200" baseline="0" dirty="0" err="1" smtClean="0">
                <a:solidFill>
                  <a:schemeClr val="tx1"/>
                </a:solidFill>
                <a:latin typeface="+mn-lt"/>
                <a:ea typeface="+mn-ea"/>
                <a:cs typeface="+mn-cs"/>
              </a:rPr>
              <a:t>centered</a:t>
            </a:r>
            <a:r>
              <a:rPr lang="en-GB" sz="1200" kern="1200" baseline="0" dirty="0" smtClean="0">
                <a:solidFill>
                  <a:schemeClr val="tx1"/>
                </a:solidFill>
                <a:latin typeface="+mn-lt"/>
                <a:ea typeface="+mn-ea"/>
                <a:cs typeface="+mn-cs"/>
              </a:rPr>
              <a:t>, in-the-bones change from viewing the world in one way in 1982 to viewing it entirely differently a decade later. People simply had adopted a different way to think about what the company was about and their role in it. Productivity, quality, efficiency, and morale followed directly from this change in the firm’s culture. 10 </a:t>
            </a:r>
          </a:p>
          <a:p>
            <a:r>
              <a:rPr lang="en-GB" sz="1200" kern="1200" baseline="0" dirty="0" smtClean="0">
                <a:solidFill>
                  <a:schemeClr val="tx1"/>
                </a:solidFill>
                <a:latin typeface="+mn-lt"/>
                <a:ea typeface="+mn-ea"/>
                <a:cs typeface="+mn-cs"/>
              </a:rPr>
              <a:t>This is the kind of change that this book addresses. Unless it is integrated with other types of change initiatives--e.g., TQM, downsizing, reengineering--it is unlikely that they will be successful. The status quo will prevail. Without culture change, we repeat, there is little hope of enduring improvement in organizational performance. </a:t>
            </a:r>
            <a:endParaRPr lang="en-GB" dirty="0"/>
          </a:p>
        </p:txBody>
      </p:sp>
      <p:sp>
        <p:nvSpPr>
          <p:cNvPr id="4" name="Slide Number Placeholder 3"/>
          <p:cNvSpPr>
            <a:spLocks noGrp="1"/>
          </p:cNvSpPr>
          <p:nvPr>
            <p:ph type="sldNum" sz="quarter" idx="10"/>
          </p:nvPr>
        </p:nvSpPr>
        <p:spPr/>
        <p:txBody>
          <a:bodyPr/>
          <a:lstStyle/>
          <a:p>
            <a:fld id="{9CAB9B66-D41E-42AA-9876-BB38159F9038}" type="slidenum">
              <a:rPr lang="en-GB" smtClean="0"/>
              <a:pPr/>
              <a:t>15</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5829143D-E296-4640-8D68-BEC45218B7BE}" type="slidenum">
              <a:rPr lang="en-GB" smtClean="0"/>
              <a:pPr/>
              <a:t>16</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AU" sz="1200" kern="1200" dirty="0" smtClean="0">
                <a:solidFill>
                  <a:schemeClr val="tx1"/>
                </a:solidFill>
                <a:latin typeface="+mn-lt"/>
                <a:ea typeface="+mn-ea"/>
                <a:cs typeface="+mn-cs"/>
              </a:rPr>
              <a:t>Some of the methods included:</a:t>
            </a:r>
            <a:endParaRPr lang="en-GB" sz="1200" kern="1200" dirty="0" smtClean="0">
              <a:solidFill>
                <a:schemeClr val="tx1"/>
              </a:solidFill>
              <a:latin typeface="+mn-lt"/>
              <a:ea typeface="+mn-ea"/>
              <a:cs typeface="+mn-cs"/>
            </a:endParaRPr>
          </a:p>
          <a:p>
            <a:r>
              <a:rPr lang="en-AU" sz="1200" kern="1200" dirty="0" smtClean="0">
                <a:solidFill>
                  <a:schemeClr val="tx1"/>
                </a:solidFill>
                <a:latin typeface="+mn-lt"/>
                <a:ea typeface="+mn-ea"/>
                <a:cs typeface="+mn-cs"/>
              </a:rPr>
              <a:t>–	pressure on workers to ‘volunteer’ suggestions on how to improve work processes or practices and detect malfunctions or bottlenecks;</a:t>
            </a:r>
            <a:endParaRPr lang="en-GB" sz="1200" kern="1200" dirty="0" smtClean="0">
              <a:solidFill>
                <a:schemeClr val="tx1"/>
              </a:solidFill>
              <a:latin typeface="+mn-lt"/>
              <a:ea typeface="+mn-ea"/>
              <a:cs typeface="+mn-cs"/>
            </a:endParaRPr>
          </a:p>
          <a:p>
            <a:r>
              <a:rPr lang="en-AU" sz="1200" kern="1200" dirty="0" smtClean="0">
                <a:solidFill>
                  <a:schemeClr val="tx1"/>
                </a:solidFill>
                <a:latin typeface="+mn-lt"/>
                <a:ea typeface="+mn-ea"/>
                <a:cs typeface="+mn-cs"/>
              </a:rPr>
              <a:t>–	workers engaged in careful analysis and design of jobs;</a:t>
            </a:r>
            <a:endParaRPr lang="en-GB" sz="1200" kern="1200" dirty="0" smtClean="0">
              <a:solidFill>
                <a:schemeClr val="tx1"/>
              </a:solidFill>
              <a:latin typeface="+mn-lt"/>
              <a:ea typeface="+mn-ea"/>
              <a:cs typeface="+mn-cs"/>
            </a:endParaRPr>
          </a:p>
          <a:p>
            <a:r>
              <a:rPr lang="en-AU" sz="1200" kern="1200" dirty="0" smtClean="0">
                <a:solidFill>
                  <a:schemeClr val="tx1"/>
                </a:solidFill>
                <a:latin typeface="+mn-lt"/>
                <a:ea typeface="+mn-ea"/>
                <a:cs typeface="+mn-cs"/>
              </a:rPr>
              <a:t>–	workers writing down rigid specifications for how jobs were to be improved, re-designed and re-configured;</a:t>
            </a:r>
            <a:endParaRPr lang="en-GB" sz="1200" kern="1200" dirty="0" smtClean="0">
              <a:solidFill>
                <a:schemeClr val="tx1"/>
              </a:solidFill>
              <a:latin typeface="+mn-lt"/>
              <a:ea typeface="+mn-ea"/>
              <a:cs typeface="+mn-cs"/>
            </a:endParaRPr>
          </a:p>
          <a:p>
            <a:r>
              <a:rPr lang="en-AU" sz="1200" kern="1200" dirty="0" smtClean="0">
                <a:solidFill>
                  <a:schemeClr val="tx1"/>
                </a:solidFill>
                <a:latin typeface="+mn-lt"/>
                <a:ea typeface="+mn-ea"/>
                <a:cs typeface="+mn-cs"/>
              </a:rPr>
              <a:t>–	job rotation (people switching work stations) and;</a:t>
            </a:r>
            <a:endParaRPr lang="en-GB" sz="1200" kern="1200" dirty="0" smtClean="0">
              <a:solidFill>
                <a:schemeClr val="tx1"/>
              </a:solidFill>
              <a:latin typeface="+mn-lt"/>
              <a:ea typeface="+mn-ea"/>
              <a:cs typeface="+mn-cs"/>
            </a:endParaRPr>
          </a:p>
          <a:p>
            <a:r>
              <a:rPr lang="en-AU" sz="1200" kern="1200" dirty="0" smtClean="0">
                <a:solidFill>
                  <a:schemeClr val="tx1"/>
                </a:solidFill>
                <a:latin typeface="+mn-lt"/>
                <a:ea typeface="+mn-ea"/>
                <a:cs typeface="+mn-cs"/>
              </a:rPr>
              <a:t>–	multi-skilling (people having to perform a range of tasks or cross-training them).</a:t>
            </a:r>
          </a:p>
          <a:p>
            <a:r>
              <a:rPr lang="en-AU" sz="1200" kern="1200" dirty="0" smtClean="0">
                <a:solidFill>
                  <a:schemeClr val="tx1"/>
                </a:solidFill>
                <a:latin typeface="+mn-lt"/>
                <a:ea typeface="+mn-ea"/>
                <a:cs typeface="+mn-cs"/>
              </a:rPr>
              <a:t>Much of this resonates with </a:t>
            </a:r>
            <a:r>
              <a:rPr lang="en-AU" sz="1200" kern="1200" dirty="0" err="1" smtClean="0">
                <a:solidFill>
                  <a:schemeClr val="tx1"/>
                </a:solidFill>
                <a:latin typeface="+mn-lt"/>
                <a:ea typeface="+mn-ea"/>
                <a:cs typeface="+mn-cs"/>
              </a:rPr>
              <a:t>Taylorism</a:t>
            </a:r>
            <a:r>
              <a:rPr lang="en-AU" sz="1200" kern="1200" dirty="0" smtClean="0">
                <a:solidFill>
                  <a:schemeClr val="tx1"/>
                </a:solidFill>
                <a:latin typeface="+mn-lt"/>
                <a:ea typeface="+mn-ea"/>
                <a:cs typeface="+mn-cs"/>
              </a:rPr>
              <a:t>, except that the once maligned shopfloor worker of Taylor’s days became an important part of a production team, and in effect, performed some of the work that an engineer (that is, middle manager) would have done under </a:t>
            </a:r>
            <a:r>
              <a:rPr lang="en-AU" sz="1200" kern="1200" dirty="0" err="1" smtClean="0">
                <a:solidFill>
                  <a:schemeClr val="tx1"/>
                </a:solidFill>
                <a:latin typeface="+mn-lt"/>
                <a:ea typeface="+mn-ea"/>
                <a:cs typeface="+mn-cs"/>
              </a:rPr>
              <a:t>Taylorism</a:t>
            </a:r>
            <a:r>
              <a:rPr lang="en-AU" sz="1200" kern="1200" dirty="0" smtClean="0">
                <a:solidFill>
                  <a:schemeClr val="tx1"/>
                </a:solidFill>
                <a:latin typeface="+mn-lt"/>
                <a:ea typeface="+mn-ea"/>
                <a:cs typeface="+mn-cs"/>
              </a:rPr>
              <a:t>. Performance levels at NUMMI were very high – even higher than similar plants in Japan.</a:t>
            </a:r>
            <a:endParaRPr lang="en-GB" sz="1200" kern="1200" dirty="0" smtClean="0">
              <a:solidFill>
                <a:schemeClr val="tx1"/>
              </a:solidFill>
              <a:latin typeface="+mn-lt"/>
              <a:ea typeface="+mn-ea"/>
              <a:cs typeface="+mn-cs"/>
            </a:endParaRPr>
          </a:p>
          <a:p>
            <a:r>
              <a:rPr lang="en-AU" sz="1200" kern="1200" dirty="0" smtClean="0">
                <a:solidFill>
                  <a:schemeClr val="tx1"/>
                </a:solidFill>
                <a:latin typeface="+mn-lt"/>
                <a:ea typeface="+mn-ea"/>
                <a:cs typeface="+mn-cs"/>
              </a:rPr>
              <a:t>Critics claim that NUMMI was a particularly harsh place to work and survive (for example, 60 seconds to complete a task on the production line). Indeed, many negative aspects of production line work seem still to be evident at NUMMI, irrespective of the introduction of teams. We need to keep in mind that so long as the NUMMI plant (called a ‘transplant’) remains competitive, managers will have to adopt similar practices elsewhere or find better ones to stay ahead of the competition</a:t>
            </a:r>
            <a:endParaRPr lang="en-GB" sz="1200" kern="1200" dirty="0" smtClean="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CAB9B66-D41E-42AA-9876-BB38159F9038}" type="slidenum">
              <a:rPr lang="en-GB" smtClean="0"/>
              <a:pPr/>
              <a:t>17</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r>
              <a:rPr lang="en-AU" sz="1200" kern="1200" dirty="0" smtClean="0">
                <a:solidFill>
                  <a:schemeClr val="tx1"/>
                </a:solidFill>
                <a:latin typeface="+mn-lt"/>
                <a:ea typeface="+mn-ea"/>
                <a:cs typeface="+mn-cs"/>
              </a:rPr>
              <a:t>The problem of competition is pressed home when we look at the very famous Swedish experiments in teamwork during the 1970s and early 90s with the most famous of these being undertaken by the so-called ‘autonomous manufacturer’ – Volvo (see p. 371). These experiments fit within the </a:t>
            </a:r>
            <a:r>
              <a:rPr lang="en-AU" sz="1200" kern="1200" dirty="0" err="1" smtClean="0">
                <a:solidFill>
                  <a:schemeClr val="tx1"/>
                </a:solidFill>
                <a:latin typeface="+mn-lt"/>
                <a:ea typeface="+mn-ea"/>
                <a:cs typeface="+mn-cs"/>
              </a:rPr>
              <a:t>sociotechnical</a:t>
            </a:r>
            <a:r>
              <a:rPr lang="en-AU" sz="1200" kern="1200" dirty="0" smtClean="0">
                <a:solidFill>
                  <a:schemeClr val="tx1"/>
                </a:solidFill>
                <a:latin typeface="+mn-lt"/>
                <a:ea typeface="+mn-ea"/>
                <a:cs typeface="+mn-cs"/>
              </a:rPr>
              <a:t> approach to teams and the creation of autonomous working groups (AGWs), originally based on worker initiative identified by Trist and </a:t>
            </a:r>
            <a:r>
              <a:rPr lang="en-AU" sz="1200" kern="1200" dirty="0" err="1" smtClean="0">
                <a:solidFill>
                  <a:schemeClr val="tx1"/>
                </a:solidFill>
                <a:latin typeface="+mn-lt"/>
                <a:ea typeface="+mn-ea"/>
                <a:cs typeface="+mn-cs"/>
              </a:rPr>
              <a:t>Bamforth</a:t>
            </a:r>
            <a:r>
              <a:rPr lang="en-AU" sz="1200" kern="1200" dirty="0" smtClean="0">
                <a:solidFill>
                  <a:schemeClr val="tx1"/>
                </a:solidFill>
                <a:latin typeface="+mn-lt"/>
                <a:ea typeface="+mn-ea"/>
                <a:cs typeface="+mn-cs"/>
              </a:rPr>
              <a:t> in the UK coal-mining industry (1951). The Volvo story is a fascinating one and worthy of study even though things have changed significantly in Volvo’s current factories.</a:t>
            </a:r>
            <a:endParaRPr lang="en-GB" sz="1200" kern="1200" dirty="0" smtClean="0">
              <a:solidFill>
                <a:schemeClr val="tx1"/>
              </a:solidFill>
              <a:latin typeface="+mn-lt"/>
              <a:ea typeface="+mn-ea"/>
              <a:cs typeface="+mn-cs"/>
            </a:endParaRPr>
          </a:p>
          <a:p>
            <a:r>
              <a:rPr lang="en-AU" sz="1200" kern="1200" dirty="0" smtClean="0">
                <a:solidFill>
                  <a:schemeClr val="tx1"/>
                </a:solidFill>
                <a:latin typeface="+mn-lt"/>
                <a:ea typeface="+mn-ea"/>
                <a:cs typeface="+mn-cs"/>
              </a:rPr>
              <a:t>Although Volvo experimented to some degree with teams in its other plants, </a:t>
            </a:r>
            <a:r>
              <a:rPr lang="en-AU" sz="1200" kern="1200" dirty="0" err="1" smtClean="0">
                <a:solidFill>
                  <a:schemeClr val="tx1"/>
                </a:solidFill>
                <a:latin typeface="+mn-lt"/>
                <a:ea typeface="+mn-ea"/>
                <a:cs typeface="+mn-cs"/>
              </a:rPr>
              <a:t>Uddevalla</a:t>
            </a:r>
            <a:r>
              <a:rPr lang="en-AU" sz="1200" kern="1200" dirty="0" smtClean="0">
                <a:solidFill>
                  <a:schemeClr val="tx1"/>
                </a:solidFill>
                <a:latin typeface="+mn-lt"/>
                <a:ea typeface="+mn-ea"/>
                <a:cs typeface="+mn-cs"/>
              </a:rPr>
              <a:t> was its most famous example of AGWs. </a:t>
            </a:r>
            <a:r>
              <a:rPr lang="en-AU" sz="1200" kern="1200" dirty="0" err="1" smtClean="0">
                <a:solidFill>
                  <a:schemeClr val="tx1"/>
                </a:solidFill>
                <a:latin typeface="+mn-lt"/>
                <a:ea typeface="+mn-ea"/>
                <a:cs typeface="+mn-cs"/>
              </a:rPr>
              <a:t>Uddevalla</a:t>
            </a:r>
            <a:r>
              <a:rPr lang="en-AU" sz="1200" kern="1200" dirty="0" smtClean="0">
                <a:solidFill>
                  <a:schemeClr val="tx1"/>
                </a:solidFill>
                <a:latin typeface="+mn-lt"/>
                <a:ea typeface="+mn-ea"/>
                <a:cs typeface="+mn-cs"/>
              </a:rPr>
              <a:t> was closed in 1993 because of a general downturn in car manufacturing, not necessarily because the team experiment had been unsuccessful. Ironically, </a:t>
            </a:r>
            <a:r>
              <a:rPr lang="en-AU" sz="1200" kern="1200" dirty="0" err="1" smtClean="0">
                <a:solidFill>
                  <a:schemeClr val="tx1"/>
                </a:solidFill>
                <a:latin typeface="+mn-lt"/>
                <a:ea typeface="+mn-ea"/>
                <a:cs typeface="+mn-cs"/>
              </a:rPr>
              <a:t>Uddevalla’s</a:t>
            </a:r>
            <a:r>
              <a:rPr lang="en-AU" sz="1200" kern="1200" dirty="0" smtClean="0">
                <a:solidFill>
                  <a:schemeClr val="tx1"/>
                </a:solidFill>
                <a:latin typeface="+mn-lt"/>
                <a:ea typeface="+mn-ea"/>
                <a:cs typeface="+mn-cs"/>
              </a:rPr>
              <a:t> team approach has not been reintroduced by Volvo despite an up-turn in the car industry during the late 90s.</a:t>
            </a:r>
          </a:p>
          <a:p>
            <a:r>
              <a:rPr lang="en-AU" sz="1200" kern="1200" dirty="0" smtClean="0">
                <a:solidFill>
                  <a:schemeClr val="tx1"/>
                </a:solidFill>
                <a:latin typeface="+mn-lt"/>
                <a:ea typeface="+mn-ea"/>
                <a:cs typeface="+mn-cs"/>
              </a:rPr>
              <a:t>The teams at </a:t>
            </a:r>
            <a:r>
              <a:rPr lang="en-AU" sz="1200" kern="1200" dirty="0" err="1" smtClean="0">
                <a:solidFill>
                  <a:schemeClr val="tx1"/>
                </a:solidFill>
                <a:latin typeface="+mn-lt"/>
                <a:ea typeface="+mn-ea"/>
                <a:cs typeface="+mn-cs"/>
              </a:rPr>
              <a:t>Uddevalla</a:t>
            </a:r>
            <a:r>
              <a:rPr lang="en-AU" sz="1200" kern="1200" dirty="0" smtClean="0">
                <a:solidFill>
                  <a:schemeClr val="tx1"/>
                </a:solidFill>
                <a:latin typeface="+mn-lt"/>
                <a:ea typeface="+mn-ea"/>
                <a:cs typeface="+mn-cs"/>
              </a:rPr>
              <a:t> achieved more in terms of knowledge gathering than did those at NUMMI. They were given more discretion in design of equipment and parts and altering how they organized their work, including changing the design of cars. They probably also found the work less stressful as they were not subject to the same gruelling pace of work created by the team production methods found in NUMMI (e.g. 60 seconds to complete a task).</a:t>
            </a:r>
            <a:endParaRPr lang="en-GB" sz="1200" kern="1200" dirty="0" smtClean="0">
              <a:solidFill>
                <a:schemeClr val="tx1"/>
              </a:solidFill>
              <a:latin typeface="+mn-lt"/>
              <a:ea typeface="+mn-ea"/>
              <a:cs typeface="+mn-cs"/>
            </a:endParaRPr>
          </a:p>
          <a:p>
            <a:r>
              <a:rPr lang="en-AU" sz="1200" kern="1200" dirty="0" smtClean="0">
                <a:solidFill>
                  <a:schemeClr val="tx1"/>
                </a:solidFill>
                <a:latin typeface="+mn-lt"/>
                <a:ea typeface="+mn-ea"/>
                <a:cs typeface="+mn-cs"/>
              </a:rPr>
              <a:t>Diversity was evident in both NUMMI and </a:t>
            </a:r>
            <a:r>
              <a:rPr lang="en-AU" sz="1200" kern="1200" dirty="0" err="1" smtClean="0">
                <a:solidFill>
                  <a:schemeClr val="tx1"/>
                </a:solidFill>
                <a:latin typeface="+mn-lt"/>
                <a:ea typeface="+mn-ea"/>
                <a:cs typeface="+mn-cs"/>
              </a:rPr>
              <a:t>Uddevalla</a:t>
            </a:r>
            <a:r>
              <a:rPr lang="en-AU" sz="1200" kern="1200" dirty="0" smtClean="0">
                <a:solidFill>
                  <a:schemeClr val="tx1"/>
                </a:solidFill>
                <a:latin typeface="+mn-lt"/>
                <a:ea typeface="+mn-ea"/>
                <a:cs typeface="+mn-cs"/>
              </a:rPr>
              <a:t>, but only in the latter was this significantly reflected in changes to the design of equipment and more flexible work practices to accommodate women. Volvo had a long history of experimenting with industrial democracy whereas GM and Toyota did not. There were also social pressures in Sweden, relating to strong labour and government links, which also encouraged the types of experimentation that occurred at </a:t>
            </a:r>
            <a:r>
              <a:rPr lang="en-AU" sz="1200" kern="1200" dirty="0" err="1" smtClean="0">
                <a:solidFill>
                  <a:schemeClr val="tx1"/>
                </a:solidFill>
                <a:latin typeface="+mn-lt"/>
                <a:ea typeface="+mn-ea"/>
                <a:cs typeface="+mn-cs"/>
              </a:rPr>
              <a:t>Uddevalla</a:t>
            </a:r>
            <a:r>
              <a:rPr lang="en-AU" sz="1200" kern="1200" dirty="0" smtClean="0">
                <a:solidFill>
                  <a:schemeClr val="tx1"/>
                </a:solidFill>
                <a:latin typeface="+mn-lt"/>
                <a:ea typeface="+mn-ea"/>
                <a:cs typeface="+mn-cs"/>
              </a:rPr>
              <a:t>.</a:t>
            </a:r>
            <a:endParaRPr lang="en-GB" sz="1200" kern="1200" dirty="0" smtClean="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CAB9B66-D41E-42AA-9876-BB38159F9038}" type="slidenum">
              <a:rPr lang="en-GB" smtClean="0"/>
              <a:pPr/>
              <a:t>18</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AU" sz="1200" kern="1200" dirty="0" smtClean="0">
                <a:solidFill>
                  <a:schemeClr val="tx1"/>
                </a:solidFill>
                <a:latin typeface="+mn-lt"/>
                <a:ea typeface="+mn-ea"/>
                <a:cs typeface="+mn-cs"/>
              </a:rPr>
              <a:t>Table - summary of some of the new ways in which teamwork has been used in organizations and of course, in management discourses around the world. Collective ways of performing tasks are still considered important but the reasons for introducing teamwork have changed. A major shift over the last 15 years has seen increasing emphasis placed on teamwork being used to improve service to customers and more broadly, the competitiveness of the organization as strategic aims of management (p. 374). </a:t>
            </a:r>
            <a:r>
              <a:rPr lang="en-AU" sz="1200" kern="1200" dirty="0" err="1" smtClean="0">
                <a:solidFill>
                  <a:schemeClr val="tx1"/>
                </a:solidFill>
                <a:latin typeface="+mn-lt"/>
                <a:ea typeface="+mn-ea"/>
                <a:cs typeface="+mn-cs"/>
              </a:rPr>
              <a:t>Teamworking</a:t>
            </a:r>
            <a:r>
              <a:rPr lang="en-AU" sz="1200" kern="1200" dirty="0" smtClean="0">
                <a:solidFill>
                  <a:schemeClr val="tx1"/>
                </a:solidFill>
                <a:latin typeface="+mn-lt"/>
                <a:ea typeface="+mn-ea"/>
                <a:cs typeface="+mn-cs"/>
              </a:rPr>
              <a:t> is no longer thought of in terms of motivation, self-regulation and autonomy but rather improving organizational performance and the economic benefits it can produce. Nor is it assumed that all teams are the same. Self-led teams involved in innovation need to encourage learning amongst their members through questioning, reflection, frequent communication, improvisation and novel and creative ways of handling ideas. This sort of team is very different to one that involves multi-skilling and dealing with routine tasks. In the context of continuous improvement, such as in TQM programs (see Table 11.1 and Chapter 9), the team members’ knowledge is critical to solving problems. </a:t>
            </a:r>
            <a:endParaRPr lang="en-GB" sz="1200" kern="1200" dirty="0" smtClean="0">
              <a:solidFill>
                <a:schemeClr val="tx1"/>
              </a:solidFill>
              <a:latin typeface="+mn-lt"/>
              <a:ea typeface="+mn-ea"/>
              <a:cs typeface="+mn-cs"/>
            </a:endParaRPr>
          </a:p>
          <a:p>
            <a:r>
              <a:rPr lang="en-AU" sz="1200" kern="1200" dirty="0" smtClean="0">
                <a:solidFill>
                  <a:schemeClr val="tx1"/>
                </a:solidFill>
                <a:latin typeface="+mn-lt"/>
                <a:ea typeface="+mn-ea"/>
                <a:cs typeface="+mn-cs"/>
              </a:rPr>
              <a:t>Almost all the latest ideas on </a:t>
            </a:r>
            <a:r>
              <a:rPr lang="en-AU" sz="1200" kern="1200" dirty="0" err="1" smtClean="0">
                <a:solidFill>
                  <a:schemeClr val="tx1"/>
                </a:solidFill>
                <a:latin typeface="+mn-lt"/>
                <a:ea typeface="+mn-ea"/>
                <a:cs typeface="+mn-cs"/>
              </a:rPr>
              <a:t>teamworking</a:t>
            </a:r>
            <a:r>
              <a:rPr lang="en-AU" sz="1200" kern="1200" dirty="0" smtClean="0">
                <a:solidFill>
                  <a:schemeClr val="tx1"/>
                </a:solidFill>
                <a:latin typeface="+mn-lt"/>
                <a:ea typeface="+mn-ea"/>
                <a:cs typeface="+mn-cs"/>
              </a:rPr>
              <a:t> attempt to overcome the problems </a:t>
            </a:r>
            <a:r>
              <a:rPr lang="en-AU" sz="1200" kern="1200" dirty="0" err="1" smtClean="0">
                <a:solidFill>
                  <a:schemeClr val="tx1"/>
                </a:solidFill>
                <a:latin typeface="+mn-lt"/>
                <a:ea typeface="+mn-ea"/>
                <a:cs typeface="+mn-cs"/>
              </a:rPr>
              <a:t>Taylorism</a:t>
            </a:r>
            <a:r>
              <a:rPr lang="en-AU" sz="1200" kern="1200" dirty="0" smtClean="0">
                <a:solidFill>
                  <a:schemeClr val="tx1"/>
                </a:solidFill>
                <a:latin typeface="+mn-lt"/>
                <a:ea typeface="+mn-ea"/>
                <a:cs typeface="+mn-cs"/>
              </a:rPr>
              <a:t> has created in the workplace most notably the notion that workers could “park their brains at the door” and leave the knowledge work to managers. As we say, Taylor always believed workers would use their knowledge against the best interests of the organization and management. Taylor thought it important to gather up the knowledge of workers, especially skilled workers once and for all, and use this to create standardized procedures and detailed job descriptions that eliminated discretion on the part of workers. </a:t>
            </a:r>
            <a:endParaRPr lang="en-GB" sz="1200" kern="1200" dirty="0" smtClean="0">
              <a:solidFill>
                <a:schemeClr val="tx1"/>
              </a:solidFill>
              <a:latin typeface="+mn-lt"/>
              <a:ea typeface="+mn-ea"/>
              <a:cs typeface="+mn-cs"/>
            </a:endParaRPr>
          </a:p>
          <a:p>
            <a:r>
              <a:rPr lang="en-AU" sz="1200" kern="1200" dirty="0" smtClean="0">
                <a:solidFill>
                  <a:schemeClr val="tx1"/>
                </a:solidFill>
                <a:latin typeface="+mn-lt"/>
                <a:ea typeface="+mn-ea"/>
                <a:cs typeface="+mn-cs"/>
              </a:rPr>
              <a:t>Some theorists still believe that teams are a way of intensifying the control and surveillance of members and provide excellent forms of self-discipline. If we go back to the NUMMI example, and to Japanese transplants in general, they do operate their production systems based on demerits that accrue to teams who fail to meet performance standards (p. 376). In this sort of system there is intense pressure to self-police oneself and other members of the team to avoid a collective failure. Clearly, this sort of discipline would not work well in teams designed to promote innovation and generate new forms of knowledge and know how (see Chapter 7). </a:t>
            </a:r>
            <a:endParaRPr lang="en-GB" sz="1200" kern="1200" dirty="0" smtClean="0">
              <a:solidFill>
                <a:schemeClr val="tx1"/>
              </a:solidFill>
              <a:latin typeface="+mn-lt"/>
              <a:ea typeface="+mn-ea"/>
              <a:cs typeface="+mn-cs"/>
            </a:endParaRPr>
          </a:p>
          <a:p>
            <a:r>
              <a:rPr lang="en-AU" sz="1200" kern="1200" dirty="0" smtClean="0">
                <a:solidFill>
                  <a:schemeClr val="tx1"/>
                </a:solidFill>
                <a:latin typeface="+mn-lt"/>
                <a:ea typeface="+mn-ea"/>
                <a:cs typeface="+mn-cs"/>
              </a:rPr>
              <a:t>Teams, even when they are given more autonomy and freedom, especially to innovate, are notoriously complex entities, and very difficult to manage. Without some form of control, teams can encourage ‘social loafing’ (see p.377), where collectively each member of the team puts less effort into a task than if they had to do the task on their own. This is a different to ‘systematic soldiering’ where agreement is struck on an informal basis amongst employees as to what the agreed output will be, irrespective of any quota. Under social loafing, individuals either believe or perceive that others are not pulling their weight so they adjust their output accordingly. Another explanation is that where the collective outcome will not lead to any differential reward for effort by any single individual; each person sees little benefit in putting in maximum effort. </a:t>
            </a:r>
            <a:r>
              <a:rPr lang="en-AU" sz="1200" kern="1200" dirty="0" err="1" smtClean="0">
                <a:solidFill>
                  <a:schemeClr val="tx1"/>
                </a:solidFill>
                <a:latin typeface="+mn-lt"/>
                <a:ea typeface="+mn-ea"/>
                <a:cs typeface="+mn-cs"/>
              </a:rPr>
              <a:t>Teamworking</a:t>
            </a:r>
            <a:r>
              <a:rPr lang="en-AU" sz="1200" kern="1200" dirty="0" smtClean="0">
                <a:solidFill>
                  <a:schemeClr val="tx1"/>
                </a:solidFill>
                <a:latin typeface="+mn-lt"/>
                <a:ea typeface="+mn-ea"/>
                <a:cs typeface="+mn-cs"/>
              </a:rPr>
              <a:t> is therefore much more complex than merely seeing it as a management strategy at the level of the organization (see p. 377). We also need to know what goes on in teams.</a:t>
            </a:r>
            <a:endParaRPr lang="en-GB" sz="1200" kern="1200" dirty="0" smtClean="0">
              <a:solidFill>
                <a:schemeClr val="tx1"/>
              </a:solidFill>
              <a:latin typeface="+mn-lt"/>
              <a:ea typeface="+mn-ea"/>
              <a:cs typeface="+mn-cs"/>
            </a:endParaRPr>
          </a:p>
          <a:p>
            <a:r>
              <a:rPr lang="en-AU" sz="1200" b="1" kern="1200" dirty="0" smtClean="0">
                <a:solidFill>
                  <a:schemeClr val="tx1"/>
                </a:solidFill>
                <a:latin typeface="+mn-lt"/>
                <a:ea typeface="+mn-ea"/>
                <a:cs typeface="+mn-cs"/>
              </a:rPr>
              <a:t> </a:t>
            </a:r>
            <a:endParaRPr lang="en-GB" sz="1200" kern="1200" dirty="0" smtClean="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CAB9B66-D41E-42AA-9876-BB38159F9038}" type="slidenum">
              <a:rPr lang="en-GB" smtClean="0"/>
              <a:pPr/>
              <a:t>19</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AU" sz="1200" kern="1200" dirty="0" smtClean="0">
                <a:solidFill>
                  <a:schemeClr val="tx1"/>
                </a:solidFill>
                <a:latin typeface="+mn-lt"/>
                <a:ea typeface="+mn-ea"/>
                <a:cs typeface="+mn-cs"/>
              </a:rPr>
              <a:t>Try to think of your own examples of various combinations of team roles that you have experienced as either functional or dysfunctional. One of the major problems facing groups with highly trained professionals in them is that almost all of them are likely to see themselves as Coordinators (previously described as ‘Chair’) or as Shapers. There are other more sophisticated tests that can be used to analyse team roles or behaviours. However, the challenge for most people in management is to realize that they might have to put people into teams despite knowing members’ typical roles or preferred styles of team behaviour. It is not always possible to choose team members to achieve a balance. The next best thing is to assign the team member roles anyway to avoid dysfunctional behaviour. However, making people aware of their team role behaviour can help them to reflect on how they participate in a team.</a:t>
            </a:r>
          </a:p>
          <a:p>
            <a:r>
              <a:rPr lang="en-AU" sz="1200" kern="1200" dirty="0" smtClean="0">
                <a:solidFill>
                  <a:schemeClr val="tx1"/>
                </a:solidFill>
                <a:latin typeface="+mn-lt"/>
                <a:ea typeface="+mn-ea"/>
                <a:cs typeface="+mn-cs"/>
              </a:rPr>
              <a:t>The structure vacuum (or who’s in charge?) and where do I stand in relation to their authority?</a:t>
            </a:r>
            <a:endParaRPr lang="en-GB" sz="1200" kern="1200" dirty="0" smtClean="0">
              <a:solidFill>
                <a:schemeClr val="tx1"/>
              </a:solidFill>
              <a:latin typeface="+mn-lt"/>
              <a:ea typeface="+mn-ea"/>
              <a:cs typeface="+mn-cs"/>
            </a:endParaRPr>
          </a:p>
          <a:p>
            <a:r>
              <a:rPr lang="en-AU" sz="1200" kern="1200" dirty="0" smtClean="0">
                <a:solidFill>
                  <a:schemeClr val="tx1"/>
                </a:solidFill>
                <a:latin typeface="+mn-lt"/>
                <a:ea typeface="+mn-ea"/>
                <a:cs typeface="+mn-cs"/>
              </a:rPr>
              <a:t>2.	The knowledge vacuum (or who knows the most?)</a:t>
            </a:r>
            <a:endParaRPr lang="en-GB" sz="1200" kern="1200" dirty="0" smtClean="0">
              <a:solidFill>
                <a:schemeClr val="tx1"/>
              </a:solidFill>
              <a:latin typeface="+mn-lt"/>
              <a:ea typeface="+mn-ea"/>
              <a:cs typeface="+mn-cs"/>
            </a:endParaRPr>
          </a:p>
          <a:p>
            <a:r>
              <a:rPr lang="en-AU" sz="1200" kern="1200" dirty="0" smtClean="0">
                <a:solidFill>
                  <a:schemeClr val="tx1"/>
                </a:solidFill>
                <a:latin typeface="+mn-lt"/>
                <a:ea typeface="+mn-ea"/>
                <a:cs typeface="+mn-cs"/>
              </a:rPr>
              <a:t>3.	The emotional vacuum (how do I feel about people in the group and how do they feel about me? Raises questions about rejection, fear, loathing, liking, belonging, acceptance).</a:t>
            </a:r>
            <a:endParaRPr lang="en-GB" sz="1200" kern="1200" dirty="0" smtClean="0">
              <a:solidFill>
                <a:schemeClr val="tx1"/>
              </a:solidFill>
              <a:latin typeface="+mn-lt"/>
              <a:ea typeface="+mn-ea"/>
              <a:cs typeface="+mn-cs"/>
            </a:endParaRPr>
          </a:p>
          <a:p>
            <a:r>
              <a:rPr lang="en-AU" sz="1200" kern="1200" dirty="0" smtClean="0">
                <a:solidFill>
                  <a:schemeClr val="tx1"/>
                </a:solidFill>
                <a:latin typeface="+mn-lt"/>
                <a:ea typeface="+mn-ea"/>
                <a:cs typeface="+mn-cs"/>
              </a:rPr>
              <a:t>4.	The power vacuum (or who controls the group and has most influence, irrespective of the structure – who are potential enemies or allies or who doesn’t matter).</a:t>
            </a:r>
            <a:endParaRPr lang="en-GB" sz="1200" kern="1200" dirty="0" smtClean="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CAB9B66-D41E-42AA-9876-BB38159F9038}" type="slidenum">
              <a:rPr lang="en-GB" smtClean="0"/>
              <a:pPr/>
              <a:t>20</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AU" sz="1200" kern="1200" dirty="0" smtClean="0">
                <a:solidFill>
                  <a:schemeClr val="tx1"/>
                </a:solidFill>
                <a:latin typeface="+mn-lt"/>
                <a:ea typeface="+mn-ea"/>
                <a:cs typeface="+mn-cs"/>
              </a:rPr>
              <a:t>Defensive behaviour in groups – especially anything that threatens one’s identity - is likely to lead to three typical forms of behaviour:</a:t>
            </a:r>
            <a:endParaRPr lang="en-GB" sz="1200" kern="1200" dirty="0" smtClean="0">
              <a:solidFill>
                <a:schemeClr val="tx1"/>
              </a:solidFill>
              <a:latin typeface="+mn-lt"/>
              <a:ea typeface="+mn-ea"/>
              <a:cs typeface="+mn-cs"/>
            </a:endParaRPr>
          </a:p>
          <a:p>
            <a:r>
              <a:rPr lang="en-AU" sz="1200" kern="1200" dirty="0" smtClean="0">
                <a:solidFill>
                  <a:schemeClr val="tx1"/>
                </a:solidFill>
                <a:latin typeface="+mn-lt"/>
                <a:ea typeface="+mn-ea"/>
                <a:cs typeface="+mn-cs"/>
              </a:rPr>
              <a:t>–	Friendly helper – person who strives for harmony (bit like </a:t>
            </a:r>
            <a:r>
              <a:rPr lang="en-AU" sz="1200" kern="1200" dirty="0" err="1" smtClean="0">
                <a:solidFill>
                  <a:schemeClr val="tx1"/>
                </a:solidFill>
                <a:latin typeface="+mn-lt"/>
                <a:ea typeface="+mn-ea"/>
                <a:cs typeface="+mn-cs"/>
              </a:rPr>
              <a:t>Belbin’s</a:t>
            </a:r>
            <a:r>
              <a:rPr lang="en-AU" sz="1200" kern="1200" dirty="0" smtClean="0">
                <a:solidFill>
                  <a:schemeClr val="tx1"/>
                </a:solidFill>
                <a:latin typeface="+mn-lt"/>
                <a:ea typeface="+mn-ea"/>
                <a:cs typeface="+mn-cs"/>
              </a:rPr>
              <a:t> </a:t>
            </a:r>
            <a:r>
              <a:rPr lang="en-AU" sz="1200" kern="1200" dirty="0" err="1" smtClean="0">
                <a:solidFill>
                  <a:schemeClr val="tx1"/>
                </a:solidFill>
                <a:latin typeface="+mn-lt"/>
                <a:ea typeface="+mn-ea"/>
                <a:cs typeface="+mn-cs"/>
              </a:rPr>
              <a:t>Teamworker</a:t>
            </a:r>
            <a:r>
              <a:rPr lang="en-AU" sz="1200" kern="1200" dirty="0" smtClean="0">
                <a:solidFill>
                  <a:schemeClr val="tx1"/>
                </a:solidFill>
                <a:latin typeface="+mn-lt"/>
                <a:ea typeface="+mn-ea"/>
                <a:cs typeface="+mn-cs"/>
              </a:rPr>
              <a:t> or Coordinator).</a:t>
            </a:r>
            <a:endParaRPr lang="en-GB" sz="1200" kern="1200" dirty="0" smtClean="0">
              <a:solidFill>
                <a:schemeClr val="tx1"/>
              </a:solidFill>
              <a:latin typeface="+mn-lt"/>
              <a:ea typeface="+mn-ea"/>
              <a:cs typeface="+mn-cs"/>
            </a:endParaRPr>
          </a:p>
          <a:p>
            <a:r>
              <a:rPr lang="en-AU" sz="1200" kern="1200" dirty="0" smtClean="0">
                <a:solidFill>
                  <a:schemeClr val="tx1"/>
                </a:solidFill>
                <a:latin typeface="+mn-lt"/>
                <a:ea typeface="+mn-ea"/>
                <a:cs typeface="+mn-cs"/>
              </a:rPr>
              <a:t>–	Tough battler – sees everything in terms of conflict and contest.</a:t>
            </a:r>
            <a:endParaRPr lang="en-GB" sz="1200" kern="1200" dirty="0" smtClean="0">
              <a:solidFill>
                <a:schemeClr val="tx1"/>
              </a:solidFill>
              <a:latin typeface="+mn-lt"/>
              <a:ea typeface="+mn-ea"/>
              <a:cs typeface="+mn-cs"/>
            </a:endParaRPr>
          </a:p>
          <a:p>
            <a:r>
              <a:rPr lang="en-AU" sz="1200" kern="1200" dirty="0" smtClean="0">
                <a:solidFill>
                  <a:schemeClr val="tx1"/>
                </a:solidFill>
                <a:latin typeface="+mn-lt"/>
                <a:ea typeface="+mn-ea"/>
                <a:cs typeface="+mn-cs"/>
              </a:rPr>
              <a:t>–	Logical thinker – who strives for order and reason (a bit like </a:t>
            </a:r>
            <a:r>
              <a:rPr lang="en-AU" sz="1200" kern="1200" dirty="0" err="1" smtClean="0">
                <a:solidFill>
                  <a:schemeClr val="tx1"/>
                </a:solidFill>
                <a:latin typeface="+mn-lt"/>
                <a:ea typeface="+mn-ea"/>
                <a:cs typeface="+mn-cs"/>
              </a:rPr>
              <a:t>Belbin’s</a:t>
            </a:r>
            <a:r>
              <a:rPr lang="en-AU" sz="1200" kern="1200" dirty="0" smtClean="0">
                <a:solidFill>
                  <a:schemeClr val="tx1"/>
                </a:solidFill>
                <a:latin typeface="+mn-lt"/>
                <a:ea typeface="+mn-ea"/>
                <a:cs typeface="+mn-cs"/>
              </a:rPr>
              <a:t> </a:t>
            </a:r>
            <a:r>
              <a:rPr lang="en-AU" sz="1200" kern="1200" dirty="0" err="1" smtClean="0">
                <a:solidFill>
                  <a:schemeClr val="tx1"/>
                </a:solidFill>
                <a:latin typeface="+mn-lt"/>
                <a:ea typeface="+mn-ea"/>
                <a:cs typeface="+mn-cs"/>
              </a:rPr>
              <a:t>Monitoror</a:t>
            </a:r>
            <a:r>
              <a:rPr lang="en-AU" sz="1200" kern="1200" dirty="0" smtClean="0">
                <a:solidFill>
                  <a:schemeClr val="tx1"/>
                </a:solidFill>
                <a:latin typeface="+mn-lt"/>
                <a:ea typeface="+mn-ea"/>
                <a:cs typeface="+mn-cs"/>
              </a:rPr>
              <a:t> Evaluator).</a:t>
            </a:r>
            <a:endParaRPr lang="en-GB" sz="1200" kern="1200" dirty="0" smtClean="0">
              <a:solidFill>
                <a:schemeClr val="tx1"/>
              </a:solidFill>
              <a:latin typeface="+mn-lt"/>
              <a:ea typeface="+mn-ea"/>
              <a:cs typeface="+mn-cs"/>
            </a:endParaRPr>
          </a:p>
          <a:p>
            <a:r>
              <a:rPr lang="en-AU" sz="1200" kern="1200" dirty="0" smtClean="0">
                <a:solidFill>
                  <a:schemeClr val="tx1"/>
                </a:solidFill>
                <a:latin typeface="+mn-lt"/>
                <a:ea typeface="+mn-ea"/>
                <a:cs typeface="+mn-cs"/>
              </a:rPr>
              <a:t>Little is known about how the group dynamics described above change once teams are connected through other modes of communication such as the Internet. In other words, nearly all group and team theories have been built on the premise that face-to-face interactions will be the norm. Clearly, this is no longer the case for many people, at least in some of the group activities in which they are involved.</a:t>
            </a:r>
            <a:endParaRPr lang="en-GB" sz="1200" kern="1200" dirty="0" smtClean="0">
              <a:solidFill>
                <a:schemeClr val="tx1"/>
              </a:solidFill>
              <a:latin typeface="+mn-lt"/>
              <a:ea typeface="+mn-ea"/>
              <a:cs typeface="+mn-cs"/>
            </a:endParaRPr>
          </a:p>
          <a:p>
            <a:r>
              <a:rPr lang="en-AU" sz="1200" kern="1200" dirty="0" smtClean="0">
                <a:solidFill>
                  <a:schemeClr val="tx1"/>
                </a:solidFill>
                <a:latin typeface="+mn-lt"/>
                <a:ea typeface="+mn-ea"/>
                <a:cs typeface="+mn-cs"/>
              </a:rPr>
              <a:t>As we also point out on pages 381-2, leadership is also an important factor in how teams develop and some leaders are simply not capable of bringing out the best in team members. We outline a model that identifies what it means to provide facilitative leadership of a team that encourages empowerment of the team and self- control, as opposed to the more traditional forms of teams we have already discussed. We do warn that some of the most innovative and exciting teams are those that are not formally sanctioned by management and arise informally, as per Mayo’s observations (see p. 383). </a:t>
            </a:r>
            <a:endParaRPr lang="en-GB" sz="1200" kern="1200" dirty="0" smtClean="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CAB9B66-D41E-42AA-9876-BB38159F9038}" type="slidenum">
              <a:rPr lang="en-GB" smtClean="0"/>
              <a:pPr/>
              <a:t>21</a:t>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Interdependency</a:t>
            </a:r>
            <a:r>
              <a:rPr lang="en-GB" baseline="0" dirty="0" smtClean="0"/>
              <a:t> varies among teams and if there is high interdependency means team members can only successfully accomplish their tasks collectively and need frequent encounters with each other for activities such as exchanging materials and information.</a:t>
            </a:r>
          </a:p>
          <a:p>
            <a:r>
              <a:rPr lang="en-GB" baseline="0" dirty="0" err="1" smtClean="0"/>
              <a:t>Kirkman</a:t>
            </a:r>
            <a:r>
              <a:rPr lang="en-GB" baseline="0" dirty="0" smtClean="0"/>
              <a:t> and Shapiro (1997) suggest that resistance to teamwork is resistance to the being interdependent that is necessary for highly effective self-managing work teams.  They point out that people might accept greater responsibility for tasks (which is self-management) but may not want to share that responsibility (which is tea   </a:t>
            </a:r>
            <a:r>
              <a:rPr lang="en-GB" baseline="0" dirty="0" err="1" smtClean="0"/>
              <a:t>mwork</a:t>
            </a:r>
            <a:r>
              <a:rPr lang="en-GB" baseline="0" dirty="0" smtClean="0"/>
              <a:t>) in managing work teams.</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For employees, the benefits of teamwork are routinely represented in terms of their empowerment as they are enabled to assume a degree of supervisory and managerial responsibility for the organization of their work facilitated through "individual responsibility and team accountability“ . </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Teamwork is assumed to be a "win-win" situation in which conditions of work are improved and future employment prospects secured. The needs ascribed to employees for more fulfilling jobs are satisfied, and the needs attributed to the organization for more effective working methods are simultaneously fulfilled. </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This understanding assumes that employees find the new ways of working more interesting and value greater responsibility for managing their work. A particular, humanistic and essentialist, conception of identity is assigned to employees in which it is taken for granted that any normal human being will embrace the opportunity to assume increased individual responsibility. </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The self-identity of employees is abstracted from the historical and cultural context in which it is constructed. This humanistic, normalizing vision assumes that employees will welcome the incorporation of managerial responsibilities within teamwork as an unequivocal benefit and that refusing this "empowerment" is irrational because it violates their essential human needs.</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No distinction is made between the use of mechanisms of organization to coordinate complex divisions of </a:t>
            </a:r>
            <a:r>
              <a:rPr lang="en-GB" sz="1200" kern="1200" dirty="0" err="1" smtClean="0">
                <a:solidFill>
                  <a:schemeClr val="tx1"/>
                </a:solidFill>
                <a:latin typeface="+mn-lt"/>
                <a:ea typeface="+mn-ea"/>
                <a:cs typeface="+mn-cs"/>
              </a:rPr>
              <a:t>labor</a:t>
            </a:r>
            <a:r>
              <a:rPr lang="en-GB" sz="1200" kern="1200" dirty="0" smtClean="0">
                <a:solidFill>
                  <a:schemeClr val="tx1"/>
                </a:solidFill>
                <a:latin typeface="+mn-lt"/>
                <a:ea typeface="+mn-ea"/>
                <a:cs typeface="+mn-cs"/>
              </a:rPr>
              <a:t> and their use to control and legitimize structured social inequalities of wealth and status. As a consequence, it is assumed that the existence of hierarchical control to coordinate the division of </a:t>
            </a:r>
            <a:r>
              <a:rPr lang="en-GB" sz="1200" kern="1200" dirty="0" err="1" smtClean="0">
                <a:solidFill>
                  <a:schemeClr val="tx1"/>
                </a:solidFill>
                <a:latin typeface="+mn-lt"/>
                <a:ea typeface="+mn-ea"/>
                <a:cs typeface="+mn-cs"/>
              </a:rPr>
              <a:t>labor</a:t>
            </a:r>
            <a:r>
              <a:rPr lang="en-GB" sz="1200" kern="1200" dirty="0" smtClean="0">
                <a:solidFill>
                  <a:schemeClr val="tx1"/>
                </a:solidFill>
                <a:latin typeface="+mn-lt"/>
                <a:ea typeface="+mn-ea"/>
                <a:cs typeface="+mn-cs"/>
              </a:rPr>
              <a:t> is dictated by a technical imperative of functional necessity. Yet in capitalist enterprises, people do not "come together freely and spontaneously to set up work organizations" (Fox, 1974: 284). Rather, lacking other forms of wealth, they are compelled by material necessity to sell their </a:t>
            </a:r>
            <a:r>
              <a:rPr lang="en-GB" sz="1200" kern="1200" dirty="0" err="1" smtClean="0">
                <a:solidFill>
                  <a:schemeClr val="tx1"/>
                </a:solidFill>
                <a:latin typeface="+mn-lt"/>
                <a:ea typeface="+mn-ea"/>
                <a:cs typeface="+mn-cs"/>
              </a:rPr>
              <a:t>labor</a:t>
            </a:r>
            <a:r>
              <a:rPr lang="en-GB" sz="1200" kern="1200" dirty="0" smtClean="0">
                <a:solidFill>
                  <a:schemeClr val="tx1"/>
                </a:solidFill>
                <a:latin typeface="+mn-lt"/>
                <a:ea typeface="+mn-ea"/>
                <a:cs typeface="+mn-cs"/>
              </a:rPr>
              <a:t> as a way of providing for themselves and their dependents. Likewise, work is not organized or reorganized to establish a more technically rational or functional way of coordinating productive activity. Rather, improved rationality or functionality is ascribed to changes that are introduced in an effort to reproduce a political-economic system in which socially produced wealth is privately appropriated (</a:t>
            </a:r>
            <a:r>
              <a:rPr lang="en-GB" sz="1200" kern="1200" dirty="0" err="1" smtClean="0">
                <a:solidFill>
                  <a:schemeClr val="tx1"/>
                </a:solidFill>
                <a:latin typeface="+mn-lt"/>
                <a:ea typeface="+mn-ea"/>
                <a:cs typeface="+mn-cs"/>
              </a:rPr>
              <a:t>Marglin</a:t>
            </a:r>
            <a:r>
              <a:rPr lang="en-GB" sz="1200" kern="1200" dirty="0" smtClean="0">
                <a:solidFill>
                  <a:schemeClr val="tx1"/>
                </a:solidFill>
                <a:latin typeface="+mn-lt"/>
                <a:ea typeface="+mn-ea"/>
                <a:cs typeface="+mn-cs"/>
              </a:rPr>
              <a:t>, 1974; </a:t>
            </a:r>
            <a:r>
              <a:rPr lang="en-GB" sz="1200" kern="1200" dirty="0" err="1" smtClean="0">
                <a:solidFill>
                  <a:schemeClr val="tx1"/>
                </a:solidFill>
                <a:latin typeface="+mn-lt"/>
                <a:ea typeface="+mn-ea"/>
                <a:cs typeface="+mn-cs"/>
              </a:rPr>
              <a:t>Willmott</a:t>
            </a:r>
            <a:r>
              <a:rPr lang="en-GB" sz="1200" kern="1200" dirty="0" smtClean="0">
                <a:solidFill>
                  <a:schemeClr val="tx1"/>
                </a:solidFill>
                <a:latin typeface="+mn-lt"/>
                <a:ea typeface="+mn-ea"/>
                <a:cs typeface="+mn-cs"/>
              </a:rPr>
              <a:t>, 1997).</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CAB9B66-D41E-42AA-9876-BB38159F9038}" type="slidenum">
              <a:rPr lang="en-GB" smtClean="0"/>
              <a:pPr/>
              <a:t>22</a:t>
            </a:fld>
            <a:endParaRPr lang="en-GB"/>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Shame and loss of face can be associated with behaviour that contravenes group norms</a:t>
            </a:r>
          </a:p>
          <a:p>
            <a:r>
              <a:rPr lang="en-GB" dirty="0" smtClean="0"/>
              <a:t>Pursuing individual agendas (usually political) is publicly frowned upon</a:t>
            </a:r>
          </a:p>
          <a:p>
            <a:r>
              <a:rPr lang="en-GB" dirty="0" smtClean="0"/>
              <a:t>Individualistic cultures promote the interest of the individual over the group</a:t>
            </a:r>
          </a:p>
          <a:p>
            <a:r>
              <a:rPr lang="en-GB" dirty="0" smtClean="0"/>
              <a:t>Study by Christopher </a:t>
            </a:r>
            <a:r>
              <a:rPr lang="en-GB" dirty="0" err="1" smtClean="0"/>
              <a:t>Earley</a:t>
            </a:r>
            <a:r>
              <a:rPr lang="en-GB" baseline="0" dirty="0" smtClean="0"/>
              <a:t> (1989) management trainees from US and China – workers from Chinese culture will throw themselves into work for collective goals more than those from an individualistic culture</a:t>
            </a:r>
          </a:p>
          <a:p>
            <a:r>
              <a:rPr lang="en-GB" baseline="0" dirty="0" smtClean="0"/>
              <a:t>Some individuals who sense of self depends on the groups of which they are a member – cannot be fully themselves without a group situation – like working in a very large group where they feel isolated</a:t>
            </a:r>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Economic and psychological dependency may induce employees of capitalist enterprises to comply with management's requirements, but cooperation for the purposes of earning a wage does not necessarily imply an acceptance of corporate priorities. Even when subscription to a work ethic prompts entry into work organizations, the employment relationship invariably restricts employee control over the nature and conditions of available work. Sellers of </a:t>
            </a:r>
            <a:r>
              <a:rPr lang="en-GB" sz="1200" kern="1200" dirty="0" err="1" smtClean="0">
                <a:solidFill>
                  <a:schemeClr val="tx1"/>
                </a:solidFill>
                <a:latin typeface="+mn-lt"/>
                <a:ea typeface="+mn-ea"/>
                <a:cs typeface="+mn-cs"/>
              </a:rPr>
              <a:t>labor</a:t>
            </a:r>
            <a:r>
              <a:rPr lang="en-GB" sz="1200" kern="1200" dirty="0" smtClean="0">
                <a:solidFill>
                  <a:schemeClr val="tx1"/>
                </a:solidFill>
                <a:latin typeface="+mn-lt"/>
                <a:ea typeface="+mn-ea"/>
                <a:cs typeface="+mn-cs"/>
              </a:rPr>
              <a:t> are not concerned about corporate profitability per se, even though the former is conditional on the latter. Employers cannot, and do not, assume that employees can be "'trusted' to identify with the goals of management" as if they owned or co-managed the enterprise (</a:t>
            </a:r>
            <a:r>
              <a:rPr lang="en-GB" sz="1200" kern="1200" dirty="0" err="1" smtClean="0">
                <a:solidFill>
                  <a:schemeClr val="tx1"/>
                </a:solidFill>
                <a:latin typeface="+mn-lt"/>
                <a:ea typeface="+mn-ea"/>
                <a:cs typeface="+mn-cs"/>
              </a:rPr>
              <a:t>Salaman</a:t>
            </a:r>
            <a:r>
              <a:rPr lang="en-GB" sz="1200" kern="1200" dirty="0" smtClean="0">
                <a:solidFill>
                  <a:schemeClr val="tx1"/>
                </a:solidFill>
                <a:latin typeface="+mn-lt"/>
                <a:ea typeface="+mn-ea"/>
                <a:cs typeface="+mn-cs"/>
              </a:rPr>
              <a:t>, 1981: 164). Symptomatic of the social division of </a:t>
            </a:r>
            <a:r>
              <a:rPr lang="en-GB" sz="1200" kern="1200" dirty="0" err="1" smtClean="0">
                <a:solidFill>
                  <a:schemeClr val="tx1"/>
                </a:solidFill>
                <a:latin typeface="+mn-lt"/>
                <a:ea typeface="+mn-ea"/>
                <a:cs typeface="+mn-cs"/>
              </a:rPr>
              <a:t>labor</a:t>
            </a:r>
            <a:r>
              <a:rPr lang="en-GB" sz="1200" kern="1200" dirty="0" smtClean="0">
                <a:solidFill>
                  <a:schemeClr val="tx1"/>
                </a:solidFill>
                <a:latin typeface="+mn-lt"/>
                <a:ea typeface="+mn-ea"/>
                <a:cs typeface="+mn-cs"/>
              </a:rPr>
              <a:t> between managers and managed, the managers of capitalist enterprises repeatedly encounter a "problem of control, direction and legitimacy" (</a:t>
            </a:r>
            <a:r>
              <a:rPr lang="en-GB" sz="1200" kern="1200" dirty="0" err="1" smtClean="0">
                <a:solidFill>
                  <a:schemeClr val="tx1"/>
                </a:solidFill>
                <a:latin typeface="+mn-lt"/>
                <a:ea typeface="+mn-ea"/>
                <a:cs typeface="+mn-cs"/>
              </a:rPr>
              <a:t>Salaman</a:t>
            </a:r>
            <a:r>
              <a:rPr lang="en-GB" sz="1200" kern="1200" dirty="0" smtClean="0">
                <a:solidFill>
                  <a:schemeClr val="tx1"/>
                </a:solidFill>
                <a:latin typeface="+mn-lt"/>
                <a:ea typeface="+mn-ea"/>
                <a:cs typeface="+mn-cs"/>
              </a:rPr>
              <a:t>, 1981: 164) as they strive to develop and harness the capacities of employees so that an acceptable return on invested capital is secured. In an effort to redress the deficit of unconditional cooperation, often represented as a lack of motivation or as poor communication, managers, consultants and academics have prescribed the development of elaborate organizational means of controlling the potential recalcitrance of employees. Notably, seemingly neutral, functionally necessary systems and procedures (e.g., </a:t>
            </a:r>
            <a:r>
              <a:rPr lang="en-GB" sz="1200" kern="1200" dirty="0" err="1" smtClean="0">
                <a:solidFill>
                  <a:schemeClr val="tx1"/>
                </a:solidFill>
                <a:latin typeface="+mn-lt"/>
                <a:ea typeface="+mn-ea"/>
                <a:cs typeface="+mn-cs"/>
              </a:rPr>
              <a:t>Taylorism</a:t>
            </a:r>
            <a:r>
              <a:rPr lang="en-GB" sz="1200" kern="1200" dirty="0" smtClean="0">
                <a:solidFill>
                  <a:schemeClr val="tx1"/>
                </a:solidFill>
                <a:latin typeface="+mn-lt"/>
                <a:ea typeface="+mn-ea"/>
                <a:cs typeface="+mn-cs"/>
              </a:rPr>
              <a:t>, </a:t>
            </a:r>
            <a:r>
              <a:rPr lang="en-GB" sz="1200" kern="1200" dirty="0" err="1" smtClean="0">
                <a:solidFill>
                  <a:schemeClr val="tx1"/>
                </a:solidFill>
                <a:latin typeface="+mn-lt"/>
                <a:ea typeface="+mn-ea"/>
                <a:cs typeface="+mn-cs"/>
              </a:rPr>
              <a:t>Fordism</a:t>
            </a:r>
            <a:r>
              <a:rPr lang="en-GB" sz="1200" kern="1200" dirty="0" smtClean="0">
                <a:solidFill>
                  <a:schemeClr val="tx1"/>
                </a:solidFill>
                <a:latin typeface="+mn-lt"/>
                <a:ea typeface="+mn-ea"/>
                <a:cs typeface="+mn-cs"/>
              </a:rPr>
              <a:t>) have been devised that are intended to render processes of accumulation more predictable and sustainable by discharging business "according to calculable rules and without regard for persons" (Weber, 1948: 80).</a:t>
            </a:r>
          </a:p>
          <a:p>
            <a:endParaRPr lang="en-GB" dirty="0"/>
          </a:p>
        </p:txBody>
      </p:sp>
      <p:sp>
        <p:nvSpPr>
          <p:cNvPr id="4" name="Slide Number Placeholder 3"/>
          <p:cNvSpPr>
            <a:spLocks noGrp="1"/>
          </p:cNvSpPr>
          <p:nvPr>
            <p:ph type="sldNum" sz="quarter" idx="10"/>
          </p:nvPr>
        </p:nvSpPr>
        <p:spPr/>
        <p:txBody>
          <a:bodyPr/>
          <a:lstStyle/>
          <a:p>
            <a:fld id="{9CAB9B66-D41E-42AA-9876-BB38159F9038}" type="slidenum">
              <a:rPr lang="en-GB" smtClean="0"/>
              <a:pPr/>
              <a:t>23</a:t>
            </a:fld>
            <a:endParaRPr lang="en-GB"/>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People from individualistic cultures less like to accept teamwork in self managing work teams where interdependence means members must focus on the welfare of the group and not the individual</a:t>
            </a:r>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Set of overt and cover forces – social expectation, sanctions and benefits - Sets of forces overt and covert working outside the group to discipline group members before they enter the group</a:t>
            </a:r>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Rewards – individualistic</a:t>
            </a:r>
            <a:r>
              <a:rPr lang="en-GB" baseline="0" dirty="0" smtClean="0"/>
              <a:t> cultures like where </a:t>
            </a:r>
            <a:r>
              <a:rPr lang="en-GB" baseline="0" dirty="0" err="1" smtClean="0"/>
              <a:t>where</a:t>
            </a:r>
            <a:r>
              <a:rPr lang="en-GB" baseline="0" dirty="0" smtClean="0"/>
              <a:t> team members are differentially paid according to performance and collectivist = equality based pay – where each team member is paid the same – reduces status differences</a:t>
            </a:r>
          </a:p>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smtClean="0"/>
              <a:t>Perception of fairness and pay and suggest that team-based pay is more acceptable in collectivistic cultures.</a:t>
            </a:r>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In the traditional management system of work organization, the productivity of individual workers is raised by increasing their proficiency at performing narrowly defined and closely supervised tasks. When demand is buoyant and there is little pressure to reduce costs or innovate, the rigidities as well as the dependencies engendered by this design of work organization are preserved. During profitable times, the managerial task of eliminating less than fully efficient manufacturing practices is subordinated to maximizing profit by ensuring production flow (</a:t>
            </a:r>
            <a:r>
              <a:rPr lang="en-GB" sz="1200" kern="1200" dirty="0" err="1" smtClean="0">
                <a:solidFill>
                  <a:schemeClr val="tx1"/>
                </a:solidFill>
                <a:latin typeface="+mn-lt"/>
                <a:ea typeface="+mn-ea"/>
                <a:cs typeface="+mn-cs"/>
              </a:rPr>
              <a:t>Ezzamel</a:t>
            </a:r>
            <a:r>
              <a:rPr lang="en-GB" sz="1200" kern="1200" dirty="0" smtClean="0">
                <a:solidFill>
                  <a:schemeClr val="tx1"/>
                </a:solidFill>
                <a:latin typeface="+mn-lt"/>
                <a:ea typeface="+mn-ea"/>
                <a:cs typeface="+mn-cs"/>
              </a:rPr>
              <a:t>, </a:t>
            </a:r>
            <a:r>
              <a:rPr lang="en-GB" sz="1200" kern="1200" dirty="0" err="1" smtClean="0">
                <a:solidFill>
                  <a:schemeClr val="tx1"/>
                </a:solidFill>
                <a:latin typeface="+mn-lt"/>
                <a:ea typeface="+mn-ea"/>
                <a:cs typeface="+mn-cs"/>
              </a:rPr>
              <a:t>Willmott</a:t>
            </a:r>
            <a:r>
              <a:rPr lang="en-GB" sz="1200" kern="1200" dirty="0" smtClean="0">
                <a:solidFill>
                  <a:schemeClr val="tx1"/>
                </a:solidFill>
                <a:latin typeface="+mn-lt"/>
                <a:ea typeface="+mn-ea"/>
                <a:cs typeface="+mn-cs"/>
              </a:rPr>
              <a:t>, and Worthington, 1996). When markets become saturated, rates of innovation accelerate, and competition intensifies, however, the viability of this system for sustaining profitability becomes increasingly precarious, as anxieties are expressed about low rates of innovation and an overburdened management hierarchy. There is then pressure to scrutinize established practices, including the organization of work within a highly specialized division; hence, the sustained wave of interest during the 1990s in new, leaner manufacturing systems, including the shift from line work to teamwork as a way of improving quality, reducing waste, increasing throughput, and thereby securing desired levels of profitability.</a:t>
            </a:r>
          </a:p>
          <a:p>
            <a:endParaRPr lang="en-GB" dirty="0"/>
          </a:p>
        </p:txBody>
      </p:sp>
      <p:sp>
        <p:nvSpPr>
          <p:cNvPr id="4" name="Slide Number Placeholder 3"/>
          <p:cNvSpPr>
            <a:spLocks noGrp="1"/>
          </p:cNvSpPr>
          <p:nvPr>
            <p:ph type="sldNum" sz="quarter" idx="10"/>
          </p:nvPr>
        </p:nvSpPr>
        <p:spPr/>
        <p:txBody>
          <a:bodyPr/>
          <a:lstStyle/>
          <a:p>
            <a:fld id="{9CAB9B66-D41E-42AA-9876-BB38159F9038}" type="slidenum">
              <a:rPr lang="en-GB" smtClean="0"/>
              <a:pPr/>
              <a:t>24</a:t>
            </a:fld>
            <a:endParaRPr lang="en-GB"/>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Consensus difficult to achieve</a:t>
            </a:r>
            <a:r>
              <a:rPr lang="en-GB" baseline="0" dirty="0" smtClean="0"/>
              <a:t> – resisters have difficult task to influence others in a diverse group – minority views find it hard to influence majority views in diverse team so resistance is more difficult</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Central to the design of new, leaner systems of production is the use of various forms of "management at a distance." Close, personal supervision is relaxed or removed in </a:t>
            </a:r>
            <a:r>
              <a:rPr lang="en-GB" sz="1200" kern="1200" dirty="0" err="1" smtClean="0">
                <a:solidFill>
                  <a:schemeClr val="tx1"/>
                </a:solidFill>
                <a:latin typeface="+mn-lt"/>
                <a:ea typeface="+mn-ea"/>
                <a:cs typeface="+mn-cs"/>
              </a:rPr>
              <a:t>favor</a:t>
            </a:r>
            <a:r>
              <a:rPr lang="en-GB" sz="1200" kern="1200" dirty="0" smtClean="0">
                <a:solidFill>
                  <a:schemeClr val="tx1"/>
                </a:solidFill>
                <a:latin typeface="+mn-lt"/>
                <a:ea typeface="+mn-ea"/>
                <a:cs typeface="+mn-cs"/>
              </a:rPr>
              <a:t> of programs that, for example, seek to increase employee identification with corporate values (</a:t>
            </a:r>
            <a:r>
              <a:rPr lang="en-GB" sz="1200" kern="1200" dirty="0" err="1" smtClean="0">
                <a:solidFill>
                  <a:schemeClr val="tx1"/>
                </a:solidFill>
                <a:latin typeface="+mn-lt"/>
                <a:ea typeface="+mn-ea"/>
                <a:cs typeface="+mn-cs"/>
              </a:rPr>
              <a:t>Willmott</a:t>
            </a:r>
            <a:r>
              <a:rPr lang="en-GB" sz="1200" kern="1200" dirty="0" smtClean="0">
                <a:solidFill>
                  <a:schemeClr val="tx1"/>
                </a:solidFill>
                <a:latin typeface="+mn-lt"/>
                <a:ea typeface="+mn-ea"/>
                <a:cs typeface="+mn-cs"/>
              </a:rPr>
              <a:t>, 1993a) and/or use accounting measures to improve performance (</a:t>
            </a:r>
            <a:r>
              <a:rPr lang="en-GB" sz="1200" kern="1200" dirty="0" err="1" smtClean="0">
                <a:solidFill>
                  <a:schemeClr val="tx1"/>
                </a:solidFill>
                <a:latin typeface="+mn-lt"/>
                <a:ea typeface="+mn-ea"/>
                <a:cs typeface="+mn-cs"/>
              </a:rPr>
              <a:t>Ezzamel</a:t>
            </a:r>
            <a:r>
              <a:rPr lang="en-GB" sz="1200" kern="1200" dirty="0" smtClean="0">
                <a:solidFill>
                  <a:schemeClr val="tx1"/>
                </a:solidFill>
                <a:latin typeface="+mn-lt"/>
                <a:ea typeface="+mn-ea"/>
                <a:cs typeface="+mn-cs"/>
              </a:rPr>
              <a:t> et al., 1995). The objective of these methods is not simply to improve the coordination of productive effort but, more fundamentally, to induce and discipline employees to work at a pace or in ways that are intended to increase or at least maintain profitability. New methods of control, including teamwork, are welcomed so long as it is anticipated that they will enable managers to ensure that capitalists will continue to own and appropriate what employees produce. This requires capitalists and their managerial agents to "convince workers, through means subtle or brutal, to produce goods that they (the capitalists) will profit from" (Edwards, 1994: 89). It is at this shifting frontier of control that the exploitative dynamics of capitalism clash with the practical concerns of employees. These concerns include the implications of changing working practices for sustaining a sense of self-identity, as well as their consequences for future working conditions and employment prospects. The existence and relevance of this clash for understanding work organization is ignored when control is conflated with coordination.</a:t>
            </a:r>
          </a:p>
          <a:p>
            <a:endParaRPr lang="en-GB" dirty="0"/>
          </a:p>
        </p:txBody>
      </p:sp>
      <p:sp>
        <p:nvSpPr>
          <p:cNvPr id="4" name="Slide Number Placeholder 3"/>
          <p:cNvSpPr>
            <a:spLocks noGrp="1"/>
          </p:cNvSpPr>
          <p:nvPr>
            <p:ph type="sldNum" sz="quarter" idx="10"/>
          </p:nvPr>
        </p:nvSpPr>
        <p:spPr/>
        <p:txBody>
          <a:bodyPr/>
          <a:lstStyle/>
          <a:p>
            <a:fld id="{9CAB9B66-D41E-42AA-9876-BB38159F9038}" type="slidenum">
              <a:rPr lang="en-GB" smtClean="0"/>
              <a:pPr/>
              <a:t>25</a:t>
            </a:fld>
            <a:endParaRPr lang="en-GB"/>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AU" sz="1200" kern="1200" dirty="0" smtClean="0">
                <a:solidFill>
                  <a:schemeClr val="tx1"/>
                </a:solidFill>
                <a:latin typeface="+mn-lt"/>
                <a:ea typeface="+mn-ea"/>
                <a:cs typeface="+mn-cs"/>
              </a:rPr>
              <a:t>Modified from </a:t>
            </a:r>
            <a:r>
              <a:rPr lang="en-AU" sz="1200" kern="1200" dirty="0" err="1" smtClean="0">
                <a:solidFill>
                  <a:schemeClr val="tx1"/>
                </a:solidFill>
                <a:latin typeface="+mn-lt"/>
                <a:ea typeface="+mn-ea"/>
                <a:cs typeface="+mn-cs"/>
              </a:rPr>
              <a:t>Eunson</a:t>
            </a:r>
            <a:r>
              <a:rPr lang="en-AU" sz="1200" kern="1200" dirty="0" smtClean="0">
                <a:solidFill>
                  <a:schemeClr val="tx1"/>
                </a:solidFill>
                <a:latin typeface="+mn-lt"/>
                <a:ea typeface="+mn-ea"/>
                <a:cs typeface="+mn-cs"/>
              </a:rPr>
              <a:t>, B.C. (1994) </a:t>
            </a:r>
            <a:r>
              <a:rPr lang="en-AU" sz="1200" i="1" kern="1200" dirty="0" smtClean="0">
                <a:solidFill>
                  <a:schemeClr val="tx1"/>
                </a:solidFill>
                <a:latin typeface="+mn-lt"/>
                <a:ea typeface="+mn-ea"/>
                <a:cs typeface="+mn-cs"/>
              </a:rPr>
              <a:t>Communicating for Team Building</a:t>
            </a:r>
            <a:r>
              <a:rPr lang="en-AU" sz="1200" kern="1200" dirty="0" smtClean="0">
                <a:solidFill>
                  <a:schemeClr val="tx1"/>
                </a:solidFill>
                <a:latin typeface="+mn-lt"/>
                <a:ea typeface="+mn-ea"/>
                <a:cs typeface="+mn-cs"/>
              </a:rPr>
              <a:t>, Brisbane: John Wiley, p. 19.</a:t>
            </a:r>
            <a:endParaRPr lang="en-GB" sz="1200" kern="1200" dirty="0" smtClean="0">
              <a:solidFill>
                <a:schemeClr val="tx1"/>
              </a:solidFill>
              <a:latin typeface="+mn-lt"/>
              <a:ea typeface="+mn-ea"/>
              <a:cs typeface="+mn-cs"/>
            </a:endParaRPr>
          </a:p>
          <a:p>
            <a:r>
              <a:rPr lang="en-AU" sz="1200" kern="1200" dirty="0" smtClean="0">
                <a:solidFill>
                  <a:schemeClr val="tx1"/>
                </a:solidFill>
                <a:latin typeface="+mn-lt"/>
                <a:ea typeface="+mn-ea"/>
                <a:cs typeface="+mn-cs"/>
              </a:rPr>
              <a:t> </a:t>
            </a:r>
            <a:endParaRPr lang="en-GB" sz="1200" kern="1200" dirty="0" smtClean="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CAB9B66-D41E-42AA-9876-BB38159F9038}" type="slidenum">
              <a:rPr lang="en-GB" smtClean="0"/>
              <a:pPr/>
              <a:t>27</a:t>
            </a:fld>
            <a:endParaRPr lang="en-GB"/>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https://msbfile03.usc.edu/digitalmeasures/padler/intellcont/CMS-AAM-1.pdf</a:t>
            </a:r>
          </a:p>
          <a:p>
            <a:r>
              <a:rPr lang="en-GB" dirty="0" smtClean="0"/>
              <a:t>http://209.173.247.216/user_files/documents/2009/FBR/2008_2_evolution_revolution.pdf</a:t>
            </a:r>
          </a:p>
          <a:p>
            <a:r>
              <a:rPr lang="en-GB" dirty="0" smtClean="0"/>
              <a:t>http://work.colum.edu/~zfurness/theories/dews-on-foucault.pdf</a:t>
            </a:r>
          </a:p>
          <a:p>
            <a:r>
              <a:rPr lang="en-GB" sz="1200" kern="1200" dirty="0" smtClean="0">
                <a:solidFill>
                  <a:schemeClr val="tx1"/>
                </a:solidFill>
                <a:latin typeface="+mn-lt"/>
                <a:ea typeface="+mn-ea"/>
                <a:cs typeface="+mn-cs"/>
              </a:rPr>
              <a:t>In contrast to mainstream theory, management control and worker is not neutral in respect of class domination.</a:t>
            </a:r>
          </a:p>
          <a:p>
            <a:r>
              <a:rPr lang="en-GB" sz="1200" kern="1200" dirty="0" smtClean="0">
                <a:solidFill>
                  <a:schemeClr val="tx1"/>
                </a:solidFill>
                <a:latin typeface="+mn-lt"/>
                <a:ea typeface="+mn-ea"/>
                <a:cs typeface="+mn-cs"/>
              </a:rPr>
              <a:t>An adequate discussion of the reactions of workers missing - why employees will value and defend work practices even when they recognize these practices to be oppressive and designed to increase the rate of exploitation?</a:t>
            </a:r>
          </a:p>
          <a:p>
            <a:r>
              <a:rPr lang="en-GB" sz="1200" kern="1200" dirty="0" smtClean="0">
                <a:solidFill>
                  <a:schemeClr val="tx1"/>
                </a:solidFill>
                <a:latin typeface="+mn-lt"/>
                <a:ea typeface="+mn-ea"/>
                <a:cs typeface="+mn-cs"/>
              </a:rPr>
              <a:t>Development of structures of control in capitalist enterprises is mediated by the social construction and maintenance of a sense of self-identity by those who are engaged in changing or defending these structures. Self-identity is conceptualized as an experience of continuity across time and space as interpreted by the agent (</a:t>
            </a:r>
            <a:r>
              <a:rPr lang="en-GB" sz="1200" kern="1200" dirty="0" err="1" smtClean="0">
                <a:solidFill>
                  <a:schemeClr val="tx1"/>
                </a:solidFill>
                <a:latin typeface="+mn-lt"/>
                <a:ea typeface="+mn-ea"/>
                <a:cs typeface="+mn-cs"/>
              </a:rPr>
              <a:t>Giddens</a:t>
            </a:r>
            <a:r>
              <a:rPr lang="en-GB" sz="1200" kern="1200" dirty="0" smtClean="0">
                <a:solidFill>
                  <a:schemeClr val="tx1"/>
                </a:solidFill>
                <a:latin typeface="+mn-lt"/>
                <a:ea typeface="+mn-ea"/>
                <a:cs typeface="+mn-cs"/>
              </a:rPr>
              <a:t>, 1979: 128; 1991: 53). It "is not to be found in behaviour, nor - important though it is - in the reactions of others, but in the capacity to keep a particular narrative going" (1991: 54; emphasis in original). A feeling of comparative well-being and security accompanies the process of keeping the narrative going, just as anxiety about being "engulfed, crushed or overwhelmed" by events is associated with its disruption (</a:t>
            </a:r>
            <a:r>
              <a:rPr lang="en-GB" sz="1200" kern="1200" dirty="0" err="1" smtClean="0">
                <a:solidFill>
                  <a:schemeClr val="tx1"/>
                </a:solidFill>
                <a:latin typeface="+mn-lt"/>
                <a:ea typeface="+mn-ea"/>
                <a:cs typeface="+mn-cs"/>
              </a:rPr>
              <a:t>Giddens</a:t>
            </a:r>
            <a:r>
              <a:rPr lang="en-GB" sz="1200" kern="1200" dirty="0" smtClean="0">
                <a:solidFill>
                  <a:schemeClr val="tx1"/>
                </a:solidFill>
                <a:latin typeface="+mn-lt"/>
                <a:ea typeface="+mn-ea"/>
                <a:cs typeface="+mn-cs"/>
              </a:rPr>
              <a:t>, 1991: 53). Importantly, self-identity is not given or fixed; to accomplish a sense of coherence and constancy in self-identity involves its continuous confirmation and reproduction (Kondo, 1990).</a:t>
            </a:r>
          </a:p>
          <a:p>
            <a:r>
              <a:rPr lang="en-GB" sz="1200" kern="1200" dirty="0" smtClean="0">
                <a:solidFill>
                  <a:schemeClr val="tx1"/>
                </a:solidFill>
                <a:latin typeface="+mn-lt"/>
                <a:ea typeface="+mn-ea"/>
                <a:cs typeface="+mn-cs"/>
              </a:rPr>
              <a:t>Self-identity, as Casey (1995: 3) has noted, is best understood as "a convenient fiction . . . that gives some coherence and continuity to a process of mind-body sensations, conscious and unconscious experiences and meaning-making." Human beings are engaged in a process of constructing, sustaining, and restoring a sense of self-identity as a continuous reality in the face of circumstances, such as a change in working practices, that either confirm or pose a challenge to its narrative. </a:t>
            </a:r>
          </a:p>
          <a:p>
            <a:r>
              <a:rPr lang="en-GB" sz="1200" kern="1200" dirty="0" smtClean="0">
                <a:solidFill>
                  <a:schemeClr val="tx1"/>
                </a:solidFill>
                <a:latin typeface="+mn-lt"/>
                <a:ea typeface="+mn-ea"/>
                <a:cs typeface="+mn-cs"/>
              </a:rPr>
              <a:t>Barker (1993: 433) reported that employees at ISE stoutly defended the change to teamwork: "they did not want to give up their feeling of being self-managers no matter how intense the system of control became.“</a:t>
            </a:r>
          </a:p>
          <a:p>
            <a:r>
              <a:rPr lang="en-GB" sz="1200" kern="1200" dirty="0" smtClean="0">
                <a:solidFill>
                  <a:schemeClr val="tx1"/>
                </a:solidFill>
                <a:latin typeface="+mn-lt"/>
                <a:ea typeface="+mn-ea"/>
                <a:cs typeface="+mn-cs"/>
              </a:rPr>
              <a:t>Marx theorized workers' reaction to industrial capitalist work organization in relation to its implications for enabling or constraining an essential (humanist) impulse to push for greater autonomy. It is assumed that workers will respond positively to changes that enable them to exercise discretion, creativity, and ingenuity and thereby to nurture the "roots of life." </a:t>
            </a:r>
          </a:p>
          <a:p>
            <a:r>
              <a:rPr lang="en-GB" sz="1200" kern="1200" dirty="0" smtClean="0">
                <a:solidFill>
                  <a:schemeClr val="tx1"/>
                </a:solidFill>
                <a:latin typeface="+mn-lt"/>
                <a:ea typeface="+mn-ea"/>
                <a:cs typeface="+mn-cs"/>
              </a:rPr>
              <a:t>Foucault (1982) observed, appeals to self-declared "humanist" ideas can operate as a powerful means of subjection, as when employees are encouraged to believe that a shift to teamwork will be unequivocally empowering (</a:t>
            </a:r>
            <a:r>
              <a:rPr lang="en-GB" sz="1200" kern="1200" dirty="0" err="1" smtClean="0">
                <a:solidFill>
                  <a:schemeClr val="tx1"/>
                </a:solidFill>
                <a:latin typeface="+mn-lt"/>
                <a:ea typeface="+mn-ea"/>
                <a:cs typeface="+mn-cs"/>
              </a:rPr>
              <a:t>Willmott</a:t>
            </a:r>
            <a:r>
              <a:rPr lang="en-GB" sz="1200" kern="1200" dirty="0" smtClean="0">
                <a:solidFill>
                  <a:schemeClr val="tx1"/>
                </a:solidFill>
                <a:latin typeface="+mn-lt"/>
                <a:ea typeface="+mn-ea"/>
                <a:cs typeface="+mn-cs"/>
              </a:rPr>
              <a:t>, 1993a). Focusing on the reflexive constitution of self-identity in addition to the manufacture of products and the provision of services enables us to understand better why, contrary to Marx, employees do not necessarily come to resent "relinquishing control over what they do for most of their waking hours" (Friedman, 1990: 178). It also suggests why, for many employees, taking increased responsibility for control may be more shunned or feared, being experienced as an additional and irksome burden, than it is desired while, for others, additional responsibility may be welcomed as a means of enhancing self-identity. Similarly, a focus on self-identity may explain why some employees avoid systems of accountability while others readily embrace such systems as a means of "sharpen[</a:t>
            </a:r>
            <a:r>
              <a:rPr lang="en-GB" sz="1200" kern="1200" dirty="0" err="1" smtClean="0">
                <a:solidFill>
                  <a:schemeClr val="tx1"/>
                </a:solidFill>
                <a:latin typeface="+mn-lt"/>
                <a:ea typeface="+mn-ea"/>
                <a:cs typeface="+mn-cs"/>
              </a:rPr>
              <a:t>ing</a:t>
            </a:r>
            <a:r>
              <a:rPr lang="en-GB" sz="1200" kern="1200" dirty="0" smtClean="0">
                <a:solidFill>
                  <a:schemeClr val="tx1"/>
                </a:solidFill>
                <a:latin typeface="+mn-lt"/>
                <a:ea typeface="+mn-ea"/>
                <a:cs typeface="+mn-cs"/>
              </a:rPr>
              <a:t>] and clarify[</a:t>
            </a:r>
            <a:r>
              <a:rPr lang="en-GB" sz="1200" kern="1200" dirty="0" err="1" smtClean="0">
                <a:solidFill>
                  <a:schemeClr val="tx1"/>
                </a:solidFill>
                <a:latin typeface="+mn-lt"/>
                <a:ea typeface="+mn-ea"/>
                <a:cs typeface="+mn-cs"/>
              </a:rPr>
              <a:t>ing</a:t>
            </a:r>
            <a:r>
              <a:rPr lang="en-GB" sz="1200" kern="1200" dirty="0" smtClean="0">
                <a:solidFill>
                  <a:schemeClr val="tx1"/>
                </a:solidFill>
                <a:latin typeface="+mn-lt"/>
                <a:ea typeface="+mn-ea"/>
                <a:cs typeface="+mn-cs"/>
              </a:rPr>
              <a:t>] their sense of self" (Roberts, 1991: 358).</a:t>
            </a:r>
          </a:p>
          <a:p>
            <a:r>
              <a:rPr lang="en-GB" sz="1200" kern="1200" dirty="0" smtClean="0">
                <a:solidFill>
                  <a:schemeClr val="tx1"/>
                </a:solidFill>
                <a:latin typeface="+mn-lt"/>
                <a:ea typeface="+mn-ea"/>
                <a:cs typeface="+mn-cs"/>
              </a:rPr>
              <a:t>employees' identification with managerial agendas and ideologies is cursorily explained as symptomatic of workers' "false consciousness" of their real, objective interests. We reject the notion of "false consciousness" because it assumes some essential, historical conception of human nature that is external to and "alienated" by capitalist relations of production. Arguing that interests are socially identified rather than objectively given, </a:t>
            </a:r>
            <a:r>
              <a:rPr lang="en-GB" sz="1200" kern="1200" dirty="0" err="1" smtClean="0">
                <a:solidFill>
                  <a:schemeClr val="tx1"/>
                </a:solidFill>
                <a:latin typeface="+mn-lt"/>
                <a:ea typeface="+mn-ea"/>
                <a:cs typeface="+mn-cs"/>
              </a:rPr>
              <a:t>Burawoy</a:t>
            </a:r>
            <a:r>
              <a:rPr lang="en-GB" sz="1200" kern="1200" dirty="0" smtClean="0">
                <a:solidFill>
                  <a:schemeClr val="tx1"/>
                </a:solidFill>
                <a:latin typeface="+mn-lt"/>
                <a:ea typeface="+mn-ea"/>
                <a:cs typeface="+mn-cs"/>
              </a:rPr>
              <a:t> (1979, 1985) called for a revision of </a:t>
            </a:r>
            <a:r>
              <a:rPr lang="en-GB" sz="1200" kern="1200" dirty="0" err="1" smtClean="0">
                <a:solidFill>
                  <a:schemeClr val="tx1"/>
                </a:solidFill>
                <a:latin typeface="+mn-lt"/>
                <a:ea typeface="+mn-ea"/>
                <a:cs typeface="+mn-cs"/>
              </a:rPr>
              <a:t>labor</a:t>
            </a:r>
            <a:r>
              <a:rPr lang="en-GB" sz="1200" kern="1200" dirty="0" smtClean="0">
                <a:solidFill>
                  <a:schemeClr val="tx1"/>
                </a:solidFill>
                <a:latin typeface="+mn-lt"/>
                <a:ea typeface="+mn-ea"/>
                <a:cs typeface="+mn-cs"/>
              </a:rPr>
              <a:t> process theory that incorporates an appreciation of the subjective - ideological and political - dimensions of work organization. This led him to develop a compensation thesis in which interests are understood to be organized through "game playing" (competition between machinists to get or finish a demanding or easy job), "horseplay," or "playing the system" (contriving to secure generous timings for a job) on the </a:t>
            </a:r>
            <a:r>
              <a:rPr lang="en-GB" sz="1200" kern="1200" dirty="0" err="1" smtClean="0">
                <a:solidFill>
                  <a:schemeClr val="tx1"/>
                </a:solidFill>
                <a:latin typeface="+mn-lt"/>
                <a:ea typeface="+mn-ea"/>
                <a:cs typeface="+mn-cs"/>
              </a:rPr>
              <a:t>shopfloor</a:t>
            </a:r>
            <a:r>
              <a:rPr lang="en-GB" sz="1200" kern="1200" dirty="0" smtClean="0">
                <a:solidFill>
                  <a:schemeClr val="tx1"/>
                </a:solidFill>
                <a:latin typeface="+mn-lt"/>
                <a:ea typeface="+mn-ea"/>
                <a:cs typeface="+mn-cs"/>
              </a:rPr>
              <a:t>. These practices are valued and defended by workers, he argued, because by participating in </a:t>
            </a:r>
            <a:r>
              <a:rPr lang="en-GB" sz="1200" kern="1200" dirty="0" err="1" smtClean="0">
                <a:solidFill>
                  <a:schemeClr val="tx1"/>
                </a:solidFill>
                <a:latin typeface="+mn-lt"/>
                <a:ea typeface="+mn-ea"/>
                <a:cs typeface="+mn-cs"/>
              </a:rPr>
              <a:t>shopfloor</a:t>
            </a:r>
            <a:r>
              <a:rPr lang="en-GB" sz="1200" kern="1200" dirty="0" smtClean="0">
                <a:solidFill>
                  <a:schemeClr val="tx1"/>
                </a:solidFill>
                <a:latin typeface="+mn-lt"/>
                <a:ea typeface="+mn-ea"/>
                <a:cs typeface="+mn-cs"/>
              </a:rPr>
              <a:t> games, workers are able to make "real choices, however narrowly conceived" (</a:t>
            </a:r>
            <a:r>
              <a:rPr lang="en-GB" sz="1200" kern="1200" dirty="0" err="1" smtClean="0">
                <a:solidFill>
                  <a:schemeClr val="tx1"/>
                </a:solidFill>
                <a:latin typeface="+mn-lt"/>
                <a:ea typeface="+mn-ea"/>
                <a:cs typeface="+mn-cs"/>
              </a:rPr>
              <a:t>Burawoy</a:t>
            </a:r>
            <a:r>
              <a:rPr lang="en-GB" sz="1200" kern="1200" dirty="0" smtClean="0">
                <a:solidFill>
                  <a:schemeClr val="tx1"/>
                </a:solidFill>
                <a:latin typeface="+mn-lt"/>
                <a:ea typeface="+mn-ea"/>
                <a:cs typeface="+mn-cs"/>
              </a:rPr>
              <a:t>, 1979: 27).</a:t>
            </a:r>
          </a:p>
          <a:p>
            <a:r>
              <a:rPr lang="en-GB" sz="1200" kern="1200" dirty="0" smtClean="0">
                <a:solidFill>
                  <a:schemeClr val="tx1"/>
                </a:solidFill>
                <a:latin typeface="+mn-lt"/>
                <a:ea typeface="+mn-ea"/>
                <a:cs typeface="+mn-cs"/>
              </a:rPr>
              <a:t>Although </a:t>
            </a:r>
            <a:r>
              <a:rPr lang="en-GB" sz="1200" kern="1200" dirty="0" err="1" smtClean="0">
                <a:solidFill>
                  <a:schemeClr val="tx1"/>
                </a:solidFill>
                <a:latin typeface="+mn-lt"/>
                <a:ea typeface="+mn-ea"/>
                <a:cs typeface="+mn-cs"/>
              </a:rPr>
              <a:t>Burawoy</a:t>
            </a:r>
            <a:r>
              <a:rPr lang="en-GB" sz="1200" kern="1200" dirty="0" smtClean="0">
                <a:solidFill>
                  <a:schemeClr val="tx1"/>
                </a:solidFill>
                <a:latin typeface="+mn-lt"/>
                <a:ea typeface="+mn-ea"/>
                <a:cs typeface="+mn-cs"/>
              </a:rPr>
              <a:t> rejects the idea of "false consciousness" to account for workers' acquiescence to capitalist work organization, his explanation of their consent continues to rely on an essentialist conception of human nature. The importance of making choices is ascribed to a seemingly universal human desire for autonomy, which is frustrated when workers are treated as the passive, compliant followers of managerial instructions. </a:t>
            </a:r>
            <a:r>
              <a:rPr lang="en-GB" sz="1200" kern="1200" dirty="0" err="1" smtClean="0">
                <a:solidFill>
                  <a:schemeClr val="tx1"/>
                </a:solidFill>
                <a:latin typeface="+mn-lt"/>
                <a:ea typeface="+mn-ea"/>
                <a:cs typeface="+mn-cs"/>
              </a:rPr>
              <a:t>Burawoy</a:t>
            </a:r>
            <a:r>
              <a:rPr lang="en-GB" sz="1200" kern="1200" dirty="0" smtClean="0">
                <a:solidFill>
                  <a:schemeClr val="tx1"/>
                </a:solidFill>
                <a:latin typeface="+mn-lt"/>
                <a:ea typeface="+mn-ea"/>
                <a:cs typeface="+mn-cs"/>
              </a:rPr>
              <a:t> understands this treatment to prompt workers to develop and participate in </a:t>
            </a:r>
            <a:r>
              <a:rPr lang="en-GB" sz="1200" kern="1200" dirty="0" err="1" smtClean="0">
                <a:solidFill>
                  <a:schemeClr val="tx1"/>
                </a:solidFill>
                <a:latin typeface="+mn-lt"/>
                <a:ea typeface="+mn-ea"/>
                <a:cs typeface="+mn-cs"/>
              </a:rPr>
              <a:t>shopfloor</a:t>
            </a:r>
            <a:r>
              <a:rPr lang="en-GB" sz="1200" kern="1200" dirty="0" smtClean="0">
                <a:solidFill>
                  <a:schemeClr val="tx1"/>
                </a:solidFill>
                <a:latin typeface="+mn-lt"/>
                <a:ea typeface="+mn-ea"/>
                <a:cs typeface="+mn-cs"/>
              </a:rPr>
              <a:t> games as a means of expressing their essential nature as sovereign, creative human beings. No consideration is given to how the value placed on making choices is historically and culturally conditioned and constructed as a key element of employees' (e.g., machine operators') self-identity (</a:t>
            </a:r>
            <a:r>
              <a:rPr lang="en-GB" sz="1200" kern="1200" dirty="0" err="1" smtClean="0">
                <a:solidFill>
                  <a:schemeClr val="tx1"/>
                </a:solidFill>
                <a:latin typeface="+mn-lt"/>
                <a:ea typeface="+mn-ea"/>
                <a:cs typeface="+mn-cs"/>
              </a:rPr>
              <a:t>Willmott</a:t>
            </a:r>
            <a:r>
              <a:rPr lang="en-GB" sz="1200" kern="1200" dirty="0" smtClean="0">
                <a:solidFill>
                  <a:schemeClr val="tx1"/>
                </a:solidFill>
                <a:latin typeface="+mn-lt"/>
                <a:ea typeface="+mn-ea"/>
                <a:cs typeface="+mn-cs"/>
              </a:rPr>
              <a:t>, 1994).</a:t>
            </a:r>
          </a:p>
          <a:p>
            <a:r>
              <a:rPr lang="en-GB" sz="1200" kern="1200" dirty="0" smtClean="0">
                <a:solidFill>
                  <a:schemeClr val="tx1"/>
                </a:solidFill>
                <a:latin typeface="+mn-lt"/>
                <a:ea typeface="+mn-ea"/>
                <a:cs typeface="+mn-cs"/>
              </a:rPr>
              <a:t>We conceptualize employees' positive and negative reactions to working arrangements in terms of the perceived implications for their historically and culturally conditioned sense of self-identity (Knights and </a:t>
            </a:r>
            <a:r>
              <a:rPr lang="en-GB" sz="1200" kern="1200" dirty="0" err="1" smtClean="0">
                <a:solidFill>
                  <a:schemeClr val="tx1"/>
                </a:solidFill>
                <a:latin typeface="+mn-lt"/>
                <a:ea typeface="+mn-ea"/>
                <a:cs typeface="+mn-cs"/>
              </a:rPr>
              <a:t>Willmott</a:t>
            </a:r>
            <a:r>
              <a:rPr lang="en-GB" sz="1200" kern="1200" dirty="0" smtClean="0">
                <a:solidFill>
                  <a:schemeClr val="tx1"/>
                </a:solidFill>
                <a:latin typeface="+mn-lt"/>
                <a:ea typeface="+mn-ea"/>
                <a:cs typeface="+mn-cs"/>
              </a:rPr>
              <a:t>, 1989). This enables us to appreciate how and why, in some circumstances, employees may actively seek to defend their treatment as commodities and resist moves that might be construed to enable them to make more "real choices" (</a:t>
            </a:r>
            <a:r>
              <a:rPr lang="en-GB" sz="1200" kern="1200" dirty="0" err="1" smtClean="0">
                <a:solidFill>
                  <a:schemeClr val="tx1"/>
                </a:solidFill>
                <a:latin typeface="+mn-lt"/>
                <a:ea typeface="+mn-ea"/>
                <a:cs typeface="+mn-cs"/>
              </a:rPr>
              <a:t>Burawoy</a:t>
            </a:r>
            <a:r>
              <a:rPr lang="en-GB" sz="1200" kern="1200" dirty="0" smtClean="0">
                <a:solidFill>
                  <a:schemeClr val="tx1"/>
                </a:solidFill>
                <a:latin typeface="+mn-lt"/>
                <a:ea typeface="+mn-ea"/>
                <a:cs typeface="+mn-cs"/>
              </a:rPr>
              <a:t>, 1979: 27) or at least to "alleviate boredom" (</a:t>
            </a:r>
            <a:r>
              <a:rPr lang="en-GB" sz="1200" kern="1200" dirty="0" err="1" smtClean="0">
                <a:solidFill>
                  <a:schemeClr val="tx1"/>
                </a:solidFill>
                <a:latin typeface="+mn-lt"/>
                <a:ea typeface="+mn-ea"/>
                <a:cs typeface="+mn-cs"/>
              </a:rPr>
              <a:t>Burawoy</a:t>
            </a:r>
            <a:r>
              <a:rPr lang="en-GB" sz="1200" kern="1200" dirty="0" smtClean="0">
                <a:solidFill>
                  <a:schemeClr val="tx1"/>
                </a:solidFill>
                <a:latin typeface="+mn-lt"/>
                <a:ea typeface="+mn-ea"/>
                <a:cs typeface="+mn-cs"/>
              </a:rPr>
              <a:t>, 1985: 10). Although we do not endorse the treatment of employees as commodities or their </a:t>
            </a:r>
            <a:r>
              <a:rPr lang="en-GB" sz="1200" kern="1200" dirty="0" err="1" smtClean="0">
                <a:solidFill>
                  <a:schemeClr val="tx1"/>
                </a:solidFill>
                <a:latin typeface="+mn-lt"/>
                <a:ea typeface="+mn-ea"/>
                <a:cs typeface="+mn-cs"/>
              </a:rPr>
              <a:t>defense</a:t>
            </a:r>
            <a:r>
              <a:rPr lang="en-GB" sz="1200" kern="1200" dirty="0" smtClean="0">
                <a:solidFill>
                  <a:schemeClr val="tx1"/>
                </a:solidFill>
                <a:latin typeface="+mn-lt"/>
                <a:ea typeface="+mn-ea"/>
                <a:cs typeface="+mn-cs"/>
              </a:rPr>
              <a:t> of it, we question whether the ascription of a desire to compensate for the negation of some humanistic essence adequately explains the positive value that is frequently placed on these opportunities. Instead, we understand enthusiastic participation in game playing to be contingent upon the construction of a sense of self-identity that finds confirmation through the initiation and reproduction of such practices.</a:t>
            </a:r>
          </a:p>
          <a:p>
            <a:r>
              <a:rPr lang="en-GB" sz="1200" kern="1200" dirty="0" smtClean="0">
                <a:solidFill>
                  <a:schemeClr val="tx1"/>
                </a:solidFill>
                <a:latin typeface="+mn-lt"/>
                <a:ea typeface="+mn-ea"/>
                <a:cs typeface="+mn-cs"/>
              </a:rPr>
              <a:t> </a:t>
            </a:r>
            <a:endParaRPr lang="en-GB"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9CAB9B66-D41E-42AA-9876-BB38159F9038}" type="slidenum">
              <a:rPr lang="en-GB" smtClean="0"/>
              <a:pPr/>
              <a:t>28</a:t>
            </a:fld>
            <a:endParaRPr lang="en-GB"/>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http://findarticles.com/p/articles/mi_m4035/is_n2_v43/ai_21073409/pg_5/?tag=content;col1</a:t>
            </a:r>
            <a:endParaRPr lang="en-GB" dirty="0"/>
          </a:p>
        </p:txBody>
      </p:sp>
      <p:sp>
        <p:nvSpPr>
          <p:cNvPr id="4" name="Slide Number Placeholder 3"/>
          <p:cNvSpPr>
            <a:spLocks noGrp="1"/>
          </p:cNvSpPr>
          <p:nvPr>
            <p:ph type="sldNum" sz="quarter" idx="10"/>
          </p:nvPr>
        </p:nvSpPr>
        <p:spPr/>
        <p:txBody>
          <a:bodyPr/>
          <a:lstStyle/>
          <a:p>
            <a:fld id="{9CAB9B66-D41E-42AA-9876-BB38159F9038}" type="slidenum">
              <a:rPr lang="en-GB" smtClean="0"/>
              <a:pPr/>
              <a:t>29</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033A17BA-E04F-49D0-8F87-B078DD953CEF}" type="datetimeFigureOut">
              <a:rPr lang="en-GB" smtClean="0"/>
              <a:pPr/>
              <a:t>31/10/2011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230BE50-68C8-4873-AB60-7066B424724F}"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33A17BA-E04F-49D0-8F87-B078DD953CEF}" type="datetimeFigureOut">
              <a:rPr lang="en-GB" smtClean="0"/>
              <a:pPr/>
              <a:t>31/10/2011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230BE50-68C8-4873-AB60-7066B424724F}"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33A17BA-E04F-49D0-8F87-B078DD953CEF}" type="datetimeFigureOut">
              <a:rPr lang="en-GB" smtClean="0"/>
              <a:pPr/>
              <a:t>31/10/2011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230BE50-68C8-4873-AB60-7066B424724F}"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033A17BA-E04F-49D0-8F87-B078DD953CEF}" type="datetimeFigureOut">
              <a:rPr lang="en-GB" smtClean="0"/>
              <a:pPr/>
              <a:t>31/10/2011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230BE50-68C8-4873-AB60-7066B424724F}"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033A17BA-E04F-49D0-8F87-B078DD953CEF}" type="datetimeFigureOut">
              <a:rPr lang="en-GB" smtClean="0"/>
              <a:pPr/>
              <a:t>31/10/2011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230BE50-68C8-4873-AB60-7066B424724F}"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033A17BA-E04F-49D0-8F87-B078DD953CEF}" type="datetimeFigureOut">
              <a:rPr lang="en-GB" smtClean="0"/>
              <a:pPr/>
              <a:t>31/10/2011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230BE50-68C8-4873-AB60-7066B424724F}"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3A17BA-E04F-49D0-8F87-B078DD953CEF}" type="datetimeFigureOut">
              <a:rPr lang="en-GB" smtClean="0"/>
              <a:pPr/>
              <a:t>31/10/2011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230BE50-68C8-4873-AB60-7066B424724F}"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33A17BA-E04F-49D0-8F87-B078DD953CEF}" type="datetimeFigureOut">
              <a:rPr lang="en-GB" smtClean="0"/>
              <a:pPr/>
              <a:t>31/10/2011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230BE50-68C8-4873-AB60-7066B424724F}"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33A17BA-E04F-49D0-8F87-B078DD953CEF}" type="datetimeFigureOut">
              <a:rPr lang="en-GB" smtClean="0"/>
              <a:pPr/>
              <a:t>31/10/2011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230BE50-68C8-4873-AB60-7066B424724F}"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33A17BA-E04F-49D0-8F87-B078DD953CEF}" type="datetimeFigureOut">
              <a:rPr lang="en-GB" smtClean="0"/>
              <a:pPr/>
              <a:t>31/10/2011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230BE50-68C8-4873-AB60-7066B424724F}"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33A17BA-E04F-49D0-8F87-B078DD953CEF}" type="datetimeFigureOut">
              <a:rPr lang="en-GB" smtClean="0"/>
              <a:pPr/>
              <a:t>31/10/2011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230BE50-68C8-4873-AB60-7066B424724F}"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33A17BA-E04F-49D0-8F87-B078DD953CEF}" type="datetimeFigureOut">
              <a:rPr lang="en-GB" smtClean="0"/>
              <a:pPr/>
              <a:t>31/10/2011</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230BE50-68C8-4873-AB60-7066B424724F}"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Critical Issues in Management</a:t>
            </a:r>
            <a:br>
              <a:rPr lang="en-GB" dirty="0" smtClean="0"/>
            </a:br>
            <a:r>
              <a:rPr lang="en-GB" dirty="0" smtClean="0"/>
              <a:t>Teamwork</a:t>
            </a:r>
            <a:endParaRPr lang="en-GB" dirty="0"/>
          </a:p>
        </p:txBody>
      </p:sp>
      <p:sp>
        <p:nvSpPr>
          <p:cNvPr id="3" name="Subtitle 2"/>
          <p:cNvSpPr>
            <a:spLocks noGrp="1"/>
          </p:cNvSpPr>
          <p:nvPr>
            <p:ph type="subTitle" idx="1"/>
          </p:nvPr>
        </p:nvSpPr>
        <p:spPr/>
        <p:txBody>
          <a:bodyPr/>
          <a:lstStyle/>
          <a:p>
            <a:r>
              <a:rPr lang="en-GB" dirty="0" smtClean="0"/>
              <a:t>Caroline </a:t>
            </a:r>
            <a:r>
              <a:rPr lang="en-GB" dirty="0" err="1" smtClean="0"/>
              <a:t>Jawad</a:t>
            </a:r>
            <a:r>
              <a:rPr lang="en-GB" dirty="0" smtClean="0"/>
              <a:t> 2011</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Teamwork</a:t>
            </a:r>
            <a:endParaRPr lang="en-GB" dirty="0"/>
          </a:p>
        </p:txBody>
      </p:sp>
      <p:sp>
        <p:nvSpPr>
          <p:cNvPr id="3" name="Content Placeholder 2"/>
          <p:cNvSpPr>
            <a:spLocks noGrp="1"/>
          </p:cNvSpPr>
          <p:nvPr>
            <p:ph idx="1"/>
          </p:nvPr>
        </p:nvSpPr>
        <p:spPr/>
        <p:txBody>
          <a:bodyPr/>
          <a:lstStyle/>
          <a:p>
            <a:r>
              <a:rPr lang="en-GB" dirty="0" smtClean="0"/>
              <a:t>1990 – almost half of largest US companies used self-managed teams (Cohen et al, 1996)</a:t>
            </a:r>
          </a:p>
          <a:p>
            <a:r>
              <a:rPr lang="en-GB" dirty="0" smtClean="0"/>
              <a:t>40% of UK organisations (</a:t>
            </a:r>
            <a:r>
              <a:rPr lang="en-GB" dirty="0"/>
              <a:t>I</a:t>
            </a:r>
            <a:r>
              <a:rPr lang="en-GB" dirty="0" smtClean="0"/>
              <a:t>ndustrial Society, 1995)</a:t>
            </a:r>
          </a:p>
          <a:p>
            <a:pPr lvl="1"/>
            <a:r>
              <a:rPr lang="en-GB" dirty="0" smtClean="0"/>
              <a:t>3 years</a:t>
            </a:r>
          </a:p>
          <a:p>
            <a:r>
              <a:rPr lang="en-GB" dirty="0" smtClean="0"/>
              <a:t>70% in manufacturing organisations (</a:t>
            </a:r>
            <a:r>
              <a:rPr lang="en-GB" dirty="0" err="1" smtClean="0"/>
              <a:t>Waterson</a:t>
            </a:r>
            <a:r>
              <a:rPr lang="en-GB" dirty="0" smtClean="0"/>
              <a:t> et al, 1997)</a:t>
            </a:r>
          </a:p>
          <a:p>
            <a:r>
              <a:rPr lang="en-GB" dirty="0" smtClean="0"/>
              <a:t>65% of workplaces (Cully et al, 1998)</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Questions</a:t>
            </a:r>
            <a:endParaRPr lang="en-GB" dirty="0"/>
          </a:p>
        </p:txBody>
      </p:sp>
      <p:sp>
        <p:nvSpPr>
          <p:cNvPr id="3" name="Content Placeholder 2"/>
          <p:cNvSpPr>
            <a:spLocks noGrp="1"/>
          </p:cNvSpPr>
          <p:nvPr>
            <p:ph idx="1"/>
          </p:nvPr>
        </p:nvSpPr>
        <p:spPr/>
        <p:txBody>
          <a:bodyPr/>
          <a:lstStyle/>
          <a:p>
            <a:r>
              <a:rPr lang="en-GB" dirty="0" smtClean="0"/>
              <a:t>What rationales do organisations have for introducing teams?</a:t>
            </a:r>
          </a:p>
          <a:p>
            <a:r>
              <a:rPr lang="en-GB" dirty="0" smtClean="0"/>
              <a:t>How are teams managed?</a:t>
            </a:r>
          </a:p>
          <a:p>
            <a:r>
              <a:rPr lang="en-GB" dirty="0" smtClean="0"/>
              <a:t>How are teams experienced by employees?</a:t>
            </a:r>
          </a:p>
          <a:p>
            <a:r>
              <a:rPr lang="en-GB" dirty="0" smtClean="0"/>
              <a:t>Do teams have a positive impact on the organisation?</a:t>
            </a:r>
          </a:p>
          <a:p>
            <a:r>
              <a:rPr lang="en-GB" dirty="0" smtClean="0"/>
              <a:t>Do teams have a positive impact on the well-being of the individuals in the team?</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Historical reason ...</a:t>
            </a:r>
            <a:endParaRPr lang="en-GB" dirty="0"/>
          </a:p>
        </p:txBody>
      </p:sp>
      <p:sp>
        <p:nvSpPr>
          <p:cNvPr id="3" name="Content Placeholder 2"/>
          <p:cNvSpPr>
            <a:spLocks noGrp="1"/>
          </p:cNvSpPr>
          <p:nvPr>
            <p:ph idx="1"/>
          </p:nvPr>
        </p:nvSpPr>
        <p:spPr/>
        <p:txBody>
          <a:bodyPr/>
          <a:lstStyle/>
          <a:p>
            <a:r>
              <a:rPr lang="en-GB" dirty="0" smtClean="0"/>
              <a:t>Idealised period of pre-industrial manufacturing where production was undertaken by independent </a:t>
            </a:r>
            <a:r>
              <a:rPr lang="en-GB" dirty="0" err="1" smtClean="0"/>
              <a:t>craftworkers</a:t>
            </a:r>
            <a:r>
              <a:rPr lang="en-GB" dirty="0" smtClean="0"/>
              <a:t> operating in loosely governed, co-operative groups</a:t>
            </a:r>
          </a:p>
          <a:p>
            <a:pPr lvl="2"/>
            <a:r>
              <a:rPr lang="en-GB" dirty="0" err="1" smtClean="0"/>
              <a:t>Kazenbach</a:t>
            </a:r>
            <a:r>
              <a:rPr lang="en-GB" dirty="0" smtClean="0"/>
              <a:t> and Smith, 1993</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Historical view of </a:t>
            </a:r>
            <a:r>
              <a:rPr lang="en-GB" dirty="0" err="1"/>
              <a:t>T</a:t>
            </a:r>
            <a:r>
              <a:rPr lang="en-GB" dirty="0" err="1" smtClean="0"/>
              <a:t>eamworking</a:t>
            </a:r>
            <a:endParaRPr lang="en-GB" dirty="0"/>
          </a:p>
        </p:txBody>
      </p:sp>
      <p:sp>
        <p:nvSpPr>
          <p:cNvPr id="3" name="Content Placeholder 2"/>
          <p:cNvSpPr>
            <a:spLocks noGrp="1"/>
          </p:cNvSpPr>
          <p:nvPr>
            <p:ph idx="1"/>
          </p:nvPr>
        </p:nvSpPr>
        <p:spPr/>
        <p:txBody>
          <a:bodyPr>
            <a:normAutofit/>
          </a:bodyPr>
          <a:lstStyle/>
          <a:p>
            <a:r>
              <a:rPr lang="en-AU" dirty="0" smtClean="0"/>
              <a:t>Part </a:t>
            </a:r>
            <a:r>
              <a:rPr lang="en-AU" dirty="0"/>
              <a:t>of three major phases of job redesign: </a:t>
            </a:r>
            <a:endParaRPr lang="en-AU" dirty="0" smtClean="0"/>
          </a:p>
          <a:p>
            <a:pPr lvl="1"/>
            <a:r>
              <a:rPr lang="en-AU" dirty="0" smtClean="0"/>
              <a:t>up </a:t>
            </a:r>
            <a:r>
              <a:rPr lang="en-AU" dirty="0"/>
              <a:t>to around 1950s was heavily influenced by scientific </a:t>
            </a:r>
            <a:r>
              <a:rPr lang="en-AU" dirty="0" smtClean="0"/>
              <a:t>management</a:t>
            </a:r>
          </a:p>
          <a:p>
            <a:pPr lvl="1"/>
            <a:r>
              <a:rPr lang="en-AU" dirty="0" smtClean="0"/>
              <a:t>to </a:t>
            </a:r>
            <a:r>
              <a:rPr lang="en-AU" dirty="0"/>
              <a:t>around 1980 saw a reaction to scientific management and greater emphasis placed on motivation and job </a:t>
            </a:r>
            <a:r>
              <a:rPr lang="en-AU" dirty="0" smtClean="0"/>
              <a:t>satisfaction</a:t>
            </a:r>
          </a:p>
          <a:p>
            <a:pPr lvl="1"/>
            <a:r>
              <a:rPr lang="en-AU" dirty="0" smtClean="0"/>
              <a:t>since </a:t>
            </a:r>
            <a:r>
              <a:rPr lang="en-AU" dirty="0"/>
              <a:t>the 1970s to 1980s onwards which saw a focus developing high team-based “high performance work systems” </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Organisational Theory</a:t>
            </a:r>
            <a:endParaRPr lang="en-GB" dirty="0"/>
          </a:p>
        </p:txBody>
      </p:sp>
      <p:sp>
        <p:nvSpPr>
          <p:cNvPr id="3" name="Content Placeholder 2"/>
          <p:cNvSpPr>
            <a:spLocks noGrp="1"/>
          </p:cNvSpPr>
          <p:nvPr>
            <p:ph idx="1"/>
          </p:nvPr>
        </p:nvSpPr>
        <p:spPr/>
        <p:txBody>
          <a:bodyPr/>
          <a:lstStyle/>
          <a:p>
            <a:r>
              <a:rPr lang="en-GB" dirty="0" smtClean="0"/>
              <a:t>Taylor – Scientific Management</a:t>
            </a:r>
          </a:p>
          <a:p>
            <a:r>
              <a:rPr lang="en-GB" dirty="0" smtClean="0"/>
              <a:t>Scientific rationale for the conception and execution of work</a:t>
            </a:r>
          </a:p>
          <a:p>
            <a:r>
              <a:rPr lang="en-GB" dirty="0" smtClean="0"/>
              <a:t>Managers – trained to use scientific methods in order to measure and re-design tasks by breaking them down to their smallest tasks</a:t>
            </a:r>
          </a:p>
          <a:p>
            <a:r>
              <a:rPr lang="en-GB" dirty="0" smtClean="0"/>
              <a:t>Efficiency and productivity to be achieved</a:t>
            </a:r>
          </a:p>
          <a:p>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lstStyle/>
          <a:p>
            <a:r>
              <a:rPr lang="en-GB" dirty="0" smtClean="0"/>
              <a:t>No benefit in workers having responsibility</a:t>
            </a:r>
          </a:p>
          <a:p>
            <a:r>
              <a:rPr lang="en-GB" dirty="0" smtClean="0"/>
              <a:t>Division of labour </a:t>
            </a:r>
          </a:p>
          <a:p>
            <a:r>
              <a:rPr lang="en-GB" dirty="0" smtClean="0"/>
              <a:t>Reward for individual effort </a:t>
            </a:r>
          </a:p>
          <a:p>
            <a:r>
              <a:rPr lang="en-GB" dirty="0" smtClean="0"/>
              <a:t>Most productive workers – paid the most</a:t>
            </a:r>
          </a:p>
          <a:p>
            <a:r>
              <a:rPr lang="en-GB" dirty="0" smtClean="0"/>
              <a:t>Believed he offered a complete mental revolution for managers and complete system of control</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Taylor and </a:t>
            </a:r>
            <a:r>
              <a:rPr lang="en-GB" dirty="0" err="1" smtClean="0"/>
              <a:t>Teamworking</a:t>
            </a:r>
            <a:endParaRPr lang="en-GB" dirty="0"/>
          </a:p>
        </p:txBody>
      </p:sp>
      <p:sp>
        <p:nvSpPr>
          <p:cNvPr id="3" name="Content Placeholder 2"/>
          <p:cNvSpPr>
            <a:spLocks noGrp="1"/>
          </p:cNvSpPr>
          <p:nvPr>
            <p:ph idx="1"/>
          </p:nvPr>
        </p:nvSpPr>
        <p:spPr/>
        <p:txBody>
          <a:bodyPr/>
          <a:lstStyle/>
          <a:p>
            <a:r>
              <a:rPr lang="en-GB" dirty="0" smtClean="0"/>
              <a:t>No benefit in teams</a:t>
            </a:r>
          </a:p>
          <a:p>
            <a:r>
              <a:rPr lang="en-GB" dirty="0" smtClean="0"/>
              <a:t>Against having them – ‘systematic soldiering’</a:t>
            </a:r>
          </a:p>
          <a:p>
            <a:r>
              <a:rPr lang="en-GB" dirty="0" smtClean="0"/>
              <a:t>Workers colluding together to restrict output ...</a:t>
            </a:r>
          </a:p>
          <a:p>
            <a:r>
              <a:rPr lang="en-GB" dirty="0" smtClean="0"/>
              <a:t>Under piecework – increased production by workers was likely to be met with a reduction in the amount workers were paid per unit</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And now for some Critical Issues</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Significance of management ideology of domination and control – more political than practical</a:t>
            </a:r>
          </a:p>
          <a:p>
            <a:r>
              <a:rPr lang="en-GB" dirty="0" err="1" smtClean="0"/>
              <a:t>Braverman</a:t>
            </a:r>
            <a:r>
              <a:rPr lang="en-GB" dirty="0" smtClean="0"/>
              <a:t> (1974) ‘deskilling thesis’ based on Marxist ‘labour thesis’</a:t>
            </a:r>
          </a:p>
          <a:p>
            <a:r>
              <a:rPr lang="en-GB" dirty="0" smtClean="0"/>
              <a:t>Removal of worker responsibility for its organisation led to workers being deskilled</a:t>
            </a:r>
          </a:p>
          <a:p>
            <a:r>
              <a:rPr lang="en-GB" dirty="0" smtClean="0"/>
              <a:t>Taylor’s isolating and repetitive work tasks – ultimate dehumanising and alienating approach to work</a:t>
            </a:r>
          </a:p>
          <a:p>
            <a:r>
              <a:rPr lang="en-GB" dirty="0" smtClean="0"/>
              <a:t>Managers – </a:t>
            </a:r>
            <a:r>
              <a:rPr lang="en-GB" dirty="0" err="1" smtClean="0"/>
              <a:t>demotivating</a:t>
            </a:r>
            <a:r>
              <a:rPr lang="en-GB" dirty="0" smtClean="0"/>
              <a:t> effect of monotony</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Human relations</a:t>
            </a:r>
            <a:endParaRPr lang="en-GB" dirty="0"/>
          </a:p>
        </p:txBody>
      </p:sp>
      <p:sp>
        <p:nvSpPr>
          <p:cNvPr id="3" name="Content Placeholder 2"/>
          <p:cNvSpPr>
            <a:spLocks noGrp="1"/>
          </p:cNvSpPr>
          <p:nvPr>
            <p:ph idx="1"/>
          </p:nvPr>
        </p:nvSpPr>
        <p:spPr/>
        <p:txBody>
          <a:bodyPr>
            <a:normAutofit fontScale="92500" lnSpcReduction="10000"/>
          </a:bodyPr>
          <a:lstStyle/>
          <a:p>
            <a:r>
              <a:rPr lang="en-AU" dirty="0" smtClean="0"/>
              <a:t>Mayo study </a:t>
            </a:r>
            <a:r>
              <a:rPr lang="en-AU" dirty="0"/>
              <a:t>into the environment of </a:t>
            </a:r>
            <a:r>
              <a:rPr lang="en-AU" dirty="0" smtClean="0"/>
              <a:t>production - study </a:t>
            </a:r>
            <a:r>
              <a:rPr lang="en-AU" dirty="0"/>
              <a:t>of social relationships in the </a:t>
            </a:r>
            <a:r>
              <a:rPr lang="en-AU" dirty="0" smtClean="0"/>
              <a:t>workplace</a:t>
            </a:r>
          </a:p>
          <a:p>
            <a:r>
              <a:rPr lang="en-AU" dirty="0"/>
              <a:t>C</a:t>
            </a:r>
            <a:r>
              <a:rPr lang="en-AU" dirty="0" smtClean="0"/>
              <a:t>oncerned about role </a:t>
            </a:r>
            <a:r>
              <a:rPr lang="en-AU" dirty="0"/>
              <a:t>of informal groups </a:t>
            </a:r>
            <a:r>
              <a:rPr lang="en-AU" dirty="0" smtClean="0"/>
              <a:t>and affect  on production</a:t>
            </a:r>
          </a:p>
          <a:p>
            <a:r>
              <a:rPr lang="en-AU" dirty="0" smtClean="0"/>
              <a:t>Power </a:t>
            </a:r>
            <a:r>
              <a:rPr lang="en-AU" dirty="0"/>
              <a:t>of the informal </a:t>
            </a:r>
            <a:r>
              <a:rPr lang="en-AU" dirty="0" smtClean="0"/>
              <a:t>group – impossible to ban</a:t>
            </a:r>
          </a:p>
          <a:p>
            <a:r>
              <a:rPr lang="en-AU" dirty="0" smtClean="0"/>
              <a:t>Strong </a:t>
            </a:r>
            <a:r>
              <a:rPr lang="en-AU" dirty="0"/>
              <a:t>social reasons for groups </a:t>
            </a:r>
            <a:r>
              <a:rPr lang="en-AU" dirty="0" smtClean="0"/>
              <a:t>forming </a:t>
            </a:r>
          </a:p>
          <a:p>
            <a:r>
              <a:rPr lang="en-AU" dirty="0" smtClean="0"/>
              <a:t>To </a:t>
            </a:r>
            <a:r>
              <a:rPr lang="en-AU" dirty="0"/>
              <a:t>regain control of the informal groups by forming teams that would be mandated and led by management</a:t>
            </a:r>
            <a:r>
              <a:rPr lang="en-AU" dirty="0" smtClean="0"/>
              <a:t>.</a:t>
            </a:r>
            <a:endParaRPr lang="en-GB" dirty="0"/>
          </a:p>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Problems</a:t>
            </a:r>
            <a:endParaRPr lang="en-GB" dirty="0"/>
          </a:p>
        </p:txBody>
      </p:sp>
      <p:sp>
        <p:nvSpPr>
          <p:cNvPr id="3" name="Content Placeholder 2"/>
          <p:cNvSpPr>
            <a:spLocks noGrp="1"/>
          </p:cNvSpPr>
          <p:nvPr>
            <p:ph idx="1"/>
          </p:nvPr>
        </p:nvSpPr>
        <p:spPr/>
        <p:txBody>
          <a:bodyPr/>
          <a:lstStyle/>
          <a:p>
            <a:endParaRPr lang="en-GB"/>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lstStyle/>
          <a:p>
            <a:r>
              <a:rPr lang="en-GB" dirty="0" smtClean="0"/>
              <a:t>For Mayo</a:t>
            </a:r>
          </a:p>
          <a:p>
            <a:r>
              <a:rPr lang="en-GB" dirty="0" smtClean="0"/>
              <a:t>Do not work too hard – you will show up other members and get disapproval from peers</a:t>
            </a:r>
          </a:p>
          <a:p>
            <a:r>
              <a:rPr lang="en-GB" dirty="0" smtClean="0"/>
              <a:t>Do not take it too easy – or you run risk of letting side down and get disapproval from peers</a:t>
            </a:r>
          </a:p>
          <a:p>
            <a:r>
              <a:rPr lang="en-GB" dirty="0" smtClean="0"/>
              <a:t>Do not tell anyone in authority anything that might expose peers to disapproval</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Impact of Mayo</a:t>
            </a:r>
            <a:endParaRPr lang="en-GB" dirty="0"/>
          </a:p>
        </p:txBody>
      </p:sp>
      <p:sp>
        <p:nvSpPr>
          <p:cNvPr id="3" name="Content Placeholder 2"/>
          <p:cNvSpPr>
            <a:spLocks noGrp="1"/>
          </p:cNvSpPr>
          <p:nvPr>
            <p:ph idx="1"/>
          </p:nvPr>
        </p:nvSpPr>
        <p:spPr/>
        <p:txBody>
          <a:bodyPr/>
          <a:lstStyle/>
          <a:p>
            <a:r>
              <a:rPr lang="en-GB" dirty="0" smtClean="0"/>
              <a:t>Job enrichment</a:t>
            </a:r>
          </a:p>
          <a:p>
            <a:r>
              <a:rPr lang="en-GB" dirty="0" smtClean="0"/>
              <a:t>Quality circles</a:t>
            </a:r>
          </a:p>
          <a:p>
            <a:r>
              <a:rPr lang="en-GB" dirty="0" smtClean="0"/>
              <a:t>Involvement of the workforce in task design and general decision-making</a:t>
            </a:r>
          </a:p>
          <a:p>
            <a:pPr>
              <a:buNone/>
            </a:pP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Two Traditions of </a:t>
            </a:r>
            <a:r>
              <a:rPr lang="en-GB" dirty="0" err="1" smtClean="0"/>
              <a:t>Teamworking</a:t>
            </a:r>
            <a:endParaRPr lang="en-GB" dirty="0"/>
          </a:p>
        </p:txBody>
      </p:sp>
      <p:sp>
        <p:nvSpPr>
          <p:cNvPr id="3" name="Content Placeholder 2"/>
          <p:cNvSpPr>
            <a:spLocks noGrp="1"/>
          </p:cNvSpPr>
          <p:nvPr>
            <p:ph idx="1"/>
          </p:nvPr>
        </p:nvSpPr>
        <p:spPr/>
        <p:txBody>
          <a:bodyPr/>
          <a:lstStyle/>
          <a:p>
            <a:r>
              <a:rPr lang="en-AU" dirty="0"/>
              <a:t>Japanese methods in the West </a:t>
            </a:r>
            <a:r>
              <a:rPr lang="en-AU" dirty="0" smtClean="0"/>
              <a:t>with </a:t>
            </a:r>
            <a:r>
              <a:rPr lang="en-AU" dirty="0" err="1"/>
              <a:t>Tayloristic</a:t>
            </a:r>
            <a:r>
              <a:rPr lang="en-AU" dirty="0"/>
              <a:t> principles</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General Motors Case</a:t>
            </a:r>
            <a:endParaRPr lang="en-GB" dirty="0"/>
          </a:p>
        </p:txBody>
      </p:sp>
      <p:pic>
        <p:nvPicPr>
          <p:cNvPr id="4" name="Content Placeholder 3" descr="nova.jpg"/>
          <p:cNvPicPr>
            <a:picLocks noGrp="1" noChangeAspect="1"/>
          </p:cNvPicPr>
          <p:nvPr>
            <p:ph sz="quarter" idx="1"/>
          </p:nvPr>
        </p:nvPicPr>
        <p:blipFill>
          <a:blip r:embed="rId3" cstate="print"/>
          <a:stretch>
            <a:fillRect/>
          </a:stretch>
        </p:blipFill>
        <p:spPr>
          <a:xfrm>
            <a:off x="2593975" y="2276475"/>
            <a:ext cx="4191000" cy="3143250"/>
          </a:xfr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pic>
        <p:nvPicPr>
          <p:cNvPr id="4" name="Content Placeholder 3" descr="toyota-corolla-matrix-2009-pic.jpg"/>
          <p:cNvPicPr>
            <a:picLocks noGrp="1" noChangeAspect="1"/>
          </p:cNvPicPr>
          <p:nvPr>
            <p:ph sz="quarter" idx="1"/>
          </p:nvPr>
        </p:nvPicPr>
        <p:blipFill>
          <a:blip r:embed="rId3" cstate="print"/>
          <a:stretch>
            <a:fillRect/>
          </a:stretch>
        </p:blipFill>
        <p:spPr>
          <a:xfrm>
            <a:off x="1928794" y="2071678"/>
            <a:ext cx="5072097" cy="3500462"/>
          </a:xfr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of the methods included</a:t>
            </a:r>
            <a:endParaRPr lang="en-GB" dirty="0"/>
          </a:p>
        </p:txBody>
      </p:sp>
      <p:sp>
        <p:nvSpPr>
          <p:cNvPr id="3" name="Content Placeholder 2"/>
          <p:cNvSpPr>
            <a:spLocks noGrp="1"/>
          </p:cNvSpPr>
          <p:nvPr>
            <p:ph idx="1"/>
          </p:nvPr>
        </p:nvSpPr>
        <p:spPr/>
        <p:txBody>
          <a:bodyPr>
            <a:normAutofit lnSpcReduction="10000"/>
          </a:bodyPr>
          <a:lstStyle/>
          <a:p>
            <a:r>
              <a:rPr lang="en-AU" dirty="0" smtClean="0"/>
              <a:t>Pressure </a:t>
            </a:r>
            <a:r>
              <a:rPr lang="en-AU" dirty="0"/>
              <a:t>on workers to ‘volunteer’ suggestions on how to improve work processes or </a:t>
            </a:r>
            <a:r>
              <a:rPr lang="en-AU" dirty="0" smtClean="0"/>
              <a:t>and </a:t>
            </a:r>
            <a:r>
              <a:rPr lang="en-AU" dirty="0"/>
              <a:t>detect </a:t>
            </a:r>
            <a:r>
              <a:rPr lang="en-AU" dirty="0" smtClean="0"/>
              <a:t>malfunctions</a:t>
            </a:r>
            <a:endParaRPr lang="en-GB" dirty="0"/>
          </a:p>
          <a:p>
            <a:r>
              <a:rPr lang="en-AU" dirty="0"/>
              <a:t>W</a:t>
            </a:r>
            <a:r>
              <a:rPr lang="en-AU" dirty="0" smtClean="0"/>
              <a:t>orkers </a:t>
            </a:r>
            <a:r>
              <a:rPr lang="en-AU" dirty="0"/>
              <a:t>engaged in </a:t>
            </a:r>
            <a:r>
              <a:rPr lang="en-AU" dirty="0" smtClean="0"/>
              <a:t>analysis </a:t>
            </a:r>
            <a:r>
              <a:rPr lang="en-AU" dirty="0"/>
              <a:t>and design of </a:t>
            </a:r>
            <a:r>
              <a:rPr lang="en-AU" dirty="0" smtClean="0"/>
              <a:t>jobs</a:t>
            </a:r>
            <a:endParaRPr lang="en-GB" dirty="0"/>
          </a:p>
          <a:p>
            <a:r>
              <a:rPr lang="en-AU" dirty="0" smtClean="0"/>
              <a:t>Workers </a:t>
            </a:r>
            <a:r>
              <a:rPr lang="en-AU" dirty="0"/>
              <a:t>writing down rigid specifications for how jobs were to be improved</a:t>
            </a:r>
            <a:r>
              <a:rPr lang="en-AU" dirty="0" smtClean="0"/>
              <a:t>,</a:t>
            </a:r>
            <a:endParaRPr lang="en-GB" dirty="0"/>
          </a:p>
          <a:p>
            <a:r>
              <a:rPr lang="en-AU" dirty="0"/>
              <a:t>J</a:t>
            </a:r>
            <a:r>
              <a:rPr lang="en-AU" dirty="0" smtClean="0"/>
              <a:t>ob </a:t>
            </a:r>
            <a:r>
              <a:rPr lang="en-AU" dirty="0"/>
              <a:t>rotation </a:t>
            </a:r>
            <a:endParaRPr lang="en-AU" dirty="0" smtClean="0"/>
          </a:p>
          <a:p>
            <a:r>
              <a:rPr lang="en-AU" dirty="0" smtClean="0"/>
              <a:t>Multi-skilling</a:t>
            </a:r>
            <a:endParaRPr lang="en-GB" dirty="0"/>
          </a:p>
          <a:p>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Sociotechnical</a:t>
            </a:r>
            <a:r>
              <a:rPr lang="en-GB" dirty="0" smtClean="0"/>
              <a:t> Tradition</a:t>
            </a:r>
            <a:endParaRPr lang="en-GB" dirty="0"/>
          </a:p>
        </p:txBody>
      </p:sp>
      <p:sp>
        <p:nvSpPr>
          <p:cNvPr id="3" name="Content Placeholder 2"/>
          <p:cNvSpPr>
            <a:spLocks noGrp="1"/>
          </p:cNvSpPr>
          <p:nvPr>
            <p:ph idx="1"/>
          </p:nvPr>
        </p:nvSpPr>
        <p:spPr/>
        <p:txBody>
          <a:bodyPr>
            <a:normAutofit lnSpcReduction="10000"/>
          </a:bodyPr>
          <a:lstStyle/>
          <a:p>
            <a:r>
              <a:rPr lang="en-GB" dirty="0" smtClean="0"/>
              <a:t>The autonomous manufacturer – Volvo</a:t>
            </a:r>
          </a:p>
          <a:p>
            <a:r>
              <a:rPr lang="en-AU" dirty="0" smtClean="0"/>
              <a:t>Knowledge </a:t>
            </a:r>
            <a:r>
              <a:rPr lang="en-AU" dirty="0"/>
              <a:t>gathering through teams happened in two ways:</a:t>
            </a:r>
            <a:endParaRPr lang="en-GB" dirty="0"/>
          </a:p>
          <a:p>
            <a:r>
              <a:rPr lang="en-AU" dirty="0" smtClean="0"/>
              <a:t>The </a:t>
            </a:r>
            <a:r>
              <a:rPr lang="en-AU" dirty="0"/>
              <a:t>holistic </a:t>
            </a:r>
            <a:r>
              <a:rPr lang="en-AU" dirty="0" smtClean="0"/>
              <a:t>principle  - had </a:t>
            </a:r>
            <a:r>
              <a:rPr lang="en-AU" dirty="0"/>
              <a:t>to know everything about the whole assembly of a </a:t>
            </a:r>
            <a:r>
              <a:rPr lang="en-AU" dirty="0" smtClean="0"/>
              <a:t>car </a:t>
            </a:r>
          </a:p>
          <a:p>
            <a:r>
              <a:rPr lang="en-AU" dirty="0" smtClean="0"/>
              <a:t>Reflective principles – employees able </a:t>
            </a:r>
            <a:r>
              <a:rPr lang="en-AU" dirty="0"/>
              <a:t>to speak about, and explain in a complex and intellectual way, the whole car assembly process </a:t>
            </a:r>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3" cstate="print"/>
          <a:srcRect/>
          <a:stretch>
            <a:fillRect/>
          </a:stretch>
        </p:blipFill>
        <p:spPr bwMode="auto">
          <a:xfrm>
            <a:off x="762000" y="662012"/>
            <a:ext cx="7696200" cy="5575300"/>
          </a:xfrm>
          <a:prstGeom prst="rect">
            <a:avLst/>
          </a:prstGeom>
          <a:noFill/>
          <a:ln w="9525">
            <a:noFill/>
            <a:miter lim="800000"/>
            <a:headEnd/>
            <a:tailEnd/>
          </a:ln>
          <a:effec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Combinations of team roles ?</a:t>
            </a:r>
          </a:p>
          <a:p>
            <a:r>
              <a:rPr lang="en-AU" dirty="0"/>
              <a:t>The structure vacuum (or who’s in charge?) and where do I stand in relation to their authority?</a:t>
            </a:r>
            <a:endParaRPr lang="en-GB" dirty="0"/>
          </a:p>
          <a:p>
            <a:r>
              <a:rPr lang="en-AU" dirty="0" smtClean="0"/>
              <a:t>The </a:t>
            </a:r>
            <a:r>
              <a:rPr lang="en-AU" dirty="0"/>
              <a:t>knowledge vacuum (or who knows the most?)</a:t>
            </a:r>
            <a:endParaRPr lang="en-GB" dirty="0"/>
          </a:p>
          <a:p>
            <a:r>
              <a:rPr lang="en-AU" dirty="0" smtClean="0"/>
              <a:t>The </a:t>
            </a:r>
            <a:r>
              <a:rPr lang="en-AU" dirty="0"/>
              <a:t>emotional vacuum (how do I feel about people in the group and how do they feel about me? </a:t>
            </a:r>
            <a:r>
              <a:rPr lang="en-AU" dirty="0" smtClean="0"/>
              <a:t>)</a:t>
            </a:r>
            <a:endParaRPr lang="en-GB" dirty="0"/>
          </a:p>
          <a:p>
            <a:r>
              <a:rPr lang="en-AU" dirty="0" smtClean="0"/>
              <a:t>The </a:t>
            </a:r>
            <a:r>
              <a:rPr lang="en-AU" dirty="0"/>
              <a:t>power vacuum (or who controls the group and has most influence, irrespective of the structure – who are potential enemies or allies or who doesn’t matter</a:t>
            </a:r>
            <a:r>
              <a:rPr lang="en-AU" dirty="0" smtClean="0"/>
              <a:t>)</a:t>
            </a:r>
            <a:endParaRPr lang="en-GB" dirty="0"/>
          </a:p>
          <a:p>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lnSpcReduction="10000"/>
          </a:bodyPr>
          <a:lstStyle/>
          <a:p>
            <a:r>
              <a:rPr lang="en-AU" dirty="0" smtClean="0"/>
              <a:t>Defensive behaviour in groups - three </a:t>
            </a:r>
            <a:r>
              <a:rPr lang="en-AU" dirty="0"/>
              <a:t>typical forms of behaviour:</a:t>
            </a:r>
            <a:endParaRPr lang="en-GB" dirty="0"/>
          </a:p>
          <a:p>
            <a:r>
              <a:rPr lang="en-AU" dirty="0" smtClean="0"/>
              <a:t>Friendly </a:t>
            </a:r>
            <a:r>
              <a:rPr lang="en-AU" dirty="0"/>
              <a:t>helper – person who strives for </a:t>
            </a:r>
            <a:r>
              <a:rPr lang="en-AU" dirty="0" smtClean="0"/>
              <a:t>harmony</a:t>
            </a:r>
            <a:endParaRPr lang="en-GB" dirty="0"/>
          </a:p>
          <a:p>
            <a:r>
              <a:rPr lang="en-AU" dirty="0" smtClean="0"/>
              <a:t>Tough </a:t>
            </a:r>
            <a:r>
              <a:rPr lang="en-AU" dirty="0"/>
              <a:t>battler – sees everything in terms of conflict and contest.</a:t>
            </a:r>
            <a:endParaRPr lang="en-GB" dirty="0"/>
          </a:p>
          <a:p>
            <a:r>
              <a:rPr lang="en-AU" dirty="0" smtClean="0"/>
              <a:t>Logical </a:t>
            </a:r>
            <a:r>
              <a:rPr lang="en-AU" dirty="0"/>
              <a:t>thinker – who strives for order and reason </a:t>
            </a:r>
            <a:endParaRPr lang="en-AU" dirty="0" smtClean="0"/>
          </a:p>
          <a:p>
            <a:r>
              <a:rPr lang="en-AU" dirty="0" smtClean="0"/>
              <a:t>Leadership</a:t>
            </a:r>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Critical Issues and Teamwork</a:t>
            </a:r>
            <a:endParaRPr lang="en-GB" dirty="0"/>
          </a:p>
        </p:txBody>
      </p:sp>
      <p:sp>
        <p:nvSpPr>
          <p:cNvPr id="3" name="Content Placeholder 2"/>
          <p:cNvSpPr>
            <a:spLocks noGrp="1"/>
          </p:cNvSpPr>
          <p:nvPr>
            <p:ph idx="1"/>
          </p:nvPr>
        </p:nvSpPr>
        <p:spPr/>
        <p:txBody>
          <a:bodyPr>
            <a:normAutofit lnSpcReduction="10000"/>
          </a:bodyPr>
          <a:lstStyle/>
          <a:p>
            <a:r>
              <a:rPr lang="en-GB" dirty="0" smtClean="0"/>
              <a:t>Traditional argument groups work interdependently to solve problems and accomplish tasks</a:t>
            </a:r>
          </a:p>
          <a:p>
            <a:r>
              <a:rPr lang="en-GB" dirty="0" err="1" smtClean="0"/>
              <a:t>Katzenbach</a:t>
            </a:r>
            <a:r>
              <a:rPr lang="en-GB" dirty="0" smtClean="0"/>
              <a:t> (1997) (and others) suggest that teamwork depends on</a:t>
            </a:r>
          </a:p>
          <a:p>
            <a:pPr lvl="1"/>
            <a:r>
              <a:rPr lang="en-GB" dirty="0" smtClean="0"/>
              <a:t>Communication</a:t>
            </a:r>
          </a:p>
          <a:p>
            <a:pPr lvl="1"/>
            <a:r>
              <a:rPr lang="en-GB" dirty="0" smtClean="0"/>
              <a:t>Collaboration</a:t>
            </a:r>
          </a:p>
          <a:p>
            <a:pPr lvl="1"/>
            <a:r>
              <a:rPr lang="en-GB" dirty="0" smtClean="0"/>
              <a:t>Co-operation</a:t>
            </a:r>
          </a:p>
          <a:p>
            <a:pPr lvl="1"/>
            <a:r>
              <a:rPr lang="en-GB" dirty="0" smtClean="0"/>
              <a:t>Compromise</a:t>
            </a:r>
          </a:p>
          <a:p>
            <a:pPr lvl="1"/>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Collectivism and individualism – variables that affect success/failure of teamwork</a:t>
            </a:r>
          </a:p>
          <a:p>
            <a:r>
              <a:rPr lang="en-GB" dirty="0" smtClean="0"/>
              <a:t>People from collectivist cultures</a:t>
            </a:r>
          </a:p>
          <a:p>
            <a:pPr lvl="1"/>
            <a:r>
              <a:rPr lang="en-GB" dirty="0" smtClean="0"/>
              <a:t>identify with group interests </a:t>
            </a:r>
          </a:p>
          <a:p>
            <a:pPr lvl="1"/>
            <a:r>
              <a:rPr lang="en-GB" dirty="0" smtClean="0"/>
              <a:t>put aside self-interests</a:t>
            </a:r>
          </a:p>
          <a:p>
            <a:pPr lvl="1"/>
            <a:r>
              <a:rPr lang="en-GB" dirty="0" smtClean="0"/>
              <a:t> more willing to rely on group decisions</a:t>
            </a:r>
          </a:p>
          <a:p>
            <a:pPr lvl="1"/>
            <a:r>
              <a:rPr lang="en-GB" dirty="0" smtClean="0"/>
              <a:t>individual performance differences can be ignored when giving employee rewards</a:t>
            </a:r>
          </a:p>
          <a:p>
            <a:pPr lvl="1"/>
            <a:r>
              <a:rPr lang="en-GB" dirty="0" smtClean="0"/>
              <a:t>shame and loss of face</a:t>
            </a:r>
          </a:p>
          <a:p>
            <a:pPr lvl="1"/>
            <a:r>
              <a:rPr lang="en-GB" dirty="0" smtClean="0"/>
              <a:t>pursuing individual agenda</a:t>
            </a:r>
          </a:p>
          <a:p>
            <a:pPr lvl="1"/>
            <a:r>
              <a:rPr lang="en-GB" dirty="0" smtClean="0"/>
              <a:t>in contrast – individualistic cultures</a:t>
            </a:r>
          </a:p>
          <a:p>
            <a:pPr lvl="1"/>
            <a:endParaRPr lang="en-GB" dirty="0" smtClean="0"/>
          </a:p>
          <a:p>
            <a:pPr lvl="1"/>
            <a:endParaRPr lang="en-GB" dirty="0" smtClean="0"/>
          </a:p>
          <a:p>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Continued</a:t>
            </a:r>
            <a:endParaRPr lang="en-GB" dirty="0"/>
          </a:p>
        </p:txBody>
      </p:sp>
      <p:sp>
        <p:nvSpPr>
          <p:cNvPr id="3" name="Content Placeholder 2"/>
          <p:cNvSpPr>
            <a:spLocks noGrp="1"/>
          </p:cNvSpPr>
          <p:nvPr>
            <p:ph idx="1"/>
          </p:nvPr>
        </p:nvSpPr>
        <p:spPr/>
        <p:txBody>
          <a:bodyPr/>
          <a:lstStyle/>
          <a:p>
            <a:r>
              <a:rPr lang="en-GB" dirty="0" smtClean="0"/>
              <a:t>Individualistic – self is not realised collectively but by differentiating and asserting attitudes as an individual</a:t>
            </a:r>
          </a:p>
          <a:p>
            <a:r>
              <a:rPr lang="en-GB" dirty="0" smtClean="0"/>
              <a:t>Group cultures romanticise harmony undervalue creative conflict</a:t>
            </a:r>
          </a:p>
          <a:p>
            <a:r>
              <a:rPr lang="en-GB" dirty="0" smtClean="0"/>
              <a:t>Individualistic – prefer equity-based rewards</a:t>
            </a:r>
          </a:p>
          <a:p>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Diversity</a:t>
            </a:r>
            <a:endParaRPr lang="en-GB" dirty="0"/>
          </a:p>
        </p:txBody>
      </p:sp>
      <p:sp>
        <p:nvSpPr>
          <p:cNvPr id="3" name="Content Placeholder 2"/>
          <p:cNvSpPr>
            <a:spLocks noGrp="1"/>
          </p:cNvSpPr>
          <p:nvPr>
            <p:ph idx="1"/>
          </p:nvPr>
        </p:nvSpPr>
        <p:spPr/>
        <p:txBody>
          <a:bodyPr/>
          <a:lstStyle/>
          <a:p>
            <a:r>
              <a:rPr lang="en-GB" dirty="0" smtClean="0"/>
              <a:t>Affects levels of resistance to and success of self-managing work teams</a:t>
            </a:r>
          </a:p>
          <a:p>
            <a:r>
              <a:rPr lang="en-GB" dirty="0" smtClean="0"/>
              <a:t>Leads to increase turnover and limit opportunities for long-term influence</a:t>
            </a:r>
          </a:p>
          <a:p>
            <a:r>
              <a:rPr lang="en-GB" dirty="0" smtClean="0"/>
              <a:t>Less scope for cohesiveness</a:t>
            </a:r>
          </a:p>
          <a:p>
            <a:r>
              <a:rPr lang="en-GB" dirty="0" smtClean="0"/>
              <a:t>Consensus difficult to achieve</a:t>
            </a:r>
          </a:p>
          <a:p>
            <a:r>
              <a:rPr lang="en-GB" dirty="0" smtClean="0"/>
              <a:t>Team leaders have influence over teams in resisting self-management or teamwork</a:t>
            </a:r>
          </a:p>
          <a:p>
            <a:endParaRPr lang="en-GB" dirty="0" smtClean="0"/>
          </a:p>
          <a:p>
            <a:endParaRPr lang="en-GB" dirty="0" smtClean="0"/>
          </a:p>
          <a:p>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Work Teams v Sports Teams</a:t>
            </a:r>
            <a:endParaRPr lang="en-GB" dirty="0"/>
          </a:p>
        </p:txBody>
      </p:sp>
      <p:sp>
        <p:nvSpPr>
          <p:cNvPr id="3" name="Content Placeholder 2"/>
          <p:cNvSpPr>
            <a:spLocks noGrp="1"/>
          </p:cNvSpPr>
          <p:nvPr>
            <p:ph idx="1"/>
          </p:nvPr>
        </p:nvSpPr>
        <p:spPr/>
        <p:txBody>
          <a:bodyPr>
            <a:normAutofit/>
          </a:bodyPr>
          <a:lstStyle/>
          <a:p>
            <a:r>
              <a:rPr lang="en-GB" dirty="0" smtClean="0"/>
              <a:t>Similarities</a:t>
            </a:r>
          </a:p>
          <a:p>
            <a:pPr lvl="1"/>
            <a:r>
              <a:rPr lang="en-AU" dirty="0" smtClean="0"/>
              <a:t>both need training and preparation</a:t>
            </a:r>
          </a:p>
          <a:p>
            <a:pPr lvl="1"/>
            <a:r>
              <a:rPr lang="en-AU" dirty="0" smtClean="0"/>
              <a:t>both rely on co-ordination and communication </a:t>
            </a:r>
          </a:p>
          <a:p>
            <a:pPr lvl="1"/>
            <a:r>
              <a:rPr lang="en-AU" dirty="0" smtClean="0"/>
              <a:t>both need synergy to achieve something </a:t>
            </a:r>
          </a:p>
          <a:p>
            <a:pPr lvl="1"/>
            <a:r>
              <a:rPr lang="en-AU" dirty="0" smtClean="0"/>
              <a:t>both need a leader or ‘captain’ </a:t>
            </a:r>
          </a:p>
          <a:p>
            <a:pPr lvl="1"/>
            <a:r>
              <a:rPr lang="en-AU" dirty="0" smtClean="0"/>
              <a:t>both demand suppression of individual drives, ambitions etc. to gain high performance </a:t>
            </a:r>
          </a:p>
          <a:p>
            <a:pPr lvl="1"/>
            <a:r>
              <a:rPr lang="en-AU" dirty="0" smtClean="0"/>
              <a:t>Both can be highly political</a:t>
            </a:r>
          </a:p>
          <a:p>
            <a:pPr lvl="1"/>
            <a:endParaRPr lang="en-GB" sz="4400" dirty="0" smtClean="0"/>
          </a:p>
          <a:p>
            <a:pPr lvl="1"/>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Dis</a:t>
            </a:r>
            <a:r>
              <a:rPr lang="en-GB" dirty="0" smtClean="0"/>
              <a:t>-similarities</a:t>
            </a:r>
            <a:endParaRPr lang="en-GB" dirty="0"/>
          </a:p>
        </p:txBody>
      </p:sp>
      <p:sp>
        <p:nvSpPr>
          <p:cNvPr id="3" name="Content Placeholder 2"/>
          <p:cNvSpPr>
            <a:spLocks noGrp="1"/>
          </p:cNvSpPr>
          <p:nvPr>
            <p:ph idx="1"/>
          </p:nvPr>
        </p:nvSpPr>
        <p:spPr/>
        <p:txBody>
          <a:bodyPr>
            <a:normAutofit fontScale="92500" lnSpcReduction="20000"/>
          </a:bodyPr>
          <a:lstStyle/>
          <a:p>
            <a:pPr lvl="1"/>
            <a:r>
              <a:rPr lang="en-AU" dirty="0" smtClean="0"/>
              <a:t>goals are clearer in sport teams – work teams can have multiple goals and conflicting goals</a:t>
            </a:r>
          </a:p>
          <a:p>
            <a:pPr lvl="1"/>
            <a:r>
              <a:rPr lang="en-AU" dirty="0" smtClean="0"/>
              <a:t>selection criteria and methods vary significantly</a:t>
            </a:r>
          </a:p>
          <a:p>
            <a:pPr lvl="1"/>
            <a:r>
              <a:rPr lang="en-AU" dirty="0" smtClean="0"/>
              <a:t>time-frames are clearer and more limited in sports teams</a:t>
            </a:r>
          </a:p>
          <a:p>
            <a:pPr lvl="1"/>
            <a:r>
              <a:rPr lang="en-AU" dirty="0" smtClean="0"/>
              <a:t>rules and penalties clearer in sports teams</a:t>
            </a:r>
          </a:p>
          <a:p>
            <a:pPr lvl="1"/>
            <a:r>
              <a:rPr lang="en-AU" dirty="0" smtClean="0"/>
              <a:t>physical effort is crucial in sports teams, mental in work teams </a:t>
            </a:r>
          </a:p>
          <a:p>
            <a:pPr lvl="1"/>
            <a:r>
              <a:rPr lang="en-AU" dirty="0" smtClean="0"/>
              <a:t>aggression is channelled but sanctioned to a  degree; at work it is usually inappropriate and  often punished </a:t>
            </a:r>
          </a:p>
          <a:p>
            <a:pPr lvl="1"/>
            <a:r>
              <a:rPr lang="en-AU" dirty="0" smtClean="0"/>
              <a:t>sports teams thrive on competitiveness,  work teams need collaboration</a:t>
            </a:r>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Critical Issues in Management</a:t>
            </a:r>
            <a:endParaRPr lang="en-GB" dirty="0"/>
          </a:p>
        </p:txBody>
      </p:sp>
      <p:sp>
        <p:nvSpPr>
          <p:cNvPr id="3" name="Content Placeholder 2"/>
          <p:cNvSpPr>
            <a:spLocks noGrp="1"/>
          </p:cNvSpPr>
          <p:nvPr>
            <p:ph idx="1"/>
          </p:nvPr>
        </p:nvSpPr>
        <p:spPr/>
        <p:txBody>
          <a:bodyPr>
            <a:normAutofit/>
          </a:bodyPr>
          <a:lstStyle/>
          <a:p>
            <a:r>
              <a:rPr lang="en-GB" dirty="0" smtClean="0"/>
              <a:t>a range of alternatives to mainstream management theory with a view to radically transforming management practice</a:t>
            </a:r>
          </a:p>
          <a:p>
            <a:r>
              <a:rPr lang="en-GB" dirty="0" smtClean="0"/>
              <a:t>core is deep scepticism regarding the moral defensibility and the social and ecological sustainability of prevailing conceptions and forms of management and organisation</a:t>
            </a:r>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ISE</a:t>
            </a:r>
            <a:endParaRPr lang="en-GB" dirty="0"/>
          </a:p>
        </p:txBody>
      </p:sp>
      <p:sp>
        <p:nvSpPr>
          <p:cNvPr id="3" name="Content Placeholder 2"/>
          <p:cNvSpPr>
            <a:spLocks noGrp="1"/>
          </p:cNvSpPr>
          <p:nvPr>
            <p:ph idx="1"/>
          </p:nvPr>
        </p:nvSpPr>
        <p:spPr/>
        <p:txBody>
          <a:bodyPr/>
          <a:lstStyle/>
          <a:p>
            <a:r>
              <a:rPr lang="en-GB" smtClean="0"/>
              <a:t>Case Study</a:t>
            </a:r>
            <a:endParaRPr lang="en-GB"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931</TotalTime>
  <Words>8194</Words>
  <Application>Microsoft Office PowerPoint</Application>
  <PresentationFormat>On-screen Show (4:3)</PresentationFormat>
  <Paragraphs>272</Paragraphs>
  <Slides>29</Slides>
  <Notes>25</Notes>
  <HiddenSlides>0</HiddenSlides>
  <MMClips>0</MMClips>
  <ScaleCrop>false</ScaleCrop>
  <HeadingPairs>
    <vt:vector size="4" baseType="variant">
      <vt:variant>
        <vt:lpstr>Theme</vt:lpstr>
      </vt:variant>
      <vt:variant>
        <vt:i4>1</vt:i4>
      </vt:variant>
      <vt:variant>
        <vt:lpstr>Slide Titles</vt:lpstr>
      </vt:variant>
      <vt:variant>
        <vt:i4>29</vt:i4>
      </vt:variant>
    </vt:vector>
  </HeadingPairs>
  <TitlesOfParts>
    <vt:vector size="30" baseType="lpstr">
      <vt:lpstr>Office Theme</vt:lpstr>
      <vt:lpstr>Critical Issues in Management Teamwork</vt:lpstr>
      <vt:lpstr>Teamwork</vt:lpstr>
      <vt:lpstr>Questions</vt:lpstr>
      <vt:lpstr>Historical reason ...</vt:lpstr>
      <vt:lpstr>Historical view of Teamworking</vt:lpstr>
      <vt:lpstr>Organisational Theory</vt:lpstr>
      <vt:lpstr>Continued</vt:lpstr>
      <vt:lpstr>Taylor and Teamworking</vt:lpstr>
      <vt:lpstr>And now for some Critical Issues</vt:lpstr>
      <vt:lpstr>Human relations</vt:lpstr>
      <vt:lpstr>Problems</vt:lpstr>
      <vt:lpstr>Continued</vt:lpstr>
      <vt:lpstr>Impact of Mayo</vt:lpstr>
      <vt:lpstr>Two Traditions of Teamworking</vt:lpstr>
      <vt:lpstr>The General Motors Case</vt:lpstr>
      <vt:lpstr>Continued</vt:lpstr>
      <vt:lpstr>Some of the methods included</vt:lpstr>
      <vt:lpstr>Sociotechnical Tradition</vt:lpstr>
      <vt:lpstr>Slide 19</vt:lpstr>
      <vt:lpstr>Examples</vt:lpstr>
      <vt:lpstr>Continued</vt:lpstr>
      <vt:lpstr>Critical Issues and Teamwork</vt:lpstr>
      <vt:lpstr>Continued</vt:lpstr>
      <vt:lpstr>Continued</vt:lpstr>
      <vt:lpstr>Diversity</vt:lpstr>
      <vt:lpstr>Work Teams v Sports Teams</vt:lpstr>
      <vt:lpstr>Dis-similarities</vt:lpstr>
      <vt:lpstr>Critical Issues in Management</vt:lpstr>
      <vt:lpstr>ISE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Issues in Management Team Work</dc:title>
  <dc:creator>George Jawad</dc:creator>
  <cp:lastModifiedBy>George Jawad</cp:lastModifiedBy>
  <cp:revision>18</cp:revision>
  <dcterms:created xsi:type="dcterms:W3CDTF">2011-09-26T11:06:39Z</dcterms:created>
  <dcterms:modified xsi:type="dcterms:W3CDTF">2011-10-31T21:54:14Z</dcterms:modified>
</cp:coreProperties>
</file>