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80" r:id="rId2"/>
    <p:sldId id="282" r:id="rId3"/>
    <p:sldId id="291" r:id="rId4"/>
    <p:sldId id="281" r:id="rId5"/>
    <p:sldId id="293" r:id="rId6"/>
    <p:sldId id="258" r:id="rId7"/>
    <p:sldId id="284" r:id="rId8"/>
    <p:sldId id="283" r:id="rId9"/>
    <p:sldId id="264" r:id="rId10"/>
    <p:sldId id="260" r:id="rId11"/>
    <p:sldId id="269" r:id="rId12"/>
    <p:sldId id="285" r:id="rId13"/>
    <p:sldId id="290" r:id="rId14"/>
    <p:sldId id="289" r:id="rId15"/>
    <p:sldId id="275" r:id="rId16"/>
    <p:sldId id="276" r:id="rId17"/>
    <p:sldId id="277" r:id="rId18"/>
    <p:sldId id="278" r:id="rId19"/>
    <p:sldId id="279" r:id="rId20"/>
    <p:sldId id="288" r:id="rId21"/>
    <p:sldId id="29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37E7E3A-1339-6EC0-F722-61D72C2118F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0A0FF8-6137-6FDD-ACC7-801249B0E14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706A7E7A-967B-4F04-9003-0E8F4EF75C96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174839E-860C-7C5B-736C-1991AF83D3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1A51AB1-3DA2-E20E-EB08-804A7EEA6C70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EC7694-B72B-124E-66EC-4FDA00C0DF2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9B8D3-A9E5-29ED-CB84-28A7C3A42F5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1833CC90-6563-49B0-B906-FBFC4D6324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24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069D5B-0F46-49D3-F9F6-0C92EDAC02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E5DAF-E48C-D47E-5FA9-F2C5E2653EC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724FE-7E17-F46B-0080-74CC361AF8C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E40E861-3137-4E33-AD5F-49E492AADC14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AE9FD4-C782-A2A4-FE5D-8C646E6993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E8466A-056F-C164-980E-65B33A66E5C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19BC3-EDE5-DC03-7FB7-2F5E7E259E8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0E6DD9-A9EE-4EFB-85A3-FB764D1C6008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18C47B-1498-1303-450F-09D29BE17F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4F8B85-9FEA-E09F-A77F-E8D80E0DCCA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https://worksighted.com/resources/4-reasons-why-microsoft-teams-is-the-best-collaboration-software-for-businesses/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7F3269-7750-EFE3-B6B5-F40EADAD08C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1010D9D-5216-4AF9-9722-86E796F92871}" type="slidenum">
              <a:t>21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>
            <a:extLst>
              <a:ext uri="{FF2B5EF4-FFF2-40B4-BE49-F238E27FC236}">
                <a16:creationId xmlns:a16="http://schemas.microsoft.com/office/drawing/2014/main" id="{25898357-9A7F-15BB-E208-D32413D01544}"/>
              </a:ext>
            </a:extLst>
          </p:cNvPr>
          <p:cNvGrpSpPr/>
          <p:nvPr/>
        </p:nvGrpSpPr>
        <p:grpSpPr>
          <a:xfrm>
            <a:off x="-37" y="-8467"/>
            <a:ext cx="12192042" cy="6866467"/>
            <a:chOff x="-37" y="-8467"/>
            <a:chExt cx="12192042" cy="6866467"/>
          </a:xfrm>
        </p:grpSpPr>
        <p:cxnSp>
          <p:nvCxnSpPr>
            <p:cNvPr id="3" name="Straight Connector 18">
              <a:extLst>
                <a:ext uri="{FF2B5EF4-FFF2-40B4-BE49-F238E27FC236}">
                  <a16:creationId xmlns:a16="http://schemas.microsoft.com/office/drawing/2014/main" id="{4D33ADBB-2218-5F17-EFDD-A6A52D4D23BE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cxnSp>
          <p:nvCxnSpPr>
            <p:cNvPr id="4" name="Straight Connector 19">
              <a:extLst>
                <a:ext uri="{FF2B5EF4-FFF2-40B4-BE49-F238E27FC236}">
                  <a16:creationId xmlns:a16="http://schemas.microsoft.com/office/drawing/2014/main" id="{C7228719-01BC-F9E3-97ED-BBBB22C5F3AB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92B93BAD-0CD5-5766-81EB-A90290B17A09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F496CB">
                <a:alpha val="3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2812CD50-7BD1-99E3-6226-73792A8ED6B1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496CB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2">
              <a:extLst>
                <a:ext uri="{FF2B5EF4-FFF2-40B4-BE49-F238E27FC236}">
                  <a16:creationId xmlns:a16="http://schemas.microsoft.com/office/drawing/2014/main" id="{556CD830-10EB-8DC0-4687-7C31257343FC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F496CB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80E1EE5E-73F2-3E35-2B70-5D1E7BAAC787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EB3D9F">
                <a:alpha val="5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DDF67563-5EF9-9EB1-03E5-4826717DC11B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8A94EBD6-B8AE-09D0-F5DA-09646E9D5F72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B2136D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6">
              <a:extLst>
                <a:ext uri="{FF2B5EF4-FFF2-40B4-BE49-F238E27FC236}">
                  <a16:creationId xmlns:a16="http://schemas.microsoft.com/office/drawing/2014/main" id="{78FA1BA7-BACE-8430-F55F-66580ADAB0D5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B2136D">
                <a:alpha val="6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CA743C15-A110-3A5A-3856-140B0C30EBB6}"/>
                </a:ext>
              </a:extLst>
            </p:cNvPr>
            <p:cNvSpPr/>
            <p:nvPr/>
          </p:nvSpPr>
          <p:spPr>
            <a:xfrm rot="10799991">
              <a:off x="-37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FB0DCE5-6CB5-11CD-E685-F362688D2A6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411F8CA-69AE-CE9C-CBF3-0E89632E7D4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98D72EED-50B9-D6A7-2BBF-618C5ABBBF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005DCF-4941-4989-8296-6BEA05A10132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75E19A1-D944-8C8F-2D7C-65214D66F8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741623C6-33F1-2424-8BAB-C7F75F8776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D0B982-2913-435E-B6B3-F62DA0682DE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69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FDB09-F7AC-1065-45FD-9ECE1C500D3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6EA23-0A5F-7C3E-C155-178F6A3EDF7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333B2-F5FD-1E6B-D972-A19B6792DE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41D12D-485D-4815-93A9-8E7A8945A97E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EA93-ABE0-788A-1D91-34875C058B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706A5-941A-8FAE-B4EC-97F496EFA0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369953-2A7A-4D2C-B883-0DC72AC9D7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1802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BF7F4-7FCC-B70C-8AF0-A35ACA0DED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8F0D9-A42D-4F71-DC7B-52AF2900AF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410EB-4229-285E-53E7-BA01F4D1F2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773387-52B3-4010-BAD8-4B73DF53A6CE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0D5E8-154D-9DD3-8B75-0D4B3A2111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E020F-EC37-D62E-D052-A69E1D8931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4B03E9-FA88-4080-9B77-F5333439AB5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7273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E9513-E234-DC59-1636-366444F8C8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67395-4DCC-F62C-BC10-1A3DDA14B5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8AB834-82A1-E57B-0187-312B6FD5190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3EA0B-7EEC-C0F1-0201-BC1946A8B5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9CC2E2-6EB7-49C0-9A7A-D132ABA75448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02676-EA67-46A5-D100-0C1E792FCB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52D59-D7E3-EA8C-3043-C0A594E08B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7F2F9B-5637-4EB3-9BCC-5074AFD94E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892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FD187-2AB7-2C5B-ACDF-475A32764A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B20A4-B958-A572-2815-BAF5FA19562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95C11C-4DFB-9FD9-882E-F26A4B6718B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9411BA-F562-4BE2-3440-B7C97321C25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6660EA-9497-4A42-BA40-8B7C785DD72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419EAE-B9DB-6259-26D0-322241A7AB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69000C-8A8F-4F51-A84D-E9FC51BD63F3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E8ADA5-0658-4C3B-8890-56054BE2DE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93CFCB-83C4-F87A-3B57-57D1A75278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9FDB16-5E3A-41B7-9FD3-DC7841AD1D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032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05C06-410B-3F73-67D0-1BE1ED78E6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AF6969-443E-CB14-1218-9E57DC341D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BD1618-C6B7-43D5-846D-AA01F0F35954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4D5A6-EC46-25F5-BFDB-2739E9BE2C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AFCF2-A79A-F398-3D04-FCB29CD6F4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8B0161-799D-47BD-9CA6-9B79BB113A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56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731908-A9F3-C9CD-1273-979BCFD2A8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28EC87-823B-44E5-8878-E12D6037325F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92080B-9AF5-7A7E-7E42-E4D9AB5E22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89CF91-B530-3582-E1FE-281A584DD2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2C0EFF-8193-4312-A5DF-E3BF6EF84D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95241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D802D-DBCD-1E67-B7E2-630E9055C1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1036B-03E6-3896-A2C2-E040304F72E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987F68-48F1-B0D7-9F97-5ECD1941A55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55430-2F0E-DC0F-C2CF-4133405A3E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CD0E97-306D-4D08-8A03-72A2267B72C4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5F6173-6889-A339-C5BC-E87D451298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B4A078-C648-CC5A-93C5-ACF07FB952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B42DFC-2B02-4BB1-913A-1797D4C056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485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2A038-4208-6E25-2BAD-22006980A1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22348-3B81-5525-537B-EA3D453808C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E42468-6D92-084C-E87D-BC6E2F7E04F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5E9EA6-256F-5989-4B91-D506D6889A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B72C34-F5D2-4CE4-9715-1B35915269F3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0366E9-7DDC-F639-31E2-7E49FF3841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37786F-ABA8-DF23-0D5C-9C82C7873D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E29A18-238C-4734-BF1D-F8AF2F200F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583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E49EC-16C0-FE22-C671-A9EFB0A0CA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79923-7717-1761-BFF6-43ED224D0F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909DA-C322-C997-94ED-77DCCCCC13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31DA39-36E6-4F54-8FD0-7557335E05AA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EDE27-539C-C687-A0AC-03DA2309D3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6E33E-6213-A39E-B52C-04E8C6022C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33BD69-7ED7-47C7-B38B-9264A13FB7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784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4D71E-151F-FE5D-F246-FC429D759B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ABC39DE-5E86-DEE5-18EA-30DEA7BC6A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8D20FD0-BAD5-4B16-23FE-615268F611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2015F90-224E-3E59-4F63-9F71A3EFAB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70570E-DCC4-4BC1-B800-34271E357F5E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EA99250-F5E6-BDE9-F1AB-5EC771B4B6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20460D7-91DE-87EF-A282-71F652F57B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D8A37B-696E-42C6-B032-73128A51AECF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CF1E95B0-AB18-EAF0-1AC5-BF6B15E15AC6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B6E61B9B-D314-7D71-4DD2-DF3F60EE1926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1154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46FFA-8F7C-19C7-5895-A1369CDB03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981ABB-B8BC-46A8-165D-3274FDEAFA4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C0D20-24BA-36E8-F624-6FC1CA8B94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D693AF-13D4-4820-ACEF-155256CB4B8D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E5BD1-31B5-9970-29E1-9EC9D8D96A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99335-A101-B864-19B7-B134614AEE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EA8C42-4A0A-4107-97A4-28C05361F1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69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1C214-10A0-5734-AE54-5EE89CC79A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777B4CC-100E-8400-410B-9C710A52CA9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5BA726D-49D1-EFAF-2BAE-1FB3A1788E6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02FB60A-228C-F4B9-FBB7-D862CC0B4D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36F5BB-4E93-4AF9-87D9-701ED2F840D5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79E87AC-AF10-F827-388E-91A9322E76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0E23611-82DE-828C-C412-BDB67A15E4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60E1E7-E36C-4ED6-974D-5AB8409DCA81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6E4922F7-C6C3-77B5-C721-8149A3216BBD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D02F457F-5B17-AF16-BE24-F306E411C55C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54274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091E6-F927-50C2-52CD-34709D1A87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C99B028-0C59-FBA5-4FB5-7296BA77EE6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F496CB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75F1ADD-54B2-7AC0-22A0-C88495A67B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C561A17-3652-CA3C-B92A-473F22CA31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BDBF05-2E70-4FC3-BC6A-D5BC72B67BA2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C61E0DA-BA68-C430-C788-831DD484F8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5B0823D-A4ED-DAEA-DA81-2FB5D65A4B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62C33F-661F-4094-B0AF-4E12362A74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24711-B071-3F43-7183-A7DE9F83B3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64E56-73E2-781E-DF29-BDD51E15B68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D45D-5E58-A1BF-7051-84C31AD7DD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1856FF-D618-4810-B219-33EB371CF191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3E6BA-F136-361E-5E48-7033A94E3C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C770C-8D27-0ED7-A1D3-07B5B0A060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60F06F-5A49-458F-BB39-8A7CB04046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27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1CB9D9-1824-186A-B780-CD3BAE87067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9B5CD6-87D5-D34A-6F7B-758E3B6C688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BA989-0D71-2BB9-298C-3AE65DCF46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0B3EA4-F7A6-402A-9F2E-B9E98328D866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79893-7F3D-6FD5-080F-5AE615B6FE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B8140-E1A3-ADDD-128D-1AF222020C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DBF534-DE84-4A42-82B8-B77C678789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437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472D7-BE58-3617-E1AD-8889E085E7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8797" y="1063419"/>
            <a:ext cx="8831814" cy="137298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871DA1D-A865-3D6A-3C39-439768E571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543299"/>
            <a:ext cx="8825660" cy="2476496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DF136-0FE1-37A4-0FD9-7ED9462C47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F12E7D-DC8B-4157-8392-7A215F793D8E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88C38-162B-CDC2-13A0-FDD5F92B42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D6B65-2FD2-6ED5-7368-8F748B9416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7C390B-015C-4A4D-8543-24E58E371B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40189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8">
            <a:extLst>
              <a:ext uri="{FF2B5EF4-FFF2-40B4-BE49-F238E27FC236}">
                <a16:creationId xmlns:a16="http://schemas.microsoft.com/office/drawing/2014/main" id="{8CD76C23-DF16-558B-D6EA-9788F8E90E69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8">
              <a:extLst>
                <a:ext uri="{FF2B5EF4-FFF2-40B4-BE49-F238E27FC236}">
                  <a16:creationId xmlns:a16="http://schemas.microsoft.com/office/drawing/2014/main" id="{A0B36CE5-69D1-132D-836D-BE4C859F57F5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cxnSp>
          <p:nvCxnSpPr>
            <p:cNvPr id="4" name="Straight Connector 19">
              <a:extLst>
                <a:ext uri="{FF2B5EF4-FFF2-40B4-BE49-F238E27FC236}">
                  <a16:creationId xmlns:a16="http://schemas.microsoft.com/office/drawing/2014/main" id="{94752FDD-03F1-4EDB-5CB5-89CF67BAF356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B530FB5D-5001-6E96-168A-E0E05D435BDD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F496CB">
                <a:alpha val="3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F2263598-4985-CA7A-7624-FA9E71B0DBD9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496CB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2">
              <a:extLst>
                <a:ext uri="{FF2B5EF4-FFF2-40B4-BE49-F238E27FC236}">
                  <a16:creationId xmlns:a16="http://schemas.microsoft.com/office/drawing/2014/main" id="{96247005-3DC9-9EE9-219C-48BD747A9C40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F496CB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68E64FE6-0B36-7AE3-7362-1692211476DC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EB3D9F">
                <a:alpha val="5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DFCA7366-D941-2972-0254-0BC6B5084B89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A1E4FA83-9A53-8198-102B-8BC212CEFBF2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B2136D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6">
              <a:extLst>
                <a:ext uri="{FF2B5EF4-FFF2-40B4-BE49-F238E27FC236}">
                  <a16:creationId xmlns:a16="http://schemas.microsoft.com/office/drawing/2014/main" id="{230F6318-AD1E-38BE-04D7-E2C79C69EACE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B2136D">
                <a:alpha val="6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7">
              <a:extLst>
                <a:ext uri="{FF2B5EF4-FFF2-40B4-BE49-F238E27FC236}">
                  <a16:creationId xmlns:a16="http://schemas.microsoft.com/office/drawing/2014/main" id="{C2D4BDDE-C8A5-8A38-6355-68034BB6C3AD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2BC3DABD-1157-428D-9819-7A31E81F7B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64E6E383-0FEE-CA27-D55F-07E2A23854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1672D38-4F66-F404-B389-2CDBB7FC29D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F4F5E949-519E-4C17-920A-7D1CDCAA279B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0BB0B729-9F78-5B4F-254A-5F53BEDBE72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17C72F11-B482-EBD2-564E-7890E82D509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EB3D9F"/>
                </a:solidFill>
                <a:uFillTx/>
                <a:latin typeface="Trebuchet MS"/>
              </a:defRPr>
            </a:lvl1pPr>
          </a:lstStyle>
          <a:p>
            <a:pPr lvl="0"/>
            <a:fld id="{18C4E1EE-40C8-4129-AD6A-EA87236CEA8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EB3D9F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rojectmanagers.net/top-10-cons-or-disadvantages-of-microsoft-teams/" TargetMode="External"/><Relationship Id="rId2" Type="http://schemas.openxmlformats.org/officeDocument/2006/relationships/hyperlink" Target="https://hospitaltimes.co.uk/why-digital-literacy-is-the-hidden-clinical-competency-the-nhs-cannot-igno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orksighted.com/resources/4-reasons-why-microsoft-teams-is-the-best-collaboration-software-for-businesses/" TargetMode="External"/><Relationship Id="rId4" Type="http://schemas.openxmlformats.org/officeDocument/2006/relationships/hyperlink" Target="https://doi.org/10.1093/oxrep/graf005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taltimes.co.uk/why-digital-literacy-is-the-hidden-clinical-competency-the-nhs-cannot-ignore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orksighted.com/resources/4-reasons-why-microsoft-teams-is-the-best-collaboration-software-for-businesses/" TargetMode="External"/><Relationship Id="rId5" Type="http://schemas.openxmlformats.org/officeDocument/2006/relationships/hyperlink" Target="https://doi.org/10.1093/oxrep/graf005" TargetMode="External"/><Relationship Id="rId4" Type="http://schemas.openxmlformats.org/officeDocument/2006/relationships/hyperlink" Target="https://projectmanagers.net/top-10-cons-or-disadvantages-of-microsoft-tea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B7448-807D-9834-F7B8-FED73A0985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16828" y="995681"/>
            <a:ext cx="10515600" cy="1325559"/>
          </a:xfrm>
        </p:spPr>
        <p:txBody>
          <a:bodyPr/>
          <a:lstStyle/>
          <a:p>
            <a:pPr lvl="0"/>
            <a:r>
              <a:rPr lang="en-GB" sz="2600">
                <a:latin typeface="Arial" pitchFamily="34"/>
                <a:cs typeface="Arial" pitchFamily="34"/>
              </a:rPr>
              <a:t>Digital Skills and Research Methods</a:t>
            </a:r>
            <a:br>
              <a:rPr lang="en-GB" sz="2600">
                <a:latin typeface="Arial" pitchFamily="34"/>
                <a:cs typeface="Arial" pitchFamily="34"/>
              </a:rPr>
            </a:br>
            <a:br>
              <a:rPr lang="en-GB" sz="1900">
                <a:latin typeface="Arial" pitchFamily="34"/>
                <a:cs typeface="Arial" pitchFamily="34"/>
              </a:rPr>
            </a:br>
            <a:r>
              <a:rPr lang="en-US" sz="1900" b="1" spc="-10">
                <a:latin typeface="Arial" pitchFamily="34"/>
                <a:cs typeface="Arial" pitchFamily="34"/>
              </a:rPr>
              <a:t>LCHS4007</a:t>
            </a:r>
            <a:br>
              <a:rPr lang="en-US" sz="1900" b="1" spc="-10">
                <a:latin typeface="Arial" pitchFamily="34"/>
                <a:cs typeface="Arial" pitchFamily="34"/>
              </a:rPr>
            </a:br>
            <a:br>
              <a:rPr lang="en-US" sz="1900" b="1" spc="-10">
                <a:latin typeface="Arial" pitchFamily="34"/>
                <a:cs typeface="Arial" pitchFamily="34"/>
              </a:rPr>
            </a:br>
            <a:r>
              <a:rPr lang="en-US" sz="1900" b="1" spc="-10">
                <a:latin typeface="Arial" pitchFamily="34"/>
                <a:cs typeface="Arial" pitchFamily="34"/>
              </a:rPr>
              <a:t>Assessment 1: Group 4 </a:t>
            </a:r>
            <a:endParaRPr lang="en-GB" sz="2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6095E-E9AC-C85B-FA01-7537B30B51D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998034"/>
            <a:ext cx="8946544" cy="3250362"/>
          </a:xfrm>
        </p:spPr>
        <p:txBody>
          <a:bodyPr/>
          <a:lstStyle/>
          <a:p>
            <a:pPr lvl="0"/>
            <a:r>
              <a:rPr lang="en-GB"/>
              <a:t>Programme: Certificate of Higher Education in Health and Social Care				</a:t>
            </a:r>
          </a:p>
          <a:p>
            <a:pPr lvl="0"/>
            <a:r>
              <a:rPr lang="en-GB"/>
              <a:t>Lecturer name: </a:t>
            </a:r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MD SADEQUE IMAM SHAIKH</a:t>
            </a:r>
          </a:p>
          <a:p>
            <a:pPr lvl="0"/>
            <a:endParaRPr lang="en-GB"/>
          </a:p>
        </p:txBody>
      </p:sp>
      <p:pic>
        <p:nvPicPr>
          <p:cNvPr id="4" name="Picture 2" descr="University of wales Logos">
            <a:extLst>
              <a:ext uri="{FF2B5EF4-FFF2-40B4-BE49-F238E27FC236}">
                <a16:creationId xmlns:a16="http://schemas.microsoft.com/office/drawing/2014/main" id="{80701EB8-E27D-B8CC-F277-37E275F71A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4840733" y="6221010"/>
            <a:ext cx="1849566" cy="70236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2" descr="University of wales Logos">
            <a:extLst>
              <a:ext uri="{FF2B5EF4-FFF2-40B4-BE49-F238E27FC236}">
                <a16:creationId xmlns:a16="http://schemas.microsoft.com/office/drawing/2014/main" id="{73DB4A49-DF02-4C01-E397-6D7BABD1BD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318878"/>
            <a:ext cx="4216828" cy="1714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" descr="University of wales Logos">
            <a:extLst>
              <a:ext uri="{FF2B5EF4-FFF2-40B4-BE49-F238E27FC236}">
                <a16:creationId xmlns:a16="http://schemas.microsoft.com/office/drawing/2014/main" id="{5B13AE76-CC89-2066-8386-B5800208C7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-4869198" y="606731"/>
            <a:ext cx="1258095" cy="325036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125D5-A4B1-65E6-0F9A-8B75862837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Group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10B3A-CE7B-083F-C440-BE7A1B3FF9B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  </a:t>
            </a:r>
            <a:r>
              <a:rPr lang="en-GB" u="sng"/>
              <a:t>STUDENT NAMES</a:t>
            </a:r>
            <a:r>
              <a:rPr lang="en-GB"/>
              <a:t>                                          </a:t>
            </a:r>
            <a:r>
              <a:rPr lang="en-GB" u="sng"/>
              <a:t>STUDENT NUMBER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OMOWUNMI ADEBARI                                        2512539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ELIZABETH OBAFEMI                                           2571151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FOLAKE ALABI                                                        2513650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JOSINA  FONTEE                                                    2514550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GABRIEL  ODURO                                                  2516583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D3687-3350-BEFD-2EC7-29654316E23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B2CB5-F79D-A6C7-27FB-376CA75791E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Introduction - Explanation of the chosen MS 365  (POWER POINT)</a:t>
            </a:r>
          </a:p>
          <a:p>
            <a:pPr lvl="1">
              <a:lnSpc>
                <a:spcPct val="50000"/>
              </a:lnSpc>
              <a:buFont typeface="Wingdings" pitchFamily="2"/>
              <a:buChar char="§"/>
            </a:pPr>
            <a:r>
              <a:rPr lang="en-GB" sz="1700"/>
              <a:t>Benefits and Limitations within Sunrise Residential Care Home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 Teams collaboration tool and it evaluation</a:t>
            </a:r>
          </a:p>
          <a:p>
            <a:pPr lvl="1">
              <a:lnSpc>
                <a:spcPct val="50000"/>
              </a:lnSpc>
              <a:buFont typeface="Wingdings" pitchFamily="2"/>
              <a:buChar char="§"/>
            </a:pPr>
            <a:r>
              <a:rPr lang="en-GB" sz="1700"/>
              <a:t> Benefits and Limitations OF Team within Sunrise Residential Care Home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Impact of limited digital skills or literacy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Checklist for digital safety practices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/>
              <a:t>     in Sunrise Residential care home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/>
              <a:t>       Secure Logins, Email Safety, Safe document Storage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/>
              <a:t>       Maintaining Patient Confidentiality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 Summary and Conclusion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Reference</a:t>
            </a:r>
          </a:p>
          <a:p>
            <a:pPr lvl="0">
              <a:lnSpc>
                <a:spcPct val="50000"/>
              </a:lnSpc>
            </a:pPr>
            <a:endParaRPr lang="en-GB" sz="2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3025F-CB65-33E4-C5D5-2C1138896AF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D0161-1DE4-0144-1DD7-08B5EEDC9E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304144"/>
            <a:ext cx="8596667" cy="4737213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                                                              </a:t>
            </a:r>
            <a:r>
              <a:rPr lang="en-GB" sz="2800"/>
              <a:t>BY OMOWUNMI</a:t>
            </a:r>
            <a:endParaRPr lang="en-GB"/>
          </a:p>
          <a:p>
            <a:pPr lvl="0"/>
            <a:endParaRPr lang="en-GB"/>
          </a:p>
          <a:p>
            <a:pPr lvl="0"/>
            <a:r>
              <a:rPr lang="en-GB" sz="2400"/>
              <a:t>MS 365 is a software or designed to help organizations to work a verry efficient way in order to finished their daily activity before the due date. </a:t>
            </a:r>
          </a:p>
          <a:p>
            <a:pPr lvl="0"/>
            <a:r>
              <a:rPr lang="en-GB" sz="2400"/>
              <a:t>And this designs include words, power point and teams.</a:t>
            </a:r>
          </a:p>
          <a:p>
            <a:pPr lvl="0"/>
            <a:r>
              <a:rPr lang="en-GB" sz="2400"/>
              <a:t>We base our presentation on PowerPoint</a:t>
            </a:r>
          </a:p>
          <a:p>
            <a:pPr marL="0" lvl="0" indent="0" algn="ctr">
              <a:buNone/>
            </a:pPr>
            <a:r>
              <a:rPr lang="en-GB"/>
              <a:t> 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996CA3DB-2D34-83BB-6A59-8A5AE34BF203}"/>
              </a:ext>
            </a:extLst>
          </p:cNvPr>
          <p:cNvSpPr txBox="1"/>
          <p:nvPr/>
        </p:nvSpPr>
        <p:spPr>
          <a:xfrm>
            <a:off x="464698" y="1079293"/>
            <a:ext cx="9796899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POWERPOINT IS A PRESENTSATION SOFTWARE CREATED BY MICROSOFT ESTENSIVELY UTILIZED IN VARIOUS SECTOR SUCH AS EDUCATION ,BUSINESS, HEALTH CARE AND MORE TO CONVEY INFORMATION IN A CLEAR VISUAL, AND ENGAGING MANNER , AND IT ENABLE USERS TO DESIGNA SEQUENECE OF SLIDE THAT MAY INCORPORATE TEXT IMAGE, AUDIO, VIDEO, GRAPHS,CHARTAND ANIMATIONS (ETC)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CFB0C499-36DC-3400-0AA8-9555617A7E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ptos"/>
              </a:rPr>
              <a:t>Power point</a:t>
            </a: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B167CAA0-A9E4-AEA2-0D29-181B3C01BDB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2617" y="1409072"/>
            <a:ext cx="10863264" cy="4346408"/>
          </a:xfrm>
        </p:spPr>
        <p:txBody>
          <a:bodyPr anchorCtr="1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-GB">
                <a:solidFill>
                  <a:srgbClr val="2A2A2A"/>
                </a:solidFill>
                <a:latin typeface="Source Sans Pro" pitchFamily="34"/>
              </a:rPr>
              <a:t>Freed,J.(2025)’ Why digital literacy is the hidden clinical competency the NHS cannot ignore’, </a:t>
            </a:r>
            <a:r>
              <a:rPr lang="en-GB" i="1">
                <a:solidFill>
                  <a:srgbClr val="2A2A2A"/>
                </a:solidFill>
                <a:latin typeface="Source Sans Pro" pitchFamily="34"/>
              </a:rPr>
              <a:t>Hosiptal Times . </a:t>
            </a:r>
            <a:r>
              <a:rPr lang="en-GB" i="1">
                <a:solidFill>
                  <a:srgbClr val="2A2A2A"/>
                </a:solidFill>
                <a:latin typeface="Source Sans Pro" pitchFamily="34"/>
                <a:hlinkClick r:id="rId2"/>
              </a:rPr>
              <a:t>https://hospitaltimes.co.uk/why-digital-literacy-is-the-hidden-clinical-competency-the-nhs-cannot-ignore/</a:t>
            </a:r>
            <a:r>
              <a:rPr lang="en-GB" i="1">
                <a:solidFill>
                  <a:srgbClr val="2A2A2A"/>
                </a:solidFill>
                <a:latin typeface="Source Sans Pro" pitchFamily="34"/>
              </a:rPr>
              <a:t>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i="1">
              <a:solidFill>
                <a:srgbClr val="2A2A2A"/>
              </a:solidFill>
              <a:latin typeface="Source Sans Pro" pitchFamily="34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>
                <a:solidFill>
                  <a:srgbClr val="2A2A2A"/>
                </a:solidFill>
                <a:latin typeface="Source Sans Pro" pitchFamily="34"/>
              </a:rPr>
              <a:t>Raymond, D. (2023) ‘Top 10 Cons or Disadvantages of Microsoft Teams ‘ </a:t>
            </a:r>
            <a:r>
              <a:rPr lang="en-GB" i="1">
                <a:solidFill>
                  <a:srgbClr val="2A2A2A"/>
                </a:solidFill>
                <a:latin typeface="Source Sans Pro" pitchFamily="34"/>
              </a:rPr>
              <a:t>ProjectManagers.net</a:t>
            </a:r>
            <a:r>
              <a:rPr lang="en-GB">
                <a:solidFill>
                  <a:srgbClr val="2A2A2A"/>
                </a:solidFill>
                <a:latin typeface="Source Sans Pro" pitchFamily="34"/>
              </a:rPr>
              <a:t>. </a:t>
            </a:r>
            <a:r>
              <a:rPr lang="en-GB">
                <a:solidFill>
                  <a:srgbClr val="2A2A2A"/>
                </a:solidFill>
                <a:latin typeface="Source Sans Pro" pitchFamily="34"/>
                <a:hlinkClick r:id="rId3"/>
              </a:rPr>
              <a:t>https://projectmanagers.net/top-10-cons-or-disadvantages-of-microsoft-teams/</a:t>
            </a:r>
            <a:r>
              <a:rPr lang="en-GB">
                <a:solidFill>
                  <a:srgbClr val="2A2A2A"/>
                </a:solidFill>
                <a:latin typeface="Source Sans Pro" pitchFamily="34"/>
              </a:rPr>
              <a:t> 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-GB">
                <a:solidFill>
                  <a:srgbClr val="2A2A2A"/>
                </a:solidFill>
                <a:latin typeface="Source Sans Pro" pitchFamily="34"/>
              </a:rPr>
              <a:t>(Accessed: 2 November 2025)</a:t>
            </a:r>
          </a:p>
          <a:p>
            <a:pPr marL="0" lvl="0" indent="0">
              <a:spcBef>
                <a:spcPts val="0"/>
              </a:spcBef>
              <a:buNone/>
            </a:pPr>
            <a:endParaRPr lang="en-GB">
              <a:solidFill>
                <a:srgbClr val="2A2A2A"/>
              </a:solidFill>
              <a:latin typeface="Source Sans Pro" pitchFamily="34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>
                <a:solidFill>
                  <a:srgbClr val="2A2A2A"/>
                </a:solidFill>
                <a:latin typeface="Source Sans Pro" pitchFamily="34"/>
              </a:rPr>
              <a:t> Warner, M. and Zaranko, B. (2025) ‘Future challenges for health and social care provision in the UK’, </a:t>
            </a:r>
            <a:r>
              <a:rPr lang="en-GB" i="1">
                <a:solidFill>
                  <a:srgbClr val="2A2A2A"/>
                </a:solidFill>
                <a:latin typeface="Source Sans Pro" pitchFamily="34"/>
              </a:rPr>
              <a:t>Oxford Review of Economic Policy</a:t>
            </a:r>
            <a:r>
              <a:rPr lang="en-GB">
                <a:solidFill>
                  <a:srgbClr val="2A2A2A"/>
                </a:solidFill>
                <a:latin typeface="Source Sans Pro" pitchFamily="34"/>
              </a:rPr>
              <a:t>, Volume 41, Issue 1, Spring 2025, Pages 179–194, </a:t>
            </a:r>
            <a:r>
              <a:rPr lang="en-GB">
                <a:solidFill>
                  <a:srgbClr val="006FB7"/>
                </a:solidFill>
                <a:latin typeface="Source Sans Pro" pitchFamily="34"/>
                <a:hlinkClick r:id="rId4"/>
              </a:rPr>
              <a:t>https://doi.org/10.1093/oxrep/graf005</a:t>
            </a:r>
            <a:endParaRPr lang="en-GB">
              <a:solidFill>
                <a:srgbClr val="006FB7"/>
              </a:solidFill>
              <a:latin typeface="Source Sans Pro" pitchFamily="34"/>
            </a:endParaRPr>
          </a:p>
          <a:p>
            <a:pPr marL="0" lvl="0" indent="0">
              <a:spcBef>
                <a:spcPts val="0"/>
              </a:spcBef>
              <a:buNone/>
            </a:pPr>
            <a:endParaRPr lang="en-GB">
              <a:solidFill>
                <a:srgbClr val="006FB7"/>
              </a:solidFill>
              <a:latin typeface="Source Sans Pro" pitchFamily="34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>
                <a:solidFill>
                  <a:srgbClr val="000000"/>
                </a:solidFill>
                <a:latin typeface="Aeonik"/>
              </a:rPr>
              <a:t>Worksighted Team (2023) ‘4 Reasons Why Microsoft Teams Is the Best Collaboration Software for Businesses’ </a:t>
            </a:r>
            <a:r>
              <a:rPr lang="en-GB" i="1">
                <a:solidFill>
                  <a:srgbClr val="000000"/>
                </a:solidFill>
                <a:latin typeface="Aeonik"/>
              </a:rPr>
              <a:t>Worksighted</a:t>
            </a:r>
            <a:r>
              <a:rPr lang="en-GB">
                <a:solidFill>
                  <a:srgbClr val="000000"/>
                </a:solidFill>
                <a:latin typeface="Aeonik"/>
              </a:rPr>
              <a:t>. Available at </a:t>
            </a:r>
            <a:r>
              <a:rPr lang="en-GB">
                <a:solidFill>
                  <a:srgbClr val="000000"/>
                </a:solidFill>
                <a:latin typeface="Aeonik"/>
                <a:hlinkClick r:id="rId5"/>
              </a:rPr>
              <a:t>https://worksighted.com/resources/4-reasons-why-microsoft-teams-is-the-best-collaboration-software-for-businesses/</a:t>
            </a:r>
            <a:r>
              <a:rPr lang="en-GB">
                <a:solidFill>
                  <a:srgbClr val="000000"/>
                </a:solidFill>
                <a:latin typeface="Aeonik"/>
              </a:rPr>
              <a:t> (Accessed: 2 November 2025)</a:t>
            </a:r>
            <a:endParaRPr lang="en-GB">
              <a:solidFill>
                <a:srgbClr val="000000"/>
              </a:solidFill>
              <a:latin typeface="Century Gothic"/>
            </a:endParaRPr>
          </a:p>
          <a:p>
            <a:pPr lvl="0" algn="ctr"/>
            <a:r>
              <a:rPr lang="en-GB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96CFD-3B93-C0BB-E46C-117D69A257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9815"/>
            <a:ext cx="8596667" cy="1320795"/>
          </a:xfrm>
        </p:spPr>
        <p:txBody>
          <a:bodyPr anchorCtr="1"/>
          <a:lstStyle/>
          <a:p>
            <a:pPr lvl="0" algn="ctr"/>
            <a:r>
              <a:rPr lang="en-GB" sz="2300"/>
              <a:t>Power point Benefits and Limitations within Sunrise Residential Care Home</a:t>
            </a:r>
            <a:br>
              <a:rPr lang="en-GB" sz="2900"/>
            </a:br>
            <a:endParaRPr lang="en-GB" sz="2900"/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8E751BF9-C758-86B8-90D4-68CEFB72EB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7528" y="1153661"/>
          <a:ext cx="10515600" cy="5547363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21937923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623593965"/>
                    </a:ext>
                  </a:extLst>
                </a:gridCol>
              </a:tblGrid>
              <a:tr h="579473"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7521862"/>
                  </a:ext>
                </a:extLst>
              </a:tr>
              <a:tr h="1103763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Improves staff communication and coordination.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/>
                        <a:t>Can be affected by technical issues or low digital skills.</a:t>
                      </a:r>
                    </a:p>
                    <a:p>
                      <a:pPr lvl="0"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3662723"/>
                  </a:ext>
                </a:extLst>
              </a:tr>
              <a:tr h="855421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Enables quick sharing of updates and documents.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May reduce face-to-face interaction among staff.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042808"/>
                  </a:ext>
                </a:extLst>
              </a:tr>
              <a:tr h="1241736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Helps organize meetings and training sessions efficiently.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Can be time-consuming to manage notifications and messages.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4185553"/>
                  </a:ext>
                </a:extLst>
              </a:tr>
              <a:tr h="1241736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Supports collaboration on care plans and reports in real time.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Security and privacy concerns with sensitive resident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892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42BF4-3D70-B3C4-F0A8-B774D8C765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573CD-54DF-F1B7-3FAF-D598ACD289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930398"/>
            <a:ext cx="8766471" cy="4590324"/>
          </a:xfrm>
        </p:spPr>
        <p:txBody>
          <a:bodyPr anchorCtr="1"/>
          <a:lstStyle/>
          <a:p>
            <a:pPr lvl="0" algn="ctr"/>
            <a:r>
              <a:rPr lang="en-GB" sz="2800"/>
              <a:t>Microsoft Teams is a platform for communication and collaboration created by Microsoft.</a:t>
            </a:r>
          </a:p>
          <a:p>
            <a:pPr lvl="0" algn="ctr"/>
            <a:r>
              <a:rPr lang="en-GB" sz="2800"/>
              <a:t>It enables users to engage in chat, conduct video meetings, share files, and collaborate in real time.</a:t>
            </a:r>
          </a:p>
          <a:p>
            <a:pPr lvl="0" algn="ctr"/>
            <a:r>
              <a:rPr lang="en-GB" sz="2800"/>
              <a:t> Teams works in conjunction with other Microsoft 365 applications such as Word, Excel, and PowerPoint to facilitate smooth teamwork.</a:t>
            </a:r>
          </a:p>
          <a:p>
            <a:pPr lvl="0" algn="ctr"/>
            <a:r>
              <a:rPr lang="en-GB" sz="2800"/>
              <a:t>Wrokslighted team (2023)</a:t>
            </a:r>
          </a:p>
          <a:p>
            <a:pPr lvl="0" algn="ctr"/>
            <a:endParaRPr lang="en-GB"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80188-1FFE-FC87-D3B4-BFF8B918F0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-909032"/>
            <a:ext cx="9999686" cy="1118896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F231F-AD73-45D3-8484-832CC221D1F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/>
            <a:r>
              <a:rPr lang="en-GB"/>
              <a:t>  </a:t>
            </a:r>
            <a:r>
              <a:rPr lang="en-GB" sz="2400"/>
              <a:t>Power point presentations can be displayed on screens, shared via the internet, or printed for various audiences and objectives.</a:t>
            </a:r>
          </a:p>
          <a:p>
            <a:pPr lvl="0" algn="ctr"/>
            <a:r>
              <a:rPr lang="en-GB" sz="2400"/>
              <a:t>    It seamlessly integrates with other Microsoft Office applications such as Word and Excel, facilitating the straightforward incorporation of data and documents.</a:t>
            </a:r>
          </a:p>
          <a:p>
            <a:pPr lvl="0" algn="ctr"/>
            <a:r>
              <a:rPr lang="en-GB" sz="2400"/>
              <a:t>    The primary aim is to assist users in conveying their ideas effectively while maintaining audience engagement.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A9C30-5DA5-A1C5-3CE8-1A5F07FE8E1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/>
              <a:t>Explain the rationale for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838FC-B190-3FFF-AC60-86025A0EFBA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en-GB" sz="2800"/>
              <a:t>Centralizes communication and collaboration for staff across different shifts.</a:t>
            </a:r>
          </a:p>
          <a:p>
            <a:pPr lvl="0" algn="ctr"/>
            <a:r>
              <a:rPr lang="en-GB" sz="2800"/>
              <a:t>Enables quick access to updates, documents, and training materials.</a:t>
            </a:r>
          </a:p>
          <a:p>
            <a:pPr lvl="0" algn="ctr"/>
            <a:r>
              <a:rPr lang="en-GB" sz="2800"/>
              <a:t>Integrates with Microsoft 365 apps for efficient care planning and reporting.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048FE-FC5A-7EA4-38F0-002C77B7CE5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2300"/>
              <a:t>Benefits and Limitations OF Microsoft Teams within Sunrise Residential Care Home</a:t>
            </a:r>
            <a:br>
              <a:rPr lang="en-GB" sz="2900"/>
            </a:br>
            <a:endParaRPr lang="en-GB" sz="2900"/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B8D7868B-E984-F067-2F29-E33682633E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99217" y="1825627"/>
          <a:ext cx="10274509" cy="44805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016709">
                  <a:extLst>
                    <a:ext uri="{9D8B030D-6E8A-4147-A177-3AD203B41FA5}">
                      <a16:colId xmlns:a16="http://schemas.microsoft.com/office/drawing/2014/main" val="121237520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915611219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400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400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6190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/>
                        <a:t>Improves staff communication and coordination.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Dependent on internet and device reliability.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7748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Enables quick sharing of updates and documents.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Staff with low digital skills may struggle to use it.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1074903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Supports training and meeting organization.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Can reduce face-to-face interaction.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2717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Allows real-time collaboration on care plans and reports.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Security and privacy concerns with sensitive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800166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56A28-8B01-FCC3-7CEE-97A361BD9F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609237"/>
          </a:xfrm>
        </p:spPr>
        <p:txBody>
          <a:bodyPr/>
          <a:lstStyle/>
          <a:p>
            <a:pPr lvl="0"/>
            <a:r>
              <a:rPr lang="en-GB" sz="2900"/>
              <a:t>Advantages and Disadvantages of Microsoft Teams’ rationales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E7EC7CAD-5CDA-AF64-9DB0-3AEF3A86B8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58322" y="1196035"/>
          <a:ext cx="10515600" cy="569975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13501811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747739080"/>
                    </a:ext>
                  </a:extLst>
                </a:gridCol>
              </a:tblGrid>
              <a:tr h="524444"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0490283"/>
                  </a:ext>
                </a:extLst>
              </a:tr>
              <a:tr h="774176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Improves communication between staff and teams.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Requires reliable internet and devices.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235866"/>
                  </a:ext>
                </a:extLst>
              </a:tr>
              <a:tr h="1123806"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/>
                        <a:t>Facilitates real-time collaboration on documents and care plans.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Staff with low digital skills may struggle to use it.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5180206"/>
                  </a:ext>
                </a:extLst>
              </a:tr>
              <a:tr h="774176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Supports remote meetings and training sessions.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May reduce face-to-face interaction.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131600"/>
                  </a:ext>
                </a:extLst>
              </a:tr>
              <a:tr h="1273649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Integrates seamlessly with Microsoft 365 apps.</a:t>
                      </a:r>
                    </a:p>
                    <a:p>
                      <a:pPr lvl="0" algn="ctr"/>
                      <a:r>
                        <a:rPr lang="en-GB" sz="2800"/>
                        <a:t>Raymond,D.(2023)</a:t>
                      </a:r>
                    </a:p>
                    <a:p>
                      <a:pPr lvl="0" algn="ctr"/>
                      <a:r>
                        <a:rPr lang="en-GB" sz="2800"/>
                        <a:t>                                                                                                                                                                     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200"/>
                        <a:t>Security and privacy risks with sensitive resident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358225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A2473-3620-763F-67F1-C3BC7319488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76E5C-0658-5610-66A4-48B7D5B0F25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2000"/>
              <a:t>I acknowledge the use of Grammarly (https://www.grammarly.com/) on </a:t>
            </a:r>
            <a:r>
              <a:rPr lang="en-GB" sz="2000">
                <a:solidFill>
                  <a:srgbClr val="FF0000"/>
                </a:solidFill>
              </a:rPr>
              <a:t>ADD DATE OF ACCESS HERE </a:t>
            </a:r>
            <a:r>
              <a:rPr lang="en-GB" sz="2000"/>
              <a:t>to support to check my work using the prompt(s): 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000"/>
          </a:p>
          <a:p>
            <a:pPr marL="514350" lvl="0" indent="-514350">
              <a:lnSpc>
                <a:spcPct val="80000"/>
              </a:lnSpc>
              <a:buAutoNum type="arabicPeriod"/>
            </a:pPr>
            <a:r>
              <a:rPr lang="en-GB" sz="2000"/>
              <a:t>Please check the following text for readability, grammar and syntax. 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000"/>
          </a:p>
          <a:p>
            <a:pPr marL="0" lvl="0" indent="0">
              <a:lnSpc>
                <a:spcPct val="80000"/>
              </a:lnSpc>
              <a:buNone/>
            </a:pPr>
            <a:r>
              <a:rPr lang="en-GB" sz="200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pPr lvl="0">
              <a:lnSpc>
                <a:spcPct val="80000"/>
              </a:lnSpc>
            </a:pPr>
            <a:endParaRPr lang="en-GB" sz="20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262D-F5EC-E95A-2EAA-2F0316ABEDC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/>
              <a:t>Challenges of Digital Literacy on Care, Communication and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CB930-BEDB-A7A9-849F-32699F69E7F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>
              <a:lnSpc>
                <a:spcPct val="90000"/>
              </a:lnSpc>
            </a:pPr>
            <a:r>
              <a:rPr lang="en-GB" sz="2400"/>
              <a:t>Insufficient digital literacy can hinder communication and the exchange of information among personnel.</a:t>
            </a:r>
          </a:p>
          <a:p>
            <a:pPr lvl="0" algn="ctr">
              <a:lnSpc>
                <a:spcPct val="90000"/>
              </a:lnSpc>
            </a:pPr>
            <a:endParaRPr lang="en-GB" sz="2400"/>
          </a:p>
          <a:p>
            <a:pPr lvl="0" algn="ctr">
              <a:lnSpc>
                <a:spcPct val="90000"/>
              </a:lnSpc>
            </a:pPr>
            <a:r>
              <a:rPr lang="en-GB" sz="2400"/>
              <a:t>Challenges in utilizing digital tools may impact the precision of record-keeping and the provision of care.</a:t>
            </a:r>
          </a:p>
          <a:p>
            <a:pPr lvl="0" algn="ctr">
              <a:lnSpc>
                <a:spcPct val="90000"/>
              </a:lnSpc>
            </a:pPr>
            <a:endParaRPr lang="en-GB" sz="2400"/>
          </a:p>
          <a:p>
            <a:pPr lvl="0" algn="ctr">
              <a:lnSpc>
                <a:spcPct val="90000"/>
              </a:lnSpc>
            </a:pPr>
            <a:r>
              <a:rPr lang="en-GB" sz="2400"/>
              <a:t>A lack of technological skills can diminish effective teamwork and collaboration on care strategies.</a:t>
            </a:r>
          </a:p>
          <a:p>
            <a:pPr marL="0" lvl="0" indent="0" algn="ctr">
              <a:lnSpc>
                <a:spcPct val="90000"/>
              </a:lnSpc>
              <a:buNone/>
            </a:pPr>
            <a:r>
              <a:rPr lang="en-GB" sz="2400"/>
              <a:t>Freed,J. (2025)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608E9-7D3E-DB42-DD58-FEF931BEB5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Checklist</a:t>
            </a:r>
            <a:br>
              <a:rPr lang="en-GB" sz="3200"/>
            </a:br>
            <a:br>
              <a:rPr lang="en-GB" sz="3200"/>
            </a:br>
            <a:r>
              <a:rPr lang="en-GB" sz="3200"/>
              <a:t>Incident management and reporting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27AF8-C082-02A0-252F-E73167CB04B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2800"/>
              <a:t>Cyber incident response plan documented.</a:t>
            </a:r>
          </a:p>
          <a:p>
            <a:pPr marL="0" lvl="0" indent="0">
              <a:buNone/>
            </a:pPr>
            <a:r>
              <a:rPr lang="en-GB" sz="2800"/>
              <a:t>All data breaches logged and reported to data protection officer.</a:t>
            </a:r>
          </a:p>
          <a:p>
            <a:pPr marL="0" lvl="0" indent="0">
              <a:buNone/>
            </a:pPr>
            <a:r>
              <a:rPr lang="en-GB" sz="2800"/>
              <a:t>Backups verified and restorable in case of incident.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B2313-651E-B2D5-4245-B5F8261ABAC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Resident Digital wellbeing and online safety;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9CAC5-7B46-97F8-7311-90652D6C33DD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>
                <a:solidFill>
                  <a:srgbClr val="000000"/>
                </a:solidFill>
              </a:rPr>
              <a:t>Residents supported in safe internet and device use.</a:t>
            </a:r>
          </a:p>
          <a:p>
            <a:pPr lvl="0">
              <a:lnSpc>
                <a:spcPct val="80000"/>
              </a:lnSpc>
            </a:pPr>
            <a:r>
              <a:rPr lang="en-GB" sz="2200">
                <a:solidFill>
                  <a:srgbClr val="000000"/>
                </a:solidFill>
              </a:rPr>
              <a:t>Staff monitor and guide online communication responsibilitY</a:t>
            </a:r>
          </a:p>
          <a:p>
            <a:pPr lvl="0">
              <a:lnSpc>
                <a:spcPct val="80000"/>
              </a:lnSpc>
            </a:pPr>
            <a:endParaRPr lang="en-GB" sz="2800">
              <a:solidFill>
                <a:srgbClr val="E8E8E8"/>
              </a:solidFill>
            </a:endParaRPr>
          </a:p>
          <a:p>
            <a:pPr lvl="0">
              <a:lnSpc>
                <a:spcPct val="80000"/>
              </a:lnSpc>
            </a:pPr>
            <a:endParaRPr lang="en-GB" sz="2800">
              <a:solidFill>
                <a:srgbClr val="E8E8E8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4CA4F-0B41-7B35-0D32-2BAC4FEC3D4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User Accounts and Access control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50605-B71F-6C39-05F4-572B5A1D69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2800"/>
              <a:t>Individual login credentials for all users.</a:t>
            </a:r>
          </a:p>
          <a:p>
            <a:pPr marL="0" lvl="0" indent="0">
              <a:buNone/>
            </a:pPr>
            <a:r>
              <a:rPr lang="en-GB" sz="2800"/>
              <a:t>Access levels reflect job responsibilities.</a:t>
            </a:r>
          </a:p>
          <a:p>
            <a:pPr marL="0" lvl="0" indent="0">
              <a:buNone/>
            </a:pPr>
            <a:r>
              <a:rPr lang="en-GB" sz="2800"/>
              <a:t>Accounts removed promptly when staff leave.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48428-BB8E-4A56-90F6-9FEF4DC64B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Network and internet safety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0602B-199A-125C-CEDD-534084E7C6A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2800"/>
              <a:t>Secure WIFI network with strong password .</a:t>
            </a:r>
          </a:p>
          <a:p>
            <a:pPr marL="0" lvl="0" indent="0">
              <a:buNone/>
            </a:pPr>
            <a:r>
              <a:rPr lang="en-GB" sz="2800"/>
              <a:t>Access to harmful or inappropriate websites restricted .</a:t>
            </a:r>
          </a:p>
          <a:p>
            <a:pPr marL="0" lvl="0" indent="0">
              <a:buNone/>
            </a:pPr>
            <a:r>
              <a:rPr lang="en-GB" sz="2800"/>
              <a:t>Firewall enabled and configured correctly.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01F01-C7A6-552C-5E71-BB4E8DB56A3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Data protection and privacy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7F5DD3-89FF-5A82-6F9E-00B4CEB73AB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2600"/>
              <a:t>Personal data of residents stored securely .</a:t>
            </a:r>
          </a:p>
          <a:p>
            <a:pPr marL="0" lvl="0" indent="0">
              <a:buNone/>
            </a:pPr>
            <a:r>
              <a:rPr lang="en-GB" sz="2600"/>
              <a:t>Resident files only accessible to authorised staff.</a:t>
            </a:r>
          </a:p>
          <a:p>
            <a:pPr marL="0" lvl="0" indent="0">
              <a:buNone/>
            </a:pPr>
            <a:r>
              <a:rPr lang="en-GB" sz="2600"/>
              <a:t>Confidential information not shared personal devices.</a:t>
            </a:r>
          </a:p>
          <a:p>
            <a:pPr marL="0" lvl="0" indent="0">
              <a:buNone/>
            </a:pPr>
            <a:r>
              <a:rPr lang="en-GB" sz="2600"/>
              <a:t>Data backup schedule in place and tested regularly.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6321C-FC39-A9B9-0AAB-8B31DB03F8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br>
              <a:rPr lang="en-GB" sz="2600"/>
            </a:br>
            <a:r>
              <a:rPr lang="en-GB" sz="2600"/>
              <a:t>Provide the concluding summary for the presentation</a:t>
            </a:r>
            <a:br>
              <a:rPr lang="en-GB" sz="2600"/>
            </a:br>
            <a:endParaRPr lang="en-GB" sz="2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1A3A1-647D-A36E-5DEA-4D76BCDEF69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/>
            <a:r>
              <a:rPr lang="en-GB" sz="2400">
                <a:latin typeface="Inter"/>
              </a:rPr>
              <a:t>PowerPoint and Microsoft Teams enhance communication, training, and collaboration at Sunrise Residential Care Home. </a:t>
            </a:r>
          </a:p>
          <a:p>
            <a:pPr lvl="0" algn="ctr"/>
            <a:r>
              <a:rPr lang="en-GB" sz="2400">
                <a:latin typeface="Inter"/>
              </a:rPr>
              <a:t> PowerPoint facilitates clear and engaging presentations, whereas Teams allows for real-time communication and file sharing.  </a:t>
            </a:r>
          </a:p>
          <a:p>
            <a:pPr lvl="0" algn="ctr"/>
            <a:r>
              <a:rPr lang="en-GB" sz="2400">
                <a:latin typeface="Inter"/>
              </a:rPr>
              <a:t>Advantages encompass improved efficiency and teamwork;</a:t>
            </a:r>
          </a:p>
          <a:p>
            <a:pPr lvl="0" algn="ctr"/>
            <a:r>
              <a:rPr lang="en-GB" sz="2400">
                <a:latin typeface="Inter"/>
              </a:rPr>
              <a:t> Disadvantages involve technical difficulties and gaps in digital skills.  Tackling digital literacy challenges is essential for ensuring effective care and collaboration.</a:t>
            </a:r>
            <a:endParaRPr lang="en-GB" sz="24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0E592BEE-4B51-FACD-14BF-D6B6AEEFEA5F}"/>
              </a:ext>
            </a:extLst>
          </p:cNvPr>
          <p:cNvSpPr txBox="1"/>
          <p:nvPr/>
        </p:nvSpPr>
        <p:spPr>
          <a:xfrm>
            <a:off x="898361" y="1290922"/>
            <a:ext cx="10058400" cy="535531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600" b="0" i="0" u="none" strike="noStrike" kern="1200" cap="none" spc="0" baseline="0">
              <a:solidFill>
                <a:srgbClr val="2A2A2A"/>
              </a:solidFill>
              <a:uFillTx/>
              <a:latin typeface="Source Sans Pro" pitchFamily="34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 REFERENCE LIST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Freed,J.(2025)’ Why digital literacy is the hidden clinical competency the NHS cannot ignore’, </a:t>
            </a:r>
            <a:r>
              <a:rPr lang="en-GB" sz="1800" b="0" i="1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Hosiptal Times . </a:t>
            </a:r>
            <a:r>
              <a:rPr lang="en-GB" sz="1800" b="0" i="1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  <a:hlinkClick r:id="rId3"/>
              </a:rPr>
              <a:t>https://hospitaltimes.co.uk/why-digital-literacy-is-the-hidden-clinical-competency-the-nhs-cannot-ignore/</a:t>
            </a:r>
            <a:r>
              <a:rPr lang="en-GB" sz="1800" b="0" i="1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1" u="none" strike="noStrike" kern="1200" cap="none" spc="0" baseline="0">
              <a:solidFill>
                <a:srgbClr val="2A2A2A"/>
              </a:solidFill>
              <a:uFillTx/>
              <a:latin typeface="Source Sans Pro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Raymond, D. (2023) ‘Top 10 Cons or Disadvantages of Microsoft Teams ‘ </a:t>
            </a:r>
            <a:r>
              <a:rPr lang="en-GB" sz="1800" b="0" i="1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ProjectManagers.net</a:t>
            </a: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. </a:t>
            </a: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  <a:hlinkClick r:id="rId4"/>
              </a:rPr>
              <a:t>https://projectmanagers.net/top-10-cons-or-disadvantages-of-microsoft-teams/</a:t>
            </a: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  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(Accessed: 2 November 2025)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2A2A2A"/>
              </a:solidFill>
              <a:uFillTx/>
              <a:latin typeface="Source Sans Pro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 Warner, M. and Zaranko, B. (2025) ‘Future challenges for health and social care provision in the UK’, </a:t>
            </a:r>
            <a:r>
              <a:rPr lang="en-GB" sz="1800" b="0" i="1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Oxford Review of Economic Policy</a:t>
            </a:r>
            <a:r>
              <a:rPr lang="en-GB" sz="1800" b="0" i="0" u="none" strike="noStrike" kern="1200" cap="none" spc="0" baseline="0">
                <a:solidFill>
                  <a:srgbClr val="2A2A2A"/>
                </a:solidFill>
                <a:uFillTx/>
                <a:latin typeface="Source Sans Pro" pitchFamily="34"/>
              </a:rPr>
              <a:t>, Volume 41, Issue 1, Spring 2025, Pages 179–194, </a:t>
            </a:r>
            <a:r>
              <a:rPr lang="en-GB" sz="1800" b="0" i="0" u="none" strike="noStrike" kern="1200" cap="none" spc="0" baseline="0">
                <a:solidFill>
                  <a:srgbClr val="006FB7"/>
                </a:solidFill>
                <a:uFillTx/>
                <a:latin typeface="Source Sans Pro" pitchFamily="34"/>
                <a:hlinkClick r:id="rId5"/>
              </a:rPr>
              <a:t>https://doi.org/10.1093/oxrep/graf005</a:t>
            </a:r>
            <a:endParaRPr lang="en-GB" sz="1800" b="0" i="0" u="none" strike="noStrike" kern="1200" cap="none" spc="0" baseline="0">
              <a:solidFill>
                <a:srgbClr val="006FB7"/>
              </a:solidFill>
              <a:uFillTx/>
              <a:latin typeface="Source Sans Pro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6FB7"/>
              </a:solidFill>
              <a:uFillTx/>
              <a:latin typeface="Source Sans Pro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eonik"/>
              </a:rPr>
              <a:t>Worksighted Team (2023) ‘4 Reasons Why Microsoft Teams Is the Best Collaboration Software for Businesses’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eonik"/>
              </a:rPr>
              <a:t>Worksighted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eonik"/>
              </a:rPr>
              <a:t>. Available at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eonik"/>
                <a:hlinkClick r:id="rId6"/>
              </a:rPr>
              <a:t>https://worksighted.com/resources/4-reasons-why-microsoft-teams-is-the-best-collaboration-software-for-businesses/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eonik"/>
              </a:rPr>
              <a:t> (Accessed: 2 November 2025)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1064</TotalTime>
  <Words>1376</Words>
  <Application>Microsoft Office PowerPoint</Application>
  <PresentationFormat>Widescreen</PresentationFormat>
  <Paragraphs>143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Aeonik</vt:lpstr>
      <vt:lpstr>Aptos</vt:lpstr>
      <vt:lpstr>Arial</vt:lpstr>
      <vt:lpstr>Century Gothic</vt:lpstr>
      <vt:lpstr>Inter</vt:lpstr>
      <vt:lpstr>Source Sans Pro</vt:lpstr>
      <vt:lpstr>Trebuchet MS</vt:lpstr>
      <vt:lpstr>Wingdings</vt:lpstr>
      <vt:lpstr>Wingdings 3</vt:lpstr>
      <vt:lpstr>Facet</vt:lpstr>
      <vt:lpstr>Digital Skills and Research Methods  LCHS4007  Assessment 1: Group 4 </vt:lpstr>
      <vt:lpstr>Group Members</vt:lpstr>
      <vt:lpstr>Content</vt:lpstr>
      <vt:lpstr>                               Introduction</vt:lpstr>
      <vt:lpstr>PowerPoint Presentation</vt:lpstr>
      <vt:lpstr>Power point</vt:lpstr>
      <vt:lpstr>Power point Benefits and Limitations within Sunrise Residential Care Home </vt:lpstr>
      <vt:lpstr>Microsoft Teams</vt:lpstr>
      <vt:lpstr>PowerPoint Presentation</vt:lpstr>
      <vt:lpstr>Explain the rationale for Microsoft Teams</vt:lpstr>
      <vt:lpstr>Benefits and Limitations OF Microsoft Teams within Sunrise Residential Care Home </vt:lpstr>
      <vt:lpstr>Advantages and Disadvantages of Microsoft Teams’ rationales</vt:lpstr>
      <vt:lpstr>Acknowledgement of the use of AI</vt:lpstr>
      <vt:lpstr>Challenges of Digital Literacy on Care, Communication and Teamwork</vt:lpstr>
      <vt:lpstr>Checklist  Incident management and reporting</vt:lpstr>
      <vt:lpstr>Resident Digital wellbeing and online safety;</vt:lpstr>
      <vt:lpstr>User Accounts and Access control</vt:lpstr>
      <vt:lpstr>Network and internet safety </vt:lpstr>
      <vt:lpstr>Data protection and privacy</vt:lpstr>
      <vt:lpstr> Provide the concluding summary for the presentation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Wunmi Adebari</dc:creator>
  <cp:lastModifiedBy>Wunmi Adebari</cp:lastModifiedBy>
  <cp:revision>39</cp:revision>
  <dcterms:created xsi:type="dcterms:W3CDTF">2025-10-19T17:06:32Z</dcterms:created>
  <dcterms:modified xsi:type="dcterms:W3CDTF">2025-11-09T12:03:30Z</dcterms:modified>
</cp:coreProperties>
</file>