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5"/>
  </p:notesMasterIdLst>
  <p:sldIdLst>
    <p:sldId id="256" r:id="rId5"/>
    <p:sldId id="276" r:id="rId6"/>
    <p:sldId id="275" r:id="rId7"/>
    <p:sldId id="274" r:id="rId8"/>
    <p:sldId id="273" r:id="rId9"/>
    <p:sldId id="272" r:id="rId10"/>
    <p:sldId id="271" r:id="rId11"/>
    <p:sldId id="270" r:id="rId12"/>
    <p:sldId id="269" r:id="rId13"/>
    <p:sldId id="268" r:id="rId14"/>
    <p:sldId id="267" r:id="rId15"/>
    <p:sldId id="266" r:id="rId16"/>
    <p:sldId id="265" r:id="rId17"/>
    <p:sldId id="264" r:id="rId18"/>
    <p:sldId id="263" r:id="rId19"/>
    <p:sldId id="262" r:id="rId20"/>
    <p:sldId id="261" r:id="rId21"/>
    <p:sldId id="260" r:id="rId22"/>
    <p:sldId id="259" r:id="rId23"/>
    <p:sldId id="25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FEDC54-D03D-4189-B9AC-43DF3266B009}" type="datetimeFigureOut">
              <a:rPr lang="en-GB" smtClean="0"/>
              <a:t>06/07/2024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29F693-B238-4E82-B096-0C4B54253660}" type="slidenum">
              <a:rPr lang="en-GB" smtClean="0"/>
              <a:t>‹#›</a:t>
            </a:fld>
            <a:endParaRPr lang="en-GB"/>
          </a:p>
        </p:txBody>
      </p:sp>
    </p:spTree>
    <p:extLst>
      <p:ext uri="{BB962C8B-B14F-4D97-AF65-F5344CB8AC3E}">
        <p14:creationId xmlns:p14="http://schemas.microsoft.com/office/powerpoint/2010/main" val="706662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cardiovascular system is one of the most important parts of physiology and the human anatomy. It helps in delivering the supply of oxygen, hormones and other important elements to different body parts by the method of circulation. The structure of the cardiac system consists of the heart, blood vessels and the flow of blood. The heart is the main organ of the cardiovascular system and composed of three layers namely pericardium, myocardium and endocardium. The main function of the heart is to pump the oxygenated blood to different body parts and to circulate the hormones (</a:t>
            </a:r>
            <a:r>
              <a:rPr lang="en-US" sz="1800" b="0" i="0" u="none" strike="noStrike" dirty="0" err="1">
                <a:solidFill>
                  <a:srgbClr val="000000"/>
                </a:solidFill>
                <a:effectLst/>
                <a:latin typeface="Times New Roman" panose="02020603050405020304" pitchFamily="18" charset="0"/>
              </a:rPr>
              <a:t>Pirruccello</a:t>
            </a:r>
            <a:r>
              <a:rPr lang="en-US" sz="1800" b="0" i="0" u="none" strike="noStrike" dirty="0">
                <a:solidFill>
                  <a:srgbClr val="000000"/>
                </a:solidFill>
                <a:effectLst/>
                <a:latin typeface="Times New Roman" panose="02020603050405020304" pitchFamily="18" charset="0"/>
              </a:rPr>
              <a:t>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2022). There are four chambers present inside the heart namely left atrium right atrium, left ventricle and right ventricle. The deoxygenated blood flows to the that is loaded with carbon carried and passes to the right atrium and passes it to the right ventricle. The function of the left ventricle is to open the flow the blood of low oxygen to the lungs. The complete structure of the heart maintains the flow of blood and the blood pressure of the body.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D29F693-B238-4E82-B096-0C4B54253660}" type="slidenum">
              <a:rPr lang="en-GB" smtClean="0"/>
              <a:t>3</a:t>
            </a:fld>
            <a:endParaRPr lang="en-GB"/>
          </a:p>
        </p:txBody>
      </p:sp>
    </p:spTree>
    <p:extLst>
      <p:ext uri="{BB962C8B-B14F-4D97-AF65-F5344CB8AC3E}">
        <p14:creationId xmlns:p14="http://schemas.microsoft.com/office/powerpoint/2010/main" val="665411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blood vessel is another crucial part of the cardiovascular system and has a wide range of functions. Blood vessels are tube-like structures that pump blood by the heart and flow through the blood vessels. The main types of blood vessels in the system are arteries, veins, capillaries, arterioles and venules (Fleischer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2020). Arterioles are smaller vessels and behave as branches to the large artery.  The combination of the functions of both the artery and the veins is crucial in the cardiac system. The artery carries the amount of blood away from the heart and distributes the oxygenated blood to different body parts. The pulmonary artery only carries the poor oxygen blood from the heart towards the lungs. Arterioles carry the blood by the functions of maintaining the arterial pressure with the aspects of the peripheral resistance.  The linkage is formed by arterioles with the capillaries during the blow flow.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D29F693-B238-4E82-B096-0C4B54253660}" type="slidenum">
              <a:rPr lang="en-GB" smtClean="0"/>
              <a:t>4</a:t>
            </a:fld>
            <a:endParaRPr lang="en-GB"/>
          </a:p>
        </p:txBody>
      </p:sp>
    </p:spTree>
    <p:extLst>
      <p:ext uri="{BB962C8B-B14F-4D97-AF65-F5344CB8AC3E}">
        <p14:creationId xmlns:p14="http://schemas.microsoft.com/office/powerpoint/2010/main" val="15801546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Veins are another salient type of blood vessel that is present throughout the body. The main function of the vein is the collection of blood that contains poor oxygen and sends it back to the heart (Aaronson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2020). Venules are the small veins that are linked with the capillaries and have the function of receiving blood. It basically lies in the middle of the capillary and the veins and connects together. The pulmonary veins are only present that carry the oxygenated blood that gets purified in the lungs and takes it to the heart. There are dedicated range of blood vessels present in the body termed capillaries. It helps in the transportation of the oxygens and the nutrients to different body organs with the blood flow.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D29F693-B238-4E82-B096-0C4B54253660}" type="slidenum">
              <a:rPr lang="en-GB" smtClean="0"/>
              <a:t>5</a:t>
            </a:fld>
            <a:endParaRPr lang="en-GB"/>
          </a:p>
        </p:txBody>
      </p:sp>
    </p:spTree>
    <p:extLst>
      <p:ext uri="{BB962C8B-B14F-4D97-AF65-F5344CB8AC3E}">
        <p14:creationId xmlns:p14="http://schemas.microsoft.com/office/powerpoint/2010/main" val="1339191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cardiac system is highly linked with other body parts in human physiology. The functions of the heart, blood vessels and the blood help in the transportation of oxygen and nutrients to different body organs (Smith and </a:t>
            </a:r>
            <a:r>
              <a:rPr lang="en-US" sz="1800" b="0" i="0" u="none" strike="noStrike" dirty="0" err="1">
                <a:solidFill>
                  <a:srgbClr val="000000"/>
                </a:solidFill>
                <a:effectLst/>
                <a:latin typeface="Times New Roman" panose="02020603050405020304" pitchFamily="18" charset="0"/>
              </a:rPr>
              <a:t>Fernhall</a:t>
            </a:r>
            <a:r>
              <a:rPr lang="en-US" sz="1800" b="0" i="0" u="none" strike="noStrike" dirty="0">
                <a:solidFill>
                  <a:srgbClr val="000000"/>
                </a:solidFill>
                <a:effectLst/>
                <a:latin typeface="Times New Roman" panose="02020603050405020304" pitchFamily="18" charset="0"/>
              </a:rPr>
              <a:t>, 2023). The waste of various disposals and carbon dioxide is carried out by the blood vessels to maintain different body functions. The overall blood pressure in the body is maintained with the function of the heart.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D29F693-B238-4E82-B096-0C4B54253660}" type="slidenum">
              <a:rPr lang="en-GB" smtClean="0"/>
              <a:t>6</a:t>
            </a:fld>
            <a:endParaRPr lang="en-GB"/>
          </a:p>
        </p:txBody>
      </p:sp>
    </p:spTree>
    <p:extLst>
      <p:ext uri="{BB962C8B-B14F-4D97-AF65-F5344CB8AC3E}">
        <p14:creationId xmlns:p14="http://schemas.microsoft.com/office/powerpoint/2010/main" val="42650030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Homeostasis refers to the overall statement of the body in maintaining balance and the functions to carry in an accurate way. The role of the cardiovascular system is high in maintaining homeostasis in the body. The better delivery of the blood on the skin can be formed by the increase of the heart rate (Tiwari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2021). The energy supply and the energy expenditure are maintained by the heart to regulate the body temperature. The increase of the body temperature helps in the heat dissipation. The system of cardiovascular output has the function of increasing cardiac output to deliver more oxygen to the active and working muscles.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D29F693-B238-4E82-B096-0C4B54253660}" type="slidenum">
              <a:rPr lang="en-GB" smtClean="0"/>
              <a:t>7</a:t>
            </a:fld>
            <a:endParaRPr lang="en-GB"/>
          </a:p>
        </p:txBody>
      </p:sp>
    </p:spTree>
    <p:extLst>
      <p:ext uri="{BB962C8B-B14F-4D97-AF65-F5344CB8AC3E}">
        <p14:creationId xmlns:p14="http://schemas.microsoft.com/office/powerpoint/2010/main" val="31002620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respiratory system is termed as the process by which the body takes the intake of oxygen for breathing and expels out the carbon dioxide in the atmosphere. There are different parts related to the respiration system of human physiology. The lungs, trachea, diaphragm, voice box, nose and throat are the main parts of the respiratory system (</a:t>
            </a:r>
            <a:r>
              <a:rPr lang="en-US" sz="1800" b="0" i="0" u="none" strike="noStrike" dirty="0" err="1">
                <a:solidFill>
                  <a:srgbClr val="000000"/>
                </a:solidFill>
                <a:effectLst/>
                <a:latin typeface="Times New Roman" panose="02020603050405020304" pitchFamily="18" charset="0"/>
              </a:rPr>
              <a:t>Bozzone</a:t>
            </a:r>
            <a:r>
              <a:rPr lang="en-US" sz="1800" b="0" i="0" u="none" strike="noStrike" dirty="0">
                <a:solidFill>
                  <a:srgbClr val="000000"/>
                </a:solidFill>
                <a:effectLst/>
                <a:latin typeface="Times New Roman" panose="02020603050405020304" pitchFamily="18" charset="0"/>
              </a:rPr>
              <a:t> and Whittemore, 2021). The system delivers protection against the entering of harmful particles that can enter the body. The starting portion of the respiratory system is the nasal cavity and the innermost part is the diaphragm.  There are mainly two phases in the system namely inspiration and expiration.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D29F693-B238-4E82-B096-0C4B54253660}" type="slidenum">
              <a:rPr lang="en-GB" smtClean="0"/>
              <a:t>8</a:t>
            </a:fld>
            <a:endParaRPr lang="en-GB"/>
          </a:p>
        </p:txBody>
      </p:sp>
    </p:spTree>
    <p:extLst>
      <p:ext uri="{BB962C8B-B14F-4D97-AF65-F5344CB8AC3E}">
        <p14:creationId xmlns:p14="http://schemas.microsoft.com/office/powerpoint/2010/main" val="20448599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functions of respiration start during the expansion of the chest and at the time of expiration, it gets contracts. The nose is the external structure of the respiratory system and the main parts associated with the nose are the nasal cavity and the nasal spectrum (</a:t>
            </a:r>
            <a:r>
              <a:rPr lang="en-US" sz="1800" b="0" i="0" u="none" strike="noStrike" dirty="0" err="1">
                <a:solidFill>
                  <a:srgbClr val="000000"/>
                </a:solidFill>
                <a:effectLst/>
                <a:latin typeface="Times New Roman" panose="02020603050405020304" pitchFamily="18" charset="0"/>
              </a:rPr>
              <a:t>Khunt</a:t>
            </a:r>
            <a:r>
              <a:rPr lang="en-US" sz="1800" b="0" i="0" u="none" strike="noStrike" dirty="0">
                <a:solidFill>
                  <a:srgbClr val="000000"/>
                </a:solidFill>
                <a:effectLst/>
                <a:latin typeface="Times New Roman" panose="02020603050405020304" pitchFamily="18" charset="0"/>
              </a:rPr>
              <a:t> and Misra, 2021). The external air when comes in contact with the mucosa of the nasal cavity performs the ancillary types of function. The vestibule opens the passage for the site to enter the pharynx.  There are three subparts of the pharynx termed as nasopharynx, oropharynx and hypopharynx (</a:t>
            </a:r>
            <a:r>
              <a:rPr lang="en-US" sz="1800" b="0" i="0" u="none" strike="noStrike" dirty="0" err="1">
                <a:solidFill>
                  <a:srgbClr val="000000"/>
                </a:solidFill>
                <a:effectLst/>
                <a:latin typeface="Times New Roman" panose="02020603050405020304" pitchFamily="18" charset="0"/>
              </a:rPr>
              <a:t>Katrivesis</a:t>
            </a:r>
            <a:r>
              <a:rPr lang="en-US" sz="1800" b="0" i="0" u="none" strike="noStrike" dirty="0">
                <a:solidFill>
                  <a:srgbClr val="000000"/>
                </a:solidFill>
                <a:effectLst/>
                <a:latin typeface="Times New Roman" panose="02020603050405020304" pitchFamily="18" charset="0"/>
              </a:rPr>
              <a:t>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2022). The function of the pharynx is to move the air down to the larynx. The combination of the larynx and trachea serves the functions of the voice box and its connection with the lungs. The trachea helps to open the air passage in and out of the lungs. The core function of the respiratory system has been performed by the process.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D29F693-B238-4E82-B096-0C4B54253660}" type="slidenum">
              <a:rPr lang="en-GB" smtClean="0"/>
              <a:t>9</a:t>
            </a:fld>
            <a:endParaRPr lang="en-GB"/>
          </a:p>
        </p:txBody>
      </p:sp>
    </p:spTree>
    <p:extLst>
      <p:ext uri="{BB962C8B-B14F-4D97-AF65-F5344CB8AC3E}">
        <p14:creationId xmlns:p14="http://schemas.microsoft.com/office/powerpoint/2010/main" val="2778391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importance of the lungs is crucial as it perform a vital role in the respiratory system. Lungs help the human to breathe and have the role of bringing oxygen to different body parts (</a:t>
            </a:r>
            <a:r>
              <a:rPr lang="en-US" sz="1800" b="0" i="0" u="none" strike="noStrike" dirty="0" err="1">
                <a:solidFill>
                  <a:srgbClr val="000000"/>
                </a:solidFill>
                <a:effectLst/>
                <a:latin typeface="Times New Roman" panose="02020603050405020304" pitchFamily="18" charset="0"/>
              </a:rPr>
              <a:t>Bozzone</a:t>
            </a:r>
            <a:r>
              <a:rPr lang="en-US" sz="1800" b="0" i="0" u="none" strike="noStrike" dirty="0">
                <a:solidFill>
                  <a:srgbClr val="000000"/>
                </a:solidFill>
                <a:effectLst/>
                <a:latin typeface="Times New Roman" panose="02020603050405020304" pitchFamily="18" charset="0"/>
              </a:rPr>
              <a:t> and Whittemore, 2021). There are different forms of passages and air sacs located inside the anatomy of the lungs. Bronchi, bronchioles, alveolar ducts and the alveoli are present inside the lungs that engage in the performance of respiration. The carry process of the air in the lungs is done by the bronchi. It is guided by the presence of the alveolar ducts inside the mechanism of the lungs. Alveolar ducts create the passage of the oxygen flow to the alveoli and the carries carbon dioxide to the outside of the lungs.  The mucus is formed by bronchi to make the exit of any foreign particles from the lungs that have been entered with the external air.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D29F693-B238-4E82-B096-0C4B54253660}" type="slidenum">
              <a:rPr lang="en-GB" smtClean="0"/>
              <a:t>10</a:t>
            </a:fld>
            <a:endParaRPr lang="en-GB"/>
          </a:p>
        </p:txBody>
      </p:sp>
    </p:spTree>
    <p:extLst>
      <p:ext uri="{BB962C8B-B14F-4D97-AF65-F5344CB8AC3E}">
        <p14:creationId xmlns:p14="http://schemas.microsoft.com/office/powerpoint/2010/main" val="3787517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activities and the prime function of the respiratory system are related to the other body functions in human physiology. The supply of oxygen and nutrients can be done with the help of the respiratory system in contact with the circulation (</a:t>
            </a:r>
            <a:r>
              <a:rPr lang="en-US" sz="1800" b="0" i="0" u="none" strike="noStrike" dirty="0" err="1">
                <a:solidFill>
                  <a:srgbClr val="000000"/>
                </a:solidFill>
                <a:effectLst/>
                <a:latin typeface="Times New Roman" panose="02020603050405020304" pitchFamily="18" charset="0"/>
              </a:rPr>
              <a:t>Premount</a:t>
            </a:r>
            <a:r>
              <a:rPr lang="en-US" sz="1800" b="0" i="0" u="none" strike="noStrike" dirty="0">
                <a:solidFill>
                  <a:srgbClr val="000000"/>
                </a:solidFill>
                <a:effectLst/>
                <a:latin typeface="Times New Roman" panose="02020603050405020304" pitchFamily="18" charset="0"/>
              </a:rPr>
              <a:t>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2020). The support is provided by the muscles to different parts and the organs of the respiratory system. The outer portion of the lungs gets the protection by the ribcage. The key organ pharynx in the upper tract delivers the food into the </a:t>
            </a:r>
            <a:r>
              <a:rPr lang="en-US" sz="1800" b="0" i="0" u="none" strike="noStrike" dirty="0" err="1">
                <a:solidFill>
                  <a:srgbClr val="000000"/>
                </a:solidFill>
                <a:effectLst/>
                <a:latin typeface="Times New Roman" panose="02020603050405020304" pitchFamily="18" charset="0"/>
              </a:rPr>
              <a:t>oesophagus</a:t>
            </a:r>
            <a:r>
              <a:rPr lang="en-US" sz="1800" b="0" i="0" u="none" strike="noStrike" dirty="0">
                <a:solidFill>
                  <a:srgbClr val="000000"/>
                </a:solidFill>
                <a:effectLst/>
                <a:latin typeface="Times New Roman" panose="02020603050405020304" pitchFamily="18" charset="0"/>
              </a:rPr>
              <a:t>. It keeps a linkage to the digestion method of the body. The normal view of respiration in the body of a human and its connection to other organs is vital. </a:t>
            </a:r>
            <a:endParaRPr lang="en-US" sz="2800" b="0" dirty="0">
              <a:effectLst/>
            </a:endParaRPr>
          </a:p>
          <a:p>
            <a:br>
              <a:rPr lang="en-US" sz="2800" dirty="0"/>
            </a:br>
            <a:br>
              <a:rPr lang="en-US" dirty="0"/>
            </a:br>
            <a:endParaRPr lang="en-GB" dirty="0"/>
          </a:p>
        </p:txBody>
      </p:sp>
      <p:sp>
        <p:nvSpPr>
          <p:cNvPr id="4" name="Slide Number Placeholder 3"/>
          <p:cNvSpPr>
            <a:spLocks noGrp="1"/>
          </p:cNvSpPr>
          <p:nvPr>
            <p:ph type="sldNum" sz="quarter" idx="5"/>
          </p:nvPr>
        </p:nvSpPr>
        <p:spPr/>
        <p:txBody>
          <a:bodyPr/>
          <a:lstStyle/>
          <a:p>
            <a:fld id="{9D29F693-B238-4E82-B096-0C4B54253660}" type="slidenum">
              <a:rPr lang="en-GB" smtClean="0"/>
              <a:t>11</a:t>
            </a:fld>
            <a:endParaRPr lang="en-GB"/>
          </a:p>
        </p:txBody>
      </p:sp>
    </p:spTree>
    <p:extLst>
      <p:ext uri="{BB962C8B-B14F-4D97-AF65-F5344CB8AC3E}">
        <p14:creationId xmlns:p14="http://schemas.microsoft.com/office/powerpoint/2010/main" val="1858507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Homeostasis is a key way to keep a fair balance of all the systems and the essence of the growth nature of the body. The supply of required oxygen to different tissues and organs is circulated through the respiratory system (</a:t>
            </a:r>
            <a:r>
              <a:rPr lang="en-US" sz="1800" b="0" i="0" u="none" strike="noStrike" dirty="0" err="1">
                <a:solidFill>
                  <a:srgbClr val="000000"/>
                </a:solidFill>
                <a:effectLst/>
                <a:latin typeface="Times New Roman" panose="02020603050405020304" pitchFamily="18" charset="0"/>
              </a:rPr>
              <a:t>Semenza</a:t>
            </a:r>
            <a:r>
              <a:rPr lang="en-US" sz="1800" b="0" i="0" u="none" strike="noStrike" dirty="0">
                <a:solidFill>
                  <a:srgbClr val="000000"/>
                </a:solidFill>
                <a:effectLst/>
                <a:latin typeface="Times New Roman" panose="02020603050405020304" pitchFamily="18" charset="0"/>
              </a:rPr>
              <a:t>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2020). Health capacity and physical fitness are maintained with tissue growth of the muscles. The anatomy and the views of the cell functions are controlled by the ways of respiration and its system of control. Energy is one of the primary needs of the human in the art of performing daily activities. The exchange of the oxygen and the carbon dioxide is done in the lungs. </a:t>
            </a:r>
            <a:endParaRPr lang="en-US" sz="2800" b="0" dirty="0">
              <a:effectLst/>
            </a:endParaRPr>
          </a:p>
          <a:p>
            <a:br>
              <a:rPr lang="en-US" sz="2800" dirty="0"/>
            </a:br>
            <a:br>
              <a:rPr lang="en-US" dirty="0"/>
            </a:br>
            <a:endParaRPr lang="en-GB" dirty="0"/>
          </a:p>
        </p:txBody>
      </p:sp>
      <p:sp>
        <p:nvSpPr>
          <p:cNvPr id="4" name="Slide Number Placeholder 3"/>
          <p:cNvSpPr>
            <a:spLocks noGrp="1"/>
          </p:cNvSpPr>
          <p:nvPr>
            <p:ph type="sldNum" sz="quarter" idx="5"/>
          </p:nvPr>
        </p:nvSpPr>
        <p:spPr/>
        <p:txBody>
          <a:bodyPr/>
          <a:lstStyle/>
          <a:p>
            <a:fld id="{9D29F693-B238-4E82-B096-0C4B54253660}" type="slidenum">
              <a:rPr lang="en-GB" smtClean="0"/>
              <a:t>12</a:t>
            </a:fld>
            <a:endParaRPr lang="en-GB"/>
          </a:p>
        </p:txBody>
      </p:sp>
    </p:spTree>
    <p:extLst>
      <p:ext uri="{BB962C8B-B14F-4D97-AF65-F5344CB8AC3E}">
        <p14:creationId xmlns:p14="http://schemas.microsoft.com/office/powerpoint/2010/main" val="28292961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Digestion is needed in the human body for healthy life and the growth of the muscles. The main and key functional parts in the digestive system of the human are the “mouth, pharynx, </a:t>
            </a:r>
            <a:r>
              <a:rPr lang="en-US" sz="1800" b="0" i="0" u="none" strike="noStrike" dirty="0" err="1">
                <a:solidFill>
                  <a:srgbClr val="000000"/>
                </a:solidFill>
                <a:effectLst/>
                <a:latin typeface="Times New Roman" panose="02020603050405020304" pitchFamily="18" charset="0"/>
              </a:rPr>
              <a:t>oesophagus</a:t>
            </a:r>
            <a:r>
              <a:rPr lang="en-US" sz="1800" b="0" i="0" u="none" strike="noStrike" dirty="0">
                <a:solidFill>
                  <a:srgbClr val="000000"/>
                </a:solidFill>
                <a:effectLst/>
                <a:latin typeface="Times New Roman" panose="02020603050405020304" pitchFamily="18" charset="0"/>
              </a:rPr>
              <a:t>, and two intestines of the small and large notations and anus (</a:t>
            </a:r>
            <a:r>
              <a:rPr lang="en-US" sz="1800" b="0" i="0" u="none" strike="noStrike" dirty="0" err="1">
                <a:solidFill>
                  <a:srgbClr val="000000"/>
                </a:solidFill>
                <a:effectLst/>
                <a:latin typeface="Times New Roman" panose="02020603050405020304" pitchFamily="18" charset="0"/>
              </a:rPr>
              <a:t>Livovsky</a:t>
            </a:r>
            <a:r>
              <a:rPr lang="en-US" sz="1800" b="0" i="0" u="none" strike="noStrike" dirty="0">
                <a:solidFill>
                  <a:srgbClr val="000000"/>
                </a:solidFill>
                <a:effectLst/>
                <a:latin typeface="Times New Roman" panose="02020603050405020304" pitchFamily="18" charset="0"/>
              </a:rPr>
              <a:t>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2020). Breakdown of the food occurs inside the stomach to absorb the essential amino acids and minerals. A series of enzyme secretion takes place inside the system from the glands. The food passes to the </a:t>
            </a:r>
            <a:r>
              <a:rPr lang="en-US" sz="1800" b="0" i="0" u="none" strike="noStrike" dirty="0" err="1">
                <a:solidFill>
                  <a:srgbClr val="000000"/>
                </a:solidFill>
                <a:effectLst/>
                <a:latin typeface="Times New Roman" panose="02020603050405020304" pitchFamily="18" charset="0"/>
              </a:rPr>
              <a:t>oesophagus</a:t>
            </a:r>
            <a:r>
              <a:rPr lang="en-US" sz="1800" b="0" i="0" u="none" strike="noStrike" dirty="0">
                <a:solidFill>
                  <a:srgbClr val="000000"/>
                </a:solidFill>
                <a:effectLst/>
                <a:latin typeface="Times New Roman" panose="02020603050405020304" pitchFamily="18" charset="0"/>
              </a:rPr>
              <a:t> starting from the mouth and then travels through the pharynx. The total length of the gastrointestinal or the digestive tract is about 9m. </a:t>
            </a:r>
            <a:endParaRPr lang="en-US" b="0" dirty="0">
              <a:effectLst/>
            </a:endParaRPr>
          </a:p>
          <a:p>
            <a:br>
              <a:rPr lang="en-US" dirty="0"/>
            </a:br>
            <a:br>
              <a:rPr lang="en-US" dirty="0"/>
            </a:br>
            <a:endParaRPr lang="en-GB" dirty="0"/>
          </a:p>
        </p:txBody>
      </p:sp>
      <p:sp>
        <p:nvSpPr>
          <p:cNvPr id="4" name="Slide Number Placeholder 3"/>
          <p:cNvSpPr>
            <a:spLocks noGrp="1"/>
          </p:cNvSpPr>
          <p:nvPr>
            <p:ph type="sldNum" sz="quarter" idx="5"/>
          </p:nvPr>
        </p:nvSpPr>
        <p:spPr/>
        <p:txBody>
          <a:bodyPr/>
          <a:lstStyle/>
          <a:p>
            <a:fld id="{9D29F693-B238-4E82-B096-0C4B54253660}" type="slidenum">
              <a:rPr lang="en-GB" smtClean="0"/>
              <a:t>13</a:t>
            </a:fld>
            <a:endParaRPr lang="en-GB"/>
          </a:p>
        </p:txBody>
      </p:sp>
    </p:spTree>
    <p:extLst>
      <p:ext uri="{BB962C8B-B14F-4D97-AF65-F5344CB8AC3E}">
        <p14:creationId xmlns:p14="http://schemas.microsoft.com/office/powerpoint/2010/main" val="6253939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primary function of the </a:t>
            </a:r>
            <a:r>
              <a:rPr lang="en-US" sz="1800" b="0" i="0" u="none" strike="noStrike" dirty="0" err="1">
                <a:solidFill>
                  <a:srgbClr val="000000"/>
                </a:solidFill>
                <a:effectLst/>
                <a:latin typeface="Times New Roman" panose="02020603050405020304" pitchFamily="18" charset="0"/>
              </a:rPr>
              <a:t>oesophagus</a:t>
            </a:r>
            <a:r>
              <a:rPr lang="en-US" sz="1800" b="0" i="0" u="none" strike="noStrike" dirty="0">
                <a:solidFill>
                  <a:srgbClr val="000000"/>
                </a:solidFill>
                <a:effectLst/>
                <a:latin typeface="Times New Roman" panose="02020603050405020304" pitchFamily="18" charset="0"/>
              </a:rPr>
              <a:t> is to transport the food to the </a:t>
            </a:r>
            <a:r>
              <a:rPr lang="en-US" sz="1800" b="0" i="0" u="none" strike="noStrike" dirty="0" err="1">
                <a:solidFill>
                  <a:srgbClr val="000000"/>
                </a:solidFill>
                <a:effectLst/>
                <a:latin typeface="Times New Roman" panose="02020603050405020304" pitchFamily="18" charset="0"/>
              </a:rPr>
              <a:t>stomach.The</a:t>
            </a:r>
            <a:r>
              <a:rPr lang="en-US" sz="1800" b="0" i="0" u="none" strike="noStrike" dirty="0">
                <a:solidFill>
                  <a:srgbClr val="000000"/>
                </a:solidFill>
                <a:effectLst/>
                <a:latin typeface="Times New Roman" panose="02020603050405020304" pitchFamily="18" charset="0"/>
              </a:rPr>
              <a:t> stomach is the most salient organ in the digestive system. The food that enters from the </a:t>
            </a:r>
            <a:r>
              <a:rPr lang="en-US" sz="1800" b="0" i="0" u="none" strike="noStrike" dirty="0" err="1">
                <a:solidFill>
                  <a:srgbClr val="000000"/>
                </a:solidFill>
                <a:effectLst/>
                <a:latin typeface="Times New Roman" panose="02020603050405020304" pitchFamily="18" charset="0"/>
              </a:rPr>
              <a:t>oesophagus</a:t>
            </a:r>
            <a:r>
              <a:rPr lang="en-US" sz="1800" b="0" i="0" u="none" strike="noStrike" dirty="0">
                <a:solidFill>
                  <a:srgbClr val="000000"/>
                </a:solidFill>
                <a:effectLst/>
                <a:latin typeface="Times New Roman" panose="02020603050405020304" pitchFamily="18" charset="0"/>
              </a:rPr>
              <a:t> to the stomach gets mixed and the breakdown occurs. The important functions of protein and fat digestion take place in the stomach. There are different kinds of enzymes and gastric juice that are mixed with the food that is present in the stomach and the absorption takes place (</a:t>
            </a:r>
            <a:r>
              <a:rPr lang="en-US" sz="1800" b="0" i="0" u="none" strike="noStrike" dirty="0" err="1">
                <a:solidFill>
                  <a:srgbClr val="000000"/>
                </a:solidFill>
                <a:effectLst/>
                <a:latin typeface="Times New Roman" panose="02020603050405020304" pitchFamily="18" charset="0"/>
              </a:rPr>
              <a:t>Sensoy</a:t>
            </a:r>
            <a:r>
              <a:rPr lang="en-US" sz="1800" b="0" i="0" u="none" strike="noStrike" dirty="0">
                <a:solidFill>
                  <a:srgbClr val="000000"/>
                </a:solidFill>
                <a:effectLst/>
                <a:latin typeface="Times New Roman" panose="02020603050405020304" pitchFamily="18" charset="0"/>
              </a:rPr>
              <a:t>, 2021). The hydrochloric acid secretion takes place in the stomach which influences the digestion process. The food then passes to the duodenum from the stomach and enters into the organ of the small intestine. </a:t>
            </a:r>
            <a:endParaRPr lang="en-US" sz="2800" b="0" dirty="0">
              <a:effectLst/>
            </a:endParaRPr>
          </a:p>
          <a:p>
            <a:br>
              <a:rPr lang="en-US" sz="2800" dirty="0"/>
            </a:br>
            <a:br>
              <a:rPr lang="en-US" dirty="0"/>
            </a:br>
            <a:endParaRPr lang="en-GB" dirty="0"/>
          </a:p>
        </p:txBody>
      </p:sp>
      <p:sp>
        <p:nvSpPr>
          <p:cNvPr id="4" name="Slide Number Placeholder 3"/>
          <p:cNvSpPr>
            <a:spLocks noGrp="1"/>
          </p:cNvSpPr>
          <p:nvPr>
            <p:ph type="sldNum" sz="quarter" idx="5"/>
          </p:nvPr>
        </p:nvSpPr>
        <p:spPr/>
        <p:txBody>
          <a:bodyPr/>
          <a:lstStyle/>
          <a:p>
            <a:fld id="{9D29F693-B238-4E82-B096-0C4B54253660}" type="slidenum">
              <a:rPr lang="en-GB" smtClean="0"/>
              <a:t>14</a:t>
            </a:fld>
            <a:endParaRPr lang="en-GB"/>
          </a:p>
        </p:txBody>
      </p:sp>
    </p:spTree>
    <p:extLst>
      <p:ext uri="{BB962C8B-B14F-4D97-AF65-F5344CB8AC3E}">
        <p14:creationId xmlns:p14="http://schemas.microsoft.com/office/powerpoint/2010/main" val="22373727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main purpose for the digestion of the food is to get the energy and the nutrients and that helps for the development of the body growth and the muscular growth. The food that passes through the stomach is used to enter the small intestine. The absorption of the essential nutrition from the food takes place in the small intestine. The essential elements like fat, carbohydrates and protein are usually absorbed in the small intestine (Gromova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2021). The amount of the food then passes through a ring-like structure to the large intestine.  The large intestine further helps in the process of water extraction from the food. The vitamins are usually produced in the large intestine which is essential in keeping the body healthy. In the final process of the digestive system, the food with the waste nature is moved to the anus. It is the last part of the digestive tract and helps in the identification of the rectal contents. The food waste removes from the body with the movement of poop.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D29F693-B238-4E82-B096-0C4B54253660}" type="slidenum">
              <a:rPr lang="en-GB" smtClean="0"/>
              <a:t>15</a:t>
            </a:fld>
            <a:endParaRPr lang="en-GB"/>
          </a:p>
        </p:txBody>
      </p:sp>
    </p:spTree>
    <p:extLst>
      <p:ext uri="{BB962C8B-B14F-4D97-AF65-F5344CB8AC3E}">
        <p14:creationId xmlns:p14="http://schemas.microsoft.com/office/powerpoint/2010/main" val="13929625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functions of the digestive system have a close link with different other systems of the body. The cardiovascular system and the muscular system are linked with the digestive system which helps in the digestion of foods (Aaronson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2020).  The nervous system signals the brain during food digestion. It enables a better process for chewing. The nutrition absorption takes place with the sense of the nervous system and enables inquisitive ways in food digestion.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D29F693-B238-4E82-B096-0C4B54253660}" type="slidenum">
              <a:rPr lang="en-GB" smtClean="0"/>
              <a:t>16</a:t>
            </a:fld>
            <a:endParaRPr lang="en-GB"/>
          </a:p>
        </p:txBody>
      </p:sp>
    </p:spTree>
    <p:extLst>
      <p:ext uri="{BB962C8B-B14F-4D97-AF65-F5344CB8AC3E}">
        <p14:creationId xmlns:p14="http://schemas.microsoft.com/office/powerpoint/2010/main" val="35285211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process of maintaining homeostasis by the digestive system by means of ensuring proper nutrients available in the body.  The balance of pH in the stomach is balanced by the system for maintaining homeostasis (</a:t>
            </a:r>
            <a:r>
              <a:rPr lang="en-US" sz="1800" b="0" i="0" u="none" strike="noStrike" dirty="0" err="1">
                <a:solidFill>
                  <a:srgbClr val="000000"/>
                </a:solidFill>
                <a:effectLst/>
                <a:latin typeface="Times New Roman" panose="02020603050405020304" pitchFamily="18" charset="0"/>
              </a:rPr>
              <a:t>Woźniak</a:t>
            </a:r>
            <a:r>
              <a:rPr lang="en-US" sz="1800" b="0" i="0" u="none" strike="noStrike" dirty="0">
                <a:solidFill>
                  <a:srgbClr val="000000"/>
                </a:solidFill>
                <a:effectLst/>
                <a:latin typeface="Times New Roman" panose="02020603050405020304" pitchFamily="18" charset="0"/>
              </a:rPr>
              <a:t>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2021). Food waste needs to be removed from the body to keep the health perfect. The digestive system takes part in the filtration of the waste. The absorption of nutrients has a significant role in build and the repair of body tissues.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D29F693-B238-4E82-B096-0C4B54253660}" type="slidenum">
              <a:rPr lang="en-GB" smtClean="0"/>
              <a:t>17</a:t>
            </a:fld>
            <a:endParaRPr lang="en-GB"/>
          </a:p>
        </p:txBody>
      </p:sp>
    </p:spTree>
    <p:extLst>
      <p:ext uri="{BB962C8B-B14F-4D97-AF65-F5344CB8AC3E}">
        <p14:creationId xmlns:p14="http://schemas.microsoft.com/office/powerpoint/2010/main" val="24827482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In the concluding note, the study delivers a detailed evaluation of the structure and the functions of the cardiac, respiratory and digestive systems of the human body. The heart, blood and blood vessels are the crucial part of the cardiovascular system. The respiratory system is </a:t>
            </a:r>
            <a:r>
              <a:rPr lang="en-US" sz="1800" b="0" i="0" u="none" strike="noStrike" dirty="0" err="1">
                <a:solidFill>
                  <a:srgbClr val="000000"/>
                </a:solidFill>
                <a:effectLst/>
                <a:latin typeface="Times New Roman" panose="02020603050405020304" pitchFamily="18" charset="0"/>
              </a:rPr>
              <a:t>categorised</a:t>
            </a:r>
            <a:r>
              <a:rPr lang="en-US" sz="1800" b="0" i="0" u="none" strike="noStrike" dirty="0">
                <a:solidFill>
                  <a:srgbClr val="000000"/>
                </a:solidFill>
                <a:effectLst/>
                <a:latin typeface="Times New Roman" panose="02020603050405020304" pitchFamily="18" charset="0"/>
              </a:rPr>
              <a:t> into the upper and lower parts. The pharynx plays a vital role in moving the air in the trachea and the food to the </a:t>
            </a:r>
            <a:r>
              <a:rPr lang="en-US" sz="1800" b="0" i="0" u="none" strike="noStrike" dirty="0" err="1">
                <a:solidFill>
                  <a:srgbClr val="000000"/>
                </a:solidFill>
                <a:effectLst/>
                <a:latin typeface="Times New Roman" panose="02020603050405020304" pitchFamily="18" charset="0"/>
              </a:rPr>
              <a:t>oesophagus</a:t>
            </a:r>
            <a:r>
              <a:rPr lang="en-US" sz="1800" b="0" i="0" u="none" strike="noStrike" dirty="0">
                <a:solidFill>
                  <a:srgbClr val="000000"/>
                </a:solidFill>
                <a:effectLst/>
                <a:latin typeface="Times New Roman" panose="02020603050405020304" pitchFamily="18" charset="0"/>
              </a:rPr>
              <a:t>. The stomach is the most salient organ in the digestive system where food digestion takes place. The systems are interconnected with each other to maintain homeostasis in the body. The functions work together to develop the required strength and body growth in a reliable way. </a:t>
            </a:r>
            <a:endParaRPr lang="en-US" b="0" dirty="0">
              <a:effectLst/>
            </a:endParaRPr>
          </a:p>
          <a:p>
            <a:br>
              <a:rPr lang="en-US"/>
            </a:br>
            <a:br>
              <a:rPr lang="en-US" dirty="0"/>
            </a:br>
            <a:endParaRPr lang="en-GB" dirty="0"/>
          </a:p>
        </p:txBody>
      </p:sp>
      <p:sp>
        <p:nvSpPr>
          <p:cNvPr id="4" name="Slide Number Placeholder 3"/>
          <p:cNvSpPr>
            <a:spLocks noGrp="1"/>
          </p:cNvSpPr>
          <p:nvPr>
            <p:ph type="sldNum" sz="quarter" idx="5"/>
          </p:nvPr>
        </p:nvSpPr>
        <p:spPr/>
        <p:txBody>
          <a:bodyPr/>
          <a:lstStyle/>
          <a:p>
            <a:fld id="{9D29F693-B238-4E82-B096-0C4B54253660}" type="slidenum">
              <a:rPr lang="en-GB" smtClean="0"/>
              <a:t>18</a:t>
            </a:fld>
            <a:endParaRPr lang="en-GB"/>
          </a:p>
        </p:txBody>
      </p:sp>
    </p:spTree>
    <p:extLst>
      <p:ext uri="{BB962C8B-B14F-4D97-AF65-F5344CB8AC3E}">
        <p14:creationId xmlns:p14="http://schemas.microsoft.com/office/powerpoint/2010/main" val="39409399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81AE19-9AEB-4180-9827-AC7C32D47EF1}" type="datetimeFigureOut">
              <a:rPr lang="en-GB" smtClean="0"/>
              <a:t>06/07/2024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A10961C-F8F6-4262-9C7C-76FE0DA0E7CE}" type="slidenum">
              <a:rPr lang="en-GB" smtClean="0"/>
              <a:t>‹#›</a:t>
            </a:fld>
            <a:endParaRPr lang="en-GB"/>
          </a:p>
        </p:txBody>
      </p:sp>
    </p:spTree>
    <p:extLst>
      <p:ext uri="{BB962C8B-B14F-4D97-AF65-F5344CB8AC3E}">
        <p14:creationId xmlns:p14="http://schemas.microsoft.com/office/powerpoint/2010/main" val="3962170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81AE19-9AEB-4180-9827-AC7C32D47EF1}" type="datetimeFigureOut">
              <a:rPr lang="en-GB" smtClean="0"/>
              <a:t>06/07/2024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A10961C-F8F6-4262-9C7C-76FE0DA0E7CE}" type="slidenum">
              <a:rPr lang="en-GB" smtClean="0"/>
              <a:t>‹#›</a:t>
            </a:fld>
            <a:endParaRPr lang="en-GB"/>
          </a:p>
        </p:txBody>
      </p:sp>
    </p:spTree>
    <p:extLst>
      <p:ext uri="{BB962C8B-B14F-4D97-AF65-F5344CB8AC3E}">
        <p14:creationId xmlns:p14="http://schemas.microsoft.com/office/powerpoint/2010/main" val="2446699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81AE19-9AEB-4180-9827-AC7C32D47EF1}" type="datetimeFigureOut">
              <a:rPr lang="en-GB" smtClean="0"/>
              <a:t>06/07/2024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A10961C-F8F6-4262-9C7C-76FE0DA0E7CE}" type="slidenum">
              <a:rPr lang="en-GB" smtClean="0"/>
              <a:t>‹#›</a:t>
            </a:fld>
            <a:endParaRPr lang="en-GB"/>
          </a:p>
        </p:txBody>
      </p:sp>
    </p:spTree>
    <p:extLst>
      <p:ext uri="{BB962C8B-B14F-4D97-AF65-F5344CB8AC3E}">
        <p14:creationId xmlns:p14="http://schemas.microsoft.com/office/powerpoint/2010/main" val="3084325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81AE19-9AEB-4180-9827-AC7C32D47EF1}" type="datetimeFigureOut">
              <a:rPr lang="en-GB" smtClean="0"/>
              <a:t>06/07/2024</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A10961C-F8F6-4262-9C7C-76FE0DA0E7CE}" type="slidenum">
              <a:rPr lang="en-GB" smtClean="0"/>
              <a:t>‹#›</a:t>
            </a:fld>
            <a:endParaRPr lang="en-GB"/>
          </a:p>
        </p:txBody>
      </p:sp>
    </p:spTree>
    <p:extLst>
      <p:ext uri="{BB962C8B-B14F-4D97-AF65-F5344CB8AC3E}">
        <p14:creationId xmlns:p14="http://schemas.microsoft.com/office/powerpoint/2010/main" val="182320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81AE19-9AEB-4180-9827-AC7C32D47EF1}" type="datetimeFigureOut">
              <a:rPr lang="en-GB" smtClean="0"/>
              <a:t>06/07/2024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A10961C-F8F6-4262-9C7C-76FE0DA0E7CE}" type="slidenum">
              <a:rPr lang="en-GB" smtClean="0"/>
              <a:t>‹#›</a:t>
            </a:fld>
            <a:endParaRPr lang="en-GB"/>
          </a:p>
        </p:txBody>
      </p:sp>
    </p:spTree>
    <p:extLst>
      <p:ext uri="{BB962C8B-B14F-4D97-AF65-F5344CB8AC3E}">
        <p14:creationId xmlns:p14="http://schemas.microsoft.com/office/powerpoint/2010/main" val="4017778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81AE19-9AEB-4180-9827-AC7C32D47EF1}" type="datetimeFigureOut">
              <a:rPr lang="en-GB" smtClean="0"/>
              <a:t>06/07/2024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A10961C-F8F6-4262-9C7C-76FE0DA0E7CE}" type="slidenum">
              <a:rPr lang="en-GB" smtClean="0"/>
              <a:t>‹#›</a:t>
            </a:fld>
            <a:endParaRPr lang="en-GB"/>
          </a:p>
        </p:txBody>
      </p:sp>
    </p:spTree>
    <p:extLst>
      <p:ext uri="{BB962C8B-B14F-4D97-AF65-F5344CB8AC3E}">
        <p14:creationId xmlns:p14="http://schemas.microsoft.com/office/powerpoint/2010/main" val="482691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81AE19-9AEB-4180-9827-AC7C32D47EF1}" type="datetimeFigureOut">
              <a:rPr lang="en-GB" smtClean="0"/>
              <a:t>06/07/2024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A10961C-F8F6-4262-9C7C-76FE0DA0E7CE}" type="slidenum">
              <a:rPr lang="en-GB" smtClean="0"/>
              <a:t>‹#›</a:t>
            </a:fld>
            <a:endParaRPr lang="en-GB"/>
          </a:p>
        </p:txBody>
      </p:sp>
    </p:spTree>
    <p:extLst>
      <p:ext uri="{BB962C8B-B14F-4D97-AF65-F5344CB8AC3E}">
        <p14:creationId xmlns:p14="http://schemas.microsoft.com/office/powerpoint/2010/main" val="3248495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81AE19-9AEB-4180-9827-AC7C32D47EF1}" type="datetimeFigureOut">
              <a:rPr lang="en-GB" smtClean="0"/>
              <a:t>06/07/2024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A10961C-F8F6-4262-9C7C-76FE0DA0E7CE}" type="slidenum">
              <a:rPr lang="en-GB" smtClean="0"/>
              <a:t>‹#›</a:t>
            </a:fld>
            <a:endParaRPr lang="en-GB"/>
          </a:p>
        </p:txBody>
      </p:sp>
    </p:spTree>
    <p:extLst>
      <p:ext uri="{BB962C8B-B14F-4D97-AF65-F5344CB8AC3E}">
        <p14:creationId xmlns:p14="http://schemas.microsoft.com/office/powerpoint/2010/main" val="3734756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81AE19-9AEB-4180-9827-AC7C32D47EF1}" type="datetimeFigureOut">
              <a:rPr lang="en-GB" smtClean="0"/>
              <a:t>06/07/2024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A10961C-F8F6-4262-9C7C-76FE0DA0E7CE}" type="slidenum">
              <a:rPr lang="en-GB" smtClean="0"/>
              <a:t>‹#›</a:t>
            </a:fld>
            <a:endParaRPr lang="en-GB"/>
          </a:p>
        </p:txBody>
      </p:sp>
    </p:spTree>
    <p:extLst>
      <p:ext uri="{BB962C8B-B14F-4D97-AF65-F5344CB8AC3E}">
        <p14:creationId xmlns:p14="http://schemas.microsoft.com/office/powerpoint/2010/main" val="3038529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81AE19-9AEB-4180-9827-AC7C32D47EF1}" type="datetimeFigureOut">
              <a:rPr lang="en-GB" smtClean="0"/>
              <a:t>06/07/2024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A10961C-F8F6-4262-9C7C-76FE0DA0E7CE}" type="slidenum">
              <a:rPr lang="en-GB" smtClean="0"/>
              <a:t>‹#›</a:t>
            </a:fld>
            <a:endParaRPr lang="en-GB"/>
          </a:p>
        </p:txBody>
      </p:sp>
    </p:spTree>
    <p:extLst>
      <p:ext uri="{BB962C8B-B14F-4D97-AF65-F5344CB8AC3E}">
        <p14:creationId xmlns:p14="http://schemas.microsoft.com/office/powerpoint/2010/main" val="342713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81AE19-9AEB-4180-9827-AC7C32D47EF1}" type="datetimeFigureOut">
              <a:rPr lang="en-GB" smtClean="0"/>
              <a:t>06/07/2024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A10961C-F8F6-4262-9C7C-76FE0DA0E7CE}"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90111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81AE19-9AEB-4180-9827-AC7C32D47EF1}" type="datetimeFigureOut">
              <a:rPr lang="en-GB" smtClean="0"/>
              <a:t>06/07/2024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A10961C-F8F6-4262-9C7C-76FE0DA0E7CE}" type="slidenum">
              <a:rPr lang="en-GB" smtClean="0"/>
              <a:t>‹#›</a:t>
            </a:fld>
            <a:endParaRPr lang="en-GB"/>
          </a:p>
        </p:txBody>
      </p:sp>
    </p:spTree>
    <p:extLst>
      <p:ext uri="{BB962C8B-B14F-4D97-AF65-F5344CB8AC3E}">
        <p14:creationId xmlns:p14="http://schemas.microsoft.com/office/powerpoint/2010/main" val="41941166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81AE19-9AEB-4180-9827-AC7C32D47EF1}" type="datetimeFigureOut">
              <a:rPr lang="en-GB" smtClean="0"/>
              <a:t>06/07/2024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A10961C-F8F6-4262-9C7C-76FE0DA0E7CE}"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416793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81AE19-9AEB-4180-9827-AC7C32D47EF1}" type="datetimeFigureOut">
              <a:rPr lang="en-GB" smtClean="0"/>
              <a:t>06/07/2024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A10961C-F8F6-4262-9C7C-76FE0DA0E7CE}" type="slidenum">
              <a:rPr lang="en-GB" smtClean="0"/>
              <a:t>‹#›</a:t>
            </a:fld>
            <a:endParaRPr lang="en-GB"/>
          </a:p>
        </p:txBody>
      </p:sp>
    </p:spTree>
    <p:extLst>
      <p:ext uri="{BB962C8B-B14F-4D97-AF65-F5344CB8AC3E}">
        <p14:creationId xmlns:p14="http://schemas.microsoft.com/office/powerpoint/2010/main" val="22944956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81AE19-9AEB-4180-9827-AC7C32D47EF1}" type="datetimeFigureOut">
              <a:rPr lang="en-GB" smtClean="0"/>
              <a:t>06/07/2024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A10961C-F8F6-4262-9C7C-76FE0DA0E7CE}" type="slidenum">
              <a:rPr lang="en-GB" smtClean="0"/>
              <a:t>‹#›</a:t>
            </a:fld>
            <a:endParaRPr lang="en-GB"/>
          </a:p>
        </p:txBody>
      </p:sp>
    </p:spTree>
    <p:extLst>
      <p:ext uri="{BB962C8B-B14F-4D97-AF65-F5344CB8AC3E}">
        <p14:creationId xmlns:p14="http://schemas.microsoft.com/office/powerpoint/2010/main" val="18877089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81AE19-9AEB-4180-9827-AC7C32D47EF1}" type="datetimeFigureOut">
              <a:rPr lang="en-GB" smtClean="0"/>
              <a:t>06/07/2024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A10961C-F8F6-4262-9C7C-76FE0DA0E7CE}" type="slidenum">
              <a:rPr lang="en-GB" smtClean="0"/>
              <a:t>‹#›</a:t>
            </a:fld>
            <a:endParaRPr lang="en-GB"/>
          </a:p>
        </p:txBody>
      </p:sp>
    </p:spTree>
    <p:extLst>
      <p:ext uri="{BB962C8B-B14F-4D97-AF65-F5344CB8AC3E}">
        <p14:creationId xmlns:p14="http://schemas.microsoft.com/office/powerpoint/2010/main" val="2416953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81AE19-9AEB-4180-9827-AC7C32D47EF1}" type="datetimeFigureOut">
              <a:rPr lang="en-GB" smtClean="0"/>
              <a:t>06/07/2024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A10961C-F8F6-4262-9C7C-76FE0DA0E7CE}" type="slidenum">
              <a:rPr lang="en-GB" smtClean="0"/>
              <a:t>‹#›</a:t>
            </a:fld>
            <a:endParaRPr lang="en-GB"/>
          </a:p>
        </p:txBody>
      </p:sp>
    </p:spTree>
    <p:extLst>
      <p:ext uri="{BB962C8B-B14F-4D97-AF65-F5344CB8AC3E}">
        <p14:creationId xmlns:p14="http://schemas.microsoft.com/office/powerpoint/2010/main" val="10233630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BC70F46-1D0F-E6BF-A59A-63C6C766A736}"/>
              </a:ext>
            </a:extLst>
          </p:cNvPr>
          <p:cNvSpPr txBox="1"/>
          <p:nvPr/>
        </p:nvSpPr>
        <p:spPr>
          <a:xfrm>
            <a:off x="2194560" y="649225"/>
            <a:ext cx="7627866" cy="6186309"/>
          </a:xfrm>
          <a:prstGeom prst="rect">
            <a:avLst/>
          </a:prstGeom>
          <a:noFill/>
        </p:spPr>
        <p:txBody>
          <a:bodyPr wrap="square">
            <a:spAutoFit/>
          </a:bodyPr>
          <a:lstStyle/>
          <a:p>
            <a:pPr algn="ctr" rtl="0">
              <a:lnSpc>
                <a:spcPct val="150000"/>
              </a:lnSpc>
              <a:spcBef>
                <a:spcPts val="0"/>
              </a:spcBef>
              <a:spcAft>
                <a:spcPts val="0"/>
              </a:spcAft>
            </a:pPr>
            <a:r>
              <a:rPr lang="en-US" sz="2400" b="1" i="0" u="none" strike="noStrike" dirty="0">
                <a:solidFill>
                  <a:srgbClr val="000000"/>
                </a:solidFill>
                <a:effectLst/>
                <a:latin typeface="Times New Roman" panose="02020603050405020304" pitchFamily="18" charset="0"/>
                <a:cs typeface="Times New Roman" panose="02020603050405020304" pitchFamily="18" charset="0"/>
              </a:rPr>
              <a:t>Module Title: </a:t>
            </a:r>
            <a:r>
              <a:rPr lang="en-US" sz="2400" i="0" u="none" strike="noStrike" dirty="0">
                <a:solidFill>
                  <a:srgbClr val="000000"/>
                </a:solidFill>
                <a:effectLst/>
                <a:latin typeface="Times New Roman" panose="02020603050405020304" pitchFamily="18" charset="0"/>
                <a:cs typeface="Times New Roman" panose="02020603050405020304" pitchFamily="18" charset="0"/>
              </a:rPr>
              <a:t>Introduction to Physiology</a:t>
            </a:r>
            <a:endParaRPr lang="en-US" sz="2400" dirty="0">
              <a:effectLst/>
              <a:latin typeface="Times New Roman" panose="02020603050405020304" pitchFamily="18" charset="0"/>
              <a:cs typeface="Times New Roman" panose="02020603050405020304" pitchFamily="18" charset="0"/>
            </a:endParaRPr>
          </a:p>
          <a:p>
            <a:pPr algn="ctr" rtl="0">
              <a:lnSpc>
                <a:spcPct val="150000"/>
              </a:lnSpc>
              <a:spcBef>
                <a:spcPts val="0"/>
              </a:spcBef>
              <a:spcAft>
                <a:spcPts val="0"/>
              </a:spcAft>
            </a:pPr>
            <a:r>
              <a:rPr lang="en-US" sz="2400" b="1" i="0" u="none" strike="noStrike" dirty="0">
                <a:solidFill>
                  <a:srgbClr val="000000"/>
                </a:solidFill>
                <a:effectLst/>
                <a:latin typeface="Times New Roman" panose="02020603050405020304" pitchFamily="18" charset="0"/>
                <a:cs typeface="Times New Roman" panose="02020603050405020304" pitchFamily="18" charset="0"/>
              </a:rPr>
              <a:t>Module Code: </a:t>
            </a:r>
            <a:r>
              <a:rPr lang="en-US" sz="2400" i="0" u="none" strike="noStrike" dirty="0">
                <a:solidFill>
                  <a:srgbClr val="000000"/>
                </a:solidFill>
                <a:effectLst/>
                <a:latin typeface="Times New Roman" panose="02020603050405020304" pitchFamily="18" charset="0"/>
                <a:cs typeface="Times New Roman" panose="02020603050405020304" pitchFamily="18" charset="0"/>
              </a:rPr>
              <a:t>BMHP5023</a:t>
            </a:r>
          </a:p>
          <a:p>
            <a:pPr algn="ctr" rtl="0">
              <a:lnSpc>
                <a:spcPct val="150000"/>
              </a:lnSpc>
              <a:spcBef>
                <a:spcPts val="0"/>
              </a:spcBef>
              <a:spcAft>
                <a:spcPts val="0"/>
              </a:spcAft>
            </a:pPr>
            <a:r>
              <a:rPr lang="en-US" sz="2400" b="1" dirty="0">
                <a:solidFill>
                  <a:srgbClr val="000000"/>
                </a:solidFill>
                <a:effectLst/>
                <a:latin typeface="Times New Roman" panose="02020603050405020304" pitchFamily="18" charset="0"/>
                <a:cs typeface="Times New Roman" panose="02020603050405020304" pitchFamily="18" charset="0"/>
              </a:rPr>
              <a:t>Teacher Name: </a:t>
            </a:r>
            <a:r>
              <a:rPr lang="en-US" sz="2400" dirty="0">
                <a:solidFill>
                  <a:srgbClr val="000000"/>
                </a:solidFill>
                <a:effectLst/>
                <a:latin typeface="Times New Roman" panose="02020603050405020304" pitchFamily="18" charset="0"/>
                <a:cs typeface="Times New Roman" panose="02020603050405020304" pitchFamily="18" charset="0"/>
              </a:rPr>
              <a:t>Robert </a:t>
            </a:r>
            <a:r>
              <a:rPr lang="en-US" sz="2400" dirty="0" err="1">
                <a:solidFill>
                  <a:srgbClr val="000000"/>
                </a:solidFill>
                <a:effectLst/>
                <a:latin typeface="Times New Roman" panose="02020603050405020304" pitchFamily="18" charset="0"/>
                <a:cs typeface="Times New Roman" panose="02020603050405020304" pitchFamily="18" charset="0"/>
              </a:rPr>
              <a:t>Nartowski</a:t>
            </a:r>
            <a:r>
              <a:rPr lang="en-US" sz="2400" dirty="0">
                <a:solidFill>
                  <a:srgbClr val="000000"/>
                </a:solidFill>
                <a:effectLst/>
                <a:latin typeface="Times New Roman" panose="02020603050405020304" pitchFamily="18" charset="0"/>
                <a:cs typeface="Times New Roman" panose="02020603050405020304" pitchFamily="18" charset="0"/>
              </a:rPr>
              <a:t> </a:t>
            </a:r>
          </a:p>
          <a:p>
            <a:pPr algn="ctr" rtl="0">
              <a:lnSpc>
                <a:spcPct val="150000"/>
              </a:lnSpc>
              <a:spcBef>
                <a:spcPts val="0"/>
              </a:spcBef>
              <a:spcAft>
                <a:spcPts val="0"/>
              </a:spcAft>
            </a:pPr>
            <a:r>
              <a:rPr lang="en-US" sz="2400" b="1" dirty="0">
                <a:solidFill>
                  <a:srgbClr val="000000"/>
                </a:solidFill>
                <a:latin typeface="Times New Roman" panose="02020603050405020304" pitchFamily="18" charset="0"/>
                <a:cs typeface="Times New Roman" panose="02020603050405020304" pitchFamily="18" charset="0"/>
              </a:rPr>
              <a:t>Component 2 : </a:t>
            </a:r>
            <a:r>
              <a:rPr lang="en-US" sz="2400" dirty="0">
                <a:solidFill>
                  <a:srgbClr val="000000"/>
                </a:solidFill>
                <a:latin typeface="Times New Roman" panose="02020603050405020304" pitchFamily="18" charset="0"/>
                <a:cs typeface="Times New Roman" panose="02020603050405020304" pitchFamily="18" charset="0"/>
              </a:rPr>
              <a:t>Group presentation </a:t>
            </a:r>
            <a:endParaRPr lang="en-US" sz="2400" dirty="0">
              <a:effectLst/>
              <a:latin typeface="Times New Roman" panose="02020603050405020304" pitchFamily="18" charset="0"/>
              <a:cs typeface="Times New Roman" panose="02020603050405020304" pitchFamily="18" charset="0"/>
            </a:endParaRPr>
          </a:p>
          <a:p>
            <a:pPr algn="ctr" rtl="0">
              <a:lnSpc>
                <a:spcPct val="150000"/>
              </a:lnSpc>
              <a:spcBef>
                <a:spcPts val="0"/>
              </a:spcBef>
              <a:spcAft>
                <a:spcPts val="0"/>
              </a:spcAft>
            </a:pPr>
            <a:r>
              <a:rPr lang="en-US" sz="2400" b="1" i="0" u="none" strike="noStrike" dirty="0">
                <a:solidFill>
                  <a:srgbClr val="000000"/>
                </a:solidFill>
                <a:effectLst/>
                <a:latin typeface="Times New Roman" panose="02020603050405020304" pitchFamily="18" charset="0"/>
                <a:cs typeface="Times New Roman" panose="02020603050405020304" pitchFamily="18" charset="0"/>
              </a:rPr>
              <a:t>Students Names:</a:t>
            </a:r>
          </a:p>
          <a:p>
            <a:pPr algn="ctr" rtl="0">
              <a:lnSpc>
                <a:spcPct val="150000"/>
              </a:lnSpc>
              <a:spcBef>
                <a:spcPts val="0"/>
              </a:spcBef>
              <a:spcAft>
                <a:spcPts val="0"/>
              </a:spcAft>
            </a:pPr>
            <a:r>
              <a:rPr lang="en-US" sz="2400" i="0" u="none" strike="noStrike" dirty="0">
                <a:solidFill>
                  <a:srgbClr val="000000"/>
                </a:solidFill>
                <a:effectLst/>
                <a:latin typeface="Times New Roman" panose="02020603050405020304" pitchFamily="18" charset="0"/>
                <a:cs typeface="Times New Roman" panose="02020603050405020304" pitchFamily="18" charset="0"/>
              </a:rPr>
              <a:t>Maria Alexandra Zbranca 2241533</a:t>
            </a:r>
          </a:p>
          <a:p>
            <a:pPr algn="ctr" rtl="0">
              <a:lnSpc>
                <a:spcPct val="150000"/>
              </a:lnSpc>
              <a:spcBef>
                <a:spcPts val="0"/>
              </a:spcBef>
              <a:spcAft>
                <a:spcPts val="0"/>
              </a:spcAft>
            </a:pPr>
            <a:r>
              <a:rPr lang="en-US" sz="2400" i="0" u="none" strike="noStrike" dirty="0">
                <a:solidFill>
                  <a:srgbClr val="000000"/>
                </a:solidFill>
                <a:effectLst/>
                <a:latin typeface="Times New Roman" panose="02020603050405020304" pitchFamily="18" charset="0"/>
                <a:cs typeface="Times New Roman" panose="02020603050405020304" pitchFamily="18" charset="0"/>
              </a:rPr>
              <a:t>Vasile Nedelcu 2241728</a:t>
            </a:r>
          </a:p>
          <a:p>
            <a:pPr algn="ctr" rtl="0">
              <a:lnSpc>
                <a:spcPct val="150000"/>
              </a:lnSpc>
              <a:spcBef>
                <a:spcPts val="0"/>
              </a:spcBef>
              <a:spcAft>
                <a:spcPts val="0"/>
              </a:spcAft>
            </a:pPr>
            <a:r>
              <a:rPr lang="en-US" sz="2400" dirty="0">
                <a:solidFill>
                  <a:srgbClr val="000000"/>
                </a:solidFill>
                <a:latin typeface="Times New Roman" panose="02020603050405020304" pitchFamily="18" charset="0"/>
                <a:cs typeface="Times New Roman" panose="02020603050405020304" pitchFamily="18" charset="0"/>
              </a:rPr>
              <a:t>Florentina Magdalena </a:t>
            </a:r>
            <a:r>
              <a:rPr lang="en-US" sz="2400" dirty="0" err="1">
                <a:solidFill>
                  <a:srgbClr val="000000"/>
                </a:solidFill>
                <a:latin typeface="Times New Roman" panose="02020603050405020304" pitchFamily="18" charset="0"/>
                <a:cs typeface="Times New Roman" panose="02020603050405020304" pitchFamily="18" charset="0"/>
              </a:rPr>
              <a:t>Anghel</a:t>
            </a:r>
            <a:r>
              <a:rPr lang="en-US" sz="2400" dirty="0">
                <a:solidFill>
                  <a:srgbClr val="000000"/>
                </a:solidFill>
                <a:latin typeface="Times New Roman" panose="02020603050405020304" pitchFamily="18" charset="0"/>
                <a:cs typeface="Times New Roman" panose="02020603050405020304" pitchFamily="18" charset="0"/>
              </a:rPr>
              <a:t> 2233146</a:t>
            </a:r>
            <a:endParaRPr lang="en-US" sz="2400" i="0" u="none" strike="noStrike" dirty="0">
              <a:solidFill>
                <a:srgbClr val="000000"/>
              </a:solidFill>
              <a:effectLst/>
              <a:latin typeface="Times New Roman" panose="02020603050405020304" pitchFamily="18" charset="0"/>
              <a:cs typeface="Times New Roman" panose="02020603050405020304" pitchFamily="18" charset="0"/>
            </a:endParaRPr>
          </a:p>
          <a:p>
            <a:pPr algn="ctr" rtl="0">
              <a:lnSpc>
                <a:spcPct val="150000"/>
              </a:lnSpc>
              <a:spcBef>
                <a:spcPts val="0"/>
              </a:spcBef>
              <a:spcAft>
                <a:spcPts val="0"/>
              </a:spcAft>
            </a:pPr>
            <a:endParaRPr lang="en-US" sz="2400" b="0" dirty="0">
              <a:effectLst/>
              <a:latin typeface="Times New Roman" panose="02020603050405020304" pitchFamily="18" charset="0"/>
              <a:cs typeface="Times New Roman" panose="02020603050405020304" pitchFamily="18" charset="0"/>
            </a:endParaRPr>
          </a:p>
          <a:p>
            <a:pPr algn="ctr" rtl="0">
              <a:lnSpc>
                <a:spcPct val="150000"/>
              </a:lnSpc>
              <a:spcBef>
                <a:spcPts val="0"/>
              </a:spcBef>
              <a:spcAft>
                <a:spcPts val="0"/>
              </a:spcAft>
            </a:pPr>
            <a:endParaRPr lang="en-US" sz="2400" b="0" dirty="0">
              <a:effectLst/>
              <a:latin typeface="Times New Roman" panose="02020603050405020304" pitchFamily="18" charset="0"/>
              <a:cs typeface="Times New Roman" panose="02020603050405020304" pitchFamily="18" charset="0"/>
            </a:endParaRPr>
          </a:p>
          <a:p>
            <a:br>
              <a:rPr lang="en-US" dirty="0"/>
            </a:br>
            <a:endParaRPr lang="en-GB" dirty="0"/>
          </a:p>
        </p:txBody>
      </p:sp>
    </p:spTree>
    <p:extLst>
      <p:ext uri="{BB962C8B-B14F-4D97-AF65-F5344CB8AC3E}">
        <p14:creationId xmlns:p14="http://schemas.microsoft.com/office/powerpoint/2010/main" val="1663009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GB" sz="2800" b="1" dirty="0">
                <a:latin typeface="Times New Roman" panose="02020603050405020304" pitchFamily="18" charset="0"/>
                <a:cs typeface="Times New Roman" panose="02020603050405020304" pitchFamily="18" charset="0"/>
              </a:rPr>
              <a:t>Table of Contents </a:t>
            </a: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2589212" y="2133600"/>
            <a:ext cx="9062014" cy="4100290"/>
          </a:xfrm>
        </p:spPr>
        <p:txBody>
          <a:bodyPr numCol="2">
            <a:normAutofit/>
          </a:bodyPr>
          <a:lstStyle/>
          <a:p>
            <a:pPr algn="just" rtl="0">
              <a:lnSpc>
                <a:spcPct val="160000"/>
              </a:lnSpc>
              <a:spcBef>
                <a:spcPts val="1000"/>
              </a:spcBef>
              <a:spcAft>
                <a:spcPts val="0"/>
              </a:spcAft>
            </a:pPr>
            <a:r>
              <a:rPr lang="en-US" sz="2000" b="1" i="0" u="none" strike="noStrike" dirty="0">
                <a:solidFill>
                  <a:srgbClr val="222222"/>
                </a:solidFill>
                <a:effectLst/>
                <a:highlight>
                  <a:srgbClr val="FFFFFF"/>
                </a:highlight>
                <a:latin typeface="Times New Roman" panose="02020603050405020304" pitchFamily="18" charset="0"/>
                <a:cs typeface="Times New Roman" panose="02020603050405020304" pitchFamily="18" charset="0"/>
              </a:rPr>
              <a:t>Cardiac-structure and functions </a:t>
            </a:r>
            <a:endParaRPr lang="en-US" sz="2000" b="1" dirty="0">
              <a:effectLst/>
              <a:latin typeface="Times New Roman" panose="02020603050405020304" pitchFamily="18" charset="0"/>
              <a:cs typeface="Times New Roman" panose="02020603050405020304" pitchFamily="18" charset="0"/>
            </a:endParaRPr>
          </a:p>
          <a:p>
            <a:pPr algn="just" rtl="0">
              <a:lnSpc>
                <a:spcPct val="160000"/>
              </a:lnSpc>
              <a:spcBef>
                <a:spcPts val="1000"/>
              </a:spcBef>
              <a:spcAft>
                <a:spcPts val="0"/>
              </a:spcAft>
            </a:pPr>
            <a:r>
              <a:rPr lang="en-US" sz="2000" b="1" i="0" u="none" strike="noStrike" dirty="0">
                <a:solidFill>
                  <a:srgbClr val="222222"/>
                </a:solidFill>
                <a:effectLst/>
                <a:highlight>
                  <a:srgbClr val="FFFFFF"/>
                </a:highlight>
                <a:latin typeface="Times New Roman" panose="02020603050405020304" pitchFamily="18" charset="0"/>
                <a:cs typeface="Times New Roman" panose="02020603050405020304" pitchFamily="18" charset="0"/>
              </a:rPr>
              <a:t>Cardiac links to the other body system </a:t>
            </a:r>
            <a:endParaRPr lang="en-US" sz="2000" b="1" dirty="0">
              <a:effectLst/>
              <a:latin typeface="Times New Roman" panose="02020603050405020304" pitchFamily="18" charset="0"/>
              <a:cs typeface="Times New Roman" panose="02020603050405020304" pitchFamily="18" charset="0"/>
            </a:endParaRPr>
          </a:p>
          <a:p>
            <a:pPr algn="just" rtl="0">
              <a:lnSpc>
                <a:spcPct val="160000"/>
              </a:lnSpc>
              <a:spcBef>
                <a:spcPts val="1000"/>
              </a:spcBef>
              <a:spcAft>
                <a:spcPts val="0"/>
              </a:spcAft>
            </a:pPr>
            <a:r>
              <a:rPr lang="en-US" sz="2000" b="1" i="0" u="none" strike="noStrike" dirty="0">
                <a:solidFill>
                  <a:srgbClr val="222222"/>
                </a:solidFill>
                <a:effectLst/>
                <a:highlight>
                  <a:srgbClr val="FFFFFF"/>
                </a:highlight>
                <a:latin typeface="Times New Roman" panose="02020603050405020304" pitchFamily="18" charset="0"/>
                <a:cs typeface="Times New Roman" panose="02020603050405020304" pitchFamily="18" charset="0"/>
              </a:rPr>
              <a:t>Cardiac- Homeostasis </a:t>
            </a:r>
            <a:endParaRPr lang="en-US" sz="2000" b="1" dirty="0">
              <a:effectLst/>
              <a:latin typeface="Times New Roman" panose="02020603050405020304" pitchFamily="18" charset="0"/>
              <a:cs typeface="Times New Roman" panose="02020603050405020304" pitchFamily="18" charset="0"/>
            </a:endParaRPr>
          </a:p>
          <a:p>
            <a:pPr algn="just" rtl="0">
              <a:lnSpc>
                <a:spcPct val="160000"/>
              </a:lnSpc>
              <a:spcBef>
                <a:spcPts val="1000"/>
              </a:spcBef>
              <a:spcAft>
                <a:spcPts val="0"/>
              </a:spcAft>
            </a:pPr>
            <a:r>
              <a:rPr lang="en-US" sz="2000" b="1" i="0" u="none" strike="noStrike" dirty="0">
                <a:solidFill>
                  <a:srgbClr val="222222"/>
                </a:solidFill>
                <a:effectLst/>
                <a:highlight>
                  <a:srgbClr val="FFFFFF"/>
                </a:highlight>
                <a:latin typeface="Times New Roman" panose="02020603050405020304" pitchFamily="18" charset="0"/>
                <a:cs typeface="Times New Roman" panose="02020603050405020304" pitchFamily="18" charset="0"/>
              </a:rPr>
              <a:t>Respiratory- structure and functions </a:t>
            </a:r>
            <a:endParaRPr lang="en-US" sz="2000" b="1" dirty="0">
              <a:effectLst/>
              <a:latin typeface="Times New Roman" panose="02020603050405020304" pitchFamily="18" charset="0"/>
              <a:cs typeface="Times New Roman" panose="02020603050405020304" pitchFamily="18" charset="0"/>
            </a:endParaRPr>
          </a:p>
          <a:p>
            <a:pPr algn="just" rtl="0">
              <a:lnSpc>
                <a:spcPct val="160000"/>
              </a:lnSpc>
              <a:spcBef>
                <a:spcPts val="1000"/>
              </a:spcBef>
              <a:spcAft>
                <a:spcPts val="0"/>
              </a:spcAft>
            </a:pPr>
            <a:r>
              <a:rPr lang="en-US" sz="2000" b="1" i="0" u="none" strike="noStrike" dirty="0">
                <a:solidFill>
                  <a:srgbClr val="222222"/>
                </a:solidFill>
                <a:effectLst/>
                <a:highlight>
                  <a:srgbClr val="FFFFFF"/>
                </a:highlight>
                <a:latin typeface="Times New Roman" panose="02020603050405020304" pitchFamily="18" charset="0"/>
                <a:cs typeface="Times New Roman" panose="02020603050405020304" pitchFamily="18" charset="0"/>
              </a:rPr>
              <a:t>Respiratory links to the other body system </a:t>
            </a:r>
            <a:endParaRPr lang="en-US" sz="2000" b="1" dirty="0">
              <a:effectLst/>
              <a:latin typeface="Times New Roman" panose="02020603050405020304" pitchFamily="18" charset="0"/>
              <a:cs typeface="Times New Roman" panose="02020603050405020304" pitchFamily="18" charset="0"/>
            </a:endParaRPr>
          </a:p>
          <a:p>
            <a:pPr algn="just" rtl="0">
              <a:lnSpc>
                <a:spcPct val="160000"/>
              </a:lnSpc>
              <a:spcBef>
                <a:spcPts val="1000"/>
              </a:spcBef>
              <a:spcAft>
                <a:spcPts val="0"/>
              </a:spcAft>
            </a:pPr>
            <a:r>
              <a:rPr lang="en-US" sz="2000" b="1" i="0" u="none" strike="noStrike" dirty="0">
                <a:solidFill>
                  <a:srgbClr val="222222"/>
                </a:solidFill>
                <a:effectLst/>
                <a:highlight>
                  <a:srgbClr val="FFFFFF"/>
                </a:highlight>
                <a:latin typeface="Times New Roman" panose="02020603050405020304" pitchFamily="18" charset="0"/>
                <a:cs typeface="Times New Roman" panose="02020603050405020304" pitchFamily="18" charset="0"/>
              </a:rPr>
              <a:t>Respiratory-Homeostasis </a:t>
            </a:r>
            <a:endParaRPr lang="en-US" sz="2000" b="1" dirty="0">
              <a:effectLst/>
              <a:latin typeface="Times New Roman" panose="02020603050405020304" pitchFamily="18" charset="0"/>
              <a:cs typeface="Times New Roman" panose="02020603050405020304" pitchFamily="18" charset="0"/>
            </a:endParaRPr>
          </a:p>
          <a:p>
            <a:pPr algn="just" rtl="0">
              <a:lnSpc>
                <a:spcPct val="160000"/>
              </a:lnSpc>
              <a:spcBef>
                <a:spcPts val="1000"/>
              </a:spcBef>
              <a:spcAft>
                <a:spcPts val="0"/>
              </a:spcAft>
            </a:pPr>
            <a:r>
              <a:rPr lang="en-US" sz="2000" b="1" i="0" u="none" strike="noStrike" dirty="0">
                <a:solidFill>
                  <a:srgbClr val="222222"/>
                </a:solidFill>
                <a:effectLst/>
                <a:highlight>
                  <a:srgbClr val="FFFFFF"/>
                </a:highlight>
                <a:latin typeface="Times New Roman" panose="02020603050405020304" pitchFamily="18" charset="0"/>
                <a:cs typeface="Times New Roman" panose="02020603050405020304" pitchFamily="18" charset="0"/>
              </a:rPr>
              <a:t>Digestive-structure and functions </a:t>
            </a:r>
            <a:endParaRPr lang="en-US" sz="2000" b="1" dirty="0">
              <a:effectLst/>
              <a:latin typeface="Times New Roman" panose="02020603050405020304" pitchFamily="18" charset="0"/>
              <a:cs typeface="Times New Roman" panose="02020603050405020304" pitchFamily="18" charset="0"/>
            </a:endParaRPr>
          </a:p>
          <a:p>
            <a:pPr algn="just" rtl="0">
              <a:lnSpc>
                <a:spcPct val="160000"/>
              </a:lnSpc>
              <a:spcBef>
                <a:spcPts val="1000"/>
              </a:spcBef>
              <a:spcAft>
                <a:spcPts val="0"/>
              </a:spcAft>
            </a:pPr>
            <a:r>
              <a:rPr lang="en-US" sz="2000" b="1" i="0" u="none" strike="noStrike" dirty="0">
                <a:solidFill>
                  <a:srgbClr val="222222"/>
                </a:solidFill>
                <a:effectLst/>
                <a:highlight>
                  <a:srgbClr val="FFFFFF"/>
                </a:highlight>
                <a:latin typeface="Times New Roman" panose="02020603050405020304" pitchFamily="18" charset="0"/>
                <a:cs typeface="Times New Roman" panose="02020603050405020304" pitchFamily="18" charset="0"/>
              </a:rPr>
              <a:t>Digestive links to the other body system </a:t>
            </a:r>
            <a:endParaRPr lang="en-US" sz="2000" b="1" dirty="0">
              <a:effectLst/>
              <a:latin typeface="Times New Roman" panose="02020603050405020304" pitchFamily="18" charset="0"/>
              <a:cs typeface="Times New Roman" panose="02020603050405020304" pitchFamily="18" charset="0"/>
            </a:endParaRPr>
          </a:p>
          <a:p>
            <a:pPr algn="just" rtl="0">
              <a:lnSpc>
                <a:spcPct val="160000"/>
              </a:lnSpc>
              <a:spcBef>
                <a:spcPts val="1000"/>
              </a:spcBef>
              <a:spcAft>
                <a:spcPts val="0"/>
              </a:spcAft>
            </a:pPr>
            <a:r>
              <a:rPr lang="en-US" sz="2000" b="1" i="0" u="none" strike="noStrike" dirty="0">
                <a:solidFill>
                  <a:srgbClr val="222222"/>
                </a:solidFill>
                <a:effectLst/>
                <a:highlight>
                  <a:srgbClr val="FFFFFF"/>
                </a:highlight>
                <a:latin typeface="Times New Roman" panose="02020603050405020304" pitchFamily="18" charset="0"/>
                <a:cs typeface="Times New Roman" panose="02020603050405020304" pitchFamily="18" charset="0"/>
              </a:rPr>
              <a:t>Digestive-Homeostasis </a:t>
            </a:r>
            <a:endParaRPr lang="en-US" sz="2000" b="1" dirty="0">
              <a:effectLst/>
              <a:latin typeface="Times New Roman" panose="02020603050405020304" pitchFamily="18" charset="0"/>
              <a:cs typeface="Times New Roman" panose="02020603050405020304" pitchFamily="18" charset="0"/>
            </a:endParaRPr>
          </a:p>
          <a:p>
            <a:pPr algn="just" rtl="0">
              <a:lnSpc>
                <a:spcPct val="160000"/>
              </a:lnSpc>
              <a:spcBef>
                <a:spcPts val="1000"/>
              </a:spcBef>
              <a:spcAft>
                <a:spcPts val="0"/>
              </a:spcAft>
            </a:pPr>
            <a:r>
              <a:rPr lang="en-US" sz="2000" b="1" i="0" u="none" strike="noStrike" dirty="0">
                <a:solidFill>
                  <a:srgbClr val="222222"/>
                </a:solidFill>
                <a:effectLst/>
                <a:highlight>
                  <a:srgbClr val="FFFFFF"/>
                </a:highlight>
                <a:latin typeface="Times New Roman" panose="02020603050405020304" pitchFamily="18" charset="0"/>
                <a:cs typeface="Times New Roman" panose="02020603050405020304" pitchFamily="18" charset="0"/>
              </a:rPr>
              <a:t>Conclusion </a:t>
            </a:r>
            <a:endParaRPr lang="en-US" sz="2000" b="1" dirty="0">
              <a:effectLst/>
              <a:latin typeface="Times New Roman" panose="02020603050405020304" pitchFamily="18" charset="0"/>
              <a:cs typeface="Times New Roman" panose="02020603050405020304" pitchFamily="18" charset="0"/>
            </a:endParaRPr>
          </a:p>
          <a:p>
            <a:pPr algn="just" rtl="0">
              <a:lnSpc>
                <a:spcPct val="160000"/>
              </a:lnSpc>
              <a:spcBef>
                <a:spcPts val="1000"/>
              </a:spcBef>
              <a:spcAft>
                <a:spcPts val="0"/>
              </a:spcAft>
            </a:pPr>
            <a:r>
              <a:rPr lang="en-US" sz="2000" b="1" i="0" u="none" strike="noStrike" dirty="0">
                <a:solidFill>
                  <a:srgbClr val="222222"/>
                </a:solidFill>
                <a:effectLst/>
                <a:highlight>
                  <a:srgbClr val="FFFFFF"/>
                </a:highlight>
                <a:latin typeface="Times New Roman" panose="02020603050405020304" pitchFamily="18" charset="0"/>
                <a:cs typeface="Times New Roman" panose="02020603050405020304" pitchFamily="18" charset="0"/>
              </a:rPr>
              <a:t>References </a:t>
            </a:r>
            <a:endParaRPr lang="en-US" sz="2000" b="1"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56078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IN" sz="2400" b="1" i="0" u="none" strike="noStrike" dirty="0">
                <a:solidFill>
                  <a:srgbClr val="000000"/>
                </a:solidFill>
                <a:effectLst/>
                <a:latin typeface="Times New Roman" panose="02020603050405020304" pitchFamily="18" charset="0"/>
              </a:rPr>
              <a:t>Cardiac-structure and functions </a:t>
            </a:r>
            <a:br>
              <a:rPr lang="en-IN" sz="1400" b="1" dirty="0">
                <a:effectLst/>
              </a:rPr>
            </a:br>
            <a:endParaRPr lang="en-GB" sz="28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986554" y="1905000"/>
            <a:ext cx="4136053" cy="3777622"/>
          </a:xfrm>
        </p:spPr>
        <p:txBody>
          <a:bodyPr>
            <a:normAutofit fontScale="85000" lnSpcReduction="20000"/>
          </a:bodyPr>
          <a:lstStyle/>
          <a:p>
            <a:pPr algn="just">
              <a:lnSpc>
                <a:spcPct val="150000"/>
              </a:lnSpc>
            </a:pPr>
            <a:r>
              <a:rPr lang="en-US" sz="1800" b="0" i="0" u="none" strike="noStrike" dirty="0">
                <a:solidFill>
                  <a:srgbClr val="000000"/>
                </a:solidFill>
                <a:effectLst/>
                <a:latin typeface="Times New Roman" panose="02020603050405020304" pitchFamily="18" charset="0"/>
              </a:rPr>
              <a:t>The structure of the cardiac system consists of the heart, blood vessels and the flow of blood</a:t>
            </a:r>
          </a:p>
          <a:p>
            <a:pPr algn="just">
              <a:lnSpc>
                <a:spcPct val="150000"/>
              </a:lnSpc>
            </a:pPr>
            <a:r>
              <a:rPr lang="en-US" sz="1800" b="0" i="0" u="none" strike="noStrike" dirty="0">
                <a:solidFill>
                  <a:srgbClr val="000000"/>
                </a:solidFill>
                <a:effectLst/>
                <a:latin typeface="Times New Roman" panose="02020603050405020304" pitchFamily="18" charset="0"/>
              </a:rPr>
              <a:t>The main function of the heart is to pump the oxygenated blood to different body parts and to circulate the hormones (</a:t>
            </a:r>
            <a:r>
              <a:rPr lang="en-US" sz="1800" b="0" i="0" u="none" strike="noStrike" dirty="0" err="1">
                <a:solidFill>
                  <a:srgbClr val="000000"/>
                </a:solidFill>
                <a:effectLst/>
                <a:latin typeface="Times New Roman" panose="02020603050405020304" pitchFamily="18" charset="0"/>
              </a:rPr>
              <a:t>Pirruccello</a:t>
            </a:r>
            <a:r>
              <a:rPr lang="en-US" sz="1800" b="0" i="0" u="none" strike="noStrike" dirty="0">
                <a:solidFill>
                  <a:srgbClr val="000000"/>
                </a:solidFill>
                <a:effectLst/>
                <a:latin typeface="Times New Roman" panose="02020603050405020304" pitchFamily="18" charset="0"/>
              </a:rPr>
              <a:t>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2022).</a:t>
            </a:r>
            <a:endParaRPr lang="en-US" dirty="0">
              <a:solidFill>
                <a:srgbClr val="000000"/>
              </a:solidFill>
              <a:latin typeface="Times New Roman" panose="02020603050405020304" pitchFamily="18" charset="0"/>
            </a:endParaRPr>
          </a:p>
          <a:p>
            <a:pPr algn="just">
              <a:lnSpc>
                <a:spcPct val="150000"/>
              </a:lnSpc>
            </a:pPr>
            <a:r>
              <a:rPr lang="en-US" sz="1800" b="0" i="0" u="none" strike="noStrike" dirty="0">
                <a:solidFill>
                  <a:srgbClr val="000000"/>
                </a:solidFill>
                <a:effectLst/>
                <a:latin typeface="Times New Roman" panose="02020603050405020304" pitchFamily="18" charset="0"/>
              </a:rPr>
              <a:t>The function of the left ventricle is to open the flow the blood of low oxygen to the lungs</a:t>
            </a:r>
          </a:p>
          <a:p>
            <a:pPr algn="just">
              <a:lnSpc>
                <a:spcPct val="150000"/>
              </a:lnSpc>
            </a:pPr>
            <a:r>
              <a:rPr lang="en-US" sz="1800" b="0" i="0" u="none" strike="noStrike" dirty="0">
                <a:solidFill>
                  <a:srgbClr val="000000"/>
                </a:solidFill>
                <a:effectLst/>
                <a:latin typeface="Times New Roman" panose="02020603050405020304" pitchFamily="18" charset="0"/>
              </a:rPr>
              <a:t>There are four chambers present inside the heart namely left atrium right atrium, left ventricle and right ventricle</a:t>
            </a:r>
            <a:endParaRPr lang="en-GB" sz="12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6C748E4F-57A8-130B-D190-75FAF113FBDC}"/>
              </a:ext>
            </a:extLst>
          </p:cNvPr>
          <p:cNvPicPr>
            <a:picLocks noChangeAspect="1"/>
          </p:cNvPicPr>
          <p:nvPr/>
        </p:nvPicPr>
        <p:blipFill>
          <a:blip r:embed="rId3"/>
          <a:stretch>
            <a:fillRect/>
          </a:stretch>
        </p:blipFill>
        <p:spPr>
          <a:xfrm>
            <a:off x="6096000" y="1761461"/>
            <a:ext cx="4434348" cy="3527644"/>
          </a:xfrm>
          <a:prstGeom prst="rect">
            <a:avLst/>
          </a:prstGeom>
        </p:spPr>
      </p:pic>
      <p:sp>
        <p:nvSpPr>
          <p:cNvPr id="7" name="TextBox 6">
            <a:extLst>
              <a:ext uri="{FF2B5EF4-FFF2-40B4-BE49-F238E27FC236}">
                <a16:creationId xmlns:a16="http://schemas.microsoft.com/office/drawing/2014/main" id="{F29ADBB6-E7DA-224F-3EC6-1997145C262F}"/>
              </a:ext>
            </a:extLst>
          </p:cNvPr>
          <p:cNvSpPr txBox="1"/>
          <p:nvPr/>
        </p:nvSpPr>
        <p:spPr>
          <a:xfrm>
            <a:off x="6685937" y="5370137"/>
            <a:ext cx="6096000" cy="457498"/>
          </a:xfrm>
          <a:prstGeom prst="rect">
            <a:avLst/>
          </a:prstGeom>
          <a:noFill/>
        </p:spPr>
        <p:txBody>
          <a:bodyPr wrap="square">
            <a:spAutoFit/>
          </a:bodyPr>
          <a:lstStyle/>
          <a:p>
            <a:pPr algn="just">
              <a:lnSpc>
                <a:spcPct val="150000"/>
              </a:lnSpc>
            </a:pPr>
            <a:r>
              <a:rPr lang="fr-FR" sz="1800" b="0" i="0" u="none" strike="noStrike" dirty="0">
                <a:solidFill>
                  <a:srgbClr val="222222"/>
                </a:solidFill>
                <a:effectLst/>
                <a:highlight>
                  <a:srgbClr val="FFFFFF"/>
                </a:highlight>
                <a:latin typeface="Times New Roman" panose="02020603050405020304" pitchFamily="18" charset="0"/>
              </a:rPr>
              <a:t>(Source: </a:t>
            </a:r>
            <a:r>
              <a:rPr lang="fr-FR" sz="1800" b="0" i="0" u="none" strike="noStrike" dirty="0" err="1">
                <a:solidFill>
                  <a:srgbClr val="222222"/>
                </a:solidFill>
                <a:effectLst/>
                <a:highlight>
                  <a:srgbClr val="FFFFFF"/>
                </a:highlight>
                <a:latin typeface="Times New Roman" panose="02020603050405020304" pitchFamily="18" charset="0"/>
              </a:rPr>
              <a:t>Aaronson</a:t>
            </a:r>
            <a:r>
              <a:rPr lang="fr-FR" sz="1800" b="0" i="0" u="none" strike="noStrike" dirty="0">
                <a:solidFill>
                  <a:srgbClr val="222222"/>
                </a:solidFill>
                <a:effectLst/>
                <a:highlight>
                  <a:srgbClr val="FFFFFF"/>
                </a:highlight>
                <a:latin typeface="Times New Roman" panose="02020603050405020304" pitchFamily="18" charset="0"/>
              </a:rPr>
              <a:t> </a:t>
            </a:r>
            <a:r>
              <a:rPr lang="fr-FR" sz="1800" b="0" i="1" u="none" strike="noStrike" dirty="0">
                <a:solidFill>
                  <a:srgbClr val="222222"/>
                </a:solidFill>
                <a:effectLst/>
                <a:highlight>
                  <a:srgbClr val="FFFFFF"/>
                </a:highlight>
                <a:latin typeface="Times New Roman" panose="02020603050405020304" pitchFamily="18" charset="0"/>
              </a:rPr>
              <a:t>et al</a:t>
            </a:r>
            <a:r>
              <a:rPr lang="fr-FR" sz="1800" b="0" i="0" u="none" strike="noStrike" dirty="0">
                <a:solidFill>
                  <a:srgbClr val="222222"/>
                </a:solidFill>
                <a:effectLst/>
                <a:highlight>
                  <a:srgbClr val="FFFFFF"/>
                </a:highlight>
                <a:latin typeface="Times New Roman" panose="02020603050405020304" pitchFamily="18" charset="0"/>
              </a:rPr>
              <a:t>., 2020)</a:t>
            </a:r>
            <a:endParaRPr lang="en-GB" dirty="0"/>
          </a:p>
        </p:txBody>
      </p:sp>
    </p:spTree>
    <p:extLst>
      <p:ext uri="{BB962C8B-B14F-4D97-AF65-F5344CB8AC3E}">
        <p14:creationId xmlns:p14="http://schemas.microsoft.com/office/powerpoint/2010/main" val="1190445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IN" sz="2400" b="1" i="0" u="none" strike="noStrike" dirty="0">
                <a:solidFill>
                  <a:srgbClr val="000000"/>
                </a:solidFill>
                <a:effectLst/>
                <a:latin typeface="Times New Roman" panose="02020603050405020304" pitchFamily="18" charset="0"/>
                <a:cs typeface="Times New Roman" panose="02020603050405020304" pitchFamily="18" charset="0"/>
              </a:rPr>
              <a:t>Cardiac-structure and functions (</a:t>
            </a:r>
            <a:r>
              <a:rPr lang="en-IN" sz="2400" b="1" i="0" u="none" strike="noStrike" dirty="0" err="1">
                <a:solidFill>
                  <a:srgbClr val="000000"/>
                </a:solidFill>
                <a:effectLst/>
                <a:latin typeface="Times New Roman" panose="02020603050405020304" pitchFamily="18" charset="0"/>
                <a:cs typeface="Times New Roman" panose="02020603050405020304" pitchFamily="18" charset="0"/>
              </a:rPr>
              <a:t>Contd</a:t>
            </a:r>
            <a:r>
              <a:rPr lang="en-IN" sz="2400" b="1" i="0" u="none" strike="noStrike" dirty="0">
                <a:solidFill>
                  <a:srgbClr val="000000"/>
                </a:solidFill>
                <a:effectLst/>
                <a:latin typeface="Times New Roman" panose="02020603050405020304" pitchFamily="18" charset="0"/>
                <a:cs typeface="Times New Roman" panose="02020603050405020304" pitchFamily="18" charset="0"/>
              </a:rPr>
              <a:t>)</a:t>
            </a:r>
            <a:br>
              <a:rPr lang="en-IN" sz="2400" b="1" dirty="0">
                <a:effectLst/>
                <a:latin typeface="Times New Roman" panose="02020603050405020304" pitchFamily="18" charset="0"/>
                <a:cs typeface="Times New Roman" panose="02020603050405020304" pitchFamily="18" charset="0"/>
              </a:rPr>
            </a:br>
            <a:endParaRPr lang="en-GB" sz="24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750580" y="1905000"/>
            <a:ext cx="5345420" cy="3777622"/>
          </a:xfrm>
        </p:spPr>
        <p:txBody>
          <a:bodyPr>
            <a:normAutofit fontScale="92500" lnSpcReduction="10000"/>
          </a:bodyPr>
          <a:lstStyle/>
          <a:p>
            <a:pPr algn="just">
              <a:lnSpc>
                <a:spcPct val="150000"/>
              </a:lnSpc>
            </a:pPr>
            <a:r>
              <a:rPr lang="en-US" sz="1800" b="0" i="0" u="none" strike="noStrike" dirty="0">
                <a:solidFill>
                  <a:srgbClr val="000000"/>
                </a:solidFill>
                <a:effectLst/>
                <a:latin typeface="Times New Roman" panose="02020603050405020304" pitchFamily="18" charset="0"/>
              </a:rPr>
              <a:t>The main types of blood vessels in the system are arteries, veins, capillaries, arterioles and venules (Fleischer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2020).</a:t>
            </a:r>
          </a:p>
          <a:p>
            <a:pPr algn="just">
              <a:lnSpc>
                <a:spcPct val="150000"/>
              </a:lnSpc>
            </a:pPr>
            <a:r>
              <a:rPr lang="en-US" sz="1800" b="0" i="0" u="none" strike="noStrike" dirty="0">
                <a:solidFill>
                  <a:srgbClr val="000000"/>
                </a:solidFill>
                <a:effectLst/>
                <a:latin typeface="Times New Roman" panose="02020603050405020304" pitchFamily="18" charset="0"/>
              </a:rPr>
              <a:t> The linkage is formed by arterioles with the capillaries during the blow flow</a:t>
            </a:r>
          </a:p>
          <a:p>
            <a:pPr algn="just">
              <a:lnSpc>
                <a:spcPct val="150000"/>
              </a:lnSpc>
            </a:pPr>
            <a:r>
              <a:rPr lang="en-US" sz="1800" b="0" i="0" u="none" strike="noStrike" dirty="0">
                <a:solidFill>
                  <a:srgbClr val="000000"/>
                </a:solidFill>
                <a:effectLst/>
                <a:latin typeface="Times New Roman" panose="02020603050405020304" pitchFamily="18" charset="0"/>
              </a:rPr>
              <a:t>The pulmonary artery only carries the poor oxygen blood from the heart towards the lungs</a:t>
            </a:r>
          </a:p>
          <a:p>
            <a:pPr algn="just">
              <a:lnSpc>
                <a:spcPct val="150000"/>
              </a:lnSpc>
            </a:pPr>
            <a:r>
              <a:rPr lang="en-US" sz="1800" b="0" i="0" u="none" strike="noStrike" dirty="0">
                <a:solidFill>
                  <a:srgbClr val="000000"/>
                </a:solidFill>
                <a:effectLst/>
                <a:latin typeface="Times New Roman" panose="02020603050405020304" pitchFamily="18" charset="0"/>
              </a:rPr>
              <a:t> Arterioles are smaller vessels and behave as branches to the large artery</a:t>
            </a:r>
            <a:endParaRPr lang="en-US" dirty="0">
              <a:solidFill>
                <a:srgbClr val="000000"/>
              </a:solidFill>
              <a:latin typeface="Times New Roman" panose="02020603050405020304" pitchFamily="18" charset="0"/>
            </a:endParaRPr>
          </a:p>
          <a:p>
            <a:pPr algn="just">
              <a:lnSpc>
                <a:spcPct val="150000"/>
              </a:lnSpc>
            </a:pPr>
            <a:endParaRPr lang="en-GB" sz="1200" dirty="0">
              <a:latin typeface="Times New Roman" panose="02020603050405020304" pitchFamily="18" charset="0"/>
              <a:cs typeface="Times New Roman" panose="02020603050405020304" pitchFamily="18" charset="0"/>
            </a:endParaRPr>
          </a:p>
        </p:txBody>
      </p:sp>
      <p:pic>
        <p:nvPicPr>
          <p:cNvPr id="2052" name="Picture 4" descr="Cells | Free Full-Text | Current Progress in Vascular Engineering and Its  Clinical Applications">
            <a:extLst>
              <a:ext uri="{FF2B5EF4-FFF2-40B4-BE49-F238E27FC236}">
                <a16:creationId xmlns:a16="http://schemas.microsoft.com/office/drawing/2014/main" id="{2F489BD7-D3C6-44E9-CB7D-C073FF7808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6579" y="2733566"/>
            <a:ext cx="4906297" cy="179833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7978519-442F-AFE9-04A1-FABE6C6BF5AA}"/>
              </a:ext>
            </a:extLst>
          </p:cNvPr>
          <p:cNvSpPr txBox="1"/>
          <p:nvPr/>
        </p:nvSpPr>
        <p:spPr>
          <a:xfrm>
            <a:off x="7708490" y="4888779"/>
            <a:ext cx="3496955" cy="369332"/>
          </a:xfrm>
          <a:prstGeom prst="rect">
            <a:avLst/>
          </a:prstGeom>
          <a:noFill/>
        </p:spPr>
        <p:txBody>
          <a:bodyPr wrap="square">
            <a:spAutoFit/>
          </a:bodyPr>
          <a:lstStyle/>
          <a:p>
            <a:r>
              <a:rPr lang="en-IN" sz="1800" b="0" i="0" u="none" strike="noStrike" dirty="0">
                <a:solidFill>
                  <a:srgbClr val="222222"/>
                </a:solidFill>
                <a:effectLst/>
                <a:highlight>
                  <a:srgbClr val="FFFFFF"/>
                </a:highlight>
                <a:latin typeface="Times New Roman" panose="02020603050405020304" pitchFamily="18" charset="0"/>
              </a:rPr>
              <a:t>(Source: </a:t>
            </a:r>
            <a:r>
              <a:rPr lang="en-IN" sz="1800" b="0" i="0" u="none" strike="noStrike" dirty="0" err="1">
                <a:solidFill>
                  <a:srgbClr val="222222"/>
                </a:solidFill>
                <a:effectLst/>
                <a:highlight>
                  <a:srgbClr val="FFFFFF"/>
                </a:highlight>
                <a:latin typeface="Times New Roman" panose="02020603050405020304" pitchFamily="18" charset="0"/>
              </a:rPr>
              <a:t>Jouda</a:t>
            </a:r>
            <a:r>
              <a:rPr lang="en-IN" sz="1800" b="0" i="0" u="none" strike="noStrike" dirty="0">
                <a:solidFill>
                  <a:srgbClr val="222222"/>
                </a:solidFill>
                <a:effectLst/>
                <a:highlight>
                  <a:srgbClr val="FFFFFF"/>
                </a:highlight>
                <a:latin typeface="Times New Roman" panose="02020603050405020304" pitchFamily="18" charset="0"/>
              </a:rPr>
              <a:t> </a:t>
            </a:r>
            <a:r>
              <a:rPr lang="en-IN" sz="1800" b="0" i="1" u="none" strike="noStrike" dirty="0">
                <a:solidFill>
                  <a:srgbClr val="222222"/>
                </a:solidFill>
                <a:effectLst/>
                <a:highlight>
                  <a:srgbClr val="FFFFFF"/>
                </a:highlight>
                <a:latin typeface="Times New Roman" panose="02020603050405020304" pitchFamily="18" charset="0"/>
              </a:rPr>
              <a:t>et al</a:t>
            </a:r>
            <a:r>
              <a:rPr lang="en-IN" sz="1800" b="0" i="0" u="none" strike="noStrike" dirty="0">
                <a:solidFill>
                  <a:srgbClr val="222222"/>
                </a:solidFill>
                <a:effectLst/>
                <a:highlight>
                  <a:srgbClr val="FFFFFF"/>
                </a:highlight>
                <a:latin typeface="Times New Roman" panose="02020603050405020304" pitchFamily="18" charset="0"/>
              </a:rPr>
              <a:t>., 2020)</a:t>
            </a:r>
            <a:endParaRPr lang="en-GB" dirty="0"/>
          </a:p>
        </p:txBody>
      </p:sp>
    </p:spTree>
    <p:extLst>
      <p:ext uri="{BB962C8B-B14F-4D97-AF65-F5344CB8AC3E}">
        <p14:creationId xmlns:p14="http://schemas.microsoft.com/office/powerpoint/2010/main" val="2388198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IN" sz="2400" b="1" i="0" u="none" strike="noStrike" dirty="0">
                <a:solidFill>
                  <a:srgbClr val="000000"/>
                </a:solidFill>
                <a:effectLst/>
                <a:latin typeface="Times New Roman" panose="02020603050405020304" pitchFamily="18" charset="0"/>
              </a:rPr>
              <a:t>Cardiac-structure and functions (</a:t>
            </a:r>
            <a:r>
              <a:rPr lang="en-IN" sz="2400" b="1" i="0" u="none" strike="noStrike" dirty="0" err="1">
                <a:solidFill>
                  <a:srgbClr val="000000"/>
                </a:solidFill>
                <a:effectLst/>
                <a:latin typeface="Times New Roman" panose="02020603050405020304" pitchFamily="18" charset="0"/>
              </a:rPr>
              <a:t>Contd</a:t>
            </a:r>
            <a:r>
              <a:rPr lang="en-IN" sz="2400" b="1" i="0" u="none" strike="noStrike" dirty="0">
                <a:solidFill>
                  <a:srgbClr val="000000"/>
                </a:solidFill>
                <a:effectLst/>
                <a:latin typeface="Times New Roman" panose="02020603050405020304" pitchFamily="18" charset="0"/>
              </a:rPr>
              <a:t>)</a:t>
            </a:r>
            <a:br>
              <a:rPr lang="en-IN" sz="2000" b="1" dirty="0">
                <a:effectLst/>
              </a:rPr>
            </a:br>
            <a:endParaRPr lang="en-GB" sz="28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1330683" y="2123768"/>
            <a:ext cx="4991459" cy="3777622"/>
          </a:xfrm>
        </p:spPr>
        <p:txBody>
          <a:bodyPr>
            <a:normAutofit fontScale="85000" lnSpcReduction="20000"/>
          </a:bodyPr>
          <a:lstStyle/>
          <a:p>
            <a:pPr algn="just">
              <a:lnSpc>
                <a:spcPct val="160000"/>
              </a:lnSpc>
            </a:pPr>
            <a:r>
              <a:rPr lang="en-US" sz="1800" b="0" i="0" u="none" strike="noStrike" dirty="0">
                <a:solidFill>
                  <a:srgbClr val="000000"/>
                </a:solidFill>
                <a:effectLst/>
                <a:latin typeface="Times New Roman" panose="02020603050405020304" pitchFamily="18" charset="0"/>
              </a:rPr>
              <a:t>The main function of the vein is the collection of blood that contains poor oxygen and sends it back to the heart (Aaronson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2020).</a:t>
            </a:r>
          </a:p>
          <a:p>
            <a:pPr algn="just">
              <a:lnSpc>
                <a:spcPct val="160000"/>
              </a:lnSpc>
            </a:pPr>
            <a:r>
              <a:rPr lang="en-US" sz="1800" b="0" i="0" u="none" strike="noStrike" dirty="0">
                <a:solidFill>
                  <a:srgbClr val="000000"/>
                </a:solidFill>
                <a:effectLst/>
                <a:latin typeface="Times New Roman" panose="02020603050405020304" pitchFamily="18" charset="0"/>
              </a:rPr>
              <a:t>Capillaries helps in the transportation of the oxygens and the nutrients to different body organs with the blood flow</a:t>
            </a:r>
          </a:p>
          <a:p>
            <a:pPr algn="just">
              <a:lnSpc>
                <a:spcPct val="160000"/>
              </a:lnSpc>
            </a:pPr>
            <a:r>
              <a:rPr lang="en-US" sz="1800" b="0" i="0" u="none" strike="noStrike" dirty="0">
                <a:solidFill>
                  <a:srgbClr val="000000"/>
                </a:solidFill>
                <a:effectLst/>
                <a:latin typeface="Times New Roman" panose="02020603050405020304" pitchFamily="18" charset="0"/>
              </a:rPr>
              <a:t>The pulmonary veins are only present that carry the oxygenated blood that gets purified in the lungs and takes it to the heart</a:t>
            </a:r>
          </a:p>
          <a:p>
            <a:pPr algn="just">
              <a:lnSpc>
                <a:spcPct val="160000"/>
              </a:lnSpc>
            </a:pPr>
            <a:r>
              <a:rPr lang="en-US" sz="1800" b="0" i="0" u="none" strike="noStrike" dirty="0">
                <a:solidFill>
                  <a:srgbClr val="000000"/>
                </a:solidFill>
                <a:effectLst/>
                <a:latin typeface="Times New Roman" panose="02020603050405020304" pitchFamily="18" charset="0"/>
              </a:rPr>
              <a:t>Venules are the small veins that are linked with the capillaries and have the function of receiving blood</a:t>
            </a:r>
          </a:p>
          <a:p>
            <a:pPr algn="just">
              <a:lnSpc>
                <a:spcPct val="160000"/>
              </a:lnSpc>
            </a:pPr>
            <a:endParaRPr lang="en-GB" sz="120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ADC175E-FBD5-31F4-8664-EBF9EE48223E}"/>
              </a:ext>
            </a:extLst>
          </p:cNvPr>
          <p:cNvSpPr txBox="1"/>
          <p:nvPr/>
        </p:nvSpPr>
        <p:spPr>
          <a:xfrm>
            <a:off x="7757651" y="5142722"/>
            <a:ext cx="2615381" cy="892552"/>
          </a:xfrm>
          <a:prstGeom prst="rect">
            <a:avLst/>
          </a:prstGeom>
          <a:noFill/>
        </p:spPr>
        <p:txBody>
          <a:bodyPr wrap="square">
            <a:spAutoFit/>
          </a:bodyPr>
          <a:lstStyle/>
          <a:p>
            <a:pPr algn="just" rtl="0">
              <a:spcBef>
                <a:spcPts val="1000"/>
              </a:spcBef>
              <a:spcAft>
                <a:spcPts val="0"/>
              </a:spcAft>
            </a:pPr>
            <a:r>
              <a:rPr lang="en-IN" sz="1600" b="0" i="0" u="none" strike="noStrike" dirty="0">
                <a:solidFill>
                  <a:srgbClr val="222222"/>
                </a:solidFill>
                <a:effectLst/>
                <a:highlight>
                  <a:srgbClr val="FFFFFF"/>
                </a:highlight>
                <a:latin typeface="Times New Roman" panose="02020603050405020304" pitchFamily="18" charset="0"/>
                <a:cs typeface="Times New Roman" panose="02020603050405020304" pitchFamily="18" charset="0"/>
              </a:rPr>
              <a:t>(Source: </a:t>
            </a:r>
            <a:r>
              <a:rPr lang="en-IN" sz="1600" b="0" i="0" u="none" strike="noStrike" dirty="0" err="1">
                <a:solidFill>
                  <a:srgbClr val="222222"/>
                </a:solidFill>
                <a:effectLst/>
                <a:highlight>
                  <a:srgbClr val="FFFFFF"/>
                </a:highlight>
                <a:latin typeface="Times New Roman" panose="02020603050405020304" pitchFamily="18" charset="0"/>
                <a:cs typeface="Times New Roman" panose="02020603050405020304" pitchFamily="18" charset="0"/>
              </a:rPr>
              <a:t>Yáñez</a:t>
            </a:r>
            <a:r>
              <a:rPr lang="en-IN" sz="1600" b="0" i="0" u="none" strike="noStrike" dirty="0">
                <a:solidFill>
                  <a:srgbClr val="222222"/>
                </a:solidFill>
                <a:effectLst/>
                <a:highlight>
                  <a:srgbClr val="FFFFFF"/>
                </a:highlight>
                <a:latin typeface="Times New Roman" panose="02020603050405020304" pitchFamily="18" charset="0"/>
                <a:cs typeface="Times New Roman" panose="02020603050405020304" pitchFamily="18" charset="0"/>
              </a:rPr>
              <a:t> </a:t>
            </a:r>
            <a:r>
              <a:rPr lang="en-IN" sz="1600" b="0" i="1" u="none" strike="noStrike" dirty="0">
                <a:solidFill>
                  <a:srgbClr val="222222"/>
                </a:solidFill>
                <a:effectLst/>
                <a:highlight>
                  <a:srgbClr val="FFFFFF"/>
                </a:highlight>
                <a:latin typeface="Times New Roman" panose="02020603050405020304" pitchFamily="18" charset="0"/>
                <a:cs typeface="Times New Roman" panose="02020603050405020304" pitchFamily="18" charset="0"/>
              </a:rPr>
              <a:t>et al</a:t>
            </a:r>
            <a:r>
              <a:rPr lang="en-IN" sz="1600" b="0" u="none" strike="noStrike" dirty="0">
                <a:solidFill>
                  <a:srgbClr val="222222"/>
                </a:solidFill>
                <a:effectLst/>
                <a:highlight>
                  <a:srgbClr val="FFFFFF"/>
                </a:highlight>
                <a:latin typeface="Times New Roman" panose="02020603050405020304" pitchFamily="18" charset="0"/>
                <a:cs typeface="Times New Roman" panose="02020603050405020304" pitchFamily="18" charset="0"/>
              </a:rPr>
              <a:t>., </a:t>
            </a:r>
            <a:r>
              <a:rPr lang="en-IN" sz="1600" b="0" i="0" u="none" strike="noStrike" dirty="0">
                <a:solidFill>
                  <a:srgbClr val="222222"/>
                </a:solidFill>
                <a:effectLst/>
                <a:highlight>
                  <a:srgbClr val="FFFFFF"/>
                </a:highlight>
                <a:latin typeface="Times New Roman" panose="02020603050405020304" pitchFamily="18" charset="0"/>
                <a:cs typeface="Times New Roman" panose="02020603050405020304" pitchFamily="18" charset="0"/>
              </a:rPr>
              <a:t> 2022)</a:t>
            </a:r>
            <a:endParaRPr lang="en-IN" sz="1600" b="0" dirty="0">
              <a:effectLst/>
              <a:latin typeface="Times New Roman" panose="02020603050405020304" pitchFamily="18" charset="0"/>
              <a:cs typeface="Times New Roman" panose="02020603050405020304" pitchFamily="18" charset="0"/>
            </a:endParaRPr>
          </a:p>
          <a:p>
            <a:br>
              <a:rPr lang="en-IN" dirty="0"/>
            </a:br>
            <a:endParaRPr lang="en-GB" dirty="0"/>
          </a:p>
        </p:txBody>
      </p:sp>
      <p:pic>
        <p:nvPicPr>
          <p:cNvPr id="11268" name="Picture 4" descr="Sensors | Free Full-Text | Overview of Biofluids and Flow Sensing  Techniques Applied in Clinical Practice">
            <a:extLst>
              <a:ext uri="{FF2B5EF4-FFF2-40B4-BE49-F238E27FC236}">
                <a16:creationId xmlns:a16="http://schemas.microsoft.com/office/drawing/2014/main" id="{EA176B48-2F60-F107-74DC-BD101F724D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8488" y="1905001"/>
            <a:ext cx="3905956"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322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US" sz="2700" b="1" i="0" u="none" strike="noStrike" dirty="0">
                <a:solidFill>
                  <a:srgbClr val="000000"/>
                </a:solidFill>
                <a:effectLst/>
                <a:latin typeface="Times New Roman" panose="02020603050405020304" pitchFamily="18" charset="0"/>
              </a:rPr>
              <a:t>Cardiac links to the other body system </a:t>
            </a:r>
            <a:br>
              <a:rPr lang="en-US" sz="1400" b="1" dirty="0">
                <a:effectLst/>
              </a:rPr>
            </a:br>
            <a:endParaRPr lang="en-GB" sz="28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1910786" y="2133600"/>
            <a:ext cx="4293369" cy="3777622"/>
          </a:xfrm>
        </p:spPr>
        <p:txBody>
          <a:bodyPr>
            <a:normAutofit fontScale="70000" lnSpcReduction="20000"/>
          </a:bodyPr>
          <a:lstStyle/>
          <a:p>
            <a:pPr algn="just">
              <a:lnSpc>
                <a:spcPct val="170000"/>
              </a:lnSpc>
            </a:pPr>
            <a:r>
              <a:rPr lang="en-US" sz="1800" b="0" i="0" u="none" strike="noStrike" dirty="0">
                <a:solidFill>
                  <a:srgbClr val="000000"/>
                </a:solidFill>
                <a:effectLst/>
                <a:latin typeface="Times New Roman" panose="02020603050405020304" pitchFamily="18" charset="0"/>
              </a:rPr>
              <a:t>The overall blood pressure in the body is maintained with the function of the heart</a:t>
            </a:r>
          </a:p>
          <a:p>
            <a:pPr algn="just">
              <a:lnSpc>
                <a:spcPct val="170000"/>
              </a:lnSpc>
            </a:pPr>
            <a:r>
              <a:rPr lang="en-US" sz="1800" b="0" i="0" u="none" strike="noStrike" dirty="0">
                <a:solidFill>
                  <a:srgbClr val="000000"/>
                </a:solidFill>
                <a:effectLst/>
                <a:latin typeface="Times New Roman" panose="02020603050405020304" pitchFamily="18" charset="0"/>
              </a:rPr>
              <a:t>The functions of the heart, blood vessels and the blood help in the transportation of oxygen and nutrients to different body organs (Smith and </a:t>
            </a:r>
            <a:r>
              <a:rPr lang="en-US" sz="1800" b="0" i="0" u="none" strike="noStrike" dirty="0" err="1">
                <a:solidFill>
                  <a:srgbClr val="000000"/>
                </a:solidFill>
                <a:effectLst/>
                <a:latin typeface="Times New Roman" panose="02020603050405020304" pitchFamily="18" charset="0"/>
              </a:rPr>
              <a:t>Fernhall</a:t>
            </a:r>
            <a:r>
              <a:rPr lang="en-US" sz="1800" b="0" i="0" u="none" strike="noStrike" dirty="0">
                <a:solidFill>
                  <a:srgbClr val="000000"/>
                </a:solidFill>
                <a:effectLst/>
                <a:latin typeface="Times New Roman" panose="02020603050405020304" pitchFamily="18" charset="0"/>
              </a:rPr>
              <a:t>, 2023).</a:t>
            </a:r>
            <a:endParaRPr lang="en-US" dirty="0">
              <a:solidFill>
                <a:srgbClr val="000000"/>
              </a:solidFill>
              <a:latin typeface="Times New Roman" panose="02020603050405020304" pitchFamily="18" charset="0"/>
            </a:endParaRPr>
          </a:p>
          <a:p>
            <a:pPr algn="just">
              <a:lnSpc>
                <a:spcPct val="170000"/>
              </a:lnSpc>
            </a:pPr>
            <a:r>
              <a:rPr lang="en-US" sz="1800" b="0" i="0" u="none" strike="noStrike" dirty="0">
                <a:solidFill>
                  <a:srgbClr val="000000"/>
                </a:solidFill>
                <a:effectLst/>
                <a:latin typeface="Times New Roman" panose="02020603050405020304" pitchFamily="18" charset="0"/>
              </a:rPr>
              <a:t>The cardiac system is highly linked with other body systems in human physiology</a:t>
            </a:r>
          </a:p>
          <a:p>
            <a:pPr algn="just">
              <a:lnSpc>
                <a:spcPct val="170000"/>
              </a:lnSpc>
            </a:pPr>
            <a:r>
              <a:rPr lang="en-US" sz="1800" b="0" i="0" u="none" strike="noStrike" dirty="0">
                <a:solidFill>
                  <a:srgbClr val="000000"/>
                </a:solidFill>
                <a:effectLst/>
                <a:latin typeface="Times New Roman" panose="02020603050405020304" pitchFamily="18" charset="0"/>
              </a:rPr>
              <a:t>The waste of various disposals and carbon dioxide is carried out by the blood vessels to maintain different body functions</a:t>
            </a:r>
            <a:endParaRPr lang="en-GB" sz="1200" dirty="0">
              <a:latin typeface="Times New Roman" panose="02020603050405020304" pitchFamily="18" charset="0"/>
              <a:cs typeface="Times New Roman" panose="02020603050405020304" pitchFamily="18" charset="0"/>
            </a:endParaRPr>
          </a:p>
        </p:txBody>
      </p:sp>
      <p:pic>
        <p:nvPicPr>
          <p:cNvPr id="12290" name="Picture 2" descr="Biology | Free Full-Text | Modeling Dynamics of the Cardiovascular System  Using Fluid-Structure Interaction Methods">
            <a:extLst>
              <a:ext uri="{FF2B5EF4-FFF2-40B4-BE49-F238E27FC236}">
                <a16:creationId xmlns:a16="http://schemas.microsoft.com/office/drawing/2014/main" id="{1E35500F-DDFC-6CE7-1D2B-4899BDCFE8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4425" y="2042652"/>
            <a:ext cx="4460875" cy="3429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01F9DF9-3632-AA97-F777-3A1656F2FE95}"/>
              </a:ext>
            </a:extLst>
          </p:cNvPr>
          <p:cNvSpPr txBox="1"/>
          <p:nvPr/>
        </p:nvSpPr>
        <p:spPr>
          <a:xfrm>
            <a:off x="7620000" y="5609304"/>
            <a:ext cx="6096000" cy="369332"/>
          </a:xfrm>
          <a:prstGeom prst="rect">
            <a:avLst/>
          </a:prstGeom>
          <a:noFill/>
        </p:spPr>
        <p:txBody>
          <a:bodyPr wrap="square">
            <a:spAutoFit/>
          </a:bodyPr>
          <a:lstStyle/>
          <a:p>
            <a:r>
              <a:rPr lang="fr-FR" sz="1800" b="0" i="0" u="none" strike="noStrike" dirty="0">
                <a:solidFill>
                  <a:srgbClr val="222222"/>
                </a:solidFill>
                <a:effectLst/>
                <a:highlight>
                  <a:srgbClr val="FFFFFF"/>
                </a:highlight>
                <a:latin typeface="Times New Roman" panose="02020603050405020304" pitchFamily="18" charset="0"/>
              </a:rPr>
              <a:t>(Source: Syed </a:t>
            </a:r>
            <a:r>
              <a:rPr lang="fr-FR" sz="1800" b="0" i="1" u="none" strike="noStrike" dirty="0">
                <a:solidFill>
                  <a:srgbClr val="222222"/>
                </a:solidFill>
                <a:effectLst/>
                <a:highlight>
                  <a:srgbClr val="FFFFFF"/>
                </a:highlight>
                <a:latin typeface="Times New Roman" panose="02020603050405020304" pitchFamily="18" charset="0"/>
              </a:rPr>
              <a:t>et al</a:t>
            </a:r>
            <a:r>
              <a:rPr lang="fr-FR" sz="1800" b="0" i="0" u="none" strike="noStrike" dirty="0">
                <a:solidFill>
                  <a:srgbClr val="222222"/>
                </a:solidFill>
                <a:effectLst/>
                <a:highlight>
                  <a:srgbClr val="FFFFFF"/>
                </a:highlight>
                <a:latin typeface="Times New Roman" panose="02020603050405020304" pitchFamily="18" charset="0"/>
              </a:rPr>
              <a:t>., 2023)</a:t>
            </a:r>
            <a:endParaRPr lang="en-GB" dirty="0"/>
          </a:p>
        </p:txBody>
      </p:sp>
    </p:spTree>
    <p:extLst>
      <p:ext uri="{BB962C8B-B14F-4D97-AF65-F5344CB8AC3E}">
        <p14:creationId xmlns:p14="http://schemas.microsoft.com/office/powerpoint/2010/main" val="1697678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IN" sz="2400" b="1" i="0" u="none" strike="noStrike" dirty="0">
                <a:solidFill>
                  <a:srgbClr val="000000"/>
                </a:solidFill>
                <a:effectLst/>
                <a:latin typeface="Times New Roman" panose="02020603050405020304" pitchFamily="18" charset="0"/>
              </a:rPr>
              <a:t>Cardiac- Homeostasis </a:t>
            </a:r>
            <a:br>
              <a:rPr lang="en-IN" sz="1400" b="1" dirty="0">
                <a:effectLst/>
              </a:rPr>
            </a:br>
            <a:endParaRPr lang="en-GB" sz="28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966889" y="2005780"/>
            <a:ext cx="4313033" cy="3777622"/>
          </a:xfrm>
        </p:spPr>
        <p:txBody>
          <a:bodyPr>
            <a:normAutofit fontScale="70000" lnSpcReduction="20000"/>
          </a:bodyPr>
          <a:lstStyle/>
          <a:p>
            <a:pPr algn="just">
              <a:lnSpc>
                <a:spcPct val="170000"/>
              </a:lnSpc>
            </a:pPr>
            <a:r>
              <a:rPr lang="en-US" sz="1800" b="0" i="0" u="none" strike="noStrike" dirty="0">
                <a:solidFill>
                  <a:srgbClr val="000000"/>
                </a:solidFill>
                <a:effectLst/>
                <a:latin typeface="Times New Roman" panose="02020603050405020304" pitchFamily="18" charset="0"/>
              </a:rPr>
              <a:t>The system of cardiovascular output has the function of increasing cardiac output to deliver more oxygen to the active and working muscles</a:t>
            </a:r>
          </a:p>
          <a:p>
            <a:pPr algn="just">
              <a:lnSpc>
                <a:spcPct val="170000"/>
              </a:lnSpc>
            </a:pPr>
            <a:r>
              <a:rPr lang="en-US" sz="1800" b="0" i="0" u="none" strike="noStrike" dirty="0">
                <a:solidFill>
                  <a:srgbClr val="000000"/>
                </a:solidFill>
                <a:effectLst/>
                <a:latin typeface="Times New Roman" panose="02020603050405020304" pitchFamily="18" charset="0"/>
              </a:rPr>
              <a:t>The better delivery of the blood on the skin can be formed by the increase of the heart rate (Tiwari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2021).</a:t>
            </a:r>
            <a:endParaRPr lang="en-US" dirty="0">
              <a:solidFill>
                <a:srgbClr val="000000"/>
              </a:solidFill>
              <a:latin typeface="Times New Roman" panose="02020603050405020304" pitchFamily="18" charset="0"/>
            </a:endParaRPr>
          </a:p>
          <a:p>
            <a:pPr algn="just">
              <a:lnSpc>
                <a:spcPct val="170000"/>
              </a:lnSpc>
            </a:pPr>
            <a:r>
              <a:rPr lang="en-US" sz="1800" b="0" i="0" u="none" strike="noStrike" dirty="0">
                <a:solidFill>
                  <a:srgbClr val="000000"/>
                </a:solidFill>
                <a:effectLst/>
                <a:latin typeface="Times New Roman" panose="02020603050405020304" pitchFamily="18" charset="0"/>
              </a:rPr>
              <a:t>Homeostasis refers to the overall statement of the body in maintaining balance and the functions to carry in an accurate way</a:t>
            </a:r>
          </a:p>
          <a:p>
            <a:pPr algn="just">
              <a:lnSpc>
                <a:spcPct val="170000"/>
              </a:lnSpc>
            </a:pPr>
            <a:r>
              <a:rPr lang="en-US" sz="1800" b="0" i="0" u="none" strike="noStrike" dirty="0">
                <a:solidFill>
                  <a:srgbClr val="000000"/>
                </a:solidFill>
                <a:effectLst/>
                <a:latin typeface="Times New Roman" panose="02020603050405020304" pitchFamily="18" charset="0"/>
              </a:rPr>
              <a:t>The increase of the body temperature helps in the heat dissipation</a:t>
            </a:r>
            <a:endParaRPr lang="en-GB" sz="12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D534C804-2D17-7880-A7AF-8DF51FF240DE}"/>
              </a:ext>
            </a:extLst>
          </p:cNvPr>
          <p:cNvPicPr>
            <a:picLocks noChangeAspect="1"/>
          </p:cNvPicPr>
          <p:nvPr/>
        </p:nvPicPr>
        <p:blipFill>
          <a:blip r:embed="rId3"/>
          <a:stretch>
            <a:fillRect/>
          </a:stretch>
        </p:blipFill>
        <p:spPr>
          <a:xfrm>
            <a:off x="7364242" y="1366426"/>
            <a:ext cx="2546674" cy="4416976"/>
          </a:xfrm>
          <a:prstGeom prst="rect">
            <a:avLst/>
          </a:prstGeom>
        </p:spPr>
      </p:pic>
      <p:sp>
        <p:nvSpPr>
          <p:cNvPr id="7" name="TextBox 6">
            <a:extLst>
              <a:ext uri="{FF2B5EF4-FFF2-40B4-BE49-F238E27FC236}">
                <a16:creationId xmlns:a16="http://schemas.microsoft.com/office/drawing/2014/main" id="{2D817DA9-8501-5E0A-6857-4E83322359EE}"/>
              </a:ext>
            </a:extLst>
          </p:cNvPr>
          <p:cNvSpPr txBox="1"/>
          <p:nvPr/>
        </p:nvSpPr>
        <p:spPr>
          <a:xfrm>
            <a:off x="7167716" y="5864558"/>
            <a:ext cx="3451123" cy="369332"/>
          </a:xfrm>
          <a:prstGeom prst="rect">
            <a:avLst/>
          </a:prstGeom>
          <a:noFill/>
        </p:spPr>
        <p:txBody>
          <a:bodyPr wrap="square">
            <a:spAutoFit/>
          </a:bodyPr>
          <a:lstStyle/>
          <a:p>
            <a:r>
              <a:rPr lang="en-US" sz="1800" b="0" i="0" u="none" strike="noStrike" dirty="0">
                <a:solidFill>
                  <a:srgbClr val="222222"/>
                </a:solidFill>
                <a:effectLst/>
                <a:highlight>
                  <a:srgbClr val="FFFFFF"/>
                </a:highlight>
                <a:latin typeface="Times New Roman" panose="02020603050405020304" pitchFamily="18" charset="0"/>
              </a:rPr>
              <a:t>(Source: Smith and </a:t>
            </a:r>
            <a:r>
              <a:rPr lang="en-US" sz="1800" b="0" i="0" u="none" strike="noStrike" dirty="0" err="1">
                <a:solidFill>
                  <a:srgbClr val="222222"/>
                </a:solidFill>
                <a:effectLst/>
                <a:highlight>
                  <a:srgbClr val="FFFFFF"/>
                </a:highlight>
                <a:latin typeface="Times New Roman" panose="02020603050405020304" pitchFamily="18" charset="0"/>
              </a:rPr>
              <a:t>Fernhall</a:t>
            </a:r>
            <a:r>
              <a:rPr lang="en-US" sz="1800" b="0" i="0" u="none" strike="noStrike" dirty="0">
                <a:solidFill>
                  <a:srgbClr val="222222"/>
                </a:solidFill>
                <a:effectLst/>
                <a:highlight>
                  <a:srgbClr val="FFFFFF"/>
                </a:highlight>
                <a:latin typeface="Times New Roman" panose="02020603050405020304" pitchFamily="18" charset="0"/>
              </a:rPr>
              <a:t>, 2023)</a:t>
            </a:r>
            <a:endParaRPr lang="en-GB" dirty="0"/>
          </a:p>
        </p:txBody>
      </p:sp>
    </p:spTree>
    <p:extLst>
      <p:ext uri="{BB962C8B-B14F-4D97-AF65-F5344CB8AC3E}">
        <p14:creationId xmlns:p14="http://schemas.microsoft.com/office/powerpoint/2010/main" val="477391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IN" sz="2400" b="1" i="0" u="none" strike="noStrike" dirty="0">
                <a:solidFill>
                  <a:srgbClr val="000000"/>
                </a:solidFill>
                <a:effectLst/>
                <a:latin typeface="Times New Roman" panose="02020603050405020304" pitchFamily="18" charset="0"/>
              </a:rPr>
              <a:t>Respiratory- structure and functions </a:t>
            </a:r>
            <a:br>
              <a:rPr lang="en-IN" sz="1400" b="1" dirty="0">
                <a:effectLst/>
              </a:rPr>
            </a:br>
            <a:endParaRPr lang="en-GB" sz="28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1232360" y="1986116"/>
            <a:ext cx="5443743" cy="3777622"/>
          </a:xfrm>
        </p:spPr>
        <p:txBody>
          <a:bodyPr>
            <a:normAutofit fontScale="92500" lnSpcReduction="20000"/>
          </a:bodyPr>
          <a:lstStyle/>
          <a:p>
            <a:pPr algn="just">
              <a:lnSpc>
                <a:spcPct val="160000"/>
              </a:lnSpc>
            </a:pPr>
            <a:r>
              <a:rPr lang="en-US" sz="1800" b="0" i="0" u="none" strike="noStrike" dirty="0">
                <a:solidFill>
                  <a:srgbClr val="000000"/>
                </a:solidFill>
                <a:effectLst/>
                <a:latin typeface="Times New Roman" panose="02020603050405020304" pitchFamily="18" charset="0"/>
              </a:rPr>
              <a:t>The lungs, trachea, diaphragm, voice box, nose and throat are the main parts of the respiratory system (</a:t>
            </a:r>
            <a:r>
              <a:rPr lang="en-US" sz="1800" b="0" i="0" u="none" strike="noStrike" dirty="0" err="1">
                <a:solidFill>
                  <a:srgbClr val="000000"/>
                </a:solidFill>
                <a:effectLst/>
                <a:latin typeface="Times New Roman" panose="02020603050405020304" pitchFamily="18" charset="0"/>
              </a:rPr>
              <a:t>Bozzone</a:t>
            </a:r>
            <a:r>
              <a:rPr lang="en-US" sz="1800" b="0" i="0" u="none" strike="noStrike" dirty="0">
                <a:solidFill>
                  <a:srgbClr val="000000"/>
                </a:solidFill>
                <a:effectLst/>
                <a:latin typeface="Times New Roman" panose="02020603050405020304" pitchFamily="18" charset="0"/>
              </a:rPr>
              <a:t> and Whittemore, 2021).</a:t>
            </a:r>
          </a:p>
          <a:p>
            <a:pPr algn="just">
              <a:lnSpc>
                <a:spcPct val="160000"/>
              </a:lnSpc>
            </a:pPr>
            <a:r>
              <a:rPr lang="en-US" sz="1800" b="0" i="0" u="none" strike="noStrike" dirty="0">
                <a:solidFill>
                  <a:srgbClr val="000000"/>
                </a:solidFill>
                <a:effectLst/>
                <a:latin typeface="Times New Roman" panose="02020603050405020304" pitchFamily="18" charset="0"/>
              </a:rPr>
              <a:t>The starting portion of the respiratory system is the nasal cavity and the innermost part is the diaphragm</a:t>
            </a:r>
          </a:p>
          <a:p>
            <a:pPr algn="just">
              <a:lnSpc>
                <a:spcPct val="160000"/>
              </a:lnSpc>
            </a:pPr>
            <a:r>
              <a:rPr lang="en-US" sz="1800" b="0" i="0" u="none" strike="noStrike" dirty="0">
                <a:solidFill>
                  <a:srgbClr val="000000"/>
                </a:solidFill>
                <a:effectLst/>
                <a:latin typeface="Times New Roman" panose="02020603050405020304" pitchFamily="18" charset="0"/>
              </a:rPr>
              <a:t>There are mainly two phases in the system namely inspiration and expiration</a:t>
            </a:r>
            <a:endParaRPr lang="en-US" dirty="0">
              <a:solidFill>
                <a:srgbClr val="000000"/>
              </a:solidFill>
              <a:latin typeface="Times New Roman" panose="02020603050405020304" pitchFamily="18" charset="0"/>
            </a:endParaRPr>
          </a:p>
          <a:p>
            <a:pPr algn="just">
              <a:lnSpc>
                <a:spcPct val="160000"/>
              </a:lnSpc>
            </a:pPr>
            <a:r>
              <a:rPr lang="en-US" sz="1800" b="0" i="0" u="none" strike="noStrike" dirty="0">
                <a:solidFill>
                  <a:srgbClr val="000000"/>
                </a:solidFill>
                <a:effectLst/>
                <a:latin typeface="Times New Roman" panose="02020603050405020304" pitchFamily="18" charset="0"/>
              </a:rPr>
              <a:t>The system delivers protection against the entering of harmful particles that can enter the body</a:t>
            </a:r>
            <a:endParaRPr lang="en-GB" sz="12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184510AD-6BF1-8C4A-EBB9-1EFA2C4CEB93}"/>
              </a:ext>
            </a:extLst>
          </p:cNvPr>
          <p:cNvPicPr>
            <a:picLocks noChangeAspect="1"/>
          </p:cNvPicPr>
          <p:nvPr/>
        </p:nvPicPr>
        <p:blipFill>
          <a:blip r:embed="rId3"/>
          <a:stretch>
            <a:fillRect/>
          </a:stretch>
        </p:blipFill>
        <p:spPr>
          <a:xfrm>
            <a:off x="7166399" y="1986116"/>
            <a:ext cx="3793241" cy="3405567"/>
          </a:xfrm>
          <a:prstGeom prst="rect">
            <a:avLst/>
          </a:prstGeom>
        </p:spPr>
      </p:pic>
      <p:sp>
        <p:nvSpPr>
          <p:cNvPr id="7" name="TextBox 6">
            <a:extLst>
              <a:ext uri="{FF2B5EF4-FFF2-40B4-BE49-F238E27FC236}">
                <a16:creationId xmlns:a16="http://schemas.microsoft.com/office/drawing/2014/main" id="{9952510D-780D-BEF3-4606-2830C5152D41}"/>
              </a:ext>
            </a:extLst>
          </p:cNvPr>
          <p:cNvSpPr txBox="1"/>
          <p:nvPr/>
        </p:nvSpPr>
        <p:spPr>
          <a:xfrm>
            <a:off x="8082117" y="5472799"/>
            <a:ext cx="2576051" cy="369332"/>
          </a:xfrm>
          <a:prstGeom prst="rect">
            <a:avLst/>
          </a:prstGeom>
          <a:noFill/>
        </p:spPr>
        <p:txBody>
          <a:bodyPr wrap="square">
            <a:spAutoFit/>
          </a:bodyPr>
          <a:lstStyle/>
          <a:p>
            <a:r>
              <a:rPr lang="en-IN" sz="1800" b="0" i="0" u="none" strike="noStrike" dirty="0">
                <a:solidFill>
                  <a:srgbClr val="222222"/>
                </a:solidFill>
                <a:effectLst/>
                <a:highlight>
                  <a:srgbClr val="FFFFFF"/>
                </a:highlight>
                <a:latin typeface="Times New Roman" panose="02020603050405020304" pitchFamily="18" charset="0"/>
              </a:rPr>
              <a:t>(Source: </a:t>
            </a:r>
            <a:r>
              <a:rPr lang="en-IN" sz="1800" b="0" i="0" u="none" strike="noStrike" dirty="0" err="1">
                <a:solidFill>
                  <a:srgbClr val="222222"/>
                </a:solidFill>
                <a:effectLst/>
                <a:highlight>
                  <a:srgbClr val="FFFFFF"/>
                </a:highlight>
                <a:latin typeface="Times New Roman" panose="02020603050405020304" pitchFamily="18" charset="0"/>
              </a:rPr>
              <a:t>Beachey</a:t>
            </a:r>
            <a:r>
              <a:rPr lang="en-IN" sz="1800" b="0" i="0" u="none" strike="noStrike" dirty="0">
                <a:solidFill>
                  <a:srgbClr val="222222"/>
                </a:solidFill>
                <a:effectLst/>
                <a:highlight>
                  <a:srgbClr val="FFFFFF"/>
                </a:highlight>
                <a:latin typeface="Times New Roman" panose="02020603050405020304" pitchFamily="18" charset="0"/>
              </a:rPr>
              <a:t>, 2022)</a:t>
            </a:r>
            <a:endParaRPr lang="en-GB" dirty="0"/>
          </a:p>
        </p:txBody>
      </p:sp>
    </p:spTree>
    <p:extLst>
      <p:ext uri="{BB962C8B-B14F-4D97-AF65-F5344CB8AC3E}">
        <p14:creationId xmlns:p14="http://schemas.microsoft.com/office/powerpoint/2010/main" val="4279938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IN" sz="2800" b="1" i="0" u="none" strike="noStrike" dirty="0">
                <a:solidFill>
                  <a:srgbClr val="000000"/>
                </a:solidFill>
                <a:effectLst/>
                <a:latin typeface="Times New Roman" panose="02020603050405020304" pitchFamily="18" charset="0"/>
              </a:rPr>
              <a:t>Respiratory- structure and functions (</a:t>
            </a:r>
            <a:r>
              <a:rPr lang="en-IN" sz="2800" b="1" i="0" u="none" strike="noStrike" dirty="0" err="1">
                <a:solidFill>
                  <a:srgbClr val="000000"/>
                </a:solidFill>
                <a:effectLst/>
                <a:latin typeface="Times New Roman" panose="02020603050405020304" pitchFamily="18" charset="0"/>
              </a:rPr>
              <a:t>Contd</a:t>
            </a:r>
            <a:r>
              <a:rPr lang="en-IN" sz="2800" b="1" i="0" u="none" strike="noStrike" dirty="0">
                <a:solidFill>
                  <a:srgbClr val="000000"/>
                </a:solidFill>
                <a:effectLst/>
                <a:latin typeface="Times New Roman" panose="02020603050405020304" pitchFamily="18" charset="0"/>
              </a:rPr>
              <a:t>) </a:t>
            </a:r>
            <a:endParaRPr lang="en-GB" sz="28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1114372" y="2170472"/>
            <a:ext cx="5070118" cy="3689554"/>
          </a:xfrm>
        </p:spPr>
        <p:txBody>
          <a:bodyPr>
            <a:noAutofit/>
          </a:bodyPr>
          <a:lstStyle/>
          <a:p>
            <a:pPr algn="just">
              <a:lnSpc>
                <a:spcPct val="150000"/>
              </a:lnSpc>
            </a:pPr>
            <a:r>
              <a:rPr lang="en-US" sz="1400" b="0" i="0" u="none" strike="noStrike" dirty="0">
                <a:solidFill>
                  <a:srgbClr val="000000"/>
                </a:solidFill>
                <a:effectLst/>
                <a:latin typeface="Times New Roman" panose="02020603050405020304" pitchFamily="18" charset="0"/>
              </a:rPr>
              <a:t>The nose is the external structure of the respiratory system and the main parts associated with the nose are the nasal cavity and the nasal spectrum (</a:t>
            </a:r>
            <a:r>
              <a:rPr lang="en-US" sz="1400" b="0" i="0" u="none" strike="noStrike" dirty="0" err="1">
                <a:solidFill>
                  <a:srgbClr val="000000"/>
                </a:solidFill>
                <a:effectLst/>
                <a:latin typeface="Times New Roman" panose="02020603050405020304" pitchFamily="18" charset="0"/>
              </a:rPr>
              <a:t>Khunt</a:t>
            </a:r>
            <a:r>
              <a:rPr lang="en-US" sz="1400" b="0" i="0" u="none" strike="noStrike" dirty="0">
                <a:solidFill>
                  <a:srgbClr val="000000"/>
                </a:solidFill>
                <a:effectLst/>
                <a:latin typeface="Times New Roman" panose="02020603050405020304" pitchFamily="18" charset="0"/>
              </a:rPr>
              <a:t> and Misra, 2021)</a:t>
            </a:r>
            <a:r>
              <a:rPr lang="en-GB" sz="1400" b="0" i="0" u="none" strike="noStrike" dirty="0">
                <a:solidFill>
                  <a:srgbClr val="000000"/>
                </a:solidFill>
                <a:effectLst/>
                <a:latin typeface="Times New Roman" panose="02020603050405020304" pitchFamily="18" charset="0"/>
                <a:cs typeface="Times New Roman" panose="02020603050405020304" pitchFamily="18" charset="0"/>
              </a:rPr>
              <a:t>.</a:t>
            </a:r>
          </a:p>
          <a:p>
            <a:pPr algn="just">
              <a:lnSpc>
                <a:spcPct val="150000"/>
              </a:lnSpc>
            </a:pPr>
            <a:r>
              <a:rPr lang="en-US" sz="1400" b="0" i="0" u="none" strike="noStrike" dirty="0">
                <a:solidFill>
                  <a:srgbClr val="000000"/>
                </a:solidFill>
                <a:effectLst/>
                <a:latin typeface="Times New Roman" panose="02020603050405020304" pitchFamily="18" charset="0"/>
              </a:rPr>
              <a:t>The combination of the larynx and trachea serves the functions of the voice box and its connection with the lungs.</a:t>
            </a:r>
            <a:endParaRPr lang="en-GB" sz="14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lnSpc>
                <a:spcPct val="150000"/>
              </a:lnSpc>
            </a:pPr>
            <a:r>
              <a:rPr lang="en-US" sz="1400" b="0" i="0" u="none" strike="noStrike" dirty="0">
                <a:solidFill>
                  <a:srgbClr val="000000"/>
                </a:solidFill>
                <a:effectLst/>
                <a:latin typeface="Times New Roman" panose="02020603050405020304" pitchFamily="18" charset="0"/>
              </a:rPr>
              <a:t>The trachea helps to open the air passage in and out of the lungs</a:t>
            </a:r>
            <a:endParaRPr lang="en-GB" sz="1400" dirty="0">
              <a:solidFill>
                <a:srgbClr val="000000"/>
              </a:solidFill>
              <a:latin typeface="Times New Roman" panose="02020603050405020304" pitchFamily="18" charset="0"/>
              <a:cs typeface="Times New Roman" panose="02020603050405020304" pitchFamily="18" charset="0"/>
            </a:endParaRPr>
          </a:p>
          <a:p>
            <a:pPr algn="just">
              <a:lnSpc>
                <a:spcPct val="150000"/>
              </a:lnSpc>
            </a:pPr>
            <a:r>
              <a:rPr lang="en-US" sz="1400" b="0" i="0" u="none" strike="noStrike" dirty="0">
                <a:solidFill>
                  <a:srgbClr val="000000"/>
                </a:solidFill>
                <a:effectLst/>
                <a:latin typeface="Times New Roman" panose="02020603050405020304" pitchFamily="18" charset="0"/>
              </a:rPr>
              <a:t>There are three subparts of the pharynx termed as nasopharynx, oropharynx and hypopharynx (</a:t>
            </a:r>
            <a:r>
              <a:rPr lang="en-US" sz="1400" b="0" i="0" u="none" strike="noStrike" dirty="0" err="1">
                <a:solidFill>
                  <a:srgbClr val="000000"/>
                </a:solidFill>
                <a:effectLst/>
                <a:latin typeface="Times New Roman" panose="02020603050405020304" pitchFamily="18" charset="0"/>
              </a:rPr>
              <a:t>Katrivesis</a:t>
            </a:r>
            <a:r>
              <a:rPr lang="en-US" sz="1400" b="0" i="0" u="none" strike="noStrike" dirty="0">
                <a:solidFill>
                  <a:srgbClr val="000000"/>
                </a:solidFill>
                <a:effectLst/>
                <a:latin typeface="Times New Roman" panose="02020603050405020304" pitchFamily="18" charset="0"/>
              </a:rPr>
              <a:t> </a:t>
            </a:r>
            <a:r>
              <a:rPr lang="en-US" sz="1400" b="0" i="1" u="none" strike="noStrike" dirty="0">
                <a:solidFill>
                  <a:srgbClr val="000000"/>
                </a:solidFill>
                <a:effectLst/>
                <a:latin typeface="Times New Roman" panose="02020603050405020304" pitchFamily="18" charset="0"/>
              </a:rPr>
              <a:t>et al</a:t>
            </a:r>
            <a:r>
              <a:rPr lang="en-US" sz="1400" b="0" i="0" u="none" strike="noStrike" dirty="0">
                <a:solidFill>
                  <a:srgbClr val="000000"/>
                </a:solidFill>
                <a:effectLst/>
                <a:latin typeface="Times New Roman" panose="02020603050405020304" pitchFamily="18" charset="0"/>
              </a:rPr>
              <a:t>., 2022).</a:t>
            </a:r>
            <a:endParaRPr lang="en-GB" sz="1400" b="0" i="0" u="none" strike="noStrike" dirty="0">
              <a:solidFill>
                <a:srgbClr val="000000"/>
              </a:solidFill>
              <a:effectLst/>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10C5E6EA-1375-740F-7F5C-BDB423EA675C}"/>
              </a:ext>
            </a:extLst>
          </p:cNvPr>
          <p:cNvPicPr>
            <a:picLocks noChangeAspect="1"/>
          </p:cNvPicPr>
          <p:nvPr/>
        </p:nvPicPr>
        <p:blipFill>
          <a:blip r:embed="rId3"/>
          <a:stretch>
            <a:fillRect/>
          </a:stretch>
        </p:blipFill>
        <p:spPr>
          <a:xfrm>
            <a:off x="6412383" y="2268566"/>
            <a:ext cx="4757140" cy="2991693"/>
          </a:xfrm>
          <a:prstGeom prst="rect">
            <a:avLst/>
          </a:prstGeom>
        </p:spPr>
      </p:pic>
      <p:sp>
        <p:nvSpPr>
          <p:cNvPr id="9" name="TextBox 8">
            <a:extLst>
              <a:ext uri="{FF2B5EF4-FFF2-40B4-BE49-F238E27FC236}">
                <a16:creationId xmlns:a16="http://schemas.microsoft.com/office/drawing/2014/main" id="{B06C3CC4-E6F5-B69F-78E9-66785ED77A28}"/>
              </a:ext>
            </a:extLst>
          </p:cNvPr>
          <p:cNvSpPr txBox="1"/>
          <p:nvPr/>
        </p:nvSpPr>
        <p:spPr>
          <a:xfrm>
            <a:off x="7384026" y="5675360"/>
            <a:ext cx="6096000" cy="369332"/>
          </a:xfrm>
          <a:prstGeom prst="rect">
            <a:avLst/>
          </a:prstGeom>
          <a:noFill/>
        </p:spPr>
        <p:txBody>
          <a:bodyPr wrap="square">
            <a:spAutoFit/>
          </a:bodyPr>
          <a:lstStyle/>
          <a:p>
            <a:r>
              <a:rPr lang="en-IN" sz="1800" b="0" i="0" u="none" strike="noStrike" dirty="0">
                <a:solidFill>
                  <a:srgbClr val="222222"/>
                </a:solidFill>
                <a:effectLst/>
                <a:highlight>
                  <a:srgbClr val="FFFFFF"/>
                </a:highlight>
                <a:latin typeface="Times New Roman" panose="02020603050405020304" pitchFamily="18" charset="0"/>
              </a:rPr>
              <a:t>(Source: </a:t>
            </a:r>
            <a:r>
              <a:rPr lang="en-IN" sz="1800" b="0" i="0" u="none" strike="noStrike" dirty="0" err="1">
                <a:solidFill>
                  <a:srgbClr val="222222"/>
                </a:solidFill>
                <a:effectLst/>
                <a:highlight>
                  <a:srgbClr val="FFFFFF"/>
                </a:highlight>
                <a:latin typeface="Times New Roman" panose="02020603050405020304" pitchFamily="18" charset="0"/>
              </a:rPr>
              <a:t>Beachey</a:t>
            </a:r>
            <a:r>
              <a:rPr lang="en-IN" sz="1800" b="0" i="0" u="none" strike="noStrike" dirty="0">
                <a:solidFill>
                  <a:srgbClr val="222222"/>
                </a:solidFill>
                <a:effectLst/>
                <a:highlight>
                  <a:srgbClr val="FFFFFF"/>
                </a:highlight>
                <a:latin typeface="Times New Roman" panose="02020603050405020304" pitchFamily="18" charset="0"/>
              </a:rPr>
              <a:t>, 2022)</a:t>
            </a:r>
            <a:endParaRPr lang="en-GB" dirty="0"/>
          </a:p>
        </p:txBody>
      </p:sp>
    </p:spTree>
    <p:extLst>
      <p:ext uri="{BB962C8B-B14F-4D97-AF65-F5344CB8AC3E}">
        <p14:creationId xmlns:p14="http://schemas.microsoft.com/office/powerpoint/2010/main" val="925821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IN" sz="2800" b="1" i="0" u="none" strike="noStrike" dirty="0">
                <a:solidFill>
                  <a:srgbClr val="000000"/>
                </a:solidFill>
                <a:effectLst/>
                <a:latin typeface="Times New Roman" panose="02020603050405020304" pitchFamily="18" charset="0"/>
              </a:rPr>
              <a:t>Respiratory- structure and functions (</a:t>
            </a:r>
            <a:r>
              <a:rPr lang="en-IN" sz="2800" b="1" i="0" u="none" strike="noStrike" dirty="0" err="1">
                <a:solidFill>
                  <a:srgbClr val="000000"/>
                </a:solidFill>
                <a:effectLst/>
                <a:latin typeface="Times New Roman" panose="02020603050405020304" pitchFamily="18" charset="0"/>
              </a:rPr>
              <a:t>Contd</a:t>
            </a:r>
            <a:r>
              <a:rPr lang="en-IN" sz="2800" b="1" i="0" u="none" strike="noStrike" dirty="0">
                <a:solidFill>
                  <a:srgbClr val="000000"/>
                </a:solidFill>
                <a:effectLst/>
                <a:latin typeface="Times New Roman" panose="02020603050405020304" pitchFamily="18" charset="0"/>
              </a:rPr>
              <a:t>) </a:t>
            </a:r>
            <a:endParaRPr lang="en-GB" sz="28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1212696" y="2005780"/>
            <a:ext cx="5404414" cy="3777622"/>
          </a:xfrm>
        </p:spPr>
        <p:txBody>
          <a:bodyPr>
            <a:normAutofit fontScale="85000" lnSpcReduction="10000"/>
          </a:bodyPr>
          <a:lstStyle/>
          <a:p>
            <a:pPr algn="just">
              <a:lnSpc>
                <a:spcPct val="150000"/>
              </a:lnSpc>
            </a:pPr>
            <a:r>
              <a:rPr lang="en-US" sz="1800" b="0" i="0" u="none" strike="noStrike" dirty="0">
                <a:solidFill>
                  <a:srgbClr val="000000"/>
                </a:solidFill>
                <a:effectLst/>
                <a:latin typeface="Times New Roman" panose="02020603050405020304" pitchFamily="18" charset="0"/>
              </a:rPr>
              <a:t>Lungs help the human to breathe and have the role of bringing oxygen to different body parts (</a:t>
            </a:r>
            <a:r>
              <a:rPr lang="en-US" sz="1800" b="0" i="0" u="none" strike="noStrike" dirty="0" err="1">
                <a:solidFill>
                  <a:srgbClr val="000000"/>
                </a:solidFill>
                <a:effectLst/>
                <a:latin typeface="Times New Roman" panose="02020603050405020304" pitchFamily="18" charset="0"/>
              </a:rPr>
              <a:t>Bozzone</a:t>
            </a:r>
            <a:r>
              <a:rPr lang="en-US" sz="1800" b="0" i="0" u="none" strike="noStrike" dirty="0">
                <a:solidFill>
                  <a:srgbClr val="000000"/>
                </a:solidFill>
                <a:effectLst/>
                <a:latin typeface="Times New Roman" panose="02020603050405020304" pitchFamily="18" charset="0"/>
              </a:rPr>
              <a:t> and Whittemore, 2021).</a:t>
            </a:r>
          </a:p>
          <a:p>
            <a:pPr algn="just">
              <a:lnSpc>
                <a:spcPct val="150000"/>
              </a:lnSpc>
            </a:pPr>
            <a:r>
              <a:rPr lang="en-US" sz="1800" b="0" i="0" u="none" strike="noStrike" dirty="0">
                <a:solidFill>
                  <a:srgbClr val="000000"/>
                </a:solidFill>
                <a:effectLst/>
                <a:latin typeface="Times New Roman" panose="02020603050405020304" pitchFamily="18" charset="0"/>
              </a:rPr>
              <a:t>The mucus is formed by bronchi to make the exit of any foreign particles from the lungs that have been entered with the external air</a:t>
            </a:r>
          </a:p>
          <a:p>
            <a:pPr algn="just">
              <a:lnSpc>
                <a:spcPct val="150000"/>
              </a:lnSpc>
            </a:pPr>
            <a:r>
              <a:rPr lang="en-US" sz="1800" b="0" i="0" u="none" strike="noStrike" dirty="0">
                <a:solidFill>
                  <a:srgbClr val="000000"/>
                </a:solidFill>
                <a:effectLst/>
                <a:latin typeface="Times New Roman" panose="02020603050405020304" pitchFamily="18" charset="0"/>
              </a:rPr>
              <a:t>Bronchi, bronchioles, alveolar ducts and the alveoli are present inside the lungs that engage in the performance of respiration</a:t>
            </a:r>
            <a:endParaRPr lang="en-US" dirty="0">
              <a:solidFill>
                <a:srgbClr val="000000"/>
              </a:solidFill>
              <a:latin typeface="Times New Roman" panose="02020603050405020304" pitchFamily="18" charset="0"/>
            </a:endParaRPr>
          </a:p>
          <a:p>
            <a:pPr algn="just">
              <a:lnSpc>
                <a:spcPct val="150000"/>
              </a:lnSpc>
            </a:pPr>
            <a:r>
              <a:rPr lang="en-US" sz="1800" b="0" i="0" u="none" strike="noStrike" dirty="0">
                <a:solidFill>
                  <a:srgbClr val="000000"/>
                </a:solidFill>
                <a:effectLst/>
                <a:latin typeface="Times New Roman" panose="02020603050405020304" pitchFamily="18" charset="0"/>
              </a:rPr>
              <a:t>Alveolar ducts create the passage of the oxygen flow to the alveoli and the carries carbon dioxide to the outside of the lungs</a:t>
            </a:r>
            <a:endParaRPr lang="en-GB" sz="12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F430AB6A-9562-82E1-72F4-B0958116020E}"/>
              </a:ext>
            </a:extLst>
          </p:cNvPr>
          <p:cNvPicPr>
            <a:picLocks noChangeAspect="1"/>
          </p:cNvPicPr>
          <p:nvPr/>
        </p:nvPicPr>
        <p:blipFill>
          <a:blip r:embed="rId3"/>
          <a:stretch>
            <a:fillRect/>
          </a:stretch>
        </p:blipFill>
        <p:spPr>
          <a:xfrm>
            <a:off x="7056233" y="2439924"/>
            <a:ext cx="3923071" cy="3135055"/>
          </a:xfrm>
          <a:prstGeom prst="rect">
            <a:avLst/>
          </a:prstGeom>
        </p:spPr>
      </p:pic>
      <p:sp>
        <p:nvSpPr>
          <p:cNvPr id="7" name="TextBox 6">
            <a:extLst>
              <a:ext uri="{FF2B5EF4-FFF2-40B4-BE49-F238E27FC236}">
                <a16:creationId xmlns:a16="http://schemas.microsoft.com/office/drawing/2014/main" id="{64CB823B-70C3-1E3B-69BF-3D750ED8C8A7}"/>
              </a:ext>
            </a:extLst>
          </p:cNvPr>
          <p:cNvSpPr txBox="1"/>
          <p:nvPr/>
        </p:nvSpPr>
        <p:spPr>
          <a:xfrm>
            <a:off x="7931304" y="5864558"/>
            <a:ext cx="6096000" cy="369332"/>
          </a:xfrm>
          <a:prstGeom prst="rect">
            <a:avLst/>
          </a:prstGeom>
          <a:noFill/>
        </p:spPr>
        <p:txBody>
          <a:bodyPr wrap="square">
            <a:spAutoFit/>
          </a:bodyPr>
          <a:lstStyle/>
          <a:p>
            <a:r>
              <a:rPr lang="en-IN" sz="1800" b="0" i="0" u="none" strike="noStrike" dirty="0">
                <a:solidFill>
                  <a:srgbClr val="222222"/>
                </a:solidFill>
                <a:effectLst/>
                <a:highlight>
                  <a:srgbClr val="FFFFFF"/>
                </a:highlight>
                <a:latin typeface="Times New Roman" panose="02020603050405020304" pitchFamily="18" charset="0"/>
              </a:rPr>
              <a:t>(Source: </a:t>
            </a:r>
            <a:r>
              <a:rPr lang="en-IN" sz="1800" b="0" i="0" u="none" strike="noStrike" dirty="0" err="1">
                <a:solidFill>
                  <a:srgbClr val="222222"/>
                </a:solidFill>
                <a:effectLst/>
                <a:highlight>
                  <a:srgbClr val="FFFFFF"/>
                </a:highlight>
                <a:latin typeface="Times New Roman" panose="02020603050405020304" pitchFamily="18" charset="0"/>
              </a:rPr>
              <a:t>Beachey</a:t>
            </a:r>
            <a:r>
              <a:rPr lang="en-IN" sz="1800" b="0" i="0" u="none" strike="noStrike" dirty="0">
                <a:solidFill>
                  <a:srgbClr val="222222"/>
                </a:solidFill>
                <a:effectLst/>
                <a:highlight>
                  <a:srgbClr val="FFFFFF"/>
                </a:highlight>
                <a:latin typeface="Times New Roman" panose="02020603050405020304" pitchFamily="18" charset="0"/>
              </a:rPr>
              <a:t>, 2022)</a:t>
            </a:r>
            <a:endParaRPr lang="en-GB" dirty="0"/>
          </a:p>
        </p:txBody>
      </p:sp>
    </p:spTree>
    <p:extLst>
      <p:ext uri="{BB962C8B-B14F-4D97-AF65-F5344CB8AC3E}">
        <p14:creationId xmlns:p14="http://schemas.microsoft.com/office/powerpoint/2010/main" val="1345692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US" sz="2400" b="1" i="0" u="none" strike="noStrike" dirty="0">
                <a:solidFill>
                  <a:srgbClr val="000000"/>
                </a:solidFill>
                <a:effectLst/>
                <a:latin typeface="Times New Roman" panose="02020603050405020304" pitchFamily="18" charset="0"/>
              </a:rPr>
              <a:t>Respiratory links to the other body system </a:t>
            </a:r>
            <a:br>
              <a:rPr lang="en-US" sz="1400" b="1" dirty="0">
                <a:effectLst/>
              </a:rPr>
            </a:br>
            <a:endParaRPr lang="en-GB" sz="28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1094709" y="2113935"/>
            <a:ext cx="5502736" cy="3932903"/>
          </a:xfrm>
        </p:spPr>
        <p:txBody>
          <a:bodyPr>
            <a:normAutofit fontScale="85000" lnSpcReduction="10000"/>
          </a:bodyPr>
          <a:lstStyle/>
          <a:p>
            <a:pPr algn="just">
              <a:lnSpc>
                <a:spcPct val="170000"/>
              </a:lnSpc>
            </a:pPr>
            <a:r>
              <a:rPr lang="en-US" sz="1800" b="0" i="0" u="none" strike="noStrike" dirty="0">
                <a:solidFill>
                  <a:srgbClr val="000000"/>
                </a:solidFill>
                <a:effectLst/>
                <a:latin typeface="Times New Roman" panose="02020603050405020304" pitchFamily="18" charset="0"/>
              </a:rPr>
              <a:t>The normal view of respiration in the body of a human and its connection to other organs is vital</a:t>
            </a:r>
          </a:p>
          <a:p>
            <a:pPr algn="just">
              <a:lnSpc>
                <a:spcPct val="170000"/>
              </a:lnSpc>
            </a:pPr>
            <a:r>
              <a:rPr lang="en-US" sz="1800" b="0" i="0" u="none" strike="noStrike" dirty="0">
                <a:solidFill>
                  <a:srgbClr val="000000"/>
                </a:solidFill>
                <a:effectLst/>
                <a:latin typeface="Times New Roman" panose="02020603050405020304" pitchFamily="18" charset="0"/>
              </a:rPr>
              <a:t>The key organ pharynx in the upper tract delivers the food into the </a:t>
            </a:r>
            <a:r>
              <a:rPr lang="en-US" sz="1800" b="0" i="0" u="none" strike="noStrike" dirty="0" err="1">
                <a:solidFill>
                  <a:srgbClr val="000000"/>
                </a:solidFill>
                <a:effectLst/>
                <a:latin typeface="Times New Roman" panose="02020603050405020304" pitchFamily="18" charset="0"/>
              </a:rPr>
              <a:t>oesophagus</a:t>
            </a:r>
            <a:endParaRPr lang="en-US" dirty="0">
              <a:solidFill>
                <a:srgbClr val="000000"/>
              </a:solidFill>
              <a:latin typeface="Times New Roman" panose="02020603050405020304" pitchFamily="18" charset="0"/>
            </a:endParaRPr>
          </a:p>
          <a:p>
            <a:pPr algn="just">
              <a:lnSpc>
                <a:spcPct val="170000"/>
              </a:lnSpc>
            </a:pPr>
            <a:r>
              <a:rPr lang="en-US" sz="1800" b="0" i="0" u="none" strike="noStrike" dirty="0">
                <a:solidFill>
                  <a:srgbClr val="000000"/>
                </a:solidFill>
                <a:effectLst/>
                <a:latin typeface="Times New Roman" panose="02020603050405020304" pitchFamily="18" charset="0"/>
              </a:rPr>
              <a:t>The supply of oxygen and nutrients can be done with the help of the respiratory system in contact with the circulation (</a:t>
            </a:r>
            <a:r>
              <a:rPr lang="en-US" sz="1800" b="0" i="0" u="none" strike="noStrike" dirty="0" err="1">
                <a:solidFill>
                  <a:srgbClr val="000000"/>
                </a:solidFill>
                <a:effectLst/>
                <a:latin typeface="Times New Roman" panose="02020603050405020304" pitchFamily="18" charset="0"/>
              </a:rPr>
              <a:t>Premount</a:t>
            </a:r>
            <a:r>
              <a:rPr lang="en-US" sz="1800" b="0" i="0" u="none" strike="noStrike" dirty="0">
                <a:solidFill>
                  <a:srgbClr val="000000"/>
                </a:solidFill>
                <a:effectLst/>
                <a:latin typeface="Times New Roman" panose="02020603050405020304" pitchFamily="18" charset="0"/>
              </a:rPr>
              <a:t>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2020). </a:t>
            </a:r>
          </a:p>
          <a:p>
            <a:pPr algn="just">
              <a:lnSpc>
                <a:spcPct val="170000"/>
              </a:lnSpc>
            </a:pPr>
            <a:r>
              <a:rPr lang="en-US" sz="1800" b="0" i="0" u="none" strike="noStrike" dirty="0">
                <a:solidFill>
                  <a:srgbClr val="000000"/>
                </a:solidFill>
                <a:effectLst/>
                <a:latin typeface="Times New Roman" panose="02020603050405020304" pitchFamily="18" charset="0"/>
              </a:rPr>
              <a:t>The outer portion of the lungs gets the protection by the ribcage</a:t>
            </a:r>
          </a:p>
          <a:p>
            <a:pPr algn="just">
              <a:lnSpc>
                <a:spcPct val="170000"/>
              </a:lnSpc>
            </a:pPr>
            <a:endParaRPr lang="en-GB" sz="12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7C780B84-1431-7986-7236-315A7FBD91FF}"/>
              </a:ext>
            </a:extLst>
          </p:cNvPr>
          <p:cNvPicPr>
            <a:picLocks noChangeAspect="1"/>
          </p:cNvPicPr>
          <p:nvPr/>
        </p:nvPicPr>
        <p:blipFill>
          <a:blip r:embed="rId3"/>
          <a:stretch>
            <a:fillRect/>
          </a:stretch>
        </p:blipFill>
        <p:spPr>
          <a:xfrm>
            <a:off x="6957533" y="2030749"/>
            <a:ext cx="4030251" cy="2796501"/>
          </a:xfrm>
          <a:prstGeom prst="rect">
            <a:avLst/>
          </a:prstGeom>
        </p:spPr>
      </p:pic>
      <p:sp>
        <p:nvSpPr>
          <p:cNvPr id="9" name="TextBox 8">
            <a:extLst>
              <a:ext uri="{FF2B5EF4-FFF2-40B4-BE49-F238E27FC236}">
                <a16:creationId xmlns:a16="http://schemas.microsoft.com/office/drawing/2014/main" id="{F4A1BC3D-2606-55D9-9575-D6A1AFE4E0D0}"/>
              </a:ext>
            </a:extLst>
          </p:cNvPr>
          <p:cNvSpPr txBox="1"/>
          <p:nvPr/>
        </p:nvSpPr>
        <p:spPr>
          <a:xfrm>
            <a:off x="8141109" y="5370560"/>
            <a:ext cx="6096000" cy="369332"/>
          </a:xfrm>
          <a:prstGeom prst="rect">
            <a:avLst/>
          </a:prstGeom>
          <a:noFill/>
        </p:spPr>
        <p:txBody>
          <a:bodyPr wrap="square">
            <a:spAutoFit/>
          </a:bodyPr>
          <a:lstStyle/>
          <a:p>
            <a:r>
              <a:rPr lang="en-IN" sz="1800" b="0" i="0" u="none" strike="noStrike" dirty="0">
                <a:solidFill>
                  <a:srgbClr val="222222"/>
                </a:solidFill>
                <a:effectLst/>
                <a:highlight>
                  <a:srgbClr val="FFFFFF"/>
                </a:highlight>
                <a:latin typeface="Times New Roman" panose="02020603050405020304" pitchFamily="18" charset="0"/>
              </a:rPr>
              <a:t>(Source: </a:t>
            </a:r>
            <a:r>
              <a:rPr lang="en-IN" sz="1800" b="0" i="0" u="none" strike="noStrike" dirty="0" err="1">
                <a:solidFill>
                  <a:srgbClr val="222222"/>
                </a:solidFill>
                <a:effectLst/>
                <a:highlight>
                  <a:srgbClr val="FFFFFF"/>
                </a:highlight>
                <a:latin typeface="Times New Roman" panose="02020603050405020304" pitchFamily="18" charset="0"/>
              </a:rPr>
              <a:t>Beachey</a:t>
            </a:r>
            <a:r>
              <a:rPr lang="en-IN" sz="1800" b="0" i="0" u="none" strike="noStrike" dirty="0">
                <a:solidFill>
                  <a:srgbClr val="222222"/>
                </a:solidFill>
                <a:effectLst/>
                <a:highlight>
                  <a:srgbClr val="FFFFFF"/>
                </a:highlight>
                <a:latin typeface="Times New Roman" panose="02020603050405020304" pitchFamily="18" charset="0"/>
              </a:rPr>
              <a:t>, 2022)</a:t>
            </a:r>
            <a:endParaRPr lang="en-GB" dirty="0"/>
          </a:p>
        </p:txBody>
      </p:sp>
    </p:spTree>
    <p:extLst>
      <p:ext uri="{BB962C8B-B14F-4D97-AF65-F5344CB8AC3E}">
        <p14:creationId xmlns:p14="http://schemas.microsoft.com/office/powerpoint/2010/main" val="4171081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IN" sz="2400" b="1" i="0" u="none" strike="noStrike" dirty="0">
                <a:solidFill>
                  <a:srgbClr val="000000"/>
                </a:solidFill>
                <a:effectLst/>
                <a:latin typeface="Times New Roman" panose="02020603050405020304" pitchFamily="18" charset="0"/>
              </a:rPr>
              <a:t>Respiratory-Homeostasis </a:t>
            </a:r>
            <a:br>
              <a:rPr lang="en-IN" sz="1400" b="1" dirty="0">
                <a:effectLst/>
              </a:rPr>
            </a:br>
            <a:endParaRPr lang="en-GB" sz="28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2018941" y="2025446"/>
            <a:ext cx="4922633" cy="3777622"/>
          </a:xfrm>
        </p:spPr>
        <p:txBody>
          <a:bodyPr>
            <a:normAutofit fontScale="77500" lnSpcReduction="20000"/>
          </a:bodyPr>
          <a:lstStyle/>
          <a:p>
            <a:pPr algn="just">
              <a:lnSpc>
                <a:spcPct val="170000"/>
              </a:lnSpc>
            </a:pPr>
            <a:r>
              <a:rPr lang="en-US" sz="1800" b="0" i="0" u="none" strike="noStrike" dirty="0">
                <a:solidFill>
                  <a:srgbClr val="000000"/>
                </a:solidFill>
                <a:effectLst/>
                <a:latin typeface="Times New Roman" panose="02020603050405020304" pitchFamily="18" charset="0"/>
              </a:rPr>
              <a:t>The supply of required oxygen to different tissues and organs is circulated through the respiratory system (</a:t>
            </a:r>
            <a:r>
              <a:rPr lang="en-US" sz="1800" b="0" i="0" u="none" strike="noStrike" dirty="0" err="1">
                <a:solidFill>
                  <a:srgbClr val="000000"/>
                </a:solidFill>
                <a:effectLst/>
                <a:latin typeface="Times New Roman" panose="02020603050405020304" pitchFamily="18" charset="0"/>
              </a:rPr>
              <a:t>Semenza</a:t>
            </a:r>
            <a:r>
              <a:rPr lang="en-US" sz="1800" b="0" i="0" u="none" strike="noStrike" dirty="0">
                <a:solidFill>
                  <a:srgbClr val="000000"/>
                </a:solidFill>
                <a:effectLst/>
                <a:latin typeface="Times New Roman" panose="02020603050405020304" pitchFamily="18" charset="0"/>
              </a:rPr>
              <a:t>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2020).</a:t>
            </a:r>
          </a:p>
          <a:p>
            <a:pPr algn="just">
              <a:lnSpc>
                <a:spcPct val="170000"/>
              </a:lnSpc>
            </a:pPr>
            <a:r>
              <a:rPr lang="en-US" sz="1800" b="0" i="0" u="none" strike="noStrike" dirty="0">
                <a:solidFill>
                  <a:srgbClr val="000000"/>
                </a:solidFill>
                <a:effectLst/>
                <a:latin typeface="Times New Roman" panose="02020603050405020304" pitchFamily="18" charset="0"/>
              </a:rPr>
              <a:t>The exchange of the oxygen and the carbon dioxide is done in the lungs</a:t>
            </a:r>
          </a:p>
          <a:p>
            <a:pPr algn="just">
              <a:lnSpc>
                <a:spcPct val="170000"/>
              </a:lnSpc>
            </a:pPr>
            <a:r>
              <a:rPr lang="en-US" sz="1800" b="0" i="0" u="none" strike="noStrike" dirty="0">
                <a:solidFill>
                  <a:srgbClr val="000000"/>
                </a:solidFill>
                <a:effectLst/>
                <a:latin typeface="Times New Roman" panose="02020603050405020304" pitchFamily="18" charset="0"/>
              </a:rPr>
              <a:t>Energy is one of the primary needs of the human in the art of performing daily activities</a:t>
            </a:r>
          </a:p>
          <a:p>
            <a:pPr algn="just">
              <a:lnSpc>
                <a:spcPct val="170000"/>
              </a:lnSpc>
            </a:pPr>
            <a:r>
              <a:rPr lang="en-US" sz="1800" b="0" i="0" u="none" strike="noStrike" dirty="0">
                <a:solidFill>
                  <a:srgbClr val="000000"/>
                </a:solidFill>
                <a:effectLst/>
                <a:latin typeface="Times New Roman" panose="02020603050405020304" pitchFamily="18" charset="0"/>
              </a:rPr>
              <a:t>The anatomy and the views of the cell functions are controlled by the ways of respiration and its system of control.</a:t>
            </a:r>
          </a:p>
        </p:txBody>
      </p:sp>
      <p:pic>
        <p:nvPicPr>
          <p:cNvPr id="3" name="Picture 2">
            <a:extLst>
              <a:ext uri="{FF2B5EF4-FFF2-40B4-BE49-F238E27FC236}">
                <a16:creationId xmlns:a16="http://schemas.microsoft.com/office/drawing/2014/main" id="{4EBA8A79-095C-9401-EDD8-3A58D69407C8}"/>
              </a:ext>
            </a:extLst>
          </p:cNvPr>
          <p:cNvPicPr>
            <a:picLocks noChangeAspect="1"/>
          </p:cNvPicPr>
          <p:nvPr/>
        </p:nvPicPr>
        <p:blipFill>
          <a:blip r:embed="rId3"/>
          <a:stretch>
            <a:fillRect/>
          </a:stretch>
        </p:blipFill>
        <p:spPr>
          <a:xfrm>
            <a:off x="7266823" y="2025446"/>
            <a:ext cx="4120589" cy="3598606"/>
          </a:xfrm>
          <a:prstGeom prst="rect">
            <a:avLst/>
          </a:prstGeom>
        </p:spPr>
      </p:pic>
      <p:sp>
        <p:nvSpPr>
          <p:cNvPr id="7" name="TextBox 6">
            <a:extLst>
              <a:ext uri="{FF2B5EF4-FFF2-40B4-BE49-F238E27FC236}">
                <a16:creationId xmlns:a16="http://schemas.microsoft.com/office/drawing/2014/main" id="{6132D4E6-C0E7-1DD2-EC20-FFCF0489A63E}"/>
              </a:ext>
            </a:extLst>
          </p:cNvPr>
          <p:cNvSpPr txBox="1"/>
          <p:nvPr/>
        </p:nvSpPr>
        <p:spPr>
          <a:xfrm>
            <a:off x="8200103" y="5980160"/>
            <a:ext cx="6096000" cy="369332"/>
          </a:xfrm>
          <a:prstGeom prst="rect">
            <a:avLst/>
          </a:prstGeom>
          <a:noFill/>
        </p:spPr>
        <p:txBody>
          <a:bodyPr wrap="square">
            <a:spAutoFit/>
          </a:bodyPr>
          <a:lstStyle/>
          <a:p>
            <a:r>
              <a:rPr lang="en-IN" sz="1800" b="0" i="0" u="none" strike="noStrike" dirty="0">
                <a:solidFill>
                  <a:srgbClr val="222222"/>
                </a:solidFill>
                <a:effectLst/>
                <a:highlight>
                  <a:srgbClr val="FFFFFF"/>
                </a:highlight>
                <a:latin typeface="Times New Roman" panose="02020603050405020304" pitchFamily="18" charset="0"/>
              </a:rPr>
              <a:t>(Source: </a:t>
            </a:r>
            <a:r>
              <a:rPr lang="en-IN" sz="1800" b="0" i="0" u="none" strike="noStrike" dirty="0" err="1">
                <a:solidFill>
                  <a:srgbClr val="222222"/>
                </a:solidFill>
                <a:effectLst/>
                <a:highlight>
                  <a:srgbClr val="FFFFFF"/>
                </a:highlight>
                <a:latin typeface="Times New Roman" panose="02020603050405020304" pitchFamily="18" charset="0"/>
              </a:rPr>
              <a:t>Beachey</a:t>
            </a:r>
            <a:r>
              <a:rPr lang="en-IN" sz="1800" b="0" i="0" u="none" strike="noStrike" dirty="0">
                <a:solidFill>
                  <a:srgbClr val="222222"/>
                </a:solidFill>
                <a:effectLst/>
                <a:highlight>
                  <a:srgbClr val="FFFFFF"/>
                </a:highlight>
                <a:latin typeface="Times New Roman" panose="02020603050405020304" pitchFamily="18" charset="0"/>
              </a:rPr>
              <a:t>, 2022)</a:t>
            </a:r>
            <a:endParaRPr lang="en-GB" dirty="0"/>
          </a:p>
        </p:txBody>
      </p:sp>
    </p:spTree>
    <p:extLst>
      <p:ext uri="{BB962C8B-B14F-4D97-AF65-F5344CB8AC3E}">
        <p14:creationId xmlns:p14="http://schemas.microsoft.com/office/powerpoint/2010/main" val="204252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IN" sz="2400" b="1" i="0" u="none" strike="noStrike" dirty="0">
                <a:solidFill>
                  <a:srgbClr val="000000"/>
                </a:solidFill>
                <a:effectLst/>
                <a:latin typeface="Times New Roman" panose="02020603050405020304" pitchFamily="18" charset="0"/>
              </a:rPr>
              <a:t>Digestive structure and functions </a:t>
            </a:r>
            <a:br>
              <a:rPr lang="en-IN" sz="1400" b="1" dirty="0">
                <a:effectLst/>
              </a:rPr>
            </a:br>
            <a:endParaRPr lang="en-GB" sz="28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1350347" y="2025445"/>
            <a:ext cx="4450685" cy="3777622"/>
          </a:xfrm>
        </p:spPr>
        <p:txBody>
          <a:bodyPr>
            <a:normAutofit fontScale="77500" lnSpcReduction="20000"/>
          </a:bodyPr>
          <a:lstStyle/>
          <a:p>
            <a:pPr algn="just">
              <a:lnSpc>
                <a:spcPct val="170000"/>
              </a:lnSpc>
            </a:pPr>
            <a:r>
              <a:rPr lang="en-US" sz="1800" b="0" i="0" u="none" strike="noStrike" dirty="0">
                <a:solidFill>
                  <a:srgbClr val="000000"/>
                </a:solidFill>
                <a:effectLst/>
                <a:latin typeface="Times New Roman" panose="02020603050405020304" pitchFamily="18" charset="0"/>
              </a:rPr>
              <a:t> The main and key functional parts in the digestive system of the human are the “mouth, pharynx, </a:t>
            </a:r>
            <a:r>
              <a:rPr lang="en-US" sz="1800" b="0" i="0" u="none" strike="noStrike" dirty="0" err="1">
                <a:solidFill>
                  <a:srgbClr val="000000"/>
                </a:solidFill>
                <a:effectLst/>
                <a:latin typeface="Times New Roman" panose="02020603050405020304" pitchFamily="18" charset="0"/>
              </a:rPr>
              <a:t>oesophagus</a:t>
            </a:r>
            <a:r>
              <a:rPr lang="en-US" sz="1800" b="0" i="0" u="none" strike="noStrike" dirty="0">
                <a:solidFill>
                  <a:srgbClr val="000000"/>
                </a:solidFill>
                <a:effectLst/>
                <a:latin typeface="Times New Roman" panose="02020603050405020304" pitchFamily="18" charset="0"/>
              </a:rPr>
              <a:t>, and two intestines of the small and large notations and anus (</a:t>
            </a:r>
            <a:r>
              <a:rPr lang="en-US" sz="1800" b="0" i="0" u="none" strike="noStrike" dirty="0" err="1">
                <a:solidFill>
                  <a:srgbClr val="000000"/>
                </a:solidFill>
                <a:effectLst/>
                <a:latin typeface="Times New Roman" panose="02020603050405020304" pitchFamily="18" charset="0"/>
              </a:rPr>
              <a:t>Livovsky</a:t>
            </a:r>
            <a:r>
              <a:rPr lang="en-US" sz="1800" b="0" i="0" u="none" strike="noStrike" dirty="0">
                <a:solidFill>
                  <a:srgbClr val="000000"/>
                </a:solidFill>
                <a:effectLst/>
                <a:latin typeface="Times New Roman" panose="02020603050405020304" pitchFamily="18" charset="0"/>
              </a:rPr>
              <a:t>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2020).</a:t>
            </a:r>
          </a:p>
          <a:p>
            <a:pPr algn="just">
              <a:lnSpc>
                <a:spcPct val="170000"/>
              </a:lnSpc>
            </a:pPr>
            <a:r>
              <a:rPr lang="en-US" sz="1800" b="0" i="0" u="none" strike="noStrike" dirty="0">
                <a:solidFill>
                  <a:srgbClr val="000000"/>
                </a:solidFill>
                <a:effectLst/>
                <a:latin typeface="Times New Roman" panose="02020603050405020304" pitchFamily="18" charset="0"/>
              </a:rPr>
              <a:t>A series of enzyme secretion takes place inside the system from the glands</a:t>
            </a:r>
          </a:p>
          <a:p>
            <a:pPr algn="just">
              <a:lnSpc>
                <a:spcPct val="170000"/>
              </a:lnSpc>
            </a:pPr>
            <a:r>
              <a:rPr lang="en-US" sz="1800" b="0" i="0" u="none" strike="noStrike" dirty="0">
                <a:solidFill>
                  <a:srgbClr val="000000"/>
                </a:solidFill>
                <a:effectLst/>
                <a:latin typeface="Times New Roman" panose="02020603050405020304" pitchFamily="18" charset="0"/>
              </a:rPr>
              <a:t>The total length of the gastrointestinal or the digestive tract is about 9m</a:t>
            </a:r>
          </a:p>
          <a:p>
            <a:pPr algn="just">
              <a:lnSpc>
                <a:spcPct val="170000"/>
              </a:lnSpc>
            </a:pPr>
            <a:r>
              <a:rPr lang="en-US" sz="1800" b="0" i="0" u="none" strike="noStrike" dirty="0">
                <a:solidFill>
                  <a:srgbClr val="000000"/>
                </a:solidFill>
                <a:effectLst/>
                <a:latin typeface="Times New Roman" panose="02020603050405020304" pitchFamily="18" charset="0"/>
              </a:rPr>
              <a:t>Digestion is needed in the human body for healthy life and the growth of the muscles</a:t>
            </a:r>
            <a:endParaRPr lang="en-GB" sz="12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8B4AFE41-2289-41BF-67C5-BB550C6B78FF}"/>
              </a:ext>
            </a:extLst>
          </p:cNvPr>
          <p:cNvPicPr>
            <a:picLocks noChangeAspect="1"/>
          </p:cNvPicPr>
          <p:nvPr/>
        </p:nvPicPr>
        <p:blipFill>
          <a:blip r:embed="rId3"/>
          <a:stretch>
            <a:fillRect/>
          </a:stretch>
        </p:blipFill>
        <p:spPr>
          <a:xfrm>
            <a:off x="6390970" y="2025445"/>
            <a:ext cx="5114473" cy="3564193"/>
          </a:xfrm>
          <a:prstGeom prst="rect">
            <a:avLst/>
          </a:prstGeom>
        </p:spPr>
      </p:pic>
      <p:sp>
        <p:nvSpPr>
          <p:cNvPr id="8" name="TextBox 7">
            <a:extLst>
              <a:ext uri="{FF2B5EF4-FFF2-40B4-BE49-F238E27FC236}">
                <a16:creationId xmlns:a16="http://schemas.microsoft.com/office/drawing/2014/main" id="{CB70DE0F-629A-A1CC-D730-228C44284A01}"/>
              </a:ext>
            </a:extLst>
          </p:cNvPr>
          <p:cNvSpPr txBox="1"/>
          <p:nvPr/>
        </p:nvSpPr>
        <p:spPr>
          <a:xfrm>
            <a:off x="7413523" y="5985387"/>
            <a:ext cx="6096000" cy="369332"/>
          </a:xfrm>
          <a:prstGeom prst="rect">
            <a:avLst/>
          </a:prstGeom>
          <a:noFill/>
        </p:spPr>
        <p:txBody>
          <a:bodyPr wrap="square">
            <a:spAutoFit/>
          </a:bodyPr>
          <a:lstStyle/>
          <a:p>
            <a:r>
              <a:rPr lang="fr-FR" sz="1800" b="0" i="0" u="none" strike="noStrike" dirty="0">
                <a:solidFill>
                  <a:srgbClr val="222222"/>
                </a:solidFill>
                <a:effectLst/>
                <a:highlight>
                  <a:srgbClr val="FFFFFF"/>
                </a:highlight>
                <a:latin typeface="Times New Roman" panose="02020603050405020304" pitchFamily="18" charset="0"/>
              </a:rPr>
              <a:t>(Source: Maurya </a:t>
            </a:r>
            <a:r>
              <a:rPr lang="fr-FR" sz="1800" b="0" i="1" u="none" strike="noStrike" dirty="0">
                <a:solidFill>
                  <a:srgbClr val="222222"/>
                </a:solidFill>
                <a:effectLst/>
                <a:highlight>
                  <a:srgbClr val="FFFFFF"/>
                </a:highlight>
                <a:latin typeface="Times New Roman" panose="02020603050405020304" pitchFamily="18" charset="0"/>
              </a:rPr>
              <a:t>et al</a:t>
            </a:r>
            <a:r>
              <a:rPr lang="fr-FR" sz="1800" b="0" i="0" u="none" strike="noStrike" dirty="0">
                <a:solidFill>
                  <a:srgbClr val="222222"/>
                </a:solidFill>
                <a:effectLst/>
                <a:highlight>
                  <a:srgbClr val="FFFFFF"/>
                </a:highlight>
                <a:latin typeface="Times New Roman" panose="02020603050405020304" pitchFamily="18" charset="0"/>
              </a:rPr>
              <a:t>., 2020)</a:t>
            </a:r>
            <a:endParaRPr lang="en-GB" dirty="0"/>
          </a:p>
        </p:txBody>
      </p:sp>
    </p:spTree>
    <p:extLst>
      <p:ext uri="{BB962C8B-B14F-4D97-AF65-F5344CB8AC3E}">
        <p14:creationId xmlns:p14="http://schemas.microsoft.com/office/powerpoint/2010/main" val="3674986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IN" sz="2800" b="1" i="0" u="none" strike="noStrike" dirty="0">
                <a:solidFill>
                  <a:srgbClr val="000000"/>
                </a:solidFill>
                <a:effectLst/>
                <a:latin typeface="Times New Roman" panose="02020603050405020304" pitchFamily="18" charset="0"/>
              </a:rPr>
              <a:t>Digestive structure and functions (</a:t>
            </a:r>
            <a:r>
              <a:rPr lang="en-IN" sz="2800" b="1" i="0" u="none" strike="noStrike" dirty="0" err="1">
                <a:solidFill>
                  <a:srgbClr val="000000"/>
                </a:solidFill>
                <a:effectLst/>
                <a:latin typeface="Times New Roman" panose="02020603050405020304" pitchFamily="18" charset="0"/>
              </a:rPr>
              <a:t>Contd</a:t>
            </a:r>
            <a:r>
              <a:rPr lang="en-IN" sz="2800" b="1" i="0" u="none" strike="noStrike" dirty="0">
                <a:solidFill>
                  <a:srgbClr val="000000"/>
                </a:solidFill>
                <a:effectLst/>
                <a:latin typeface="Times New Roman" panose="02020603050405020304" pitchFamily="18" charset="0"/>
              </a:rPr>
              <a:t>)</a:t>
            </a:r>
            <a:endParaRPr lang="en-GB" sz="28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1773135" y="2005781"/>
            <a:ext cx="4971794" cy="3777622"/>
          </a:xfrm>
        </p:spPr>
        <p:txBody>
          <a:bodyPr>
            <a:normAutofit fontScale="85000" lnSpcReduction="10000"/>
          </a:bodyPr>
          <a:lstStyle/>
          <a:p>
            <a:pPr algn="just">
              <a:lnSpc>
                <a:spcPct val="160000"/>
              </a:lnSpc>
            </a:pPr>
            <a:r>
              <a:rPr lang="en-US" sz="1800" b="0" i="0" u="none" strike="noStrike" dirty="0">
                <a:solidFill>
                  <a:srgbClr val="000000"/>
                </a:solidFill>
                <a:effectLst/>
                <a:latin typeface="Times New Roman" panose="02020603050405020304" pitchFamily="18" charset="0"/>
              </a:rPr>
              <a:t>Different kinds of enzymes and gastric juice that are mixed with the food that is present in the stomach and absorption takes place (</a:t>
            </a:r>
            <a:r>
              <a:rPr lang="en-US" sz="1800" b="0" i="0" u="none" strike="noStrike" dirty="0" err="1">
                <a:solidFill>
                  <a:srgbClr val="000000"/>
                </a:solidFill>
                <a:effectLst/>
                <a:latin typeface="Times New Roman" panose="02020603050405020304" pitchFamily="18" charset="0"/>
              </a:rPr>
              <a:t>Sensoy</a:t>
            </a:r>
            <a:r>
              <a:rPr lang="en-US" sz="1800" b="0" i="0" u="none" strike="noStrike" dirty="0">
                <a:solidFill>
                  <a:srgbClr val="000000"/>
                </a:solidFill>
                <a:effectLst/>
                <a:latin typeface="Times New Roman" panose="02020603050405020304" pitchFamily="18" charset="0"/>
              </a:rPr>
              <a:t>, 2021).</a:t>
            </a:r>
          </a:p>
          <a:p>
            <a:pPr algn="just">
              <a:lnSpc>
                <a:spcPct val="160000"/>
              </a:lnSpc>
            </a:pPr>
            <a:r>
              <a:rPr lang="en-US" sz="1800" b="0" i="0" u="none" strike="noStrike" dirty="0">
                <a:solidFill>
                  <a:srgbClr val="000000"/>
                </a:solidFill>
                <a:effectLst/>
                <a:latin typeface="Times New Roman" panose="02020603050405020304" pitchFamily="18" charset="0"/>
              </a:rPr>
              <a:t>The food passes from the pharynx to </a:t>
            </a:r>
            <a:r>
              <a:rPr lang="en-US" dirty="0" err="1">
                <a:solidFill>
                  <a:srgbClr val="000000"/>
                </a:solidFill>
                <a:latin typeface="Times New Roman" panose="02020603050405020304" pitchFamily="18" charset="0"/>
              </a:rPr>
              <a:t>oesophagus</a:t>
            </a:r>
            <a:r>
              <a:rPr lang="en-US" dirty="0">
                <a:solidFill>
                  <a:srgbClr val="000000"/>
                </a:solidFill>
                <a:latin typeface="Times New Roman" panose="02020603050405020304" pitchFamily="18" charset="0"/>
              </a:rPr>
              <a:t> </a:t>
            </a:r>
            <a:r>
              <a:rPr lang="en-US" sz="1800" b="0" i="0" u="none" strike="noStrike" dirty="0">
                <a:solidFill>
                  <a:srgbClr val="000000"/>
                </a:solidFill>
                <a:effectLst/>
                <a:latin typeface="Times New Roman" panose="02020603050405020304" pitchFamily="18" charset="0"/>
              </a:rPr>
              <a:t>and enters into the stomach</a:t>
            </a:r>
            <a:endParaRPr lang="en-US" dirty="0">
              <a:solidFill>
                <a:srgbClr val="000000"/>
              </a:solidFill>
              <a:latin typeface="Times New Roman" panose="02020603050405020304" pitchFamily="18" charset="0"/>
            </a:endParaRPr>
          </a:p>
          <a:p>
            <a:pPr algn="just">
              <a:lnSpc>
                <a:spcPct val="160000"/>
              </a:lnSpc>
            </a:pPr>
            <a:r>
              <a:rPr lang="en-US" sz="1800" b="0" i="0" u="none" strike="noStrike" dirty="0">
                <a:solidFill>
                  <a:srgbClr val="000000"/>
                </a:solidFill>
                <a:effectLst/>
                <a:latin typeface="Times New Roman" panose="02020603050405020304" pitchFamily="18" charset="0"/>
              </a:rPr>
              <a:t>The important functions of protein and fat digestion take place in the stomach</a:t>
            </a:r>
          </a:p>
          <a:p>
            <a:pPr algn="just">
              <a:lnSpc>
                <a:spcPct val="160000"/>
              </a:lnSpc>
            </a:pPr>
            <a:r>
              <a:rPr lang="en-US" sz="1800" b="0" i="0" u="none" strike="noStrike" dirty="0">
                <a:solidFill>
                  <a:srgbClr val="000000"/>
                </a:solidFill>
                <a:effectLst/>
                <a:latin typeface="Times New Roman" panose="02020603050405020304" pitchFamily="18" charset="0"/>
              </a:rPr>
              <a:t>The hydrochloric acid secretion takes place in the stomach which influences the digestion process</a:t>
            </a:r>
          </a:p>
          <a:p>
            <a:pPr algn="just">
              <a:lnSpc>
                <a:spcPct val="160000"/>
              </a:lnSpc>
            </a:pPr>
            <a:endParaRPr lang="en-GB" sz="1200" dirty="0">
              <a:latin typeface="Times New Roman" panose="02020603050405020304" pitchFamily="18" charset="0"/>
              <a:cs typeface="Times New Roman" panose="02020603050405020304" pitchFamily="18" charset="0"/>
            </a:endParaRPr>
          </a:p>
        </p:txBody>
      </p:sp>
      <p:pic>
        <p:nvPicPr>
          <p:cNvPr id="13314" name="Picture 2" descr="Exterior and Interior of the Stomach">
            <a:extLst>
              <a:ext uri="{FF2B5EF4-FFF2-40B4-BE49-F238E27FC236}">
                <a16:creationId xmlns:a16="http://schemas.microsoft.com/office/drawing/2014/main" id="{FBEC5320-4587-F65A-29A6-E8C7FA7D7E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7519" y="1782520"/>
            <a:ext cx="3777622" cy="377762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1C456D8-864D-3E4B-E80D-90C3458EBB60}"/>
              </a:ext>
            </a:extLst>
          </p:cNvPr>
          <p:cNvSpPr txBox="1"/>
          <p:nvPr/>
        </p:nvSpPr>
        <p:spPr>
          <a:xfrm>
            <a:off x="7728155" y="5783403"/>
            <a:ext cx="6096000" cy="369332"/>
          </a:xfrm>
          <a:prstGeom prst="rect">
            <a:avLst/>
          </a:prstGeom>
          <a:noFill/>
        </p:spPr>
        <p:txBody>
          <a:bodyPr wrap="square">
            <a:spAutoFit/>
          </a:bodyPr>
          <a:lstStyle/>
          <a:p>
            <a:r>
              <a:rPr lang="fr-FR" sz="1800" b="0" i="0" u="none" strike="noStrike" dirty="0">
                <a:solidFill>
                  <a:srgbClr val="222222"/>
                </a:solidFill>
                <a:effectLst/>
                <a:highlight>
                  <a:srgbClr val="FFFFFF"/>
                </a:highlight>
                <a:latin typeface="Times New Roman" panose="02020603050405020304" pitchFamily="18" charset="0"/>
              </a:rPr>
              <a:t>(Source: Chaudhry </a:t>
            </a:r>
            <a:r>
              <a:rPr lang="fr-FR" sz="1800" b="0" i="1" u="none" strike="noStrike" dirty="0">
                <a:solidFill>
                  <a:srgbClr val="222222"/>
                </a:solidFill>
                <a:effectLst/>
                <a:highlight>
                  <a:srgbClr val="FFFFFF"/>
                </a:highlight>
                <a:latin typeface="Times New Roman" panose="02020603050405020304" pitchFamily="18" charset="0"/>
              </a:rPr>
              <a:t>et al</a:t>
            </a:r>
            <a:r>
              <a:rPr lang="fr-FR" sz="1800" b="0" i="0" u="none" strike="noStrike" dirty="0">
                <a:solidFill>
                  <a:srgbClr val="222222"/>
                </a:solidFill>
                <a:effectLst/>
                <a:highlight>
                  <a:srgbClr val="FFFFFF"/>
                </a:highlight>
                <a:latin typeface="Times New Roman" panose="02020603050405020304" pitchFamily="18" charset="0"/>
              </a:rPr>
              <a:t>., 2022)</a:t>
            </a:r>
            <a:endParaRPr lang="en-GB" dirty="0"/>
          </a:p>
        </p:txBody>
      </p:sp>
    </p:spTree>
    <p:extLst>
      <p:ext uri="{BB962C8B-B14F-4D97-AF65-F5344CB8AC3E}">
        <p14:creationId xmlns:p14="http://schemas.microsoft.com/office/powerpoint/2010/main" val="456075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IN" sz="2800" b="1" i="0" u="none" strike="noStrike" dirty="0">
                <a:solidFill>
                  <a:srgbClr val="000000"/>
                </a:solidFill>
                <a:effectLst/>
                <a:latin typeface="Times New Roman" panose="02020603050405020304" pitchFamily="18" charset="0"/>
              </a:rPr>
              <a:t>Digestive structure and functions (</a:t>
            </a:r>
            <a:r>
              <a:rPr lang="en-IN" sz="2800" b="1" i="0" u="none" strike="noStrike" dirty="0" err="1">
                <a:solidFill>
                  <a:srgbClr val="000000"/>
                </a:solidFill>
                <a:effectLst/>
                <a:latin typeface="Times New Roman" panose="02020603050405020304" pitchFamily="18" charset="0"/>
              </a:rPr>
              <a:t>Contd</a:t>
            </a:r>
            <a:r>
              <a:rPr lang="en-IN" sz="2800" b="1" i="0" u="none" strike="noStrike" dirty="0">
                <a:solidFill>
                  <a:srgbClr val="000000"/>
                </a:solidFill>
                <a:effectLst/>
                <a:latin typeface="Times New Roman" panose="02020603050405020304" pitchFamily="18" charset="0"/>
              </a:rPr>
              <a:t>)</a:t>
            </a:r>
            <a:endParaRPr lang="en-GB" sz="28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1389676" y="1632155"/>
            <a:ext cx="5738711" cy="3777622"/>
          </a:xfrm>
        </p:spPr>
        <p:txBody>
          <a:bodyPr>
            <a:normAutofit fontScale="92500" lnSpcReduction="20000"/>
          </a:bodyPr>
          <a:lstStyle/>
          <a:p>
            <a:pPr algn="just">
              <a:lnSpc>
                <a:spcPct val="160000"/>
              </a:lnSpc>
            </a:pPr>
            <a:r>
              <a:rPr lang="en-US" sz="1800" b="0" i="0" u="none" strike="noStrike" dirty="0">
                <a:solidFill>
                  <a:srgbClr val="000000"/>
                </a:solidFill>
                <a:effectLst/>
                <a:latin typeface="Times New Roman" panose="02020603050405020304" pitchFamily="18" charset="0"/>
              </a:rPr>
              <a:t>The essential elements like fat, carbohydrates and protein are usually absorbed in the small intestine (Gromova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2021). </a:t>
            </a:r>
          </a:p>
          <a:p>
            <a:pPr algn="just">
              <a:lnSpc>
                <a:spcPct val="160000"/>
              </a:lnSpc>
            </a:pPr>
            <a:r>
              <a:rPr lang="en-US" sz="1800" b="0" i="0" u="none" strike="noStrike" dirty="0">
                <a:solidFill>
                  <a:srgbClr val="000000"/>
                </a:solidFill>
                <a:effectLst/>
                <a:latin typeface="Times New Roman" panose="02020603050405020304" pitchFamily="18" charset="0"/>
              </a:rPr>
              <a:t>Anus is the last part of the digestive tract and helps in the identification of the rectal contents</a:t>
            </a:r>
          </a:p>
          <a:p>
            <a:pPr algn="just">
              <a:lnSpc>
                <a:spcPct val="160000"/>
              </a:lnSpc>
            </a:pPr>
            <a:r>
              <a:rPr lang="en-US" sz="1800" b="0" i="0" u="none" strike="noStrike" dirty="0">
                <a:solidFill>
                  <a:srgbClr val="000000"/>
                </a:solidFill>
                <a:effectLst/>
                <a:latin typeface="Times New Roman" panose="02020603050405020304" pitchFamily="18" charset="0"/>
              </a:rPr>
              <a:t>The large intestine further helps in the process of water extraction from the food</a:t>
            </a:r>
          </a:p>
          <a:p>
            <a:pPr algn="just">
              <a:lnSpc>
                <a:spcPct val="160000"/>
              </a:lnSpc>
            </a:pPr>
            <a:r>
              <a:rPr lang="en-US" sz="1800" b="0" i="0" u="none" strike="noStrike" dirty="0">
                <a:solidFill>
                  <a:srgbClr val="000000"/>
                </a:solidFill>
                <a:effectLst/>
                <a:latin typeface="Times New Roman" panose="02020603050405020304" pitchFamily="18" charset="0"/>
              </a:rPr>
              <a:t>The food that passes through the stomach is used to enter the small intestine</a:t>
            </a:r>
            <a:endParaRPr lang="en-US" dirty="0">
              <a:solidFill>
                <a:srgbClr val="000000"/>
              </a:solidFill>
              <a:latin typeface="Times New Roman" panose="02020603050405020304" pitchFamily="18" charset="0"/>
            </a:endParaRPr>
          </a:p>
          <a:p>
            <a:pPr algn="just">
              <a:lnSpc>
                <a:spcPct val="160000"/>
              </a:lnSpc>
            </a:pPr>
            <a:endParaRPr lang="en-GB" sz="12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FFBC74BC-3A8B-5A4F-D29C-C1737D231124}"/>
              </a:ext>
            </a:extLst>
          </p:cNvPr>
          <p:cNvPicPr>
            <a:picLocks noChangeAspect="1"/>
          </p:cNvPicPr>
          <p:nvPr/>
        </p:nvPicPr>
        <p:blipFill>
          <a:blip r:embed="rId3"/>
          <a:stretch>
            <a:fillRect/>
          </a:stretch>
        </p:blipFill>
        <p:spPr>
          <a:xfrm>
            <a:off x="7710782" y="2058437"/>
            <a:ext cx="3921906" cy="2925057"/>
          </a:xfrm>
          <a:prstGeom prst="rect">
            <a:avLst/>
          </a:prstGeom>
        </p:spPr>
      </p:pic>
      <p:sp>
        <p:nvSpPr>
          <p:cNvPr id="9" name="TextBox 8">
            <a:extLst>
              <a:ext uri="{FF2B5EF4-FFF2-40B4-BE49-F238E27FC236}">
                <a16:creationId xmlns:a16="http://schemas.microsoft.com/office/drawing/2014/main" id="{80FA3A31-CEC3-E524-1A61-2F52379EF9CA}"/>
              </a:ext>
            </a:extLst>
          </p:cNvPr>
          <p:cNvSpPr txBox="1"/>
          <p:nvPr/>
        </p:nvSpPr>
        <p:spPr>
          <a:xfrm>
            <a:off x="7964129" y="5311566"/>
            <a:ext cx="6096000" cy="369332"/>
          </a:xfrm>
          <a:prstGeom prst="rect">
            <a:avLst/>
          </a:prstGeom>
          <a:noFill/>
        </p:spPr>
        <p:txBody>
          <a:bodyPr wrap="square">
            <a:spAutoFit/>
          </a:bodyPr>
          <a:lstStyle/>
          <a:p>
            <a:r>
              <a:rPr lang="da-DK" sz="1800" b="0" i="0" u="none" strike="noStrike" dirty="0">
                <a:solidFill>
                  <a:srgbClr val="222222"/>
                </a:solidFill>
                <a:effectLst/>
                <a:highlight>
                  <a:srgbClr val="FFFFFF"/>
                </a:highlight>
                <a:latin typeface="Times New Roman" panose="02020603050405020304" pitchFamily="18" charset="0"/>
              </a:rPr>
              <a:t>(Source: Kastl  </a:t>
            </a:r>
            <a:r>
              <a:rPr lang="da-DK" sz="1800" b="0" i="1" u="none" strike="noStrike" dirty="0">
                <a:solidFill>
                  <a:srgbClr val="222222"/>
                </a:solidFill>
                <a:effectLst/>
                <a:highlight>
                  <a:srgbClr val="FFFFFF"/>
                </a:highlight>
                <a:latin typeface="Times New Roman" panose="02020603050405020304" pitchFamily="18" charset="0"/>
              </a:rPr>
              <a:t>et al</a:t>
            </a:r>
            <a:r>
              <a:rPr lang="da-DK" sz="1800" b="0" i="0" u="none" strike="noStrike" dirty="0">
                <a:solidFill>
                  <a:srgbClr val="222222"/>
                </a:solidFill>
                <a:effectLst/>
                <a:highlight>
                  <a:srgbClr val="FFFFFF"/>
                </a:highlight>
                <a:latin typeface="Times New Roman" panose="02020603050405020304" pitchFamily="18" charset="0"/>
              </a:rPr>
              <a:t>., 2020)</a:t>
            </a:r>
            <a:endParaRPr lang="en-GB" dirty="0"/>
          </a:p>
        </p:txBody>
      </p:sp>
    </p:spTree>
    <p:extLst>
      <p:ext uri="{BB962C8B-B14F-4D97-AF65-F5344CB8AC3E}">
        <p14:creationId xmlns:p14="http://schemas.microsoft.com/office/powerpoint/2010/main" val="27065360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US" sz="2400" b="1" i="0" u="none" strike="noStrike" dirty="0">
                <a:solidFill>
                  <a:srgbClr val="000000"/>
                </a:solidFill>
                <a:effectLst/>
                <a:latin typeface="Times New Roman" panose="02020603050405020304" pitchFamily="18" charset="0"/>
              </a:rPr>
              <a:t>Digestive links to the other body system </a:t>
            </a:r>
            <a:br>
              <a:rPr lang="en-US" sz="1400" b="1" dirty="0">
                <a:effectLst/>
              </a:rPr>
            </a:br>
            <a:endParaRPr lang="en-GB" sz="28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966889" y="2064775"/>
            <a:ext cx="4244207" cy="3777622"/>
          </a:xfrm>
        </p:spPr>
        <p:txBody>
          <a:bodyPr>
            <a:normAutofit fontScale="77500" lnSpcReduction="20000"/>
          </a:bodyPr>
          <a:lstStyle/>
          <a:p>
            <a:pPr algn="just">
              <a:lnSpc>
                <a:spcPct val="170000"/>
              </a:lnSpc>
            </a:pPr>
            <a:r>
              <a:rPr lang="en-US" sz="1800" b="0" i="0" u="none" strike="noStrike" dirty="0">
                <a:solidFill>
                  <a:srgbClr val="000000"/>
                </a:solidFill>
                <a:effectLst/>
                <a:latin typeface="Times New Roman" panose="02020603050405020304" pitchFamily="18" charset="0"/>
              </a:rPr>
              <a:t>The cardiovascular system and the muscular system are linked with the digestive system which helps in the digestion of foods (Aaronson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2020).</a:t>
            </a:r>
          </a:p>
          <a:p>
            <a:pPr algn="just">
              <a:lnSpc>
                <a:spcPct val="170000"/>
              </a:lnSpc>
            </a:pPr>
            <a:r>
              <a:rPr lang="en-US" sz="1800" b="0" i="0" u="none" strike="noStrike" dirty="0">
                <a:solidFill>
                  <a:srgbClr val="000000"/>
                </a:solidFill>
                <a:effectLst/>
                <a:latin typeface="Times New Roman" panose="02020603050405020304" pitchFamily="18" charset="0"/>
              </a:rPr>
              <a:t>The nutrition absorption takes place with the sense of the nervous system and enables inquisitive ways in food digestion</a:t>
            </a:r>
            <a:endParaRPr lang="en-US" dirty="0">
              <a:solidFill>
                <a:srgbClr val="000000"/>
              </a:solidFill>
              <a:latin typeface="Times New Roman" panose="02020603050405020304" pitchFamily="18" charset="0"/>
            </a:endParaRPr>
          </a:p>
          <a:p>
            <a:pPr algn="just">
              <a:lnSpc>
                <a:spcPct val="170000"/>
              </a:lnSpc>
            </a:pPr>
            <a:r>
              <a:rPr lang="en-US" sz="1800" b="0" i="0" u="none" strike="noStrike" dirty="0">
                <a:solidFill>
                  <a:srgbClr val="000000"/>
                </a:solidFill>
                <a:effectLst/>
                <a:latin typeface="Times New Roman" panose="02020603050405020304" pitchFamily="18" charset="0"/>
              </a:rPr>
              <a:t>The functions of the digestive system have a close link with the respiratory system of the body</a:t>
            </a:r>
          </a:p>
          <a:p>
            <a:pPr algn="just">
              <a:lnSpc>
                <a:spcPct val="170000"/>
              </a:lnSpc>
            </a:pPr>
            <a:r>
              <a:rPr lang="en-US" sz="1800" b="0" i="0" u="none" strike="noStrike" dirty="0">
                <a:solidFill>
                  <a:srgbClr val="000000"/>
                </a:solidFill>
                <a:effectLst/>
                <a:latin typeface="Times New Roman" panose="02020603050405020304" pitchFamily="18" charset="0"/>
              </a:rPr>
              <a:t>The nervous system signals the brain during food digestion</a:t>
            </a:r>
            <a:endParaRPr lang="en-GB" sz="1200" b="1" dirty="0">
              <a:latin typeface="Times New Roman" panose="02020603050405020304" pitchFamily="18" charset="0"/>
              <a:cs typeface="Times New Roman" panose="02020603050405020304" pitchFamily="18" charset="0"/>
            </a:endParaRPr>
          </a:p>
        </p:txBody>
      </p:sp>
      <p:pic>
        <p:nvPicPr>
          <p:cNvPr id="14338" name="Picture 2" descr="IJMS | Free Full-Text | The Heart as a Target of Vasopressin and Other  Cardiovascular Peptides in Health and Cardiovascular Diseases">
            <a:extLst>
              <a:ext uri="{FF2B5EF4-FFF2-40B4-BE49-F238E27FC236}">
                <a16:creationId xmlns:a16="http://schemas.microsoft.com/office/drawing/2014/main" id="{B7349609-6D19-D2EC-11EE-C690E04300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2812" y="1905000"/>
            <a:ext cx="3854245" cy="327698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BDE604B-C05D-6E1C-B6F5-66A5B9B5E159}"/>
              </a:ext>
            </a:extLst>
          </p:cNvPr>
          <p:cNvSpPr txBox="1"/>
          <p:nvPr/>
        </p:nvSpPr>
        <p:spPr>
          <a:xfrm>
            <a:off x="6381135" y="5577038"/>
            <a:ext cx="6096000" cy="369332"/>
          </a:xfrm>
          <a:prstGeom prst="rect">
            <a:avLst/>
          </a:prstGeom>
          <a:noFill/>
        </p:spPr>
        <p:txBody>
          <a:bodyPr wrap="square">
            <a:spAutoFit/>
          </a:bodyPr>
          <a:lstStyle/>
          <a:p>
            <a:r>
              <a:rPr lang="en-IN" sz="1800" b="0" i="0" u="none" strike="noStrike" dirty="0">
                <a:solidFill>
                  <a:srgbClr val="222222"/>
                </a:solidFill>
                <a:effectLst/>
                <a:highlight>
                  <a:srgbClr val="FFFFFF"/>
                </a:highlight>
                <a:latin typeface="Times New Roman" panose="02020603050405020304" pitchFamily="18" charset="0"/>
              </a:rPr>
              <a:t>(Source: </a:t>
            </a:r>
            <a:r>
              <a:rPr lang="en-IN" sz="1800" b="0" i="0" u="none" strike="noStrike" dirty="0" err="1">
                <a:solidFill>
                  <a:srgbClr val="222222"/>
                </a:solidFill>
                <a:effectLst/>
                <a:highlight>
                  <a:srgbClr val="FFFFFF"/>
                </a:highlight>
                <a:latin typeface="Times New Roman" panose="02020603050405020304" pitchFamily="18" charset="0"/>
              </a:rPr>
              <a:t>Szczepanska-Sadowska</a:t>
            </a:r>
            <a:r>
              <a:rPr lang="en-IN" sz="1800" b="0" i="0" u="none" strike="noStrike" dirty="0">
                <a:solidFill>
                  <a:srgbClr val="222222"/>
                </a:solidFill>
                <a:effectLst/>
                <a:highlight>
                  <a:srgbClr val="FFFFFF"/>
                </a:highlight>
                <a:latin typeface="Times New Roman" panose="02020603050405020304" pitchFamily="18" charset="0"/>
              </a:rPr>
              <a:t>,  2022)</a:t>
            </a:r>
            <a:endParaRPr lang="en-GB" dirty="0"/>
          </a:p>
        </p:txBody>
      </p:sp>
    </p:spTree>
    <p:extLst>
      <p:ext uri="{BB962C8B-B14F-4D97-AF65-F5344CB8AC3E}">
        <p14:creationId xmlns:p14="http://schemas.microsoft.com/office/powerpoint/2010/main" val="1519597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IN" sz="2400" b="1" i="0" u="none" strike="noStrike" dirty="0">
                <a:solidFill>
                  <a:srgbClr val="000000"/>
                </a:solidFill>
                <a:effectLst/>
                <a:latin typeface="Times New Roman" panose="02020603050405020304" pitchFamily="18" charset="0"/>
              </a:rPr>
              <a:t>Digestive-Homeostasis </a:t>
            </a:r>
            <a:br>
              <a:rPr lang="en-IN" sz="1400" b="1" dirty="0">
                <a:effectLst/>
              </a:rPr>
            </a:br>
            <a:endParaRPr lang="en-GB" sz="28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1242193" y="1818968"/>
            <a:ext cx="4853807" cy="3777622"/>
          </a:xfrm>
        </p:spPr>
        <p:txBody>
          <a:bodyPr>
            <a:normAutofit fontScale="85000" lnSpcReduction="20000"/>
          </a:bodyPr>
          <a:lstStyle/>
          <a:p>
            <a:pPr algn="just">
              <a:lnSpc>
                <a:spcPct val="160000"/>
              </a:lnSpc>
            </a:pPr>
            <a:r>
              <a:rPr lang="en-US" sz="1800" b="0" i="0" u="none" strike="noStrike" dirty="0">
                <a:solidFill>
                  <a:srgbClr val="000000"/>
                </a:solidFill>
                <a:effectLst/>
                <a:latin typeface="Times New Roman" panose="02020603050405020304" pitchFamily="18" charset="0"/>
              </a:rPr>
              <a:t>The balance of pH in the stomach is balanced by the system for maintaining homeostasis (</a:t>
            </a:r>
            <a:r>
              <a:rPr lang="en-US" sz="1800" b="0" i="0" u="none" strike="noStrike" dirty="0" err="1">
                <a:solidFill>
                  <a:srgbClr val="000000"/>
                </a:solidFill>
                <a:effectLst/>
                <a:latin typeface="Times New Roman" panose="02020603050405020304" pitchFamily="18" charset="0"/>
              </a:rPr>
              <a:t>Woźniak</a:t>
            </a:r>
            <a:r>
              <a:rPr lang="en-US" sz="1800" b="0" i="0" u="none" strike="noStrike" dirty="0">
                <a:solidFill>
                  <a:srgbClr val="000000"/>
                </a:solidFill>
                <a:effectLst/>
                <a:latin typeface="Times New Roman" panose="02020603050405020304" pitchFamily="18" charset="0"/>
              </a:rPr>
              <a:t>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2021).</a:t>
            </a:r>
          </a:p>
          <a:p>
            <a:pPr algn="just">
              <a:lnSpc>
                <a:spcPct val="160000"/>
              </a:lnSpc>
            </a:pPr>
            <a:r>
              <a:rPr lang="en-US" sz="1800" b="0" i="0" u="none" strike="noStrike" dirty="0">
                <a:solidFill>
                  <a:srgbClr val="000000"/>
                </a:solidFill>
                <a:effectLst/>
                <a:latin typeface="Times New Roman" panose="02020603050405020304" pitchFamily="18" charset="0"/>
              </a:rPr>
              <a:t>The absorption of nutrients has a significant role in build and the repair of body tissues</a:t>
            </a:r>
          </a:p>
          <a:p>
            <a:pPr algn="just">
              <a:lnSpc>
                <a:spcPct val="160000"/>
              </a:lnSpc>
            </a:pPr>
            <a:r>
              <a:rPr lang="en-US" sz="1800" b="0" i="0" u="none" strike="noStrike" dirty="0">
                <a:solidFill>
                  <a:srgbClr val="000000"/>
                </a:solidFill>
                <a:effectLst/>
                <a:latin typeface="Times New Roman" panose="02020603050405020304" pitchFamily="18" charset="0"/>
              </a:rPr>
              <a:t> The digestive system takes part in the filtration of the waste</a:t>
            </a:r>
          </a:p>
          <a:p>
            <a:pPr algn="just">
              <a:lnSpc>
                <a:spcPct val="160000"/>
              </a:lnSpc>
            </a:pPr>
            <a:r>
              <a:rPr lang="en-US" sz="1800" b="0" i="0" u="none" strike="noStrike" dirty="0">
                <a:solidFill>
                  <a:srgbClr val="000000"/>
                </a:solidFill>
                <a:effectLst/>
                <a:latin typeface="Times New Roman" panose="02020603050405020304" pitchFamily="18" charset="0"/>
              </a:rPr>
              <a:t>The process of maintaining homeostasis by the digestive system by means of ensuring proper nutrients available in the body</a:t>
            </a:r>
            <a:endParaRPr lang="en-US" dirty="0">
              <a:solidFill>
                <a:srgbClr val="000000"/>
              </a:solidFill>
              <a:latin typeface="Times New Roman" panose="02020603050405020304" pitchFamily="18" charset="0"/>
            </a:endParaRPr>
          </a:p>
          <a:p>
            <a:pPr algn="just">
              <a:lnSpc>
                <a:spcPct val="160000"/>
              </a:lnSpc>
            </a:pPr>
            <a:endParaRPr lang="en-GB" sz="12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8461662E-CA83-0550-7550-8CB909353A4A}"/>
              </a:ext>
            </a:extLst>
          </p:cNvPr>
          <p:cNvPicPr>
            <a:picLocks noChangeAspect="1"/>
          </p:cNvPicPr>
          <p:nvPr/>
        </p:nvPicPr>
        <p:blipFill>
          <a:blip r:embed="rId3"/>
          <a:stretch>
            <a:fillRect/>
          </a:stretch>
        </p:blipFill>
        <p:spPr>
          <a:xfrm>
            <a:off x="7235581" y="1988822"/>
            <a:ext cx="3376434" cy="3200154"/>
          </a:xfrm>
          <a:prstGeom prst="rect">
            <a:avLst/>
          </a:prstGeom>
        </p:spPr>
      </p:pic>
      <p:sp>
        <p:nvSpPr>
          <p:cNvPr id="7" name="TextBox 6">
            <a:extLst>
              <a:ext uri="{FF2B5EF4-FFF2-40B4-BE49-F238E27FC236}">
                <a16:creationId xmlns:a16="http://schemas.microsoft.com/office/drawing/2014/main" id="{19021760-0717-546C-75BC-4CB9711BCD5F}"/>
              </a:ext>
            </a:extLst>
          </p:cNvPr>
          <p:cNvSpPr txBox="1"/>
          <p:nvPr/>
        </p:nvSpPr>
        <p:spPr>
          <a:xfrm>
            <a:off x="7235581" y="5272798"/>
            <a:ext cx="6096000" cy="369332"/>
          </a:xfrm>
          <a:prstGeom prst="rect">
            <a:avLst/>
          </a:prstGeom>
          <a:noFill/>
        </p:spPr>
        <p:txBody>
          <a:bodyPr wrap="square">
            <a:spAutoFit/>
          </a:bodyPr>
          <a:lstStyle/>
          <a:p>
            <a:r>
              <a:rPr lang="fr-FR" sz="1800" b="0" i="0" u="none" strike="noStrike" dirty="0">
                <a:solidFill>
                  <a:srgbClr val="222222"/>
                </a:solidFill>
                <a:effectLst/>
                <a:highlight>
                  <a:srgbClr val="FFFFFF"/>
                </a:highlight>
                <a:latin typeface="Times New Roman" panose="02020603050405020304" pitchFamily="18" charset="0"/>
              </a:rPr>
              <a:t>(Source: </a:t>
            </a:r>
            <a:r>
              <a:rPr lang="fr-FR" sz="1800" b="0" i="0" u="none" strike="noStrike" dirty="0" err="1">
                <a:solidFill>
                  <a:srgbClr val="222222"/>
                </a:solidFill>
                <a:effectLst/>
                <a:highlight>
                  <a:srgbClr val="FFFFFF"/>
                </a:highlight>
                <a:latin typeface="Times New Roman" panose="02020603050405020304" pitchFamily="18" charset="0"/>
              </a:rPr>
              <a:t>Woźniak</a:t>
            </a:r>
            <a:r>
              <a:rPr lang="fr-FR" sz="1800" b="0" i="0" u="none" strike="noStrike" dirty="0">
                <a:solidFill>
                  <a:srgbClr val="222222"/>
                </a:solidFill>
                <a:effectLst/>
                <a:highlight>
                  <a:srgbClr val="FFFFFF"/>
                </a:highlight>
                <a:latin typeface="Times New Roman" panose="02020603050405020304" pitchFamily="18" charset="0"/>
              </a:rPr>
              <a:t> </a:t>
            </a:r>
            <a:r>
              <a:rPr lang="fr-FR" sz="1800" b="0" i="1" u="none" strike="noStrike" dirty="0">
                <a:solidFill>
                  <a:srgbClr val="222222"/>
                </a:solidFill>
                <a:effectLst/>
                <a:highlight>
                  <a:srgbClr val="FFFFFF"/>
                </a:highlight>
                <a:latin typeface="Times New Roman" panose="02020603050405020304" pitchFamily="18" charset="0"/>
              </a:rPr>
              <a:t>et al</a:t>
            </a:r>
            <a:r>
              <a:rPr lang="fr-FR" sz="1800" b="0" i="0" u="none" strike="noStrike" dirty="0">
                <a:solidFill>
                  <a:srgbClr val="222222"/>
                </a:solidFill>
                <a:effectLst/>
                <a:highlight>
                  <a:srgbClr val="FFFFFF"/>
                </a:highlight>
                <a:latin typeface="Times New Roman" panose="02020603050405020304" pitchFamily="18" charset="0"/>
              </a:rPr>
              <a:t>., 2021)</a:t>
            </a:r>
            <a:endParaRPr lang="en-GB" dirty="0"/>
          </a:p>
        </p:txBody>
      </p:sp>
    </p:spTree>
    <p:extLst>
      <p:ext uri="{BB962C8B-B14F-4D97-AF65-F5344CB8AC3E}">
        <p14:creationId xmlns:p14="http://schemas.microsoft.com/office/powerpoint/2010/main" val="10549107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p:txBody>
          <a:bodyPr>
            <a:normAutofit/>
          </a:bodyPr>
          <a:lstStyle/>
          <a:p>
            <a:pPr algn="ctr">
              <a:lnSpc>
                <a:spcPct val="150000"/>
              </a:lnSpc>
            </a:pPr>
            <a:r>
              <a:rPr lang="en-IN" sz="2400" b="1" i="0" u="none" strike="noStrike" dirty="0">
                <a:solidFill>
                  <a:srgbClr val="000000"/>
                </a:solidFill>
                <a:effectLst/>
                <a:latin typeface="Times New Roman" panose="02020603050405020304" pitchFamily="18" charset="0"/>
              </a:rPr>
              <a:t>Conclusion </a:t>
            </a:r>
            <a:endParaRPr lang="en-GB" sz="24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1124205" y="2123768"/>
            <a:ext cx="4460517" cy="3777622"/>
          </a:xfrm>
        </p:spPr>
        <p:txBody>
          <a:bodyPr>
            <a:normAutofit fontScale="85000" lnSpcReduction="10000"/>
          </a:bodyPr>
          <a:lstStyle/>
          <a:p>
            <a:pPr algn="just">
              <a:lnSpc>
                <a:spcPct val="160000"/>
              </a:lnSpc>
            </a:pPr>
            <a:r>
              <a:rPr lang="en-US" sz="1800" b="0" i="0" u="none" strike="noStrike" dirty="0">
                <a:solidFill>
                  <a:srgbClr val="000000"/>
                </a:solidFill>
                <a:effectLst/>
                <a:latin typeface="Times New Roman" panose="02020603050405020304" pitchFamily="18" charset="0"/>
              </a:rPr>
              <a:t>The heart, blood and blood vessels are the crucial part of the cardiovascular system</a:t>
            </a:r>
          </a:p>
          <a:p>
            <a:pPr algn="just">
              <a:lnSpc>
                <a:spcPct val="160000"/>
              </a:lnSpc>
            </a:pPr>
            <a:r>
              <a:rPr lang="en-US" sz="1800" b="0" i="0" u="none" strike="noStrike" dirty="0">
                <a:solidFill>
                  <a:srgbClr val="000000"/>
                </a:solidFill>
                <a:effectLst/>
                <a:latin typeface="Times New Roman" panose="02020603050405020304" pitchFamily="18" charset="0"/>
              </a:rPr>
              <a:t>The stomach is the most salient organ in the digestive system where food digestion takes place</a:t>
            </a:r>
            <a:endParaRPr lang="en-US" dirty="0">
              <a:solidFill>
                <a:srgbClr val="000000"/>
              </a:solidFill>
              <a:latin typeface="Times New Roman" panose="02020603050405020304" pitchFamily="18" charset="0"/>
            </a:endParaRPr>
          </a:p>
          <a:p>
            <a:pPr algn="just">
              <a:lnSpc>
                <a:spcPct val="160000"/>
              </a:lnSpc>
            </a:pPr>
            <a:r>
              <a:rPr lang="en-US" sz="1800" b="0" i="0" u="none" strike="noStrike" dirty="0">
                <a:solidFill>
                  <a:srgbClr val="000000"/>
                </a:solidFill>
                <a:effectLst/>
                <a:latin typeface="Times New Roman" panose="02020603050405020304" pitchFamily="18" charset="0"/>
              </a:rPr>
              <a:t>The systems are interconnected with each other to maintain homeostasis in the body</a:t>
            </a:r>
          </a:p>
          <a:p>
            <a:pPr algn="just">
              <a:lnSpc>
                <a:spcPct val="160000"/>
              </a:lnSpc>
            </a:pPr>
            <a:r>
              <a:rPr lang="en-US" sz="1800" b="0" i="0" u="none" strike="noStrike" dirty="0">
                <a:solidFill>
                  <a:srgbClr val="000000"/>
                </a:solidFill>
                <a:effectLst/>
                <a:latin typeface="Times New Roman" panose="02020603050405020304" pitchFamily="18" charset="0"/>
              </a:rPr>
              <a:t>The pharynx plays a vital role in moving the air in the trachea and the food to the </a:t>
            </a:r>
            <a:r>
              <a:rPr lang="en-US" sz="1800" b="0" i="0" u="none" strike="noStrike" dirty="0" err="1">
                <a:solidFill>
                  <a:srgbClr val="000000"/>
                </a:solidFill>
                <a:effectLst/>
                <a:latin typeface="Times New Roman" panose="02020603050405020304" pitchFamily="18" charset="0"/>
              </a:rPr>
              <a:t>oesophagus</a:t>
            </a:r>
            <a:endParaRPr lang="en-GB" sz="12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D16F98B7-AC82-584E-292F-0AA7A39337FB}"/>
              </a:ext>
            </a:extLst>
          </p:cNvPr>
          <p:cNvPicPr>
            <a:picLocks noChangeAspect="1"/>
          </p:cNvPicPr>
          <p:nvPr/>
        </p:nvPicPr>
        <p:blipFill>
          <a:blip r:embed="rId3"/>
          <a:stretch>
            <a:fillRect/>
          </a:stretch>
        </p:blipFill>
        <p:spPr>
          <a:xfrm>
            <a:off x="6518183" y="1905000"/>
            <a:ext cx="4248743" cy="3543795"/>
          </a:xfrm>
          <a:prstGeom prst="rect">
            <a:avLst/>
          </a:prstGeom>
        </p:spPr>
      </p:pic>
      <p:sp>
        <p:nvSpPr>
          <p:cNvPr id="9" name="TextBox 8">
            <a:extLst>
              <a:ext uri="{FF2B5EF4-FFF2-40B4-BE49-F238E27FC236}">
                <a16:creationId xmlns:a16="http://schemas.microsoft.com/office/drawing/2014/main" id="{94A40147-30C7-7E18-2352-CF2BDBF69BCE}"/>
              </a:ext>
            </a:extLst>
          </p:cNvPr>
          <p:cNvSpPr txBox="1"/>
          <p:nvPr/>
        </p:nvSpPr>
        <p:spPr>
          <a:xfrm>
            <a:off x="7246374" y="5901390"/>
            <a:ext cx="6096000" cy="369332"/>
          </a:xfrm>
          <a:prstGeom prst="rect">
            <a:avLst/>
          </a:prstGeom>
          <a:noFill/>
        </p:spPr>
        <p:txBody>
          <a:bodyPr wrap="square">
            <a:spAutoFit/>
          </a:bodyPr>
          <a:lstStyle/>
          <a:p>
            <a:r>
              <a:rPr lang="fr-FR" sz="1800" b="0" i="0" u="none" strike="noStrike" dirty="0">
                <a:solidFill>
                  <a:srgbClr val="222222"/>
                </a:solidFill>
                <a:effectLst/>
                <a:highlight>
                  <a:srgbClr val="FFFFFF"/>
                </a:highlight>
                <a:latin typeface="Times New Roman" panose="02020603050405020304" pitchFamily="18" charset="0"/>
              </a:rPr>
              <a:t>(Source: Gutierrez </a:t>
            </a:r>
            <a:r>
              <a:rPr lang="fr-FR" sz="1800" b="0" i="1" u="none" strike="noStrike" dirty="0">
                <a:solidFill>
                  <a:srgbClr val="222222"/>
                </a:solidFill>
                <a:effectLst/>
                <a:highlight>
                  <a:srgbClr val="FFFFFF"/>
                </a:highlight>
                <a:latin typeface="Times New Roman" panose="02020603050405020304" pitchFamily="18" charset="0"/>
              </a:rPr>
              <a:t>et al</a:t>
            </a:r>
            <a:r>
              <a:rPr lang="fr-FR" sz="1800" b="0" i="0" u="none" strike="noStrike" dirty="0">
                <a:solidFill>
                  <a:srgbClr val="222222"/>
                </a:solidFill>
                <a:effectLst/>
                <a:highlight>
                  <a:srgbClr val="FFFFFF"/>
                </a:highlight>
                <a:latin typeface="Times New Roman" panose="02020603050405020304" pitchFamily="18" charset="0"/>
              </a:rPr>
              <a:t>., 2021)</a:t>
            </a:r>
            <a:endParaRPr lang="en-GB" dirty="0"/>
          </a:p>
        </p:txBody>
      </p:sp>
    </p:spTree>
    <p:extLst>
      <p:ext uri="{BB962C8B-B14F-4D97-AF65-F5344CB8AC3E}">
        <p14:creationId xmlns:p14="http://schemas.microsoft.com/office/powerpoint/2010/main" val="2033053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7EED3-5F7B-960C-50D4-8458666B3FA7}"/>
              </a:ext>
            </a:extLst>
          </p:cNvPr>
          <p:cNvSpPr>
            <a:spLocks noGrp="1"/>
          </p:cNvSpPr>
          <p:nvPr>
            <p:ph type="title"/>
          </p:nvPr>
        </p:nvSpPr>
        <p:spPr>
          <a:xfrm>
            <a:off x="1855506" y="49346"/>
            <a:ext cx="8911687" cy="481596"/>
          </a:xfrm>
        </p:spPr>
        <p:txBody>
          <a:bodyPr>
            <a:normAutofit fontScale="90000"/>
          </a:bodyPr>
          <a:lstStyle/>
          <a:p>
            <a:pPr algn="ctr">
              <a:lnSpc>
                <a:spcPct val="150000"/>
              </a:lnSpc>
            </a:pPr>
            <a:r>
              <a:rPr lang="en-GB" sz="2800" b="1" dirty="0">
                <a:latin typeface="Times New Roman" panose="02020603050405020304" pitchFamily="18" charset="0"/>
                <a:cs typeface="Times New Roman" panose="02020603050405020304" pitchFamily="18" charset="0"/>
              </a:rPr>
              <a:t>References </a:t>
            </a:r>
          </a:p>
        </p:txBody>
      </p:sp>
      <p:sp>
        <p:nvSpPr>
          <p:cNvPr id="5" name="Content Placeholder 4">
            <a:extLst>
              <a:ext uri="{FF2B5EF4-FFF2-40B4-BE49-F238E27FC236}">
                <a16:creationId xmlns:a16="http://schemas.microsoft.com/office/drawing/2014/main" id="{DD8334AC-BB23-7DAF-3F17-79136C9358B0}"/>
              </a:ext>
            </a:extLst>
          </p:cNvPr>
          <p:cNvSpPr>
            <a:spLocks noGrp="1"/>
          </p:cNvSpPr>
          <p:nvPr>
            <p:ph idx="1"/>
          </p:nvPr>
        </p:nvSpPr>
        <p:spPr>
          <a:xfrm>
            <a:off x="1224116" y="722671"/>
            <a:ext cx="10967884" cy="6135329"/>
          </a:xfrm>
        </p:spPr>
        <p:txBody>
          <a:bodyPr numCol="2">
            <a:normAutofit fontScale="92500" lnSpcReduction="10000"/>
          </a:bodyPr>
          <a:lstStyle/>
          <a:p>
            <a:pPr algn="just">
              <a:lnSpc>
                <a:spcPct val="170000"/>
              </a:lnSpc>
              <a:spcBef>
                <a:spcPts val="1000"/>
              </a:spcBef>
            </a:pP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Aaronson, P.I., Ward, J.P. and Connolly, M.J., 2020.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The cardiovascular system at a glance</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John Wiley &amp; Sons.</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Beachey</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W., 2022.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Respiratory Care Anatomy and Physiology E-Book: Foundations for Clinical Practice</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Elsevier Health Sciences.</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Bozzone</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D. and Whittemore, S., 2021.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The Respiratory System</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Infobase Holdings, Inc.</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Calderaro</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Buttrini</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M., Farina, B.,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Montecchini</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S., De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Conto</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F. and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Chezzi</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C., 2022. Respiratory tract infections and laboratory diagnostic methods: a review with a focus on syndromic panel-based assays.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Microorganisms</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10</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(9), p.1856.</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Chaudhry, S.R., Liman, M.N.P. and Peterson, D.C., 2022. Anatomy, abdomen and pelvis: stomach. In </a:t>
            </a:r>
            <a:r>
              <a:rPr lang="en-GB" sz="900" i="1" dirty="0" err="1">
                <a:solidFill>
                  <a:srgbClr val="000000"/>
                </a:solidFill>
                <a:effectLst/>
                <a:highlight>
                  <a:srgbClr val="FFFFFF"/>
                </a:highlight>
                <a:latin typeface="Times New Roman" panose="02020603050405020304" pitchFamily="18" charset="0"/>
                <a:ea typeface="Times New Roman" panose="02020603050405020304" pitchFamily="18" charset="0"/>
              </a:rPr>
              <a:t>StatPearls</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 [Internet]</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StatPearls</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Publishing.</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Fleischer, S.,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Tavakol</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D.N. and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Vunjak</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‐Novakovic, G., 2020. From arteries to capillaries: approaches to engineering human vasculature.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Advanced functional materials</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30</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(37), p.1910811.</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Gromova, L.V.,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Fetissov</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S.O. and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Gruzdkov</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A.A., 2021. Mechanisms of glucose absorption in the small intestine in health and metabolic diseases and their role in appetite regulation.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Nutrients</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13</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(7), p.2474.</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Gutierrez, S., Iwanaga, J.,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Pekala</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P., Yilmaz, E., Clifton, W.E., Dumont, A.S. and Tubbs, R.S., 2021. The pharyngeal plexus: an anatomical review for better understanding postoperative dysphagia.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Neurosurgical Review</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44</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pp.763-772.</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Jouda</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H., Larrea Murillo, L. and Wang, T., 2022. Current progress in vascular engineering and its clinical applications.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Cells</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11</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(3), p.493.</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Kastl Jr, A.J., Terry, N.A., Wu, G.D. and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Albenberg</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L.G., 2020. The structure and function of the human small intestinal microbiota: current understanding and future directions.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Cellular and molecular gastroenterology and hepatology</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9</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(1), pp.33-45.</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Katrivesis</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K., Elia, J.,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Etiz</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B., Cooley-</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Rieders</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K., Hosseinian, S. and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Melucci</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S., 2022. An Overview of Lung Anatomy and Physiology.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Mechanical Ventilation Amid the COVID-19 Pandemic: A Guide for Physicians and Engineers</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pp.5-24.</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Khunt</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D. and Misra, M., 2021. An overview of anatomical and physiological aspects of the nose and the brain.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Direct Nose-to-Brain Drug Delivery</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pp.3-14.</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Livovsky</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D.M.,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Pribic</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T. and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Azpiroz</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F., 2020. Food, eating, and the gastrointestinal tract.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Nutrients</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12</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(4), p.986.</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Maurya, V.K., Singh, J., Ranjan, V.,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Gothandam</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K.M., Bohn, T. and Pareek, S., 2020. Factors affecting the fate of β-carotene in the human gastrointestinal tract: A narrative review.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International Journal for Vitamin and Nutrition Research</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Pirruccello</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J.P., Di Achille, P.,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Nauffal</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V.,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Nekoui</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M., Friedman, S.F.,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Klarqvist</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M.D., Chaffin, M.D., Weng, L.C., Cunningham, J.W., Khurshid, S. and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Roselli</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C., 2022. Genetic analysis of right heart structure and function in 40,000 people.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Nature genetics</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54</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(6), pp.792-803.</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Premont, R.T., Reynolds, J.D., Zhang, R. and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Stamler</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J.S., 2020. Role of nitric oxide carried by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hemoglobin</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in cardiovascular physiology: developments on a three-gas respiratory cycle.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Circulation research</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126</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(1), pp.129-158.</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Semenza</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G.L., 2020. The genomics and genetics of oxygen homeostasis.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Annual review of genomics and human genetics</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21</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(1), pp.183-204.</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Sensoy</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I., 2021. A review on the food digestion in the digestive tract and the used in vitro models.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Current research in food science</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4</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pp.308-319.</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Smith, D.L. and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Fernhall</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B., 2023.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Advanced cardiovascular exercise physiology</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Human Kinetics.</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Syed, F., Khan, S. and Toma, M., 2023.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Modeling</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dynamics of the cardiovascular system using fluid-structure interaction methods.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Biology</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12</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(7), p.1026.</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Szczepanska-Sadowska</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E., 2022. The heart as a target of vasopressin and other cardiovascular peptides in health and cardiovascular diseases.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International Journal of Molecular Sciences</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23</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(22), p.14414.</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Tiwari, R., Kumar, R., Malik, S., Raj, T. and Kumar, P., 2021. Analysis of heart rate variability and implication of different factors on heart rate variability.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Current cardiology reviews</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17</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(5).</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Woźniak</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D.,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Cichy</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W.,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Przysławski</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J. and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Drzymała-Czyż</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S., 2021. The role of microbiota and enteroendocrine cells in maintaining homeostasis in the human digestive tract.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Advances in medical sciences</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66</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(2), pp.284-292.</a:t>
            </a:r>
            <a:endParaRPr lang="en-IN" sz="900" dirty="0">
              <a:effectLst/>
              <a:latin typeface="Times New Roman" panose="02020603050405020304" pitchFamily="18" charset="0"/>
              <a:ea typeface="Times New Roman" panose="02020603050405020304" pitchFamily="18" charset="0"/>
            </a:endParaRPr>
          </a:p>
          <a:p>
            <a:pPr algn="just">
              <a:lnSpc>
                <a:spcPct val="170000"/>
              </a:lnSpc>
              <a:spcBef>
                <a:spcPts val="1000"/>
              </a:spcBef>
            </a:pP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Yáñez</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C.,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DeMas-Giménez</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G. and </a:t>
            </a:r>
            <a:r>
              <a:rPr lang="en-GB" sz="900" dirty="0" err="1">
                <a:solidFill>
                  <a:srgbClr val="000000"/>
                </a:solidFill>
                <a:effectLst/>
                <a:highlight>
                  <a:srgbClr val="FFFFFF"/>
                </a:highlight>
                <a:latin typeface="Times New Roman" panose="02020603050405020304" pitchFamily="18" charset="0"/>
                <a:ea typeface="Times New Roman" panose="02020603050405020304" pitchFamily="18" charset="0"/>
              </a:rPr>
              <a:t>Royo</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S., 2022. Overview of biofluids and flow sensing techniques applied in clinical practice.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Sensors</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900" i="1" dirty="0">
                <a:solidFill>
                  <a:srgbClr val="000000"/>
                </a:solidFill>
                <a:effectLst/>
                <a:highlight>
                  <a:srgbClr val="FFFFFF"/>
                </a:highlight>
                <a:latin typeface="Times New Roman" panose="02020603050405020304" pitchFamily="18" charset="0"/>
                <a:ea typeface="Times New Roman" panose="02020603050405020304" pitchFamily="18" charset="0"/>
              </a:rPr>
              <a:t>22</a:t>
            </a:r>
            <a:r>
              <a:rPr lang="en-GB" sz="900" dirty="0">
                <a:solidFill>
                  <a:srgbClr val="000000"/>
                </a:solidFill>
                <a:effectLst/>
                <a:highlight>
                  <a:srgbClr val="FFFFFF"/>
                </a:highlight>
                <a:latin typeface="Times New Roman" panose="02020603050405020304" pitchFamily="18" charset="0"/>
                <a:ea typeface="Times New Roman" panose="02020603050405020304" pitchFamily="18" charset="0"/>
              </a:rPr>
              <a:t>(18), p.6836.</a:t>
            </a:r>
            <a:endParaRPr lang="en-IN" sz="9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000302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Thank You Images – Browse 307,980 Stock Photos, Vectors, and Video | Adobe  Stock">
            <a:extLst>
              <a:ext uri="{FF2B5EF4-FFF2-40B4-BE49-F238E27FC236}">
                <a16:creationId xmlns:a16="http://schemas.microsoft.com/office/drawing/2014/main" id="{AC7DBA1C-47D8-08F5-03FC-BA602EBCCE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199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202421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11" ma:contentTypeDescription="Create a new document." ma:contentTypeScope="" ma:versionID="ad2fe1f8cbeb8eda738aa132cd074aa1">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afa0ce071512b567300778cf93a0a6ab"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Props1.xml><?xml version="1.0" encoding="utf-8"?>
<ds:datastoreItem xmlns:ds="http://schemas.openxmlformats.org/officeDocument/2006/customXml" ds:itemID="{EC2905E7-D123-4CE8-BFE8-783FF2D77B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586b6e-d655-4ea8-9b46-aa323587a11f"/>
    <ds:schemaRef ds:uri="72e6e00a-7fea-48f1-b1b6-00c90b4ff7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2C868C7-FAC7-4B3C-BF21-0AC62DF0DD5C}">
  <ds:schemaRefs>
    <ds:schemaRef ds:uri="http://schemas.microsoft.com/sharepoint/v3/contenttype/forms"/>
  </ds:schemaRefs>
</ds:datastoreItem>
</file>

<file path=customXml/itemProps3.xml><?xml version="1.0" encoding="utf-8"?>
<ds:datastoreItem xmlns:ds="http://schemas.openxmlformats.org/officeDocument/2006/customXml" ds:itemID="{5EC4A5E9-B42F-42E7-821C-380C2BF2A5A5}">
  <ds:schemaRefs>
    <ds:schemaRef ds:uri="http://schemas.microsoft.com/office/infopath/2007/PartnerControls"/>
    <ds:schemaRef ds:uri="http://schemas.microsoft.com/office/2006/documentManagement/types"/>
    <ds:schemaRef ds:uri="http://purl.org/dc/elements/1.1/"/>
    <ds:schemaRef ds:uri="http://purl.org/dc/dcmitype/"/>
    <ds:schemaRef ds:uri="http://schemas.microsoft.com/office/2006/metadata/properties"/>
    <ds:schemaRef ds:uri="e9586b6e-d655-4ea8-9b46-aa323587a11f"/>
    <ds:schemaRef ds:uri="72e6e00a-7fea-48f1-b1b6-00c90b4ff77b"/>
    <ds:schemaRef ds:uri="http://purl.org/dc/terms/"/>
    <ds:schemaRef ds:uri="http://www.w3.org/XML/1998/namespace"/>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Wisp</Template>
  <TotalTime>243</TotalTime>
  <Words>4680</Words>
  <Application>Microsoft Office PowerPoint</Application>
  <PresentationFormat>Widescreen</PresentationFormat>
  <Paragraphs>193</Paragraphs>
  <Slides>20</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Arial</vt:lpstr>
      <vt:lpstr>Century Gothic</vt:lpstr>
      <vt:lpstr>Times New Roman</vt:lpstr>
      <vt:lpstr>Wingdings 3</vt:lpstr>
      <vt:lpstr>Wisp</vt:lpstr>
      <vt:lpstr>PowerPoint Presentation</vt:lpstr>
      <vt:lpstr>Table of Contents </vt:lpstr>
      <vt:lpstr>Cardiac-structure and functions  </vt:lpstr>
      <vt:lpstr>Cardiac-structure and functions (Contd) </vt:lpstr>
      <vt:lpstr>Cardiac-structure and functions (Contd) </vt:lpstr>
      <vt:lpstr>Cardiac links to the other body system  </vt:lpstr>
      <vt:lpstr>Cardiac- Homeostasis  </vt:lpstr>
      <vt:lpstr>Respiratory- structure and functions  </vt:lpstr>
      <vt:lpstr>Respiratory- structure and functions (Contd) </vt:lpstr>
      <vt:lpstr>Respiratory- structure and functions (Contd) </vt:lpstr>
      <vt:lpstr>Respiratory links to the other body system  </vt:lpstr>
      <vt:lpstr>Respiratory-Homeostasis  </vt:lpstr>
      <vt:lpstr>Digestive structure and functions  </vt:lpstr>
      <vt:lpstr>Digestive structure and functions (Contd)</vt:lpstr>
      <vt:lpstr>Digestive structure and functions (Contd)</vt:lpstr>
      <vt:lpstr>Digestive links to the other body system  </vt:lpstr>
      <vt:lpstr>Digestive-Homeostasis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Maria Zbranca (2241533)</cp:lastModifiedBy>
  <cp:revision>2</cp:revision>
  <dcterms:created xsi:type="dcterms:W3CDTF">2024-07-04T05:21:31Z</dcterms:created>
  <dcterms:modified xsi:type="dcterms:W3CDTF">2024-07-06T08:56:27Z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