
<file path=[Content_Types].xml><?xml version="1.0" encoding="utf-8"?>
<Types xmlns="http://schemas.openxmlformats.org/package/2006/content-types">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D0E6"/>
    <a:srgbClr val="A9E6BB"/>
    <a:srgbClr val="A5B6E6"/>
    <a:srgbClr val="B0FFE3"/>
    <a:srgbClr val="8CFFA1"/>
    <a:srgbClr val="AA8AE7"/>
    <a:srgbClr val="EB976A"/>
    <a:srgbClr val="C5A6E7"/>
    <a:srgbClr val="FFA6AC"/>
    <a:srgbClr val="E770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58"/>
    <p:restoredTop sz="94679"/>
  </p:normalViewPr>
  <p:slideViewPr>
    <p:cSldViewPr snapToGrid="0" snapToObjects="1">
      <p:cViewPr varScale="1">
        <p:scale>
          <a:sx n="113" d="100"/>
          <a:sy n="113" d="100"/>
        </p:scale>
        <p:origin x="108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BE7-AB4D-CA4D-AC2D-1EE4449FDD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B983170-682A-9744-A066-8BFF39DBC9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8F364A3-DC7C-5348-BBD2-C6EC063C9E31}"/>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5" name="Footer Placeholder 4">
            <a:extLst>
              <a:ext uri="{FF2B5EF4-FFF2-40B4-BE49-F238E27FC236}">
                <a16:creationId xmlns:a16="http://schemas.microsoft.com/office/drawing/2014/main" id="{63B27F3E-10E1-7C4F-A7EB-0B8D905854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5439D30-A4B9-3C49-8642-EEB6E0B16D9E}"/>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1272476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4537B-7F3B-454D-9CCB-9185E83F36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5F0E40-00F0-8047-8B7F-C5CF42ABD21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BCAC98-FD68-9544-B570-7E8336DB72AD}"/>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5" name="Footer Placeholder 4">
            <a:extLst>
              <a:ext uri="{FF2B5EF4-FFF2-40B4-BE49-F238E27FC236}">
                <a16:creationId xmlns:a16="http://schemas.microsoft.com/office/drawing/2014/main" id="{39965817-983D-AA45-93D3-EBD41C1471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0F5CC6-5B1F-2048-9174-C32728EB4536}"/>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599559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A399-8989-B447-ADF1-CD8628ED33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B919273-79A7-5549-92BA-26FD78C00B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C2086F9-CC29-3243-9C01-3B42498C92BD}"/>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5" name="Footer Placeholder 4">
            <a:extLst>
              <a:ext uri="{FF2B5EF4-FFF2-40B4-BE49-F238E27FC236}">
                <a16:creationId xmlns:a16="http://schemas.microsoft.com/office/drawing/2014/main" id="{2AF897E7-274C-414E-BE18-A3D6D8A958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90EFD-F689-604D-8D42-2C14BCEF5E3B}"/>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1877665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E826-56C6-C74C-917A-CD2304EAB9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41178E6-46B6-8147-9578-E6C5892DE28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F85CCE3-1CE3-D443-8230-2B81C22CAB4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5FEADF3-15D3-C342-B1D5-661B8687DE14}"/>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6" name="Footer Placeholder 5">
            <a:extLst>
              <a:ext uri="{FF2B5EF4-FFF2-40B4-BE49-F238E27FC236}">
                <a16:creationId xmlns:a16="http://schemas.microsoft.com/office/drawing/2014/main" id="{ACB31AB1-853C-F845-AAAD-913252508D7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0ECE2B0-5B63-7D46-9BD1-234DFA50853E}"/>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3809232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F4C19-3631-A141-A036-D60D5BA6C14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A358CDE-498C-DA4E-98A2-67FBF1B660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7769BBE-2A0A-7343-BAC3-047EDDBA757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D04CEE-DA8B-4644-8114-8620E6A445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E7617E6-5D88-E94A-92B3-FF3B774AA20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086F03-443C-DC42-8181-C32AF86764E1}"/>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8" name="Footer Placeholder 7">
            <a:extLst>
              <a:ext uri="{FF2B5EF4-FFF2-40B4-BE49-F238E27FC236}">
                <a16:creationId xmlns:a16="http://schemas.microsoft.com/office/drawing/2014/main" id="{D8238315-122E-7247-8B3F-887A39D3978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7F3B064-862B-7842-9061-F98C3421F3B8}"/>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3831196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62280-70C3-3143-819C-36D5631BE15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D8A10C7-D567-C647-BCF4-BE5E13D50B1C}"/>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4" name="Footer Placeholder 3">
            <a:extLst>
              <a:ext uri="{FF2B5EF4-FFF2-40B4-BE49-F238E27FC236}">
                <a16:creationId xmlns:a16="http://schemas.microsoft.com/office/drawing/2014/main" id="{28AD42AB-A7D4-8B4B-BEDF-0AA21F0054D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9088E87-8DD3-B646-8C48-67A934A958E1}"/>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1071566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78A9F6-8EDC-0D4A-993B-F87A5CAC0040}"/>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3" name="Footer Placeholder 2">
            <a:extLst>
              <a:ext uri="{FF2B5EF4-FFF2-40B4-BE49-F238E27FC236}">
                <a16:creationId xmlns:a16="http://schemas.microsoft.com/office/drawing/2014/main" id="{AD914EA1-DFD8-4C49-8AA6-4A61B3D8A6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878CEF2-58FF-3848-BA90-BA058E9E9AC6}"/>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501708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B14B6-58CC-8A47-8EA2-FC0EC60FDB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43270D0-8C35-6045-B2B3-5CCA6F7F03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8236A5D-F9A0-BA44-871C-B8C53958D5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66440F6-4684-1742-9656-DA691B260841}"/>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6" name="Footer Placeholder 5">
            <a:extLst>
              <a:ext uri="{FF2B5EF4-FFF2-40B4-BE49-F238E27FC236}">
                <a16:creationId xmlns:a16="http://schemas.microsoft.com/office/drawing/2014/main" id="{001858C6-F283-5E45-B567-1EF50A64FD4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2452DC-764C-5E4B-B41F-9F8CE76F85C4}"/>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496356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5263-6983-9543-86BF-93795D74A4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0898851-9710-B940-8EC0-5E1812EE80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EB3D1CD-7DC5-1C48-BEEB-ED1D39CAD2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5607FEC-AEA1-B744-8901-6008C906CAA7}"/>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6" name="Footer Placeholder 5">
            <a:extLst>
              <a:ext uri="{FF2B5EF4-FFF2-40B4-BE49-F238E27FC236}">
                <a16:creationId xmlns:a16="http://schemas.microsoft.com/office/drawing/2014/main" id="{732FCA43-0F9B-8C4A-81DA-A1B4E241DDA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17CB3A-4004-D344-A438-8010773B594B}"/>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1809359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4950F-09FB-A44F-B931-3213FF2B02A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5DBCE22-6466-7844-8E02-F5414198B64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B0B66E-D2AA-3E4B-AD94-A415B9572EDF}"/>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5" name="Footer Placeholder 4">
            <a:extLst>
              <a:ext uri="{FF2B5EF4-FFF2-40B4-BE49-F238E27FC236}">
                <a16:creationId xmlns:a16="http://schemas.microsoft.com/office/drawing/2014/main" id="{01B7DA19-6874-A648-B924-80D4E9CEE85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1CFBBD-B886-BB4A-B2FD-CF534943106F}"/>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588542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8D1E52-ED34-D442-B53B-EC6116C6514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CD230B5-C45B-7C4E-ADD0-49F7D10C0E5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45E13D-1ED5-3F4E-AB34-57C4CCBBCCB1}"/>
              </a:ext>
            </a:extLst>
          </p:cNvPr>
          <p:cNvSpPr>
            <a:spLocks noGrp="1"/>
          </p:cNvSpPr>
          <p:nvPr>
            <p:ph type="dt" sz="half" idx="10"/>
          </p:nvPr>
        </p:nvSpPr>
        <p:spPr/>
        <p:txBody>
          <a:bodyPr/>
          <a:lstStyle/>
          <a:p>
            <a:fld id="{BDDDADB5-0F53-D940-A298-9C6A0CB4319E}" type="datetimeFigureOut">
              <a:rPr lang="en-US" smtClean="0"/>
              <a:t>1/17/23</a:t>
            </a:fld>
            <a:endParaRPr lang="en-US" dirty="0"/>
          </a:p>
        </p:txBody>
      </p:sp>
      <p:sp>
        <p:nvSpPr>
          <p:cNvPr id="5" name="Footer Placeholder 4">
            <a:extLst>
              <a:ext uri="{FF2B5EF4-FFF2-40B4-BE49-F238E27FC236}">
                <a16:creationId xmlns:a16="http://schemas.microsoft.com/office/drawing/2014/main" id="{C2FDAB24-13A7-4244-ACD4-F4E306C1D3E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FB5D6AF-B5FD-1E44-9BF2-D530F057DAC6}"/>
              </a:ext>
            </a:extLst>
          </p:cNvPr>
          <p:cNvSpPr>
            <a:spLocks noGrp="1"/>
          </p:cNvSpPr>
          <p:nvPr>
            <p:ph type="sldNum" sz="quarter" idx="12"/>
          </p:nvPr>
        </p:nvSpPr>
        <p:spPr/>
        <p:txBody>
          <a:bodyPr/>
          <a:lstStyle/>
          <a:p>
            <a:fld id="{061454A8-3F31-CC40-9DFC-4F8BA5C0D219}" type="slidenum">
              <a:rPr lang="en-US" smtClean="0"/>
              <a:t>‹#›</a:t>
            </a:fld>
            <a:endParaRPr lang="en-US" dirty="0"/>
          </a:p>
        </p:txBody>
      </p:sp>
    </p:spTree>
    <p:extLst>
      <p:ext uri="{BB962C8B-B14F-4D97-AF65-F5344CB8AC3E}">
        <p14:creationId xmlns:p14="http://schemas.microsoft.com/office/powerpoint/2010/main" val="3416869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28621-CE4A-FD4E-A465-67D5D31C54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3A91B9-6B89-6141-9ABF-ED348E87DE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54EF98-2D4C-AB4A-B497-23D12E2F9B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DDADB5-0F53-D940-A298-9C6A0CB4319E}" type="datetimeFigureOut">
              <a:rPr lang="en-US" smtClean="0"/>
              <a:t>1/17/23</a:t>
            </a:fld>
            <a:endParaRPr lang="en-US" dirty="0"/>
          </a:p>
        </p:txBody>
      </p:sp>
      <p:sp>
        <p:nvSpPr>
          <p:cNvPr id="5" name="Footer Placeholder 4">
            <a:extLst>
              <a:ext uri="{FF2B5EF4-FFF2-40B4-BE49-F238E27FC236}">
                <a16:creationId xmlns:a16="http://schemas.microsoft.com/office/drawing/2014/main" id="{7AF371DB-5C1D-604B-8A83-58B53234F6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D1C24C6-0CAE-A14C-A162-0FE273E839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454A8-3F31-CC40-9DFC-4F8BA5C0D219}" type="slidenum">
              <a:rPr lang="en-US" smtClean="0"/>
              <a:t>‹#›</a:t>
            </a:fld>
            <a:endParaRPr lang="en-US" dirty="0"/>
          </a:p>
        </p:txBody>
      </p:sp>
    </p:spTree>
    <p:extLst>
      <p:ext uri="{BB962C8B-B14F-4D97-AF65-F5344CB8AC3E}">
        <p14:creationId xmlns:p14="http://schemas.microsoft.com/office/powerpoint/2010/main" val="11282276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cdc.gov/ncbddd/birthdefects/downsyndrome/data.html" TargetMode="External"/><Relationship Id="rId13" Type="http://schemas.openxmlformats.org/officeDocument/2006/relationships/hyperlink" Target="https://www.everydayhealth.com/down-syndrome/definition-different-types-down-syndrome/" TargetMode="External"/><Relationship Id="rId3" Type="http://schemas.openxmlformats.org/officeDocument/2006/relationships/hyperlink" Target="https://www.bbc.co.uk/iplayer/episode/p08qwfcb/a-special-school-series-1-episode-3" TargetMode="External"/><Relationship Id="rId7" Type="http://schemas.openxmlformats.org/officeDocument/2006/relationships/hyperlink" Target="https://www.cdc.gov/ncbddd/birthdefects/downsyndrome.html#:~:text=Typically%2C%20a%20baby%20is%20born%20with%2046%20chromosomes.,an%20extra%20copy%20of%20a%20chromosome%20is%20%E2%80%98trisomy.%E2%80%99" TargetMode="External"/><Relationship Id="rId12" Type="http://schemas.openxmlformats.org/officeDocument/2006/relationships/hyperlink" Target="https://www.down-syndrome.org/en-gb/about-down-syndrome/development/" TargetMode="External"/><Relationship Id="rId17" Type="http://schemas.openxmlformats.org/officeDocument/2006/relationships/hyperlink" Target="https://www.mayoclinic.org/diseases-conditions/down-syndrome/diagnosis-treatment/drc-20355983" TargetMode="External"/><Relationship Id="rId2" Type="http://schemas.openxmlformats.org/officeDocument/2006/relationships/hyperlink" Target="https://action.org.uk/research/research-we-fund/down-syndrome" TargetMode="External"/><Relationship Id="rId16" Type="http://schemas.openxmlformats.org/officeDocument/2006/relationships/hyperlink" Target="https://leafcare.co.uk/blog/down-syndrome/" TargetMode="External"/><Relationship Id="rId1" Type="http://schemas.openxmlformats.org/officeDocument/2006/relationships/slideLayout" Target="../slideLayouts/slideLayout2.xml"/><Relationship Id="rId6" Type="http://schemas.openxmlformats.org/officeDocument/2006/relationships/hyperlink" Target="https://senmagazine.co.uk/content/specific-needs/down-syndrome/1920/helping-children-with-down-s-syndrome-to-learn/" TargetMode="External"/><Relationship Id="rId11" Type="http://schemas.openxmlformats.org/officeDocument/2006/relationships/hyperlink" Target="https://www.nursinginpractice.com/clinical/supporting-parents-of-children-with-downs-syndrome/" TargetMode="External"/><Relationship Id="rId5" Type="http://schemas.openxmlformats.org/officeDocument/2006/relationships/hyperlink" Target="https://www.bbc.co.uk/newsround/24708543" TargetMode="External"/><Relationship Id="rId15" Type="http://schemas.openxmlformats.org/officeDocument/2006/relationships/hyperlink" Target="https://kidshealth.org/en/parents/down-syndrome.htm" TargetMode="External"/><Relationship Id="rId10" Type="http://schemas.openxmlformats.org/officeDocument/2006/relationships/hyperlink" Target="https://www.downs-syndrome.org.uk/about-downs-syndrome/" TargetMode="External"/><Relationship Id="rId4" Type="http://schemas.openxmlformats.org/officeDocument/2006/relationships/hyperlink" Target="https://www.thejournal.ie/factcheck-babies-abortion-3823611-Feb2018/" TargetMode="External"/><Relationship Id="rId9" Type="http://schemas.openxmlformats.org/officeDocument/2006/relationships/hyperlink" Target="https://www.whattoexpect.com/first-year/children-with-down-syndrome.aspx#:~:text=Down%20syndrome%20is%20also%20called%20trisomy%2021%20because,needs%20of%20children%20with%20Down%20syndrome%20can%20vary" TargetMode="External"/><Relationship Id="rId14" Type="http://schemas.openxmlformats.org/officeDocument/2006/relationships/hyperlink" Target="https://www.integratedtreatmentservices.co.uk/our-approaches/speech-therapy-approaches/picture-exchange-communication-system-pec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ore.ac.uk/download/62643988.pdf" TargetMode="External"/><Relationship Id="rId13" Type="http://schemas.openxmlformats.org/officeDocument/2006/relationships/hyperlink" Target="https://raisingchildren.net.au/disability/guide-to-disabilities/assessment-diagnosis/down-syndrome" TargetMode="External"/><Relationship Id="rId18" Type="http://schemas.openxmlformats.org/officeDocument/2006/relationships/hyperlink" Target="https://www.un.org/development/desa/disabilities/convention-on-the-rights-of-persons-with-disabilities.html" TargetMode="External"/><Relationship Id="rId3" Type="http://schemas.openxmlformats.org/officeDocument/2006/relationships/hyperlink" Target="https://www.mencap.org.uk/learning-disability-explained/conditions-linked-learning-disability/downs-syndrome" TargetMode="External"/><Relationship Id="rId7" Type="http://schemas.openxmlformats.org/officeDocument/2006/relationships/hyperlink" Target="https://pecs.com/" TargetMode="External"/><Relationship Id="rId12" Type="http://schemas.openxmlformats.org/officeDocument/2006/relationships/hyperlink" Target="https://www.researchgate.net/figure/Picture-exchange-communication-system_fig2_327113302" TargetMode="External"/><Relationship Id="rId17" Type="http://schemas.openxmlformats.org/officeDocument/2006/relationships/hyperlink" Target="https://thinkgenetic.com/diseases/down-syndrome/organizations" TargetMode="External"/><Relationship Id="rId2" Type="http://schemas.openxmlformats.org/officeDocument/2006/relationships/hyperlink" Target="https://medlineplus.gov/lab-tests/down-syndrome-tests/" TargetMode="External"/><Relationship Id="rId16" Type="http://schemas.openxmlformats.org/officeDocument/2006/relationships/hyperlink" Target="https://www.medicinenet.com/life_expectancy_of_a_person_with_down_syndrome/article.htm" TargetMode="External"/><Relationship Id="rId20" Type="http://schemas.openxmlformats.org/officeDocument/2006/relationships/hyperlink" Target="https://en.unesco.org/themes/education" TargetMode="External"/><Relationship Id="rId1" Type="http://schemas.openxmlformats.org/officeDocument/2006/relationships/slideLayout" Target="../slideLayouts/slideLayout2.xml"/><Relationship Id="rId6" Type="http://schemas.openxmlformats.org/officeDocument/2006/relationships/hyperlink" Target="https://www.unicef.org/child-rights-convention/convention-text-childrens-version" TargetMode="External"/><Relationship Id="rId11" Type="http://schemas.openxmlformats.org/officeDocument/2006/relationships/hyperlink" Target="http://www.binocar.org/content/annrep2012_FINAL.pdf" TargetMode="External"/><Relationship Id="rId5" Type="http://schemas.openxmlformats.org/officeDocument/2006/relationships/hyperlink" Target="https://www.nhs.uk/conditions/downs-syndrome/how-to-help-children-and-young-people/" TargetMode="External"/><Relationship Id="rId15" Type="http://schemas.openxmlformats.org/officeDocument/2006/relationships/hyperlink" Target="https://classroom.synonym.com/disadvantages-pecs-8036301.html" TargetMode="External"/><Relationship Id="rId10" Type="http://schemas.openxmlformats.org/officeDocument/2006/relationships/hyperlink" Target="https://therapistndc.org/the-problem-with-pecs/" TargetMode="External"/><Relationship Id="rId19" Type="http://schemas.openxmlformats.org/officeDocument/2006/relationships/hyperlink" Target="https://www.unicef.org.uk/what-we-do/un-convention-child-rights/" TargetMode="External"/><Relationship Id="rId4" Type="http://schemas.openxmlformats.org/officeDocument/2006/relationships/hyperlink" Target="https://www.nhs.uk/pregnancy/your-pregnancy-care/screening-for-downs-edwards-pataus-syndrome/" TargetMode="External"/><Relationship Id="rId9" Type="http://schemas.openxmlformats.org/officeDocument/2006/relationships/hyperlink" Target="https://positiveaboutdownsyndrome.co.uk/pads-pops/" TargetMode="External"/><Relationship Id="rId14" Type="http://schemas.openxmlformats.org/officeDocument/2006/relationships/hyperlink" Target="https://www.standoutsocks.co.uk/pages/pads-positive-about-down-syndrome#:~:text=Who%20are%20Positive%20About%20Down%20Syndrome%20%28PADS%29%3F%20Positive,parents%20of%20a%20little%20one%20with%20Down%20syndr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A6AC"/>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4A576E-39B0-8447-8A99-50B3F7B59C31}"/>
              </a:ext>
            </a:extLst>
          </p:cNvPr>
          <p:cNvSpPr txBox="1"/>
          <p:nvPr/>
        </p:nvSpPr>
        <p:spPr>
          <a:xfrm>
            <a:off x="26469" y="62829"/>
            <a:ext cx="8000912" cy="338554"/>
          </a:xfrm>
          <a:prstGeom prst="rect">
            <a:avLst/>
          </a:prstGeom>
          <a:solidFill>
            <a:srgbClr val="FFFB8A"/>
          </a:solidFill>
          <a:ln w="28575">
            <a:solidFill>
              <a:srgbClr val="FFC000"/>
            </a:solidFill>
          </a:ln>
        </p:spPr>
        <p:txBody>
          <a:bodyPr wrap="square" rtlCol="0">
            <a:spAutoFit/>
          </a:bodyPr>
          <a:lstStyle/>
          <a:p>
            <a:r>
              <a:rPr lang="en-GB" sz="1200" dirty="0">
                <a:latin typeface="Arial" panose="020B0604020202020204" pitchFamily="34" charset="0"/>
                <a:cs typeface="Arial" panose="020B0604020202020204" pitchFamily="34" charset="0"/>
              </a:rPr>
              <a:t>ECEY6006 – Supporting Children with Additional Learning Needs – Down Syndrome</a:t>
            </a:r>
            <a:r>
              <a:rPr lang="en-GB" sz="1600" dirty="0">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6911AD80-8D2C-214E-924E-0949A29556F3}"/>
              </a:ext>
            </a:extLst>
          </p:cNvPr>
          <p:cNvSpPr txBox="1"/>
          <p:nvPr/>
        </p:nvSpPr>
        <p:spPr>
          <a:xfrm>
            <a:off x="45419" y="1530917"/>
            <a:ext cx="5333756" cy="2492990"/>
          </a:xfrm>
          <a:prstGeom prst="rect">
            <a:avLst/>
          </a:prstGeom>
          <a:solidFill>
            <a:srgbClr val="A0F6FF"/>
          </a:solidFill>
          <a:ln w="28575">
            <a:solidFill>
              <a:schemeClr val="accent1"/>
            </a:solidFill>
          </a:ln>
        </p:spPr>
        <p:txBody>
          <a:bodyPr wrap="square" rtlCol="0">
            <a:spAutoFit/>
          </a:bodyPr>
          <a:lstStyle/>
          <a:p>
            <a:r>
              <a:rPr lang="en-US" sz="1200" b="1" dirty="0"/>
              <a:t>Down Syndrome</a:t>
            </a:r>
          </a:p>
          <a:p>
            <a:r>
              <a:rPr lang="en-US" sz="900" dirty="0"/>
              <a:t>Down syndrome occurs when an individual is born with an extra chromosome. It has been recorded that in the United kingdom, one in every 700 newborns will be born with Down syndrome.  Each child born with their own personality, interests and their own set of individual needs </a:t>
            </a:r>
            <a:r>
              <a:rPr lang="en-GB" sz="900" dirty="0"/>
              <a:t>(CDC, 2019).</a:t>
            </a:r>
            <a:r>
              <a:rPr lang="en-US" sz="900" dirty="0"/>
              <a:t> Within the </a:t>
            </a:r>
            <a:r>
              <a:rPr lang="en-GB" sz="900" dirty="0"/>
              <a:t>Downs Syndrome Association, 2022 it aims to ensure that individuals with Down syndrome are involved fully and equally with other individuals.  Through research it has been found that a typical child is born 23 pairs of chromosomes,, whereas  a child with Down syndrome has a additional copy of a chromosome it is referred to as ‘trisomy’ There are three different types of Down syndrome, Trisomy 21, Mosaic Down syndrome and  Translocation Down syndrome. Each type is different and will have varying reasoning why that type of down syndrome has occurred (Heid, 2022). (CDC, 2022).  Down syndrome can affect a individuals intellectual  and physical development (Raising Children Network, 2021). By having a extra chromosome  it can alter the way an individual will look, their cognitive capacity and physical development (Leaf Complex Care, 2022).</a:t>
            </a:r>
          </a:p>
          <a:p>
            <a:r>
              <a:rPr lang="en-GB" sz="900" dirty="0"/>
              <a:t>Children with down syndrome may  develop at a slower rate, this could affect their ability to meet the expected milestones of the average rate a child would start crawling or walking. </a:t>
            </a:r>
          </a:p>
          <a:p>
            <a:r>
              <a:rPr lang="en-GB" sz="900" dirty="0"/>
              <a:t>Individuals born with Down syndrome will be likely to be born with learning difficulties that may require extra support. There are a range of support available for individuals that will help the children have their needs catered for (NHS Choices, 2023). </a:t>
            </a:r>
          </a:p>
        </p:txBody>
      </p:sp>
      <p:sp>
        <p:nvSpPr>
          <p:cNvPr id="7" name="TextBox 6">
            <a:extLst>
              <a:ext uri="{FF2B5EF4-FFF2-40B4-BE49-F238E27FC236}">
                <a16:creationId xmlns:a16="http://schemas.microsoft.com/office/drawing/2014/main" id="{FEE78278-3309-C540-8607-9DAC4FF5C311}"/>
              </a:ext>
            </a:extLst>
          </p:cNvPr>
          <p:cNvSpPr txBox="1"/>
          <p:nvPr/>
        </p:nvSpPr>
        <p:spPr>
          <a:xfrm>
            <a:off x="78605" y="4117352"/>
            <a:ext cx="5300570" cy="2477601"/>
          </a:xfrm>
          <a:prstGeom prst="rect">
            <a:avLst/>
          </a:prstGeom>
          <a:solidFill>
            <a:srgbClr val="C2D0E6"/>
          </a:solidFill>
          <a:ln w="28575">
            <a:solidFill>
              <a:srgbClr val="7030A0"/>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1100" b="1" dirty="0"/>
              <a:t>Strategy</a:t>
            </a:r>
          </a:p>
          <a:p>
            <a:r>
              <a:rPr lang="en-US" sz="900" dirty="0"/>
              <a:t>There are a number of strategies that are used to help support individuals with Down syndrome. Each child is an individual so the same strategy may not work for every child, practitioners need to identify the child’s individual need and cater for them </a:t>
            </a:r>
            <a:r>
              <a:rPr lang="en-GB" sz="900" dirty="0"/>
              <a:t>(Bird and Bird, 2016).</a:t>
            </a:r>
            <a:r>
              <a:rPr lang="en-US" sz="900" dirty="0">
                <a:solidFill>
                  <a:srgbClr val="7030A0"/>
                </a:solidFill>
              </a:rPr>
              <a:t> </a:t>
            </a:r>
            <a:r>
              <a:rPr lang="en-US" sz="900" dirty="0"/>
              <a:t>Children with Down syndrome find it difficult to process verbal information and are better at looking and communicating through visuals.  One strategy that is a visual tool used is PECS, this is a tool for individuals with little to no speech to be able to communicate with others.  The individuals are able to express their needs through picture icons which enables the practitioners and child to communicate effectively so both people are able to  understand each other (Kawa, 2015).  </a:t>
            </a:r>
            <a:r>
              <a:rPr lang="en-GB" sz="900" dirty="0"/>
              <a:t>PECS is a tool used in both mainstream and specific needs settings. The issue with PECS is that they are many different varieties of PECS in different settings. This can cause the child to feel overwhelmed if they are coming to a new setting where their communication aid is different to what they are used to (Roberts, 2020). Children with specific needs often struggle to transition whether this be to a new setting or to a new area of the school. With the added stress of a new communication tool an individual can become emotionally withdrawn and isolated (Pessah, Nd). This will overall have an impact on the child’s learning and mental health. As practitioners we need to ensure that we are continuing with the child’s communication aid and ensuring that it is the same to what the individual is used to.  (Pessah, D. and Program, n.d.). </a:t>
            </a:r>
          </a:p>
          <a:p>
            <a:endParaRPr lang="en-GB" sz="900" dirty="0"/>
          </a:p>
        </p:txBody>
      </p:sp>
      <p:sp>
        <p:nvSpPr>
          <p:cNvPr id="9" name="TextBox 8">
            <a:extLst>
              <a:ext uri="{FF2B5EF4-FFF2-40B4-BE49-F238E27FC236}">
                <a16:creationId xmlns:a16="http://schemas.microsoft.com/office/drawing/2014/main" id="{0AD4673C-ABAC-AD49-A75A-EE23375BA662}"/>
              </a:ext>
            </a:extLst>
          </p:cNvPr>
          <p:cNvSpPr txBox="1"/>
          <p:nvPr/>
        </p:nvSpPr>
        <p:spPr>
          <a:xfrm>
            <a:off x="5439880" y="1534948"/>
            <a:ext cx="2587501" cy="5247590"/>
          </a:xfrm>
          <a:prstGeom prst="rect">
            <a:avLst/>
          </a:prstGeom>
          <a:solidFill>
            <a:srgbClr val="8CFFA1"/>
          </a:solidFill>
          <a:ln w="28575">
            <a:solidFill>
              <a:schemeClr val="accent6">
                <a:lumMod val="75000"/>
              </a:schemeClr>
            </a:solidFill>
          </a:ln>
        </p:spPr>
        <p:txBody>
          <a:bodyPr wrap="square" rtlCol="0">
            <a:spAutoFit/>
          </a:bodyPr>
          <a:lstStyle/>
          <a:p>
            <a:r>
              <a:rPr lang="en-US" sz="1100" b="1" dirty="0"/>
              <a:t>Identification and diagnosis</a:t>
            </a:r>
          </a:p>
          <a:p>
            <a:r>
              <a:rPr lang="en-US" sz="900" dirty="0"/>
              <a:t>According to </a:t>
            </a:r>
            <a:r>
              <a:rPr lang="en-GB" sz="900" dirty="0"/>
              <a:t>Action Medical Research, (2018) approximately 700 new-born babies in the united kingdom are diagnosed with Down syndrome. Down syndrome is a genetic condition which means it occurs by something in a person’s genes (BBC, 2022). Mothers will not experience any different pregnancy symptoms from carry a Down syndrome child, however the possibility can be checked through screening tests. (Leaf Complex Care, 2022).</a:t>
            </a:r>
          </a:p>
          <a:p>
            <a:endParaRPr lang="en-GB" sz="900" dirty="0"/>
          </a:p>
          <a:p>
            <a:r>
              <a:rPr lang="en-GB" sz="900" dirty="0"/>
              <a:t> Stated by NHS Choices, 2023 pregnant woman are given the option to have a screening test done this will give the mother a probability of their child being born with Down syndrome. Another test will be provided if the unborn child is found to have a high chance of having Down syndrome. This test will provide the mother will a definite answer whether the child will have it. </a:t>
            </a:r>
          </a:p>
          <a:p>
            <a:r>
              <a:rPr lang="en-GB" sz="900" dirty="0"/>
              <a:t> The tests consist of a blood test and a nuchal translucency test which is an ultrasound that focus on a certain area of the new-borns neck to pinpoint whether there are any anomalies present (Mayoclinic, 2018). These tests are done  around 11 to 14 weeks of pregnancy (Medlineplus.gov, 2022).</a:t>
            </a:r>
          </a:p>
          <a:p>
            <a:endParaRPr lang="en-GB" sz="900" dirty="0"/>
          </a:p>
          <a:p>
            <a:endParaRPr lang="en-GB" sz="900" dirty="0"/>
          </a:p>
          <a:p>
            <a:r>
              <a:rPr lang="en-GB" sz="900" dirty="0"/>
              <a:t>Children with Down syndrome will have recognisable features some common ones are:</a:t>
            </a:r>
          </a:p>
          <a:p>
            <a:pPr marL="171450" indent="-171450">
              <a:buFont typeface="Arial" panose="020B0604020202020204" pitchFamily="34" charset="0"/>
              <a:buChar char="•"/>
            </a:pPr>
            <a:r>
              <a:rPr lang="en-GB" sz="900" dirty="0"/>
              <a:t>Slanted almond-shaped eyes</a:t>
            </a:r>
          </a:p>
          <a:p>
            <a:pPr marL="171450" indent="-171450">
              <a:buFont typeface="Arial" panose="020B0604020202020204" pitchFamily="34" charset="0"/>
              <a:buChar char="•"/>
            </a:pPr>
            <a:r>
              <a:rPr lang="en-GB" sz="900" dirty="0"/>
              <a:t>Shorter in stature</a:t>
            </a:r>
          </a:p>
          <a:p>
            <a:pPr marL="171450" indent="-171450">
              <a:buFont typeface="Arial" panose="020B0604020202020204" pitchFamily="34" charset="0"/>
              <a:buChar char="•"/>
            </a:pPr>
            <a:r>
              <a:rPr lang="en-GB" sz="900" dirty="0"/>
              <a:t>A tongue that tends to protrude from the mouth</a:t>
            </a:r>
          </a:p>
          <a:p>
            <a:pPr marL="171450" indent="-171450">
              <a:buFont typeface="Arial" panose="020B0604020202020204" pitchFamily="34" charset="0"/>
              <a:buChar char="•"/>
            </a:pPr>
            <a:r>
              <a:rPr lang="en-GB" sz="900" dirty="0"/>
              <a:t>Smaller hands and feet</a:t>
            </a:r>
          </a:p>
          <a:p>
            <a:r>
              <a:rPr lang="en-GB" sz="900" dirty="0"/>
              <a:t>(Baum et al., 2008).</a:t>
            </a:r>
          </a:p>
          <a:p>
            <a:endParaRPr lang="en-GB" sz="900" dirty="0"/>
          </a:p>
        </p:txBody>
      </p:sp>
      <p:sp>
        <p:nvSpPr>
          <p:cNvPr id="2" name="TextBox 1">
            <a:extLst>
              <a:ext uri="{FF2B5EF4-FFF2-40B4-BE49-F238E27FC236}">
                <a16:creationId xmlns:a16="http://schemas.microsoft.com/office/drawing/2014/main" id="{AC513568-5AFA-1D42-8CE1-E4E2BC0A2C80}"/>
              </a:ext>
            </a:extLst>
          </p:cNvPr>
          <p:cNvSpPr txBox="1"/>
          <p:nvPr/>
        </p:nvSpPr>
        <p:spPr>
          <a:xfrm>
            <a:off x="32096" y="458666"/>
            <a:ext cx="7995285" cy="954107"/>
          </a:xfrm>
          <a:prstGeom prst="rect">
            <a:avLst/>
          </a:prstGeom>
          <a:solidFill>
            <a:srgbClr val="FFFB8A"/>
          </a:solidFill>
          <a:ln w="28575">
            <a:solidFill>
              <a:srgbClr val="FFC000"/>
            </a:solidFill>
          </a:ln>
        </p:spPr>
        <p:txBody>
          <a:bodyPr wrap="square" rtlCol="0">
            <a:spAutoFit/>
          </a:bodyPr>
          <a:lstStyle/>
          <a:p>
            <a:r>
              <a:rPr lang="en-US" sz="1100" b="1" dirty="0"/>
              <a:t>Introduction</a:t>
            </a:r>
          </a:p>
          <a:p>
            <a:r>
              <a:rPr lang="en-US" sz="900" dirty="0"/>
              <a:t>Every child should be treated with the same amount of respect and given equal opportunities to succeed. This enables for the child to receive catered support that will allow them to reach their fullest potential. Children should feel they belong within the setting and are able to participate within the setting (</a:t>
            </a:r>
            <a:r>
              <a:rPr lang="en-GB" sz="900" dirty="0"/>
              <a:t>Devarakonda, 2013). Within the UN convention on the rights of persons with disabilities, 2006 it aims to change people’s perspective on individuals with disabilities and ensure that they are provided with respect and the opportunity to succeed.  In a series following a specific needs school in Penarth it talks about a can do attitude towards children with specific needs.  It talks about what the children can do rather than showing what they can not do (BBC iPlayer, 2023). </a:t>
            </a:r>
          </a:p>
        </p:txBody>
      </p:sp>
      <p:sp>
        <p:nvSpPr>
          <p:cNvPr id="6" name="TextBox 5">
            <a:extLst>
              <a:ext uri="{FF2B5EF4-FFF2-40B4-BE49-F238E27FC236}">
                <a16:creationId xmlns:a16="http://schemas.microsoft.com/office/drawing/2014/main" id="{62E48905-3C78-B34C-A366-AF8FBA61AE18}"/>
              </a:ext>
            </a:extLst>
          </p:cNvPr>
          <p:cNvSpPr txBox="1"/>
          <p:nvPr/>
        </p:nvSpPr>
        <p:spPr>
          <a:xfrm>
            <a:off x="8094225" y="4980969"/>
            <a:ext cx="4021565" cy="1646605"/>
          </a:xfrm>
          <a:prstGeom prst="rect">
            <a:avLst/>
          </a:prstGeom>
          <a:solidFill>
            <a:srgbClr val="FFC19E"/>
          </a:solidFill>
          <a:ln w="28575">
            <a:solidFill>
              <a:srgbClr val="EB976A"/>
            </a:solidFill>
          </a:ln>
        </p:spPr>
        <p:txBody>
          <a:bodyPr wrap="square" rtlCol="0">
            <a:spAutoFit/>
          </a:bodyPr>
          <a:lstStyle/>
          <a:p>
            <a:r>
              <a:rPr lang="en-US" sz="1100" b="1" dirty="0"/>
              <a:t>Conclusion</a:t>
            </a:r>
          </a:p>
          <a:p>
            <a:r>
              <a:rPr lang="en-US" sz="900" dirty="0"/>
              <a:t>To conclude Down syndrome is a condition that can affect a child’s learning and physical development. There are common characteristics that show that an individual has Down syndrome. </a:t>
            </a:r>
          </a:p>
          <a:p>
            <a:r>
              <a:rPr lang="en-US" sz="900" dirty="0"/>
              <a:t>The stigma around Down syndrome can cause parents to decide to abort their child however   there is a rise in knowledge surrounding down syndrome which enables parents to receive the whole perspective of a child with Down syndrome and be able to help support their child through everyday life. </a:t>
            </a:r>
          </a:p>
          <a:p>
            <a:r>
              <a:rPr lang="en-US" sz="900" dirty="0"/>
              <a:t>Each individual with Down syndrome will have their own set of skills and have varying needs. </a:t>
            </a:r>
          </a:p>
          <a:p>
            <a:endParaRPr lang="en-US" sz="900" dirty="0"/>
          </a:p>
        </p:txBody>
      </p:sp>
      <p:sp>
        <p:nvSpPr>
          <p:cNvPr id="8" name="TextBox 7">
            <a:extLst>
              <a:ext uri="{FF2B5EF4-FFF2-40B4-BE49-F238E27FC236}">
                <a16:creationId xmlns:a16="http://schemas.microsoft.com/office/drawing/2014/main" id="{962DB249-7114-884B-9C79-DDB83E68F66B}"/>
              </a:ext>
            </a:extLst>
          </p:cNvPr>
          <p:cNvSpPr txBox="1"/>
          <p:nvPr/>
        </p:nvSpPr>
        <p:spPr>
          <a:xfrm>
            <a:off x="8108909" y="62829"/>
            <a:ext cx="4006881" cy="2893100"/>
          </a:xfrm>
          <a:prstGeom prst="rect">
            <a:avLst/>
          </a:prstGeom>
          <a:solidFill>
            <a:srgbClr val="A9E6BB"/>
          </a:solidFill>
          <a:ln w="28575">
            <a:solidFill>
              <a:srgbClr val="00B050"/>
            </a:solidFill>
          </a:ln>
        </p:spPr>
        <p:txBody>
          <a:bodyPr wrap="square" rtlCol="0">
            <a:spAutoFit/>
          </a:bodyPr>
          <a:lstStyle/>
          <a:p>
            <a:r>
              <a:rPr lang="en-GB" sz="1100" b="1" dirty="0"/>
              <a:t>Barriers and Challenges </a:t>
            </a:r>
          </a:p>
          <a:p>
            <a:r>
              <a:rPr lang="en-GB" sz="900" dirty="0"/>
              <a:t>A number of parents whose unborn child is suspected to have Down syndrome through the optional screening tests available will consider abortion as an option.  According to the National Down Syndrome Cytogenic Register, 2014, 90% of  babies diagnosed with Down syndrome are terminated in the united kingdom</a:t>
            </a:r>
          </a:p>
          <a:p>
            <a:r>
              <a:rPr lang="en-GB" sz="900" dirty="0"/>
              <a:t>  Down syndrome is a relatively rare condition and often doctors have little expertise and knowledge based on the condition. As a result of this, parents are frequently given an overly unfavourable perspective of Down syndrome due to outdated and improper information (Selikowitz, 2019). </a:t>
            </a:r>
          </a:p>
          <a:p>
            <a:r>
              <a:rPr lang="en-GB" sz="900" dirty="0"/>
              <a:t>Parents who hear that their child has down syndrome are often met with the feelings of shock,  protectiveness, anger or disbelief. </a:t>
            </a:r>
          </a:p>
          <a:p>
            <a:r>
              <a:rPr lang="en-GB" sz="900" dirty="0"/>
              <a:t> </a:t>
            </a:r>
          </a:p>
          <a:p>
            <a:r>
              <a:rPr lang="en-GB" sz="900" dirty="0"/>
              <a:t> It has been realised that professionals need to expand their knowledge on Down syndrome so they can advise and educate parents when receiving the diagnosis (Hughes, 2006). This will allow for parents to gain a wider perspective of their unborn child and be able to learn about support available for them and their child. </a:t>
            </a:r>
          </a:p>
          <a:p>
            <a:r>
              <a:rPr lang="en-US" sz="900" dirty="0"/>
              <a:t>Individuals with Down syndrome may require extra support at times however all children are able to achieve no matter their level of ability. </a:t>
            </a:r>
            <a:r>
              <a:rPr lang="en-GB" sz="900" dirty="0"/>
              <a:t>(NHS Choices, 2023).</a:t>
            </a:r>
            <a:endParaRPr lang="en-US" sz="900" dirty="0">
              <a:solidFill>
                <a:srgbClr val="7030A0"/>
              </a:solidFill>
            </a:endParaRPr>
          </a:p>
        </p:txBody>
      </p:sp>
      <p:sp>
        <p:nvSpPr>
          <p:cNvPr id="3" name="TextBox 2">
            <a:extLst>
              <a:ext uri="{FF2B5EF4-FFF2-40B4-BE49-F238E27FC236}">
                <a16:creationId xmlns:a16="http://schemas.microsoft.com/office/drawing/2014/main" id="{58EAC9E6-0DC5-504B-989A-004367D71A17}"/>
              </a:ext>
            </a:extLst>
          </p:cNvPr>
          <p:cNvSpPr txBox="1"/>
          <p:nvPr/>
        </p:nvSpPr>
        <p:spPr>
          <a:xfrm>
            <a:off x="5869658" y="131251"/>
            <a:ext cx="2272437" cy="26161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r>
              <a:rPr lang="en-US" sz="1100" dirty="0"/>
              <a:t>2004488   Word count-  1,100</a:t>
            </a:r>
          </a:p>
        </p:txBody>
      </p:sp>
      <p:pic>
        <p:nvPicPr>
          <p:cNvPr id="13" name="Picture 12">
            <a:extLst>
              <a:ext uri="{FF2B5EF4-FFF2-40B4-BE49-F238E27FC236}">
                <a16:creationId xmlns:a16="http://schemas.microsoft.com/office/drawing/2014/main" id="{230ADBD8-A95A-6641-9D2F-3CC21F172D17}"/>
              </a:ext>
            </a:extLst>
          </p:cNvPr>
          <p:cNvPicPr>
            <a:picLocks noChangeAspect="1"/>
          </p:cNvPicPr>
          <p:nvPr/>
        </p:nvPicPr>
        <p:blipFill>
          <a:blip r:embed="rId2"/>
          <a:stretch>
            <a:fillRect/>
          </a:stretch>
        </p:blipFill>
        <p:spPr>
          <a:xfrm>
            <a:off x="8226970" y="3135836"/>
            <a:ext cx="3756073" cy="1462255"/>
          </a:xfrm>
          <a:prstGeom prst="rect">
            <a:avLst/>
          </a:prstGeom>
          <a:ln>
            <a:solidFill>
              <a:schemeClr val="accent1">
                <a:lumMod val="20000"/>
                <a:lumOff val="80000"/>
              </a:schemeClr>
            </a:solidFill>
          </a:ln>
        </p:spPr>
      </p:pic>
      <p:sp>
        <p:nvSpPr>
          <p:cNvPr id="17" name="TextBox 16">
            <a:extLst>
              <a:ext uri="{FF2B5EF4-FFF2-40B4-BE49-F238E27FC236}">
                <a16:creationId xmlns:a16="http://schemas.microsoft.com/office/drawing/2014/main" id="{5C0C0EFA-748C-214E-B4E0-F3457CEBF97C}"/>
              </a:ext>
            </a:extLst>
          </p:cNvPr>
          <p:cNvSpPr txBox="1"/>
          <p:nvPr/>
        </p:nvSpPr>
        <p:spPr>
          <a:xfrm>
            <a:off x="8142095" y="4719359"/>
            <a:ext cx="2428240" cy="261610"/>
          </a:xfrm>
          <a:prstGeom prst="rect">
            <a:avLst/>
          </a:prstGeom>
          <a:noFill/>
        </p:spPr>
        <p:txBody>
          <a:bodyPr wrap="square" rtlCol="0">
            <a:spAutoFit/>
          </a:bodyPr>
          <a:lstStyle/>
          <a:p>
            <a:r>
              <a:rPr lang="en-GB" sz="1100" dirty="0"/>
              <a:t>(ResearchGate, 2018)</a:t>
            </a:r>
            <a:endParaRPr lang="en-US" sz="1100" dirty="0"/>
          </a:p>
        </p:txBody>
      </p:sp>
    </p:spTree>
    <p:extLst>
      <p:ext uri="{BB962C8B-B14F-4D97-AF65-F5344CB8AC3E}">
        <p14:creationId xmlns:p14="http://schemas.microsoft.com/office/powerpoint/2010/main" val="19899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AB87AC-18DF-8742-8491-BD6287C1A0A4}"/>
              </a:ext>
            </a:extLst>
          </p:cNvPr>
          <p:cNvSpPr txBox="1"/>
          <p:nvPr/>
        </p:nvSpPr>
        <p:spPr>
          <a:xfrm>
            <a:off x="0" y="0"/>
            <a:ext cx="12192000" cy="8340745"/>
          </a:xfrm>
          <a:prstGeom prst="rect">
            <a:avLst/>
          </a:prstGeom>
          <a:noFill/>
        </p:spPr>
        <p:txBody>
          <a:bodyPr wrap="square" rtlCol="0">
            <a:spAutoFit/>
          </a:bodyPr>
          <a:lstStyle/>
          <a:p>
            <a:r>
              <a:rPr lang="en-US" sz="1000" dirty="0"/>
              <a:t>Reference list: </a:t>
            </a:r>
          </a:p>
          <a:p>
            <a:endParaRPr lang="en-US" sz="1000" dirty="0"/>
          </a:p>
          <a:p>
            <a:r>
              <a:rPr lang="en-GB" sz="1000" dirty="0"/>
              <a:t>Action Medical Research. (2018). </a:t>
            </a:r>
            <a:r>
              <a:rPr lang="en-GB" sz="1000" i="1" dirty="0"/>
              <a:t>Down syndrome | Action Medical Research</a:t>
            </a:r>
            <a:r>
              <a:rPr lang="en-GB" sz="1000" dirty="0"/>
              <a:t>. [online] Available at: </a:t>
            </a:r>
            <a:r>
              <a:rPr lang="en-GB" sz="1000" dirty="0">
                <a:hlinkClick r:id="rId2"/>
              </a:rPr>
              <a:t>https://action.org.uk/research/research-we-fund/down-syndrome</a:t>
            </a:r>
            <a:r>
              <a:rPr lang="en-GB" sz="1000" dirty="0"/>
              <a:t>  [Accessed 15 Dec. 2022].</a:t>
            </a:r>
          </a:p>
          <a:p>
            <a:r>
              <a:rPr lang="en-GB" sz="1000" dirty="0"/>
              <a:t>‌</a:t>
            </a:r>
          </a:p>
          <a:p>
            <a:r>
              <a:rPr lang="en-GB" sz="1000" dirty="0"/>
              <a:t>Baum, R.A., Nash, P.L., Foster, J.E.A., Spader, M., Ratliff-Schaub, K. and Coury, D.L. (2008). Primary Care of Children and Adolescents with Down Syndrome: An Update. </a:t>
            </a:r>
            <a:r>
              <a:rPr lang="en-GB" sz="1000" i="1" dirty="0"/>
              <a:t>Current Problems in Pediatric and Adolescent Health Care</a:t>
            </a:r>
            <a:r>
              <a:rPr lang="en-GB" sz="1000" dirty="0"/>
              <a:t>, [online] 38(8), pp.241–261. doi:10.1016/j.cppeds.2008.07.001 .</a:t>
            </a:r>
          </a:p>
          <a:p>
            <a:r>
              <a:rPr lang="en-GB" sz="1000" dirty="0"/>
              <a:t>‌BBC iPlayer. (2023). </a:t>
            </a:r>
            <a:r>
              <a:rPr lang="en-GB" sz="1000" i="1" dirty="0"/>
              <a:t>A Special School - Series 1: Episode 3</a:t>
            </a:r>
            <a:r>
              <a:rPr lang="en-GB" sz="1000" dirty="0"/>
              <a:t>. [online] Available at: </a:t>
            </a:r>
            <a:r>
              <a:rPr lang="en-GB" sz="1000" dirty="0">
                <a:hlinkClick r:id="rId3"/>
              </a:rPr>
              <a:t>https://www.bbc.co.uk/iplayer/episode/p08qwfcb/a-special-school-series-1-episode-3</a:t>
            </a:r>
            <a:r>
              <a:rPr lang="en-GB" sz="1000" dirty="0"/>
              <a:t>  [Accessed 10 Jan. 2023].</a:t>
            </a:r>
          </a:p>
          <a:p>
            <a:r>
              <a:rPr lang="en-GB" sz="1000" dirty="0"/>
              <a:t>‌</a:t>
            </a:r>
          </a:p>
          <a:p>
            <a:r>
              <a:rPr lang="en-GB" sz="1000" dirty="0"/>
              <a:t>Barry, A. (2018). </a:t>
            </a:r>
            <a:r>
              <a:rPr lang="en-GB" sz="1000" i="1" dirty="0"/>
              <a:t>FactCheck: Are 90% of babies with Down syndrome in Britain aborted?</a:t>
            </a:r>
            <a:r>
              <a:rPr lang="en-GB" sz="1000" dirty="0"/>
              <a:t> [online] TheJournal.ie. Available at: </a:t>
            </a:r>
            <a:r>
              <a:rPr lang="en-GB" sz="1000" dirty="0">
                <a:hlinkClick r:id="rId4"/>
              </a:rPr>
              <a:t>https://www.thejournal.ie/factcheck-babies-abortion-3823611-Feb2018/</a:t>
            </a:r>
            <a:r>
              <a:rPr lang="en-GB" sz="1000" dirty="0"/>
              <a:t> [Accessed 16 Jan. 2023].</a:t>
            </a:r>
          </a:p>
          <a:p>
            <a:r>
              <a:rPr lang="en-GB" sz="1000" dirty="0"/>
              <a:t>‌</a:t>
            </a:r>
          </a:p>
          <a:p>
            <a:r>
              <a:rPr lang="en-GB" sz="1000" dirty="0"/>
              <a:t>BBC (2022). </a:t>
            </a:r>
            <a:r>
              <a:rPr lang="en-GB" sz="1000" i="1" dirty="0"/>
              <a:t>What is Down’s syndrome? - CBBC Newsround</a:t>
            </a:r>
            <a:r>
              <a:rPr lang="en-GB" sz="1000" dirty="0"/>
              <a:t>. [online] Available at: </a:t>
            </a:r>
            <a:r>
              <a:rPr lang="en-GB" sz="1000" dirty="0">
                <a:hlinkClick r:id="rId5"/>
              </a:rPr>
              <a:t>https://www.bbc.co.uk/newsround/24708543</a:t>
            </a:r>
            <a:r>
              <a:rPr lang="en-GB" sz="1000" dirty="0"/>
              <a:t>  [Accessed 10 Jan. 2023].</a:t>
            </a:r>
          </a:p>
          <a:p>
            <a:r>
              <a:rPr lang="en-GB" sz="1000" dirty="0"/>
              <a:t>‌Bird, G. and Bird, G. (2016). </a:t>
            </a:r>
            <a:r>
              <a:rPr lang="en-GB" sz="1000" i="1" dirty="0"/>
              <a:t>Helping children with Down’s syndrome to learn • SEN Magazine</a:t>
            </a:r>
            <a:r>
              <a:rPr lang="en-GB" sz="1000" dirty="0"/>
              <a:t>. [online] SEN Magazine. Available at: </a:t>
            </a:r>
            <a:r>
              <a:rPr lang="en-GB" sz="1000" dirty="0">
                <a:hlinkClick r:id="rId6"/>
              </a:rPr>
              <a:t>https://senmagazine.co.uk/content/specific-needs/down-syndrome/1920/helping-children-with-down-s-syndrome-to-learn/</a:t>
            </a:r>
            <a:r>
              <a:rPr lang="en-GB" sz="1000" dirty="0"/>
              <a:t>  [Accessed 10 Jan. 2023].</a:t>
            </a:r>
          </a:p>
          <a:p>
            <a:r>
              <a:rPr lang="en-GB" sz="1000" dirty="0"/>
              <a:t>‌</a:t>
            </a:r>
          </a:p>
          <a:p>
            <a:r>
              <a:rPr lang="en-GB" sz="1000" dirty="0"/>
              <a:t>CDC (2022). </a:t>
            </a:r>
            <a:r>
              <a:rPr lang="en-GB" sz="1000" i="1" dirty="0"/>
              <a:t>Facts about Down Syndrome</a:t>
            </a:r>
            <a:r>
              <a:rPr lang="en-GB" sz="1000" dirty="0"/>
              <a:t>. [online] Centres for Disease Control and Prevention. Available at: </a:t>
            </a:r>
            <a:r>
              <a:rPr lang="en-GB" sz="1000" dirty="0">
                <a:hlinkClick r:id="rId7"/>
              </a:rPr>
              <a:t>https://www.cdc.gov/ncbddd/birthdefects/downsyndrome.html#:~:text=Typically%2C%20a%20baby%20is%20born%20with%2046%20chromosomes.,an%20extra%20copy%20of%20a%20chromosome%20is%20%E2%80%98trisomy.%E2%80%99</a:t>
            </a:r>
            <a:r>
              <a:rPr lang="en-GB" sz="1000" dirty="0"/>
              <a:t>  [Accessed 13 Dec. 2022].</a:t>
            </a:r>
          </a:p>
          <a:p>
            <a:endParaRPr lang="en-GB" sz="1000" dirty="0"/>
          </a:p>
          <a:p>
            <a:r>
              <a:rPr lang="en-GB" sz="1000" dirty="0"/>
              <a:t>CDC (2019). </a:t>
            </a:r>
            <a:r>
              <a:rPr lang="en-GB" sz="1000" i="1" dirty="0"/>
              <a:t>Data and Statistics on Down Syndrome</a:t>
            </a:r>
            <a:r>
              <a:rPr lang="en-GB" sz="1000" dirty="0"/>
              <a:t>. [online] Centres for Disease Control and Prevention. Available at: </a:t>
            </a:r>
            <a:r>
              <a:rPr lang="en-GB" sz="1000" dirty="0">
                <a:hlinkClick r:id="rId8"/>
              </a:rPr>
              <a:t>https://www.cdc.gov/ncbddd/birthdefects/downsyndrome/data.html</a:t>
            </a:r>
            <a:r>
              <a:rPr lang="en-GB" sz="1000" dirty="0"/>
              <a:t>  [Accessed 14 Jan. 2023].</a:t>
            </a:r>
          </a:p>
          <a:p>
            <a:r>
              <a:rPr lang="en-GB" sz="1000" dirty="0"/>
              <a:t>‌ Contributing, T. (2015). </a:t>
            </a:r>
            <a:r>
              <a:rPr lang="en-GB" sz="1000" i="1" dirty="0"/>
              <a:t>Down Syndrome</a:t>
            </a:r>
            <a:r>
              <a:rPr lang="en-GB" sz="1000" dirty="0"/>
              <a:t>. [online] What to Expect. Available at: </a:t>
            </a:r>
            <a:r>
              <a:rPr lang="en-GB" sz="1000" dirty="0">
                <a:hlinkClick r:id="rId9"/>
              </a:rPr>
              <a:t>https://www.whattoexpect.com/first-year/children-with-down-syndrome.aspx#:~:text=Down%20syndrome%20is%20also%20called%20trisomy%2021%20because,needs%20of%20children%20with%20Down%20syndrome%20can%20vary</a:t>
            </a:r>
            <a:r>
              <a:rPr lang="en-GB" sz="1000" dirty="0"/>
              <a:t> . [Accessed 15 Jan. 2023].</a:t>
            </a:r>
          </a:p>
          <a:p>
            <a:r>
              <a:rPr lang="en-GB" sz="1000" dirty="0"/>
              <a:t>‌Downs Syndrome Association. (2022). </a:t>
            </a:r>
            <a:r>
              <a:rPr lang="en-GB" sz="1000" i="1" dirty="0"/>
              <a:t>About Down’s Syndrome - Downs Syndrome Association</a:t>
            </a:r>
            <a:r>
              <a:rPr lang="en-GB" sz="1000" dirty="0"/>
              <a:t>. [online] Available at: </a:t>
            </a:r>
            <a:r>
              <a:rPr lang="en-GB" sz="1000" dirty="0">
                <a:hlinkClick r:id="rId10"/>
              </a:rPr>
              <a:t>https://www.downs-syndrome.org.uk/about-downs-syndrome/</a:t>
            </a:r>
            <a:r>
              <a:rPr lang="en-GB" sz="1000" dirty="0"/>
              <a:t>  [Accessed 13 Dec. 2022].</a:t>
            </a:r>
          </a:p>
          <a:p>
            <a:endParaRPr lang="en-GB" sz="1000" dirty="0"/>
          </a:p>
          <a:p>
            <a:r>
              <a:rPr lang="en-GB" sz="1000" dirty="0"/>
              <a:t>devsupport (2017). </a:t>
            </a:r>
            <a:r>
              <a:rPr lang="en-GB" sz="1000" i="1" dirty="0"/>
              <a:t>Supporting parents of children with Down’s syndrome</a:t>
            </a:r>
            <a:r>
              <a:rPr lang="en-GB" sz="1000" dirty="0"/>
              <a:t>. [online] Nursing in Practice. Available at: </a:t>
            </a:r>
            <a:r>
              <a:rPr lang="en-GB" sz="1000" dirty="0">
                <a:hlinkClick r:id="rId11"/>
              </a:rPr>
              <a:t>https://www.nursinginpractice.com/clinical/supporting-parents-of-children-with-downs-syndrome/</a:t>
            </a:r>
            <a:r>
              <a:rPr lang="en-GB" sz="1000" dirty="0"/>
              <a:t>  [Accessed 15 Jan. 2023].</a:t>
            </a:r>
          </a:p>
          <a:p>
            <a:endParaRPr lang="en-GB" sz="1000" dirty="0"/>
          </a:p>
          <a:p>
            <a:r>
              <a:rPr lang="en-GB" sz="1000" dirty="0"/>
              <a:t>‌Down syndrome education international (2023)  </a:t>
            </a:r>
            <a:r>
              <a:rPr lang="en-GB" sz="1000" i="1" dirty="0"/>
              <a:t>Development and learning for people with Down syndrome</a:t>
            </a:r>
            <a:r>
              <a:rPr lang="en-GB" sz="1000" dirty="0"/>
              <a:t>. [online] Available at: </a:t>
            </a:r>
            <a:r>
              <a:rPr lang="en-GB" sz="1000" dirty="0">
                <a:hlinkClick r:id="rId12"/>
              </a:rPr>
              <a:t>https://www.down-syndrome.org/en-gb/about-down-syndrome/development/</a:t>
            </a:r>
            <a:r>
              <a:rPr lang="en-GB" sz="1000" dirty="0"/>
              <a:t>  [Accessed 5 Jan. 2023].</a:t>
            </a:r>
          </a:p>
          <a:p>
            <a:endParaRPr lang="en-GB" sz="1000" dirty="0"/>
          </a:p>
          <a:p>
            <a:r>
              <a:rPr lang="en-GB" sz="1000" dirty="0"/>
              <a:t>Down-syndrome. (2017). </a:t>
            </a:r>
            <a:r>
              <a:rPr lang="en-GB" sz="1000" i="1" dirty="0"/>
              <a:t>Development and learning for people with Down syndrome</a:t>
            </a:r>
            <a:r>
              <a:rPr lang="en-GB" sz="1000" dirty="0"/>
              <a:t>. [online] Available at: </a:t>
            </a:r>
            <a:r>
              <a:rPr lang="en-GB" sz="1000" dirty="0">
                <a:hlinkClick r:id="rId12"/>
              </a:rPr>
              <a:t>https://www.down-syndrome.org/en-gb/about-down-syndrome/development/</a:t>
            </a:r>
            <a:r>
              <a:rPr lang="en-GB" sz="1000" dirty="0"/>
              <a:t>  [Accessed 15 Jan. 2023].</a:t>
            </a:r>
          </a:p>
          <a:p>
            <a:r>
              <a:rPr lang="en-GB" sz="1000" dirty="0"/>
              <a:t>‌</a:t>
            </a:r>
          </a:p>
          <a:p>
            <a:r>
              <a:rPr lang="en-GB" sz="1000" dirty="0"/>
              <a:t>Devarakonda, C. (2013) </a:t>
            </a:r>
            <a:r>
              <a:rPr lang="en-GB" sz="1000" i="1" dirty="0"/>
              <a:t>Diversity and Inclusion in Early Childhood: An Introduction. </a:t>
            </a:r>
            <a:r>
              <a:rPr lang="en-GB" sz="1000" dirty="0"/>
              <a:t>London: Sage Publications Ltd.</a:t>
            </a:r>
          </a:p>
          <a:p>
            <a:endParaRPr lang="en-GB" sz="1000" dirty="0"/>
          </a:p>
          <a:p>
            <a:r>
              <a:rPr lang="en-GB" sz="1000" dirty="0"/>
              <a:t>Hughes, J. (2006). Inclusive education for individuals with Down syndrome. </a:t>
            </a:r>
            <a:r>
              <a:rPr lang="en-GB" sz="1000" i="1" dirty="0"/>
              <a:t>Down Syndrome News and Update</a:t>
            </a:r>
            <a:r>
              <a:rPr lang="en-GB" sz="1000" dirty="0"/>
              <a:t>, [online] 6(1), pp.1–3. doi:10.3104/practice.370.</a:t>
            </a:r>
          </a:p>
          <a:p>
            <a:r>
              <a:rPr lang="en-GB" sz="1000" dirty="0"/>
              <a:t>Heid, M. (2022). </a:t>
            </a:r>
            <a:r>
              <a:rPr lang="en-GB" sz="1000" i="1" dirty="0"/>
              <a:t>Types of Down Syndrome| Everyday Health</a:t>
            </a:r>
            <a:r>
              <a:rPr lang="en-GB" sz="1000" dirty="0"/>
              <a:t>. [online] EverydayHealth.com. Available at: </a:t>
            </a:r>
            <a:r>
              <a:rPr lang="en-GB" sz="1000" dirty="0">
                <a:hlinkClick r:id="rId13"/>
              </a:rPr>
              <a:t>https://www.everydayhealth.com/down-syndrome/definition-different-types-down-syndrome/</a:t>
            </a:r>
            <a:r>
              <a:rPr lang="en-GB" sz="1000" dirty="0"/>
              <a:t>  [Accessed 14 Jan. 2023].</a:t>
            </a:r>
          </a:p>
          <a:p>
            <a:endParaRPr lang="en-GB" sz="1000" dirty="0"/>
          </a:p>
          <a:p>
            <a:r>
              <a:rPr lang="en-GB" sz="1000" dirty="0"/>
              <a:t>‌Integrated Treatment Services. (2013). </a:t>
            </a:r>
            <a:r>
              <a:rPr lang="en-GB" sz="1000" i="1" dirty="0"/>
              <a:t>Picture Exchange Communication System (PECS) - Integrated Treatment Services</a:t>
            </a:r>
            <a:r>
              <a:rPr lang="en-GB" sz="1000" dirty="0"/>
              <a:t>. [online] Available at: </a:t>
            </a:r>
            <a:r>
              <a:rPr lang="en-GB" sz="1000" dirty="0">
                <a:hlinkClick r:id="rId14"/>
              </a:rPr>
              <a:t>https://www.integratedtreatmentservices.co.uk/our-approaches/speech-therapy-approaches/picture-exchange-communication-system-pecs/</a:t>
            </a:r>
            <a:r>
              <a:rPr lang="en-GB" sz="1000" dirty="0"/>
              <a:t>  [Accessed 15 Jan. 2023].</a:t>
            </a:r>
          </a:p>
          <a:p>
            <a:endParaRPr lang="en-GB" sz="1000" dirty="0"/>
          </a:p>
          <a:p>
            <a:r>
              <a:rPr lang="en-GB" sz="1000" dirty="0"/>
              <a:t>‌Kidshealth.org. (2022). </a:t>
            </a:r>
            <a:r>
              <a:rPr lang="en-GB" sz="1000" i="1" dirty="0"/>
              <a:t>Down Syndrome (for Parents) - Nemours KidsHealth</a:t>
            </a:r>
            <a:r>
              <a:rPr lang="en-GB" sz="1000" dirty="0"/>
              <a:t>. [online] Available at: </a:t>
            </a:r>
            <a:r>
              <a:rPr lang="en-GB" sz="1000" dirty="0">
                <a:hlinkClick r:id="rId15"/>
              </a:rPr>
              <a:t>https://kidshealth.org/en/parents/down-syndrome.htm</a:t>
            </a:r>
            <a:r>
              <a:rPr lang="en-GB" sz="1000" dirty="0"/>
              <a:t> [Accessed 16 Jan. 2023].</a:t>
            </a:r>
          </a:p>
          <a:p>
            <a:r>
              <a:rPr lang="en-GB" sz="1000" dirty="0"/>
              <a:t>‌</a:t>
            </a:r>
          </a:p>
          <a:p>
            <a:r>
              <a:rPr lang="en-GB" sz="1000" dirty="0"/>
              <a:t>Leaf Complex Care. (2022). </a:t>
            </a:r>
            <a:r>
              <a:rPr lang="en-GB" sz="1000" i="1" dirty="0"/>
              <a:t>What is Down Syndrome: Signs &amp; Causes - Leaf Complex Care</a:t>
            </a:r>
            <a:r>
              <a:rPr lang="en-GB" sz="1000" dirty="0"/>
              <a:t>. [online] Available at: </a:t>
            </a:r>
            <a:r>
              <a:rPr lang="en-GB" sz="1000" dirty="0">
                <a:hlinkClick r:id="rId16"/>
              </a:rPr>
              <a:t>https://leafcare.co.uk/blog/down-syndrome/</a:t>
            </a:r>
            <a:r>
              <a:rPr lang="en-GB" sz="1000" dirty="0"/>
              <a:t>  [Accessed 14 Jan. 2023].</a:t>
            </a:r>
          </a:p>
          <a:p>
            <a:endParaRPr lang="en-GB" sz="1000" dirty="0"/>
          </a:p>
          <a:p>
            <a:r>
              <a:rPr lang="en-GB" sz="1000" dirty="0"/>
              <a:t>‌‌Mayoclinic (2018). </a:t>
            </a:r>
            <a:r>
              <a:rPr lang="en-GB" sz="1000" i="1" dirty="0"/>
              <a:t>Down syndrome - Diagnosis and treatment - Mayo Clinic</a:t>
            </a:r>
            <a:r>
              <a:rPr lang="en-GB" sz="1000" dirty="0"/>
              <a:t>. [online] Available at: </a:t>
            </a:r>
            <a:r>
              <a:rPr lang="en-GB" sz="1000" dirty="0">
                <a:hlinkClick r:id="rId17"/>
              </a:rPr>
              <a:t>https://www.mayoclinic.org/diseases-conditions/down-syndrome/diagnosis-treatment/drc-20355983</a:t>
            </a:r>
            <a:r>
              <a:rPr lang="en-GB" sz="1000" dirty="0"/>
              <a:t>  [Accessed 10 Jan. 2023].</a:t>
            </a:r>
          </a:p>
          <a:p>
            <a:endParaRPr lang="en-GB" sz="1000" dirty="0"/>
          </a:p>
          <a:p>
            <a:endParaRPr lang="en-GB" sz="1000" dirty="0"/>
          </a:p>
          <a:p>
            <a:r>
              <a:rPr lang="en-GB" sz="1000" dirty="0"/>
              <a:t>‌</a:t>
            </a:r>
          </a:p>
          <a:p>
            <a:r>
              <a:rPr lang="en-GB" sz="1000" dirty="0">
                <a:solidFill>
                  <a:srgbClr val="000000"/>
                </a:solidFill>
                <a:latin typeface="Times New Roman" panose="02020603050405020304" pitchFamily="18" charset="0"/>
              </a:rPr>
              <a:t>‌</a:t>
            </a:r>
          </a:p>
          <a:p>
            <a:endParaRPr lang="en-GB" sz="1000" dirty="0">
              <a:solidFill>
                <a:srgbClr val="000000"/>
              </a:solidFill>
              <a:latin typeface="Times New Roman" panose="02020603050405020304" pitchFamily="18" charset="0"/>
            </a:endParaRPr>
          </a:p>
          <a:p>
            <a:endParaRPr lang="en-GB" sz="1000" dirty="0"/>
          </a:p>
          <a:p>
            <a:r>
              <a:rPr lang="en-GB" dirty="0"/>
              <a:t>‌</a:t>
            </a:r>
          </a:p>
          <a:p>
            <a:endParaRPr lang="en-US" dirty="0"/>
          </a:p>
        </p:txBody>
      </p:sp>
    </p:spTree>
    <p:extLst>
      <p:ext uri="{BB962C8B-B14F-4D97-AF65-F5344CB8AC3E}">
        <p14:creationId xmlns:p14="http://schemas.microsoft.com/office/powerpoint/2010/main" val="2551330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6859EA-FF95-6041-B477-16E9075052A8}"/>
              </a:ext>
            </a:extLst>
          </p:cNvPr>
          <p:cNvSpPr>
            <a:spLocks noGrp="1"/>
          </p:cNvSpPr>
          <p:nvPr>
            <p:ph idx="1"/>
          </p:nvPr>
        </p:nvSpPr>
        <p:spPr>
          <a:xfrm>
            <a:off x="67377" y="0"/>
            <a:ext cx="11286423" cy="6176963"/>
          </a:xfrm>
        </p:spPr>
        <p:txBody>
          <a:bodyPr/>
          <a:lstStyle/>
          <a:p>
            <a:pPr marL="0" indent="0">
              <a:buNone/>
            </a:pPr>
            <a:endParaRPr lang="en-GB" dirty="0"/>
          </a:p>
          <a:p>
            <a:pPr marL="0" indent="0">
              <a:buNone/>
            </a:pPr>
            <a:endParaRPr lang="en-US" dirty="0"/>
          </a:p>
        </p:txBody>
      </p:sp>
      <p:sp>
        <p:nvSpPr>
          <p:cNvPr id="4" name="TextBox 3">
            <a:extLst>
              <a:ext uri="{FF2B5EF4-FFF2-40B4-BE49-F238E27FC236}">
                <a16:creationId xmlns:a16="http://schemas.microsoft.com/office/drawing/2014/main" id="{3692B0BA-7F70-1947-B0A2-C37DB909BB6F}"/>
              </a:ext>
            </a:extLst>
          </p:cNvPr>
          <p:cNvSpPr txBox="1"/>
          <p:nvPr/>
        </p:nvSpPr>
        <p:spPr>
          <a:xfrm>
            <a:off x="0" y="137160"/>
            <a:ext cx="12192000" cy="7063472"/>
          </a:xfrm>
          <a:prstGeom prst="rect">
            <a:avLst/>
          </a:prstGeom>
          <a:noFill/>
        </p:spPr>
        <p:txBody>
          <a:bodyPr wrap="square" rtlCol="0">
            <a:spAutoFit/>
          </a:bodyPr>
          <a:lstStyle/>
          <a:p>
            <a:r>
              <a:rPr lang="en-GB" sz="1000" dirty="0"/>
              <a:t>Medlineplus.gov. (2022). </a:t>
            </a:r>
            <a:r>
              <a:rPr lang="en-GB" sz="1000" i="1" dirty="0"/>
              <a:t>Down Syndrome Tests</a:t>
            </a:r>
            <a:r>
              <a:rPr lang="en-GB" sz="1000" dirty="0"/>
              <a:t>. [online] Available at: </a:t>
            </a:r>
            <a:r>
              <a:rPr lang="en-GB" sz="1000" dirty="0">
                <a:hlinkClick r:id="rId2"/>
              </a:rPr>
              <a:t>https://medlineplus.gov/lab-tests/down-syndrome-tests/</a:t>
            </a:r>
            <a:r>
              <a:rPr lang="en-GB" sz="1000" dirty="0"/>
              <a:t> [Accessed 14 Jan. 2023].</a:t>
            </a:r>
          </a:p>
          <a:p>
            <a:r>
              <a:rPr lang="en-GB" sz="1000" dirty="0"/>
              <a:t>Mencap. (2021). </a:t>
            </a:r>
            <a:r>
              <a:rPr lang="en-GB" sz="1000" i="1" dirty="0"/>
              <a:t>Down’s syndrome</a:t>
            </a:r>
            <a:r>
              <a:rPr lang="en-GB" sz="1000" dirty="0"/>
              <a:t>. [online] Available at: </a:t>
            </a:r>
            <a:r>
              <a:rPr lang="en-GB" sz="1000" dirty="0">
                <a:hlinkClick r:id="rId3"/>
              </a:rPr>
              <a:t>https://www.mencap.org.uk/learning-disability-explained/conditions-linked-learning-disability/downs-syndrome</a:t>
            </a:r>
            <a:r>
              <a:rPr lang="en-GB" sz="1000" dirty="0"/>
              <a:t>  [Accessed 16 Jan. 2023].</a:t>
            </a:r>
          </a:p>
          <a:p>
            <a:r>
              <a:rPr lang="en-GB" sz="1000" dirty="0"/>
              <a:t>‌ </a:t>
            </a:r>
          </a:p>
          <a:p>
            <a:r>
              <a:rPr lang="en-GB" sz="1000" dirty="0"/>
              <a:t>NHS Choices (2023). </a:t>
            </a:r>
            <a:r>
              <a:rPr lang="en-GB" sz="1000" i="1" dirty="0"/>
              <a:t>Screening for Down’s syndrome, Edwards’ syndrome and Patau’s syndrome</a:t>
            </a:r>
            <a:r>
              <a:rPr lang="en-GB" sz="1000" dirty="0"/>
              <a:t>. [online] Available at: </a:t>
            </a:r>
            <a:r>
              <a:rPr lang="en-GB" sz="1000" dirty="0">
                <a:hlinkClick r:id="rId4"/>
              </a:rPr>
              <a:t>https://www.nhs.uk/pregnancy/your-pregnancy-care/screening-for-downs-edwards-pataus-syndrome/</a:t>
            </a:r>
            <a:r>
              <a:rPr lang="en-GB" sz="1000" dirty="0"/>
              <a:t>  [Accessed 4 Jan. 2023].</a:t>
            </a:r>
          </a:p>
          <a:p>
            <a:endParaRPr lang="en-GB" sz="1000" dirty="0"/>
          </a:p>
          <a:p>
            <a:r>
              <a:rPr lang="en-GB" sz="1000" dirty="0"/>
              <a:t>‌NHS Choices (2023). </a:t>
            </a:r>
            <a:r>
              <a:rPr lang="en-GB" sz="1000" i="1" dirty="0"/>
              <a:t>How to help children and young people - Down’s syndrome</a:t>
            </a:r>
            <a:r>
              <a:rPr lang="en-GB" sz="1000" dirty="0"/>
              <a:t>. [online] Available at: </a:t>
            </a:r>
            <a:r>
              <a:rPr lang="en-GB" sz="1000" dirty="0">
                <a:hlinkClick r:id="rId5"/>
              </a:rPr>
              <a:t>https://www.nhs.uk/conditions/downs-syndrome/how-to-help-children-and-young-people/</a:t>
            </a:r>
            <a:r>
              <a:rPr lang="en-GB" sz="1000" dirty="0"/>
              <a:t>  [Accessed 13 Jan. 2023].</a:t>
            </a:r>
          </a:p>
          <a:p>
            <a:r>
              <a:rPr lang="en-GB" sz="1000" dirty="0"/>
              <a:t>‌</a:t>
            </a:r>
          </a:p>
          <a:p>
            <a:r>
              <a:rPr lang="en-GB" sz="1000" dirty="0"/>
              <a:t>NHS Choices (2023). </a:t>
            </a:r>
            <a:r>
              <a:rPr lang="en-GB" sz="1000" i="1" dirty="0"/>
              <a:t>What is Down’s syndrome? - Down’s syndrome</a:t>
            </a:r>
            <a:r>
              <a:rPr lang="en-GB" sz="1000" dirty="0"/>
              <a:t>. [online] Available at: https://www.nhs.uk/conditions/downs-syndrome/ [Accessed 4 Jan. 2023].</a:t>
            </a:r>
          </a:p>
          <a:p>
            <a:r>
              <a:rPr lang="en-GB" sz="1000" dirty="0"/>
              <a:t>‌Unicef.org. (2019). </a:t>
            </a:r>
            <a:r>
              <a:rPr lang="en-GB" sz="1000" i="1" dirty="0"/>
              <a:t>The Convention on the Rights of the Child: The children’s version</a:t>
            </a:r>
            <a:r>
              <a:rPr lang="en-GB" sz="1000" dirty="0"/>
              <a:t>. [online] Available at: </a:t>
            </a:r>
            <a:r>
              <a:rPr lang="en-GB" sz="1000" dirty="0">
                <a:hlinkClick r:id="rId6"/>
              </a:rPr>
              <a:t>https://www.unicef.org/child-rights-convention/convention-text-childrens-version</a:t>
            </a:r>
            <a:r>
              <a:rPr lang="en-GB" sz="1000" dirty="0"/>
              <a:t>  [Accessed 4 Jan. 2023].</a:t>
            </a:r>
          </a:p>
          <a:p>
            <a:endParaRPr lang="en-GB" sz="1000" dirty="0"/>
          </a:p>
          <a:p>
            <a:r>
              <a:rPr lang="en-GB" sz="1000" dirty="0"/>
              <a:t>Pyramid Educational Consultants. (2022). </a:t>
            </a:r>
            <a:r>
              <a:rPr lang="en-GB" sz="1000" i="1" dirty="0"/>
              <a:t>Home - Pyramid Educational Consultants</a:t>
            </a:r>
            <a:r>
              <a:rPr lang="en-GB" sz="1000" dirty="0"/>
              <a:t>. [online] Available at: </a:t>
            </a:r>
            <a:r>
              <a:rPr lang="en-GB" sz="1000" dirty="0">
                <a:hlinkClick r:id="rId7"/>
              </a:rPr>
              <a:t>https://pecs.com/</a:t>
            </a:r>
            <a:r>
              <a:rPr lang="en-GB" sz="1000" dirty="0"/>
              <a:t>  [Accessed 16 Jan. 2023].</a:t>
            </a:r>
          </a:p>
          <a:p>
            <a:r>
              <a:rPr lang="en-GB" sz="1000" dirty="0"/>
              <a:t>‌Pessah, D. and Program, B. (n.d.). </a:t>
            </a:r>
            <a:r>
              <a:rPr lang="en-GB" sz="1000" i="1" dirty="0"/>
              <a:t>Clinician-Perceived Bridges and Barriers to Parental Implementation of Picture Exchange Communication System (PECS): An evaluation</a:t>
            </a:r>
            <a:r>
              <a:rPr lang="en-GB" sz="1000" dirty="0"/>
              <a:t>. [online] Available at: </a:t>
            </a:r>
            <a:r>
              <a:rPr lang="en-GB" sz="1000" dirty="0">
                <a:hlinkClick r:id="rId8"/>
              </a:rPr>
              <a:t>https://core.ac.uk/download/62643988.pdf</a:t>
            </a:r>
            <a:r>
              <a:rPr lang="en-GB" sz="1000" dirty="0"/>
              <a:t>  [Accessed 10 Jan. 2023].</a:t>
            </a:r>
          </a:p>
          <a:p>
            <a:endParaRPr lang="en-GB" sz="1000" dirty="0"/>
          </a:p>
          <a:p>
            <a:r>
              <a:rPr lang="en-GB" sz="1000" dirty="0"/>
              <a:t>Positiveaboutdownsyndrome.co.uk. (2022). </a:t>
            </a:r>
            <a:r>
              <a:rPr lang="en-GB" sz="1000" i="1" dirty="0"/>
              <a:t>PADS POPS – Positive About Down Syndrome</a:t>
            </a:r>
            <a:r>
              <a:rPr lang="en-GB" sz="1000" dirty="0"/>
              <a:t>. [online] Available at: </a:t>
            </a:r>
            <a:r>
              <a:rPr lang="en-GB" sz="1000" dirty="0">
                <a:hlinkClick r:id="rId9"/>
              </a:rPr>
              <a:t>https://positiveaboutdownsyndrome.co.uk/pads-pops/</a:t>
            </a:r>
            <a:r>
              <a:rPr lang="en-GB" sz="1000" dirty="0"/>
              <a:t>  [Accessed 17 Jan. 2023].</a:t>
            </a:r>
          </a:p>
          <a:p>
            <a:r>
              <a:rPr lang="en-GB" sz="1000" dirty="0"/>
              <a:t>‌</a:t>
            </a:r>
          </a:p>
          <a:p>
            <a:r>
              <a:rPr lang="en-GB" sz="1000" dirty="0"/>
              <a:t>Roberts, J. (2020). </a:t>
            </a:r>
            <a:r>
              <a:rPr lang="en-GB" sz="1000" i="1" dirty="0"/>
              <a:t>The Problem with PECS®</a:t>
            </a:r>
            <a:r>
              <a:rPr lang="en-GB" sz="1000" dirty="0"/>
              <a:t>. [online] Therapist Neurodiversity Collective. Available at: </a:t>
            </a:r>
            <a:r>
              <a:rPr lang="en-GB" sz="1000" dirty="0">
                <a:hlinkClick r:id="rId10"/>
              </a:rPr>
              <a:t>https://therapistndc.org/the-problem-with-pecs/</a:t>
            </a:r>
            <a:r>
              <a:rPr lang="en-GB" sz="1000" dirty="0"/>
              <a:t>  [Accessed 10 Jan. 2023].</a:t>
            </a:r>
          </a:p>
          <a:p>
            <a:r>
              <a:rPr lang="en-GB" sz="1000" dirty="0"/>
              <a:t>The national Down syndrome Cytogentic Register (2014). </a:t>
            </a:r>
            <a:r>
              <a:rPr lang="en-GB" sz="1000" i="1" dirty="0"/>
              <a:t>The National Down Syndrome Cytogenetic Register for England and Wales: 2012 Annual Report</a:t>
            </a:r>
            <a:r>
              <a:rPr lang="en-GB" sz="1000" dirty="0"/>
              <a:t>. [online] Available at: </a:t>
            </a:r>
            <a:r>
              <a:rPr lang="en-GB" sz="1000" dirty="0">
                <a:hlinkClick r:id="rId11"/>
              </a:rPr>
              <a:t>http://www.binocar.org/content/annrep2012_FINAL.pdf</a:t>
            </a:r>
            <a:r>
              <a:rPr lang="en-GB" sz="1000" dirty="0"/>
              <a:t> [Accessed 11 Jan 2023].</a:t>
            </a:r>
          </a:p>
          <a:p>
            <a:endParaRPr lang="en-GB" sz="1000" dirty="0">
              <a:solidFill>
                <a:srgbClr val="000000"/>
              </a:solidFill>
              <a:latin typeface="Times New Roman" panose="02020603050405020304" pitchFamily="18" charset="0"/>
            </a:endParaRPr>
          </a:p>
          <a:p>
            <a:r>
              <a:rPr lang="en-GB" sz="1000" dirty="0">
                <a:solidFill>
                  <a:srgbClr val="000000"/>
                </a:solidFill>
                <a:latin typeface="Times New Roman" panose="02020603050405020304" pitchFamily="18" charset="0"/>
              </a:rPr>
              <a:t>ResearchGate. (2018). </a:t>
            </a:r>
            <a:r>
              <a:rPr lang="en-GB" sz="1000" i="1" dirty="0">
                <a:solidFill>
                  <a:srgbClr val="000000"/>
                </a:solidFill>
                <a:latin typeface="Times New Roman" panose="02020603050405020304" pitchFamily="18" charset="0"/>
              </a:rPr>
              <a:t>Fig. 2: Picture exchange communication system</a:t>
            </a:r>
            <a:r>
              <a:rPr lang="en-GB" sz="1000" dirty="0">
                <a:solidFill>
                  <a:srgbClr val="000000"/>
                </a:solidFill>
                <a:latin typeface="Times New Roman" panose="02020603050405020304" pitchFamily="18" charset="0"/>
              </a:rPr>
              <a:t>. [online] Available at: </a:t>
            </a:r>
            <a:r>
              <a:rPr lang="en-GB" sz="1000" dirty="0">
                <a:solidFill>
                  <a:srgbClr val="000000"/>
                </a:solidFill>
                <a:latin typeface="Times New Roman" panose="02020603050405020304" pitchFamily="18" charset="0"/>
                <a:hlinkClick r:id="rId12"/>
              </a:rPr>
              <a:t>https://www.researchgate.net/figure/Picture-exchange-communication-system_fig2_327113302</a:t>
            </a:r>
            <a:r>
              <a:rPr lang="en-GB" sz="1000" dirty="0">
                <a:solidFill>
                  <a:srgbClr val="000000"/>
                </a:solidFill>
                <a:latin typeface="Times New Roman" panose="02020603050405020304" pitchFamily="18" charset="0"/>
              </a:rPr>
              <a:t>  [Accessed 10 Jan. 2023].</a:t>
            </a:r>
          </a:p>
          <a:p>
            <a:endParaRPr lang="en-GB" sz="1000" dirty="0"/>
          </a:p>
          <a:p>
            <a:r>
              <a:rPr lang="en-GB" sz="1000" dirty="0"/>
              <a:t>Raising Children Network. (2021). </a:t>
            </a:r>
            <a:r>
              <a:rPr lang="en-GB" sz="1000" i="1" dirty="0"/>
              <a:t>Down syndrome</a:t>
            </a:r>
            <a:r>
              <a:rPr lang="en-GB" sz="1000" dirty="0"/>
              <a:t>. [online] Available at: </a:t>
            </a:r>
            <a:r>
              <a:rPr lang="en-GB" sz="1000" dirty="0">
                <a:hlinkClick r:id="rId13"/>
              </a:rPr>
              <a:t>https://raisingchildren.net.au/disability/guide-to-disabilities/assessment-diagnosis/down-syndrome</a:t>
            </a:r>
            <a:r>
              <a:rPr lang="en-GB" sz="1000" dirty="0"/>
              <a:t>  [Accessed 14 Jan. 2023].</a:t>
            </a:r>
          </a:p>
          <a:p>
            <a:r>
              <a:rPr lang="en-GB" sz="1000" dirty="0"/>
              <a:t>‌</a:t>
            </a:r>
          </a:p>
          <a:p>
            <a:r>
              <a:rPr lang="en-GB" sz="1000" dirty="0">
                <a:solidFill>
                  <a:srgbClr val="000000"/>
                </a:solidFill>
                <a:latin typeface="Times New Roman" panose="02020603050405020304" pitchFamily="18" charset="0"/>
              </a:rPr>
              <a:t>Selikowitz, M (2019) </a:t>
            </a:r>
            <a:r>
              <a:rPr lang="en-GB" sz="1000" i="1" dirty="0">
                <a:solidFill>
                  <a:srgbClr val="000000"/>
                </a:solidFill>
                <a:latin typeface="Times New Roman" panose="02020603050405020304" pitchFamily="18" charset="0"/>
              </a:rPr>
              <a:t>Down Syndrome. Oxford: OUP Oxford. Available at:</a:t>
            </a:r>
            <a:r>
              <a:rPr lang="en-GB" sz="1000" i="1" u="sng" dirty="0">
                <a:solidFill>
                  <a:schemeClr val="accent1"/>
                </a:solidFill>
                <a:latin typeface="Times New Roman" panose="02020603050405020304" pitchFamily="18" charset="0"/>
              </a:rPr>
              <a:t>https://books.google.co.uk/books?hl=en&amp;lr=&amp;id=LVCUfihoAZYC&amp;oi=fnd&amp;pg=PR13&amp;dq=what+challenges+will+I+face+as+a+person+with+down+syndrome&amp;ots=C65L9BPz0z&amp;sig=xQagPOCiE3ZsXY8CBZoGrXI5G_A&amp;redir_esc=y#v=twopage&amp;q&amp;f=false    </a:t>
            </a:r>
            <a:r>
              <a:rPr lang="en-GB" sz="1000" i="1" dirty="0">
                <a:solidFill>
                  <a:srgbClr val="000000"/>
                </a:solidFill>
                <a:latin typeface="Times New Roman" panose="02020603050405020304" pitchFamily="18" charset="0"/>
              </a:rPr>
              <a:t>[Accessed 13 Jan 2023]</a:t>
            </a:r>
            <a:endParaRPr lang="en-GB" sz="1000" dirty="0"/>
          </a:p>
          <a:p>
            <a:endParaRPr lang="en-GB" sz="1000" dirty="0"/>
          </a:p>
          <a:p>
            <a:r>
              <a:rPr lang="en-GB" sz="1000" dirty="0"/>
              <a:t>Stand Out Socks UK. (2017). </a:t>
            </a:r>
            <a:r>
              <a:rPr lang="en-GB" sz="1000" i="1" dirty="0"/>
              <a:t>Stand Out Socks UK</a:t>
            </a:r>
            <a:r>
              <a:rPr lang="en-GB" sz="1000" dirty="0"/>
              <a:t>. [online] Available at: </a:t>
            </a:r>
            <a:r>
              <a:rPr lang="en-GB" sz="1000" dirty="0">
                <a:hlinkClick r:id="rId14"/>
              </a:rPr>
              <a:t>https://www.standoutsocks.co.uk/pages/pads-positive-about-down-syndrome#:~:text=Who%20are%20Positive%20About%20Down%20Syndrome%20%28PADS%29%3F%20Positive,parents%20of%20a%20little%20one%20with%20Down%20syndrome</a:t>
            </a:r>
            <a:r>
              <a:rPr lang="en-GB" sz="1000" dirty="0"/>
              <a:t> . [Accessed 17 Jan. 2023].</a:t>
            </a:r>
          </a:p>
          <a:p>
            <a:r>
              <a:rPr lang="en-GB" sz="1000" dirty="0"/>
              <a:t>‌</a:t>
            </a:r>
          </a:p>
          <a:p>
            <a:r>
              <a:rPr lang="en-GB" sz="1000" dirty="0"/>
              <a:t>Synonym.com. (2020). </a:t>
            </a:r>
            <a:r>
              <a:rPr lang="en-GB" sz="1000" i="1" dirty="0"/>
              <a:t>The Disadvantages of PECS | Synonym</a:t>
            </a:r>
            <a:r>
              <a:rPr lang="en-GB" sz="1000" dirty="0"/>
              <a:t>. [online] Available at: </a:t>
            </a:r>
            <a:r>
              <a:rPr lang="en-GB" sz="1000" dirty="0">
                <a:hlinkClick r:id="rId15"/>
              </a:rPr>
              <a:t>https://classroom.synonym.com/disadvantages-pecs-8036301.html</a:t>
            </a:r>
            <a:r>
              <a:rPr lang="en-GB" sz="1000" dirty="0"/>
              <a:t> [Accessed 15 Jan. 2023].</a:t>
            </a:r>
          </a:p>
          <a:p>
            <a:endParaRPr lang="en-GB" sz="1000" dirty="0"/>
          </a:p>
          <a:p>
            <a:r>
              <a:rPr lang="en-GB" sz="1000" dirty="0"/>
              <a:t>Shaziya Allarakha, MD (2022). </a:t>
            </a:r>
            <a:r>
              <a:rPr lang="en-GB" sz="1000" i="1" dirty="0"/>
              <a:t>What Is the Life Expectancy of a Person With Down Syndrome? 60 Years Average</a:t>
            </a:r>
            <a:r>
              <a:rPr lang="en-GB" sz="1000" dirty="0"/>
              <a:t>. [online] MedicineNet. Available at: </a:t>
            </a:r>
            <a:r>
              <a:rPr lang="en-GB" sz="1000" dirty="0">
                <a:hlinkClick r:id="rId16"/>
              </a:rPr>
              <a:t>https://www.medicinenet.com/life_expectancy_of_a_person_with_down_syndrome/article.htm</a:t>
            </a:r>
            <a:r>
              <a:rPr lang="en-GB" sz="1000" dirty="0"/>
              <a:t>  [Accessed 13 Jan. 2023].</a:t>
            </a:r>
          </a:p>
          <a:p>
            <a:endParaRPr lang="en-GB" sz="1000" dirty="0"/>
          </a:p>
          <a:p>
            <a:r>
              <a:rPr lang="en-GB" sz="1000" dirty="0"/>
              <a:t>Thinkgenetic.com. (2016). </a:t>
            </a:r>
            <a:r>
              <a:rPr lang="en-GB" sz="1000" i="1" dirty="0"/>
              <a:t>Organizations: Are there good support groups for Down Syndrome? | ThinkGenetic</a:t>
            </a:r>
            <a:r>
              <a:rPr lang="en-GB" sz="1000" dirty="0"/>
              <a:t>. [online] Available at: </a:t>
            </a:r>
            <a:r>
              <a:rPr lang="en-GB" sz="1000" dirty="0">
                <a:hlinkClick r:id="rId17"/>
              </a:rPr>
              <a:t>https://thinkgenetic.com/diseases/down-syndrome/organizations</a:t>
            </a:r>
            <a:r>
              <a:rPr lang="en-GB" sz="1000" dirty="0"/>
              <a:t>  [Accessed 16 Jan. 2023].</a:t>
            </a:r>
          </a:p>
          <a:p>
            <a:endParaRPr lang="en-GB" sz="1000" dirty="0"/>
          </a:p>
          <a:p>
            <a:r>
              <a:rPr lang="en-GB" sz="900" dirty="0"/>
              <a:t>‌United Nations (no date) </a:t>
            </a:r>
            <a:r>
              <a:rPr lang="en-GB" sz="900" i="1" dirty="0"/>
              <a:t>Convention on the Rights of Persons with Disabilities. </a:t>
            </a:r>
            <a:r>
              <a:rPr lang="en-GB" sz="900" dirty="0"/>
              <a:t>Available at: </a:t>
            </a:r>
            <a:r>
              <a:rPr lang="en-GB" sz="900" dirty="0">
                <a:hlinkClick r:id="rId18"/>
              </a:rPr>
              <a:t>https://www.un.org/development/desa/disabilities/convention-on-the-rights-of-persons-with-disabilities.html</a:t>
            </a:r>
            <a:r>
              <a:rPr lang="en-GB" sz="900" dirty="0"/>
              <a:t> [Accessed: November 28 2018].</a:t>
            </a:r>
          </a:p>
          <a:p>
            <a:endParaRPr lang="en-GB" sz="900" dirty="0"/>
          </a:p>
          <a:p>
            <a:r>
              <a:rPr lang="en-GB" sz="900" dirty="0"/>
              <a:t>UNICEF UK. (2022). </a:t>
            </a:r>
            <a:r>
              <a:rPr lang="en-GB" sz="900" i="1" dirty="0"/>
              <a:t>UN Convention on the Rights of the Child - UNICEF UK</a:t>
            </a:r>
            <a:r>
              <a:rPr lang="en-GB" sz="900" dirty="0"/>
              <a:t>. [online] Available at: </a:t>
            </a:r>
            <a:r>
              <a:rPr lang="en-GB" sz="900" dirty="0">
                <a:hlinkClick r:id="rId19"/>
              </a:rPr>
              <a:t>https://www.unicef.org.uk/what-we-do/un-convention-child-rights/</a:t>
            </a:r>
            <a:r>
              <a:rPr lang="en-GB" sz="900" dirty="0"/>
              <a:t>  [Accessed 16 Jan. 2023].</a:t>
            </a:r>
          </a:p>
          <a:p>
            <a:endParaRPr lang="en-GB" sz="900" dirty="0"/>
          </a:p>
          <a:p>
            <a:r>
              <a:rPr lang="en-GB" sz="900" dirty="0"/>
              <a:t>‌UNESCO (2018) ‘Education transforms lives’, </a:t>
            </a:r>
            <a:r>
              <a:rPr lang="en-GB" sz="900" dirty="0">
                <a:hlinkClick r:id="rId20"/>
              </a:rPr>
              <a:t>https://en.unesco.org/themes/education</a:t>
            </a:r>
            <a:r>
              <a:rPr lang="en-GB" sz="900" dirty="0"/>
              <a:t> [Accessed:4 Jan 2023].</a:t>
            </a:r>
          </a:p>
          <a:p>
            <a:endParaRPr lang="en-US" dirty="0"/>
          </a:p>
        </p:txBody>
      </p:sp>
    </p:spTree>
    <p:extLst>
      <p:ext uri="{BB962C8B-B14F-4D97-AF65-F5344CB8AC3E}">
        <p14:creationId xmlns:p14="http://schemas.microsoft.com/office/powerpoint/2010/main" val="624364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24952</TotalTime>
  <Words>3322</Words>
  <Application>Microsoft Macintosh PowerPoint</Application>
  <PresentationFormat>Widescreen</PresentationFormat>
  <Paragraphs>115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Howell (2004488)</dc:creator>
  <cp:lastModifiedBy>Ellie Howell (2004488)</cp:lastModifiedBy>
  <cp:revision>129</cp:revision>
  <dcterms:created xsi:type="dcterms:W3CDTF">2022-12-05T11:16:33Z</dcterms:created>
  <dcterms:modified xsi:type="dcterms:W3CDTF">2023-01-18T10:11:44Z</dcterms:modified>
</cp:coreProperties>
</file>