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2" r:id="rId7"/>
    <p:sldId id="263" r:id="rId8"/>
    <p:sldId id="264" r:id="rId9"/>
    <p:sldId id="261"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60" d="100"/>
          <a:sy n="60" d="100"/>
        </p:scale>
        <p:origin x="72" y="1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A9A672F-5D64-4600-A890-FA017DAF9D8D}" type="datetimeFigureOut">
              <a:rPr lang="en-GB" smtClean="0"/>
              <a:t>24/11/2019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3EEBD8-EF88-4F47-BB77-0B5C8884E89C}" type="slidenum">
              <a:rPr lang="en-GB" smtClean="0"/>
              <a:t>‹#›</a:t>
            </a:fld>
            <a:endParaRPr lang="en-GB"/>
          </a:p>
        </p:txBody>
      </p:sp>
    </p:spTree>
    <p:extLst>
      <p:ext uri="{BB962C8B-B14F-4D97-AF65-F5344CB8AC3E}">
        <p14:creationId xmlns:p14="http://schemas.microsoft.com/office/powerpoint/2010/main" val="18007923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9A672F-5D64-4600-A890-FA017DAF9D8D}" type="datetimeFigureOut">
              <a:rPr lang="en-GB" smtClean="0"/>
              <a:t>24/11/2019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3EEBD8-EF88-4F47-BB77-0B5C8884E89C}" type="slidenum">
              <a:rPr lang="en-GB" smtClean="0"/>
              <a:t>‹#›</a:t>
            </a:fld>
            <a:endParaRPr lang="en-GB"/>
          </a:p>
        </p:txBody>
      </p:sp>
    </p:spTree>
    <p:extLst>
      <p:ext uri="{BB962C8B-B14F-4D97-AF65-F5344CB8AC3E}">
        <p14:creationId xmlns:p14="http://schemas.microsoft.com/office/powerpoint/2010/main" val="31356280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A9A672F-5D64-4600-A890-FA017DAF9D8D}" type="datetimeFigureOut">
              <a:rPr lang="en-GB" smtClean="0"/>
              <a:t>24/11/2019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3EEBD8-EF88-4F47-BB77-0B5C8884E89C}" type="slidenum">
              <a:rPr lang="en-GB" smtClean="0"/>
              <a:t>‹#›</a:t>
            </a:fld>
            <a:endParaRPr lang="en-GB"/>
          </a:p>
        </p:txBody>
      </p:sp>
    </p:spTree>
    <p:extLst>
      <p:ext uri="{BB962C8B-B14F-4D97-AF65-F5344CB8AC3E}">
        <p14:creationId xmlns:p14="http://schemas.microsoft.com/office/powerpoint/2010/main" val="17819020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A9A672F-5D64-4600-A890-FA017DAF9D8D}" type="datetimeFigureOut">
              <a:rPr lang="en-GB" smtClean="0"/>
              <a:t>24/11/2019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3EEBD8-EF88-4F47-BB77-0B5C8884E89C}" type="slidenum">
              <a:rPr lang="en-GB" smtClean="0"/>
              <a:t>‹#›</a:t>
            </a:fld>
            <a:endParaRPr lang="en-GB"/>
          </a:p>
        </p:txBody>
      </p:sp>
    </p:spTree>
    <p:extLst>
      <p:ext uri="{BB962C8B-B14F-4D97-AF65-F5344CB8AC3E}">
        <p14:creationId xmlns:p14="http://schemas.microsoft.com/office/powerpoint/2010/main" val="34333181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A9A672F-5D64-4600-A890-FA017DAF9D8D}" type="datetimeFigureOut">
              <a:rPr lang="en-GB" smtClean="0"/>
              <a:t>24/11/2019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23EEBD8-EF88-4F47-BB77-0B5C8884E89C}" type="slidenum">
              <a:rPr lang="en-GB" smtClean="0"/>
              <a:t>‹#›</a:t>
            </a:fld>
            <a:endParaRPr lang="en-GB"/>
          </a:p>
        </p:txBody>
      </p:sp>
    </p:spTree>
    <p:extLst>
      <p:ext uri="{BB962C8B-B14F-4D97-AF65-F5344CB8AC3E}">
        <p14:creationId xmlns:p14="http://schemas.microsoft.com/office/powerpoint/2010/main" val="21525556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A9A672F-5D64-4600-A890-FA017DAF9D8D}" type="datetimeFigureOut">
              <a:rPr lang="en-GB" smtClean="0"/>
              <a:t>24/11/2019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23EEBD8-EF88-4F47-BB77-0B5C8884E89C}" type="slidenum">
              <a:rPr lang="en-GB" smtClean="0"/>
              <a:t>‹#›</a:t>
            </a:fld>
            <a:endParaRPr lang="en-GB"/>
          </a:p>
        </p:txBody>
      </p:sp>
    </p:spTree>
    <p:extLst>
      <p:ext uri="{BB962C8B-B14F-4D97-AF65-F5344CB8AC3E}">
        <p14:creationId xmlns:p14="http://schemas.microsoft.com/office/powerpoint/2010/main" val="38581953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A9A672F-5D64-4600-A890-FA017DAF9D8D}" type="datetimeFigureOut">
              <a:rPr lang="en-GB" smtClean="0"/>
              <a:t>24/11/2019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23EEBD8-EF88-4F47-BB77-0B5C8884E89C}" type="slidenum">
              <a:rPr lang="en-GB" smtClean="0"/>
              <a:t>‹#›</a:t>
            </a:fld>
            <a:endParaRPr lang="en-GB"/>
          </a:p>
        </p:txBody>
      </p:sp>
    </p:spTree>
    <p:extLst>
      <p:ext uri="{BB962C8B-B14F-4D97-AF65-F5344CB8AC3E}">
        <p14:creationId xmlns:p14="http://schemas.microsoft.com/office/powerpoint/2010/main" val="20834444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A9A672F-5D64-4600-A890-FA017DAF9D8D}" type="datetimeFigureOut">
              <a:rPr lang="en-GB" smtClean="0"/>
              <a:t>24/11/2019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3EEBD8-EF88-4F47-BB77-0B5C8884E89C}" type="slidenum">
              <a:rPr lang="en-GB" smtClean="0"/>
              <a:t>‹#›</a:t>
            </a:fld>
            <a:endParaRPr lang="en-GB"/>
          </a:p>
        </p:txBody>
      </p:sp>
    </p:spTree>
    <p:extLst>
      <p:ext uri="{BB962C8B-B14F-4D97-AF65-F5344CB8AC3E}">
        <p14:creationId xmlns:p14="http://schemas.microsoft.com/office/powerpoint/2010/main" val="12876154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A9A672F-5D64-4600-A890-FA017DAF9D8D}" type="datetimeFigureOut">
              <a:rPr lang="en-GB" smtClean="0"/>
              <a:t>24/11/2019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3EEBD8-EF88-4F47-BB77-0B5C8884E89C}" type="slidenum">
              <a:rPr lang="en-GB" smtClean="0"/>
              <a:t>‹#›</a:t>
            </a:fld>
            <a:endParaRPr lang="en-GB"/>
          </a:p>
        </p:txBody>
      </p:sp>
    </p:spTree>
    <p:extLst>
      <p:ext uri="{BB962C8B-B14F-4D97-AF65-F5344CB8AC3E}">
        <p14:creationId xmlns:p14="http://schemas.microsoft.com/office/powerpoint/2010/main" val="41336283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A9A672F-5D64-4600-A890-FA017DAF9D8D}" type="datetimeFigureOut">
              <a:rPr lang="en-GB" smtClean="0"/>
              <a:t>24/11/2019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3EEBD8-EF88-4F47-BB77-0B5C8884E89C}" type="slidenum">
              <a:rPr lang="en-GB" smtClean="0"/>
              <a:t>‹#›</a:t>
            </a:fld>
            <a:endParaRPr lang="en-GB"/>
          </a:p>
        </p:txBody>
      </p:sp>
    </p:spTree>
    <p:extLst>
      <p:ext uri="{BB962C8B-B14F-4D97-AF65-F5344CB8AC3E}">
        <p14:creationId xmlns:p14="http://schemas.microsoft.com/office/powerpoint/2010/main" val="18840192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A9A672F-5D64-4600-A890-FA017DAF9D8D}" type="datetimeFigureOut">
              <a:rPr lang="en-GB" smtClean="0"/>
              <a:t>24/11/2019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3EEBD8-EF88-4F47-BB77-0B5C8884E89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8441710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A9A672F-5D64-4600-A890-FA017DAF9D8D}" type="datetimeFigureOut">
              <a:rPr lang="en-GB" smtClean="0"/>
              <a:t>24/11/2019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3EEBD8-EF88-4F47-BB77-0B5C8884E89C}" type="slidenum">
              <a:rPr lang="en-GB" smtClean="0"/>
              <a:t>‹#›</a:t>
            </a:fld>
            <a:endParaRPr lang="en-GB"/>
          </a:p>
        </p:txBody>
      </p:sp>
    </p:spTree>
    <p:extLst>
      <p:ext uri="{BB962C8B-B14F-4D97-AF65-F5344CB8AC3E}">
        <p14:creationId xmlns:p14="http://schemas.microsoft.com/office/powerpoint/2010/main" val="21934931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A9A672F-5D64-4600-A890-FA017DAF9D8D}" type="datetimeFigureOut">
              <a:rPr lang="en-GB" smtClean="0"/>
              <a:t>24/11/2019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3EEBD8-EF88-4F47-BB77-0B5C8884E89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1887750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A9A672F-5D64-4600-A890-FA017DAF9D8D}" type="datetimeFigureOut">
              <a:rPr lang="en-GB" smtClean="0"/>
              <a:t>24/11/2019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3EEBD8-EF88-4F47-BB77-0B5C8884E89C}" type="slidenum">
              <a:rPr lang="en-GB" smtClean="0"/>
              <a:t>‹#›</a:t>
            </a:fld>
            <a:endParaRPr lang="en-GB"/>
          </a:p>
        </p:txBody>
      </p:sp>
    </p:spTree>
    <p:extLst>
      <p:ext uri="{BB962C8B-B14F-4D97-AF65-F5344CB8AC3E}">
        <p14:creationId xmlns:p14="http://schemas.microsoft.com/office/powerpoint/2010/main" val="30308182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9A672F-5D64-4600-A890-FA017DAF9D8D}" type="datetimeFigureOut">
              <a:rPr lang="en-GB" smtClean="0"/>
              <a:t>24/11/2019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3EEBD8-EF88-4F47-BB77-0B5C8884E89C}" type="slidenum">
              <a:rPr lang="en-GB" smtClean="0"/>
              <a:t>‹#›</a:t>
            </a:fld>
            <a:endParaRPr lang="en-GB"/>
          </a:p>
        </p:txBody>
      </p:sp>
    </p:spTree>
    <p:extLst>
      <p:ext uri="{BB962C8B-B14F-4D97-AF65-F5344CB8AC3E}">
        <p14:creationId xmlns:p14="http://schemas.microsoft.com/office/powerpoint/2010/main" val="37858674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9A672F-5D64-4600-A890-FA017DAF9D8D}" type="datetimeFigureOut">
              <a:rPr lang="en-GB" smtClean="0"/>
              <a:t>24/11/2019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3EEBD8-EF88-4F47-BB77-0B5C8884E89C}" type="slidenum">
              <a:rPr lang="en-GB" smtClean="0"/>
              <a:t>‹#›</a:t>
            </a:fld>
            <a:endParaRPr lang="en-GB"/>
          </a:p>
        </p:txBody>
      </p:sp>
    </p:spTree>
    <p:extLst>
      <p:ext uri="{BB962C8B-B14F-4D97-AF65-F5344CB8AC3E}">
        <p14:creationId xmlns:p14="http://schemas.microsoft.com/office/powerpoint/2010/main" val="1683045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A9A672F-5D64-4600-A890-FA017DAF9D8D}" type="datetimeFigureOut">
              <a:rPr lang="en-GB" smtClean="0"/>
              <a:t>24/11/2019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23EEBD8-EF88-4F47-BB77-0B5C8884E89C}" type="slidenum">
              <a:rPr lang="en-GB" smtClean="0"/>
              <a:t>‹#›</a:t>
            </a:fld>
            <a:endParaRPr lang="en-GB"/>
          </a:p>
        </p:txBody>
      </p:sp>
    </p:spTree>
    <p:extLst>
      <p:ext uri="{BB962C8B-B14F-4D97-AF65-F5344CB8AC3E}">
        <p14:creationId xmlns:p14="http://schemas.microsoft.com/office/powerpoint/2010/main" val="127461014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tandfonline.com/doi/abs/10.3109/03790798509165978" TargetMode="External"/><Relationship Id="rId2" Type="http://schemas.openxmlformats.org/officeDocument/2006/relationships/hyperlink" Target="https://www.specialeducationalneeds.co.uk/warnock--sen.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969C6FE-D773-4F69-A266-6B3B97188A8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46484" y="2831431"/>
            <a:ext cx="8053137" cy="4026569"/>
          </a:xfrm>
          <a:prstGeom prst="rect">
            <a:avLst/>
          </a:prstGeom>
        </p:spPr>
      </p:pic>
      <p:sp>
        <p:nvSpPr>
          <p:cNvPr id="2" name="Title 1">
            <a:extLst>
              <a:ext uri="{FF2B5EF4-FFF2-40B4-BE49-F238E27FC236}">
                <a16:creationId xmlns:a16="http://schemas.microsoft.com/office/drawing/2014/main" id="{0CF15011-4C2B-4C13-BA44-9A16BC17D5A4}"/>
              </a:ext>
            </a:extLst>
          </p:cNvPr>
          <p:cNvSpPr>
            <a:spLocks noGrp="1"/>
          </p:cNvSpPr>
          <p:nvPr>
            <p:ph type="ctrTitle"/>
          </p:nvPr>
        </p:nvSpPr>
        <p:spPr/>
        <p:txBody>
          <a:bodyPr/>
          <a:lstStyle/>
          <a:p>
            <a:r>
              <a:rPr lang="en-GB" dirty="0"/>
              <a:t>Modern Education Scrapbook</a:t>
            </a:r>
          </a:p>
        </p:txBody>
      </p:sp>
      <p:sp>
        <p:nvSpPr>
          <p:cNvPr id="3" name="Subtitle 2">
            <a:extLst>
              <a:ext uri="{FF2B5EF4-FFF2-40B4-BE49-F238E27FC236}">
                <a16:creationId xmlns:a16="http://schemas.microsoft.com/office/drawing/2014/main" id="{4D0AA588-1B47-48D5-BD7F-0FEC1C5CE102}"/>
              </a:ext>
            </a:extLst>
          </p:cNvPr>
          <p:cNvSpPr>
            <a:spLocks noGrp="1"/>
          </p:cNvSpPr>
          <p:nvPr>
            <p:ph type="subTitle" idx="1"/>
          </p:nvPr>
        </p:nvSpPr>
        <p:spPr/>
        <p:txBody>
          <a:bodyPr/>
          <a:lstStyle/>
          <a:p>
            <a:r>
              <a:rPr lang="en-GB" dirty="0"/>
              <a:t>By Christian Judd-Bendle</a:t>
            </a:r>
          </a:p>
        </p:txBody>
      </p:sp>
    </p:spTree>
    <p:extLst>
      <p:ext uri="{BB962C8B-B14F-4D97-AF65-F5344CB8AC3E}">
        <p14:creationId xmlns:p14="http://schemas.microsoft.com/office/powerpoint/2010/main" val="8973714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4CAFAB2-87EB-4F30-AD59-FE449B51B64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21452" y="4330256"/>
            <a:ext cx="4749096" cy="2527744"/>
          </a:xfrm>
          <a:prstGeom prst="rect">
            <a:avLst/>
          </a:prstGeom>
        </p:spPr>
      </p:pic>
      <p:sp>
        <p:nvSpPr>
          <p:cNvPr id="2" name="Title 1">
            <a:extLst>
              <a:ext uri="{FF2B5EF4-FFF2-40B4-BE49-F238E27FC236}">
                <a16:creationId xmlns:a16="http://schemas.microsoft.com/office/drawing/2014/main" id="{F4CCD2F1-BA08-4524-B0BB-59744E8C5C84}"/>
              </a:ext>
            </a:extLst>
          </p:cNvPr>
          <p:cNvSpPr>
            <a:spLocks noGrp="1"/>
          </p:cNvSpPr>
          <p:nvPr>
            <p:ph type="title"/>
          </p:nvPr>
        </p:nvSpPr>
        <p:spPr/>
        <p:txBody>
          <a:bodyPr/>
          <a:lstStyle/>
          <a:p>
            <a:r>
              <a:rPr lang="en-GB" dirty="0"/>
              <a:t>3 Topics</a:t>
            </a:r>
          </a:p>
        </p:txBody>
      </p:sp>
      <p:sp>
        <p:nvSpPr>
          <p:cNvPr id="3" name="Content Placeholder 2">
            <a:extLst>
              <a:ext uri="{FF2B5EF4-FFF2-40B4-BE49-F238E27FC236}">
                <a16:creationId xmlns:a16="http://schemas.microsoft.com/office/drawing/2014/main" id="{73A921A1-D413-4E94-BC1B-6F8F1453F715}"/>
              </a:ext>
            </a:extLst>
          </p:cNvPr>
          <p:cNvSpPr>
            <a:spLocks noGrp="1"/>
          </p:cNvSpPr>
          <p:nvPr>
            <p:ph idx="1"/>
          </p:nvPr>
        </p:nvSpPr>
        <p:spPr/>
        <p:txBody>
          <a:bodyPr>
            <a:normAutofit/>
          </a:bodyPr>
          <a:lstStyle/>
          <a:p>
            <a:r>
              <a:rPr lang="en-GB" sz="2400" dirty="0"/>
              <a:t>Throughout this scrapbook, I will be presenting 3 topics that I believe have been significant in the progress of modern education. For each topic, I will provide evidence from news articles, blogs, pictures etc. to support my claims. I will finally complete an evaluation of roughly 500 words on each topic summarising why I feel it has been essential to modern education.</a:t>
            </a:r>
          </a:p>
        </p:txBody>
      </p:sp>
    </p:spTree>
    <p:extLst>
      <p:ext uri="{BB962C8B-B14F-4D97-AF65-F5344CB8AC3E}">
        <p14:creationId xmlns:p14="http://schemas.microsoft.com/office/powerpoint/2010/main" val="24448465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76563CA-4A44-47F7-BF75-0605D27D65C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99620" y="5261810"/>
            <a:ext cx="3192379" cy="1596190"/>
          </a:xfrm>
          <a:prstGeom prst="rect">
            <a:avLst/>
          </a:prstGeom>
        </p:spPr>
      </p:pic>
      <p:sp>
        <p:nvSpPr>
          <p:cNvPr id="2" name="Title 1">
            <a:extLst>
              <a:ext uri="{FF2B5EF4-FFF2-40B4-BE49-F238E27FC236}">
                <a16:creationId xmlns:a16="http://schemas.microsoft.com/office/drawing/2014/main" id="{CA0DBA06-7B85-4EE5-B996-B895D7573098}"/>
              </a:ext>
            </a:extLst>
          </p:cNvPr>
          <p:cNvSpPr>
            <a:spLocks noGrp="1"/>
          </p:cNvSpPr>
          <p:nvPr>
            <p:ph type="title"/>
          </p:nvPr>
        </p:nvSpPr>
        <p:spPr/>
        <p:txBody>
          <a:bodyPr/>
          <a:lstStyle/>
          <a:p>
            <a:r>
              <a:rPr lang="en-GB" dirty="0"/>
              <a:t>1981 Education Act</a:t>
            </a:r>
          </a:p>
        </p:txBody>
      </p:sp>
      <p:sp>
        <p:nvSpPr>
          <p:cNvPr id="3" name="Content Placeholder 2">
            <a:extLst>
              <a:ext uri="{FF2B5EF4-FFF2-40B4-BE49-F238E27FC236}">
                <a16:creationId xmlns:a16="http://schemas.microsoft.com/office/drawing/2014/main" id="{A2EA945D-2905-4A30-918C-F3185F16A665}"/>
              </a:ext>
            </a:extLst>
          </p:cNvPr>
          <p:cNvSpPr>
            <a:spLocks noGrp="1"/>
          </p:cNvSpPr>
          <p:nvPr>
            <p:ph idx="1"/>
          </p:nvPr>
        </p:nvSpPr>
        <p:spPr>
          <a:xfrm>
            <a:off x="677334" y="2009731"/>
            <a:ext cx="8596668" cy="3880773"/>
          </a:xfrm>
        </p:spPr>
        <p:txBody>
          <a:bodyPr>
            <a:normAutofit lnSpcReduction="10000"/>
          </a:bodyPr>
          <a:lstStyle/>
          <a:p>
            <a:r>
              <a:rPr lang="en-GB" dirty="0"/>
              <a:t>Mary Warnock, former head teacher and academic, cemented the foundations for statements of special education need in England and Wales during the early 1980’s and really questioned educational provision for students with learning difficulties. “The ‘statementing’ process can be viewed as one of the most significant changes in legislation.” (Silas, 2007). The primary benefits to modern education are that bullying of children with SEN has dramatically decreased since the late 80’s. During this time, if a child had SEN then they were categorised as “useless” due to them not being able to learn or work. By providing these children with additional help in school allows them to receive an education and be able to learn and adapt just like other students as well as decreasing the amount of isolation or bullying. School resources are now able to easily support children with SEN. These are both great features that have become possible due to the work that Warnock implemented in the late 80’s. </a:t>
            </a:r>
          </a:p>
        </p:txBody>
      </p:sp>
    </p:spTree>
    <p:extLst>
      <p:ext uri="{BB962C8B-B14F-4D97-AF65-F5344CB8AC3E}">
        <p14:creationId xmlns:p14="http://schemas.microsoft.com/office/powerpoint/2010/main" val="16758714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CD482-1911-455C-A5C3-E16695CE8B86}"/>
              </a:ext>
            </a:extLst>
          </p:cNvPr>
          <p:cNvSpPr>
            <a:spLocks noGrp="1"/>
          </p:cNvSpPr>
          <p:nvPr>
            <p:ph type="title"/>
          </p:nvPr>
        </p:nvSpPr>
        <p:spPr/>
        <p:txBody>
          <a:bodyPr/>
          <a:lstStyle/>
          <a:p>
            <a:r>
              <a:rPr lang="en-GB" dirty="0"/>
              <a:t>Educational reform act of 1988</a:t>
            </a:r>
          </a:p>
        </p:txBody>
      </p:sp>
      <p:sp>
        <p:nvSpPr>
          <p:cNvPr id="3" name="Content Placeholder 2">
            <a:extLst>
              <a:ext uri="{FF2B5EF4-FFF2-40B4-BE49-F238E27FC236}">
                <a16:creationId xmlns:a16="http://schemas.microsoft.com/office/drawing/2014/main" id="{BCB95E8C-68C8-44FF-A434-3F2A8C0E26D9}"/>
              </a:ext>
            </a:extLst>
          </p:cNvPr>
          <p:cNvSpPr>
            <a:spLocks noGrp="1"/>
          </p:cNvSpPr>
          <p:nvPr>
            <p:ph idx="1"/>
          </p:nvPr>
        </p:nvSpPr>
        <p:spPr/>
        <p:txBody>
          <a:bodyPr/>
          <a:lstStyle/>
          <a:p>
            <a:r>
              <a:rPr lang="en-GB" dirty="0"/>
              <a:t>This act is possibly the most important act since 1944. Power was over-ruled from the LEA’s and schools covered a range of areas in education. Prior 1988, schools primarily ran a “two-tiered system of grammar and secondary schools, with keen competition for limited numbers of grammar school places”. However, soon after, around the 1960’s, LEA’s began to implement secondary schools or, ‘Comprehensive schools’, which was appropriate for all abilities but generally sculptured themselves around traditional grammar schools during the early years. Post 1988, both primary and secondary schools were granted permission to opt out of local authority control now be allowed funding from the central government.</a:t>
            </a:r>
          </a:p>
        </p:txBody>
      </p:sp>
      <p:pic>
        <p:nvPicPr>
          <p:cNvPr id="5" name="Picture 4">
            <a:extLst>
              <a:ext uri="{FF2B5EF4-FFF2-40B4-BE49-F238E27FC236}">
                <a16:creationId xmlns:a16="http://schemas.microsoft.com/office/drawing/2014/main" id="{F8E6826A-BB5A-4FD0-A3A2-EDF090D474D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51494" y="4696719"/>
            <a:ext cx="3240505" cy="2161281"/>
          </a:xfrm>
          <a:prstGeom prst="rect">
            <a:avLst/>
          </a:prstGeom>
        </p:spPr>
      </p:pic>
    </p:spTree>
    <p:extLst>
      <p:ext uri="{BB962C8B-B14F-4D97-AF65-F5344CB8AC3E}">
        <p14:creationId xmlns:p14="http://schemas.microsoft.com/office/powerpoint/2010/main" val="10468479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77C0E9D-FB00-427B-8547-E24D4F4691A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95011" y="3749932"/>
            <a:ext cx="4803084" cy="2521619"/>
          </a:xfrm>
          <a:prstGeom prst="rect">
            <a:avLst/>
          </a:prstGeom>
        </p:spPr>
      </p:pic>
      <p:sp>
        <p:nvSpPr>
          <p:cNvPr id="2" name="Title 1">
            <a:extLst>
              <a:ext uri="{FF2B5EF4-FFF2-40B4-BE49-F238E27FC236}">
                <a16:creationId xmlns:a16="http://schemas.microsoft.com/office/drawing/2014/main" id="{A59791E0-618D-4102-AFE8-535F9988DF88}"/>
              </a:ext>
            </a:extLst>
          </p:cNvPr>
          <p:cNvSpPr>
            <a:spLocks noGrp="1"/>
          </p:cNvSpPr>
          <p:nvPr>
            <p:ph type="title"/>
          </p:nvPr>
        </p:nvSpPr>
        <p:spPr/>
        <p:txBody>
          <a:bodyPr/>
          <a:lstStyle/>
          <a:p>
            <a:r>
              <a:rPr lang="en-GB" dirty="0"/>
              <a:t>OFSTED</a:t>
            </a:r>
          </a:p>
        </p:txBody>
      </p:sp>
      <p:sp>
        <p:nvSpPr>
          <p:cNvPr id="3" name="Content Placeholder 2">
            <a:extLst>
              <a:ext uri="{FF2B5EF4-FFF2-40B4-BE49-F238E27FC236}">
                <a16:creationId xmlns:a16="http://schemas.microsoft.com/office/drawing/2014/main" id="{90C94F80-2B4B-4FB9-A624-1D65818B2906}"/>
              </a:ext>
            </a:extLst>
          </p:cNvPr>
          <p:cNvSpPr>
            <a:spLocks noGrp="1"/>
          </p:cNvSpPr>
          <p:nvPr>
            <p:ph idx="1"/>
          </p:nvPr>
        </p:nvSpPr>
        <p:spPr/>
        <p:txBody>
          <a:bodyPr/>
          <a:lstStyle/>
          <a:p>
            <a:r>
              <a:rPr lang="en-GB" dirty="0"/>
              <a:t>OFSTED (The office for standards in education, children's services and skills) is a government department that pursues inspections in local primary and secondary schools ensuring they meet all safety procedures and are providing an overall safe and suitable learning experience for children. OFSTED reports are generally structured around the following:</a:t>
            </a:r>
          </a:p>
          <a:p>
            <a:r>
              <a:rPr lang="en-GB" dirty="0"/>
              <a:t>Basic information about the school.</a:t>
            </a:r>
          </a:p>
          <a:p>
            <a:r>
              <a:rPr lang="en-GB" dirty="0"/>
              <a:t>Inspections key findings.</a:t>
            </a:r>
          </a:p>
          <a:p>
            <a:r>
              <a:rPr lang="en-GB" dirty="0"/>
              <a:t>Standards of achievements.</a:t>
            </a:r>
          </a:p>
          <a:p>
            <a:r>
              <a:rPr lang="en-GB" dirty="0"/>
              <a:t>Efficiency of school.</a:t>
            </a:r>
          </a:p>
          <a:p>
            <a:r>
              <a:rPr lang="en-GB" dirty="0"/>
              <a:t>Subjects of curriculum.</a:t>
            </a:r>
          </a:p>
          <a:p>
            <a:r>
              <a:rPr lang="en-GB" dirty="0"/>
              <a:t>Pupils personal development.</a:t>
            </a:r>
          </a:p>
        </p:txBody>
      </p:sp>
    </p:spTree>
    <p:extLst>
      <p:ext uri="{BB962C8B-B14F-4D97-AF65-F5344CB8AC3E}">
        <p14:creationId xmlns:p14="http://schemas.microsoft.com/office/powerpoint/2010/main" val="39043362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8D25D-076F-4991-BCEF-31CE87C24504}"/>
              </a:ext>
            </a:extLst>
          </p:cNvPr>
          <p:cNvSpPr>
            <a:spLocks noGrp="1"/>
          </p:cNvSpPr>
          <p:nvPr>
            <p:ph type="title"/>
          </p:nvPr>
        </p:nvSpPr>
        <p:spPr/>
        <p:txBody>
          <a:bodyPr/>
          <a:lstStyle/>
          <a:p>
            <a:r>
              <a:rPr lang="en-GB" dirty="0"/>
              <a:t>Evaluation</a:t>
            </a:r>
          </a:p>
        </p:txBody>
      </p:sp>
      <p:sp>
        <p:nvSpPr>
          <p:cNvPr id="3" name="Content Placeholder 2">
            <a:extLst>
              <a:ext uri="{FF2B5EF4-FFF2-40B4-BE49-F238E27FC236}">
                <a16:creationId xmlns:a16="http://schemas.microsoft.com/office/drawing/2014/main" id="{6CDE67CB-7764-450D-8138-A1E7F1229575}"/>
              </a:ext>
            </a:extLst>
          </p:cNvPr>
          <p:cNvSpPr>
            <a:spLocks noGrp="1"/>
          </p:cNvSpPr>
          <p:nvPr>
            <p:ph idx="1"/>
          </p:nvPr>
        </p:nvSpPr>
        <p:spPr>
          <a:xfrm>
            <a:off x="677334" y="1488612"/>
            <a:ext cx="8596668" cy="5168861"/>
          </a:xfrm>
        </p:spPr>
        <p:txBody>
          <a:bodyPr>
            <a:normAutofit fontScale="70000" lnSpcReduction="20000"/>
          </a:bodyPr>
          <a:lstStyle/>
          <a:p>
            <a:r>
              <a:rPr lang="en-GB" dirty="0"/>
              <a:t>1981 education act – I chose this topic to talk about because I feel it was a historic act that has greatly benefited education in this current day and age. The act implemented a requirement that LEA’s analyse and identify students who may need the LEA to determine an appropriate provision for them. Overall, their primary goal was to raise standards of children with SEN and provide them with the additional help they require. This act, arguably more than any other, sculptured the modern education system. Warnock advised that children with SEN should have access to specialist provision in mainstream schools. Stats  provided us with the knowledge that 2% of children with SEN needed additional support in education. Warnock drastically raised awareness of this and suggested that LEA’s assess pupils who may need the LEA to finalise an appropriate provision for them. ‘The code of practice on the identification and assessment of special educational needs’ was shortly approved by the parliament after many conversations between the LEA’s, schools, the health services and the social services. This code of practice was implemented on September 1</a:t>
            </a:r>
            <a:r>
              <a:rPr lang="en-GB" baseline="30000" dirty="0"/>
              <a:t>st</a:t>
            </a:r>
            <a:r>
              <a:rPr lang="en-GB" dirty="0"/>
              <a:t> 1994. The 1981 act was extremely beneficial not only to students with SEN but to the parents as well as they were now eligible to appeal against decisions made about children with SEN. As all of this raised such great awareness to SEN, a national SEN tribunal was created and has now become the ‘special educational needs and disability tribunal’ (SENDIST). The law was often amended throughout the years after Warnock’s influence to keep it updated and appropriate to the modern day. In January of 2002, SEN made inclusion more of a legal requirement and children with SEN were now allowed to be included in mainstream schools while being equipped with the correct requirements needed to help them learn and achieve things. It was no longer incompatible for children with SEN to receive an education in mainstream schools. However, despite all of this work on SEN, Warnock was still not happy and during 2005, she released a pamphlet actually criticising special needs and inclusion in mainstream schools. Hoping to raise even more awareness on the topic and improve it. She made numerous claims that the way mainstream schools are caring for children with SEN is “disastrous waste of money and must be overhauled.” Her claims supported the fact that it was no longer about helping children with SEN, but it had become a battle for resources. Warnock’s pamphlet consisted of many points, the primary points being that inclusion needs to embrace the feeling of belonging which is essential for the well-being of a student and successful learning. LEA’s used to know and care for students however, now only see children as having an ‘enabling’ function and show little remorse to the children. Special equipment is often presented to children with sensory deprivation to be taught in an ordinary classroom however, when being educated in a mainstream classroom environment, many children are excluded and feel isolated. To this day there are still debates on Warnock’s claims however, you simply can not deny the fat that Warnock’s influence in the education system has been incredible for the current debate on SEN and has truly helped change the education system to this current day and age.</a:t>
            </a:r>
          </a:p>
        </p:txBody>
      </p:sp>
    </p:spTree>
    <p:extLst>
      <p:ext uri="{BB962C8B-B14F-4D97-AF65-F5344CB8AC3E}">
        <p14:creationId xmlns:p14="http://schemas.microsoft.com/office/powerpoint/2010/main" val="13392344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447E8-7A5D-412F-A235-F47C7C9F1DAF}"/>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E1330CB5-A77D-4E6B-87DE-E1EEA9C18A9E}"/>
              </a:ext>
            </a:extLst>
          </p:cNvPr>
          <p:cNvSpPr>
            <a:spLocks noGrp="1"/>
          </p:cNvSpPr>
          <p:nvPr>
            <p:ph idx="1"/>
          </p:nvPr>
        </p:nvSpPr>
        <p:spPr>
          <a:xfrm>
            <a:off x="677334" y="2128504"/>
            <a:ext cx="8596668" cy="4729496"/>
          </a:xfrm>
        </p:spPr>
        <p:txBody>
          <a:bodyPr>
            <a:normAutofit fontScale="70000" lnSpcReduction="20000"/>
          </a:bodyPr>
          <a:lstStyle/>
          <a:p>
            <a:r>
              <a:rPr lang="en-GB" dirty="0"/>
              <a:t>Educational reform act of 1988 – I feel this was important to modern education and what it has accomplished because it really painted the future of education. It allowed secondary schools to present themselves for a chance of children with any ability or background to receive an education. They were funded by the central government and were granted permission to opt out of the local authority control. This act consisted of 6 main features; A national curriculum. National tests at 7, 11 and 14. Local management of schools budgets. Opting out of local authority. City technology colleges and OFSTED, a new inspection regime for schools. The national curriculum is for pupils aged 5-16 and was granted permission by the local government. The responsibility of what to teach in class was no longer down to the teachers, the central government now controlled the lessons. Three core and seven foundation subjects were implemented tonto the school curriculum. Prior 1988, teachers managed schemes of work they felt was appropriate to the class and then delivered it. Post 1988, this responsibility was no longer down to the teachers and now must deliver the lessons guided by the central government. National tests were introduced for 7, 11 and 14 year olds and are commonly known as ‘SATS’. The results of those tests would be released annually in a league table format, parented with GCSE results and A level results. This allows schools to be compared by data produced from the tests. Previously, pupils progress was only analysed by teacher assessments. The responsibility of a schools budget was controlled by the LEA’s prior 1988 however, was changed to the schools head teachers, allowing them a lot more control. That therefore allowed greater flexibility and provided the schools head teachers with a lot more responsibility. Before this reform act, state schools were under complete control from the LEA however, were now allowed to opt out of this control via the ERA. New types of schools were also set up primarily in inner cities, these schools are known as ‘City technology colleges’. These schools specialised in technology, maths and the arts. Finally, The office for standards in education (OFSTED) was set up to deliver detailed school inspections every few years. Therefore, they were able to identify failing schools and successful schools. These have all been highly influential to modern education and all remain essential factors in education. The national curriculum is still in place today along with national tests. Schools budgets are still being operated by the schools themselves and city technology colleges have been very successful over the years. OFSTED are to this day a very well established organisation allowing parents and schools to look at school inspections via their website where they provide an appropriate, truthful evaluation of the school they are inspecting.</a:t>
            </a:r>
          </a:p>
        </p:txBody>
      </p:sp>
    </p:spTree>
    <p:extLst>
      <p:ext uri="{BB962C8B-B14F-4D97-AF65-F5344CB8AC3E}">
        <p14:creationId xmlns:p14="http://schemas.microsoft.com/office/powerpoint/2010/main" val="39454381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379CA-542F-49A5-BFC9-400F7A084653}"/>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4ADD945B-0258-483E-8C74-61F4C57AD2A4}"/>
              </a:ext>
            </a:extLst>
          </p:cNvPr>
          <p:cNvSpPr>
            <a:spLocks noGrp="1"/>
          </p:cNvSpPr>
          <p:nvPr>
            <p:ph idx="1"/>
          </p:nvPr>
        </p:nvSpPr>
        <p:spPr/>
        <p:txBody>
          <a:bodyPr>
            <a:normAutofit fontScale="70000" lnSpcReduction="20000"/>
          </a:bodyPr>
          <a:lstStyle/>
          <a:p>
            <a:r>
              <a:rPr lang="en-GB" dirty="0"/>
              <a:t>The office for standards in education (OFSTED) – My reasoning on why </a:t>
            </a:r>
            <a:r>
              <a:rPr lang="en-GB" dirty="0" err="1"/>
              <a:t>i</a:t>
            </a:r>
            <a:r>
              <a:rPr lang="en-GB" dirty="0"/>
              <a:t> believe OFSTED is an essential part of modern education is because it simply raises standards. By delivering inspections and analysing the standards of schools ensures that schools are raising their standards in terms of the environment, ability etc. to make sure they are the best in their area. If they are able to be the best then that will simply attract more students, allowing more income to go into the school. The way OFSTED works is that they produce an evaluation on a school consisting of basic information about the school, inspections key findings, standards of achievements, y of the school, subjects of curriculum and pupils personal development. All of this is taken into consideration when delivering an OFSTED inspection. Prior to OFSTED, every school was inspected for a week and were provided with two months notice allowing them to prepare for the inspection. This received great amounts of negative feedback due to it being very unrealistic and essentially allowing schools to paint an inaccurate picture of the school and its actual condition. Post 2005, a brand new system was brought into place which saw schools only be provided with a two day notice on a two or three day long inspection. As well as this change, schools were told to complete a self evaluation form (SEF) on a regular basis which allowed them to be well aware of their strengths, weaknesses and let them come up with opportunities to better themselves and other schools in the surrounding area. After these inspections and SEF’s, OFSTED publishes an accurate report of the school on their official website, ‘https://reports.ofsted.gov.uk/’. The schools ratings were judged by a four point rating, 1 being outstanding, 2 being good, 3 being satisfactory and 4 being inadequate. If a school consists of high ratings, primarily one and two ratings, then they will be inspected and analysed less frequently than schools with three or four ratings. OFSTED is very influential in modern education and is the current evaluation process for every school in the united kingdom. In 2012, OFSTED was updated to allow the public to boast their views and opinions on the school, giving OFSTED  a more realistic view of the school from the parents of the students. </a:t>
            </a:r>
          </a:p>
        </p:txBody>
      </p:sp>
    </p:spTree>
    <p:extLst>
      <p:ext uri="{BB962C8B-B14F-4D97-AF65-F5344CB8AC3E}">
        <p14:creationId xmlns:p14="http://schemas.microsoft.com/office/powerpoint/2010/main" val="20199910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4D249-8A9C-4D32-A35D-45D85FC3C1CB}"/>
              </a:ext>
            </a:extLst>
          </p:cNvPr>
          <p:cNvSpPr>
            <a:spLocks noGrp="1"/>
          </p:cNvSpPr>
          <p:nvPr>
            <p:ph type="title"/>
          </p:nvPr>
        </p:nvSpPr>
        <p:spPr/>
        <p:txBody>
          <a:bodyPr/>
          <a:lstStyle/>
          <a:p>
            <a:r>
              <a:rPr lang="en-GB" dirty="0"/>
              <a:t>References - </a:t>
            </a:r>
          </a:p>
        </p:txBody>
      </p:sp>
      <p:sp>
        <p:nvSpPr>
          <p:cNvPr id="3" name="Content Placeholder 2">
            <a:extLst>
              <a:ext uri="{FF2B5EF4-FFF2-40B4-BE49-F238E27FC236}">
                <a16:creationId xmlns:a16="http://schemas.microsoft.com/office/drawing/2014/main" id="{6CCFA572-38F2-40CF-99C5-D956DA89936D}"/>
              </a:ext>
            </a:extLst>
          </p:cNvPr>
          <p:cNvSpPr>
            <a:spLocks noGrp="1"/>
          </p:cNvSpPr>
          <p:nvPr>
            <p:ph idx="1"/>
          </p:nvPr>
        </p:nvSpPr>
        <p:spPr/>
        <p:txBody>
          <a:bodyPr>
            <a:normAutofit fontScale="92500" lnSpcReduction="10000"/>
          </a:bodyPr>
          <a:lstStyle/>
          <a:p>
            <a:r>
              <a:rPr lang="en-GB" dirty="0">
                <a:hlinkClick r:id="rId2"/>
              </a:rPr>
              <a:t>https://www.gov.uk/government/organisations/ofsted/about#our-priorities</a:t>
            </a:r>
          </a:p>
          <a:p>
            <a:endParaRPr lang="en-GB" dirty="0">
              <a:hlinkClick r:id="rId2"/>
            </a:endParaRPr>
          </a:p>
          <a:p>
            <a:r>
              <a:rPr lang="en-GB" dirty="0">
                <a:hlinkClick r:id="rId2"/>
              </a:rPr>
              <a:t>https://www.parliament.uk/about/living-heritage/transformingsociety/livinglearning/school/overview/educationreformact1988/</a:t>
            </a:r>
          </a:p>
          <a:p>
            <a:endParaRPr lang="en-GB" dirty="0">
              <a:hlinkClick r:id="rId2"/>
            </a:endParaRPr>
          </a:p>
          <a:p>
            <a:r>
              <a:rPr lang="en-GB" dirty="0">
                <a:hlinkClick r:id="rId2"/>
              </a:rPr>
              <a:t>https://www.slideshare.net/sociologytwynham/1988-education-act-presentation</a:t>
            </a:r>
          </a:p>
          <a:p>
            <a:pPr marL="0" indent="0">
              <a:buNone/>
            </a:pPr>
            <a:endParaRPr lang="en-GB" dirty="0">
              <a:hlinkClick r:id="rId2"/>
            </a:endParaRPr>
          </a:p>
          <a:p>
            <a:r>
              <a:rPr lang="en-GB" dirty="0">
                <a:hlinkClick r:id="rId2"/>
              </a:rPr>
              <a:t>https://www.specialeducationalneeds.co.uk/warnock--sen.html</a:t>
            </a:r>
            <a:endParaRPr lang="en-GB" dirty="0"/>
          </a:p>
          <a:p>
            <a:pPr marL="0" indent="0">
              <a:buNone/>
            </a:pPr>
            <a:endParaRPr lang="en-GB" dirty="0"/>
          </a:p>
          <a:p>
            <a:r>
              <a:rPr lang="en-GB" dirty="0">
                <a:hlinkClick r:id="rId3"/>
              </a:rPr>
              <a:t>https://www.tandfonline.com/doi/abs/10.3109/03790798509165978</a:t>
            </a:r>
            <a:endParaRPr lang="en-GB" dirty="0"/>
          </a:p>
          <a:p>
            <a:endParaRPr lang="en-GB" dirty="0"/>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224597200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301</TotalTime>
  <Words>2092</Words>
  <Application>Microsoft Office PowerPoint</Application>
  <PresentationFormat>Widescreen</PresentationFormat>
  <Paragraphs>32</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Trebuchet MS</vt:lpstr>
      <vt:lpstr>Wingdings 3</vt:lpstr>
      <vt:lpstr>Facet</vt:lpstr>
      <vt:lpstr>Modern Education Scrapbook</vt:lpstr>
      <vt:lpstr>3 Topics</vt:lpstr>
      <vt:lpstr>1981 Education Act</vt:lpstr>
      <vt:lpstr>Educational reform act of 1988</vt:lpstr>
      <vt:lpstr>OFSTED</vt:lpstr>
      <vt:lpstr>Evaluation</vt:lpstr>
      <vt:lpstr>PowerPoint Presentation</vt:lpstr>
      <vt:lpstr>PowerPoint Presentation</vt:lpstr>
      <vt:lpstr>References -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Modern Education</dc:title>
  <dc:creator>Christian Judd-bendle (1901851)</dc:creator>
  <cp:lastModifiedBy>Christian Judd-bendle (1901851)</cp:lastModifiedBy>
  <cp:revision>28</cp:revision>
  <dcterms:created xsi:type="dcterms:W3CDTF">2019-11-22T11:18:12Z</dcterms:created>
  <dcterms:modified xsi:type="dcterms:W3CDTF">2019-11-24T16:04:57Z</dcterms:modified>
</cp:coreProperties>
</file>