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22"/>
  </p:notesMasterIdLst>
  <p:sldIdLst>
    <p:sldId id="501" r:id="rId2"/>
    <p:sldId id="502" r:id="rId3"/>
    <p:sldId id="504" r:id="rId4"/>
    <p:sldId id="392" r:id="rId5"/>
    <p:sldId id="397" r:id="rId6"/>
    <p:sldId id="393" r:id="rId7"/>
    <p:sldId id="394" r:id="rId8"/>
    <p:sldId id="395" r:id="rId9"/>
    <p:sldId id="396" r:id="rId10"/>
    <p:sldId id="398" r:id="rId11"/>
    <p:sldId id="505" r:id="rId12"/>
    <p:sldId id="506" r:id="rId13"/>
    <p:sldId id="413" r:id="rId14"/>
    <p:sldId id="507" r:id="rId15"/>
    <p:sldId id="508" r:id="rId16"/>
    <p:sldId id="509" r:id="rId17"/>
    <p:sldId id="510" r:id="rId18"/>
    <p:sldId id="511" r:id="rId19"/>
    <p:sldId id="512" r:id="rId20"/>
    <p:sldId id="49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A8FB61-3360-4C4F-B1F8-15D45058A4C9}" v="3" dt="2022-07-08T12:57:21.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92" d="100"/>
          <a:sy n="92" d="100"/>
        </p:scale>
        <p:origin x="219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CA8FB61-3360-4C4F-B1F8-15D45058A4C9}"/>
    <pc:docChg chg="custSel addSld delSld modSld sldOrd">
      <pc:chgData name="Paul Tinkler" userId="bcebf29c-73c2-433d-80d2-6bad896374bf" providerId="ADAL" clId="{CCA8FB61-3360-4C4F-B1F8-15D45058A4C9}" dt="2022-07-08T12:57:21.387" v="32" actId="33524"/>
      <pc:docMkLst>
        <pc:docMk/>
      </pc:docMkLst>
      <pc:sldChg chg="add del">
        <pc:chgData name="Paul Tinkler" userId="bcebf29c-73c2-433d-80d2-6bad896374bf" providerId="ADAL" clId="{CCA8FB61-3360-4C4F-B1F8-15D45058A4C9}" dt="2022-07-08T12:56:09.472" v="25" actId="47"/>
        <pc:sldMkLst>
          <pc:docMk/>
          <pc:sldMk cId="0" sldId="366"/>
        </pc:sldMkLst>
      </pc:sldChg>
      <pc:sldChg chg="add">
        <pc:chgData name="Paul Tinkler" userId="bcebf29c-73c2-433d-80d2-6bad896374bf" providerId="ADAL" clId="{CCA8FB61-3360-4C4F-B1F8-15D45058A4C9}" dt="2022-07-08T12:56:00.643" v="20"/>
        <pc:sldMkLst>
          <pc:docMk/>
          <pc:sldMk cId="0" sldId="392"/>
        </pc:sldMkLst>
      </pc:sldChg>
      <pc:sldChg chg="add">
        <pc:chgData name="Paul Tinkler" userId="bcebf29c-73c2-433d-80d2-6bad896374bf" providerId="ADAL" clId="{CCA8FB61-3360-4C4F-B1F8-15D45058A4C9}" dt="2022-07-08T12:56:00.643" v="20"/>
        <pc:sldMkLst>
          <pc:docMk/>
          <pc:sldMk cId="0" sldId="393"/>
        </pc:sldMkLst>
      </pc:sldChg>
      <pc:sldChg chg="add">
        <pc:chgData name="Paul Tinkler" userId="bcebf29c-73c2-433d-80d2-6bad896374bf" providerId="ADAL" clId="{CCA8FB61-3360-4C4F-B1F8-15D45058A4C9}" dt="2022-07-08T12:56:00.643" v="20"/>
        <pc:sldMkLst>
          <pc:docMk/>
          <pc:sldMk cId="0" sldId="394"/>
        </pc:sldMkLst>
      </pc:sldChg>
      <pc:sldChg chg="add">
        <pc:chgData name="Paul Tinkler" userId="bcebf29c-73c2-433d-80d2-6bad896374bf" providerId="ADAL" clId="{CCA8FB61-3360-4C4F-B1F8-15D45058A4C9}" dt="2022-07-08T12:56:00.643" v="20"/>
        <pc:sldMkLst>
          <pc:docMk/>
          <pc:sldMk cId="0" sldId="395"/>
        </pc:sldMkLst>
      </pc:sldChg>
      <pc:sldChg chg="add">
        <pc:chgData name="Paul Tinkler" userId="bcebf29c-73c2-433d-80d2-6bad896374bf" providerId="ADAL" clId="{CCA8FB61-3360-4C4F-B1F8-15D45058A4C9}" dt="2022-07-08T12:56:00.643" v="20"/>
        <pc:sldMkLst>
          <pc:docMk/>
          <pc:sldMk cId="0" sldId="396"/>
        </pc:sldMkLst>
      </pc:sldChg>
      <pc:sldChg chg="add">
        <pc:chgData name="Paul Tinkler" userId="bcebf29c-73c2-433d-80d2-6bad896374bf" providerId="ADAL" clId="{CCA8FB61-3360-4C4F-B1F8-15D45058A4C9}" dt="2022-07-08T12:56:00.643" v="20"/>
        <pc:sldMkLst>
          <pc:docMk/>
          <pc:sldMk cId="0" sldId="397"/>
        </pc:sldMkLst>
      </pc:sldChg>
      <pc:sldChg chg="modSp add">
        <pc:chgData name="Paul Tinkler" userId="bcebf29c-73c2-433d-80d2-6bad896374bf" providerId="ADAL" clId="{CCA8FB61-3360-4C4F-B1F8-15D45058A4C9}" dt="2022-07-08T12:57:21.387" v="32" actId="33524"/>
        <pc:sldMkLst>
          <pc:docMk/>
          <pc:sldMk cId="0" sldId="398"/>
        </pc:sldMkLst>
        <pc:spChg chg="mod">
          <ac:chgData name="Paul Tinkler" userId="bcebf29c-73c2-433d-80d2-6bad896374bf" providerId="ADAL" clId="{CCA8FB61-3360-4C4F-B1F8-15D45058A4C9}" dt="2022-07-08T12:57:21.387" v="32" actId="33524"/>
          <ac:spMkLst>
            <pc:docMk/>
            <pc:sldMk cId="0" sldId="398"/>
            <ac:spMk id="3" creationId="{C43BC273-8661-4EC6-AA9D-0662CEDBE0CF}"/>
          </ac:spMkLst>
        </pc:spChg>
      </pc:sldChg>
      <pc:sldChg chg="del">
        <pc:chgData name="Paul Tinkler" userId="bcebf29c-73c2-433d-80d2-6bad896374bf" providerId="ADAL" clId="{CCA8FB61-3360-4C4F-B1F8-15D45058A4C9}" dt="2022-07-08T12:55:37.811" v="8" actId="47"/>
        <pc:sldMkLst>
          <pc:docMk/>
          <pc:sldMk cId="3071250291" sldId="410"/>
        </pc:sldMkLst>
      </pc:sldChg>
      <pc:sldChg chg="del">
        <pc:chgData name="Paul Tinkler" userId="bcebf29c-73c2-433d-80d2-6bad896374bf" providerId="ADAL" clId="{CCA8FB61-3360-4C4F-B1F8-15D45058A4C9}" dt="2022-07-08T12:55:38.006" v="9" actId="47"/>
        <pc:sldMkLst>
          <pc:docMk/>
          <pc:sldMk cId="3480151671" sldId="411"/>
        </pc:sldMkLst>
      </pc:sldChg>
      <pc:sldChg chg="del">
        <pc:chgData name="Paul Tinkler" userId="bcebf29c-73c2-433d-80d2-6bad896374bf" providerId="ADAL" clId="{CCA8FB61-3360-4C4F-B1F8-15D45058A4C9}" dt="2022-07-08T12:55:38.342" v="11" actId="47"/>
        <pc:sldMkLst>
          <pc:docMk/>
          <pc:sldMk cId="1155389341" sldId="412"/>
        </pc:sldMkLst>
      </pc:sldChg>
      <pc:sldChg chg="add">
        <pc:chgData name="Paul Tinkler" userId="bcebf29c-73c2-433d-80d2-6bad896374bf" providerId="ADAL" clId="{CCA8FB61-3360-4C4F-B1F8-15D45058A4C9}" dt="2022-07-08T12:56:00.643" v="20"/>
        <pc:sldMkLst>
          <pc:docMk/>
          <pc:sldMk cId="3893501327" sldId="413"/>
        </pc:sldMkLst>
      </pc:sldChg>
      <pc:sldChg chg="add del">
        <pc:chgData name="Paul Tinkler" userId="bcebf29c-73c2-433d-80d2-6bad896374bf" providerId="ADAL" clId="{CCA8FB61-3360-4C4F-B1F8-15D45058A4C9}" dt="2022-07-08T12:56:09.847" v="26" actId="47"/>
        <pc:sldMkLst>
          <pc:docMk/>
          <pc:sldMk cId="3389567605" sldId="414"/>
        </pc:sldMkLst>
      </pc:sldChg>
      <pc:sldChg chg="del">
        <pc:chgData name="Paul Tinkler" userId="bcebf29c-73c2-433d-80d2-6bad896374bf" providerId="ADAL" clId="{CCA8FB61-3360-4C4F-B1F8-15D45058A4C9}" dt="2022-07-08T12:55:38.163" v="10" actId="47"/>
        <pc:sldMkLst>
          <pc:docMk/>
          <pc:sldMk cId="3139929308" sldId="415"/>
        </pc:sldMkLst>
      </pc:sldChg>
      <pc:sldChg chg="del">
        <pc:chgData name="Paul Tinkler" userId="bcebf29c-73c2-433d-80d2-6bad896374bf" providerId="ADAL" clId="{CCA8FB61-3360-4C4F-B1F8-15D45058A4C9}" dt="2022-07-08T12:55:37.664" v="7" actId="47"/>
        <pc:sldMkLst>
          <pc:docMk/>
          <pc:sldMk cId="1813327239" sldId="416"/>
        </pc:sldMkLst>
      </pc:sldChg>
      <pc:sldChg chg="del">
        <pc:chgData name="Paul Tinkler" userId="bcebf29c-73c2-433d-80d2-6bad896374bf" providerId="ADAL" clId="{CCA8FB61-3360-4C4F-B1F8-15D45058A4C9}" dt="2022-07-08T12:55:38.549" v="12" actId="47"/>
        <pc:sldMkLst>
          <pc:docMk/>
          <pc:sldMk cId="3645674442" sldId="417"/>
        </pc:sldMkLst>
      </pc:sldChg>
      <pc:sldChg chg="del">
        <pc:chgData name="Paul Tinkler" userId="bcebf29c-73c2-433d-80d2-6bad896374bf" providerId="ADAL" clId="{CCA8FB61-3360-4C4F-B1F8-15D45058A4C9}" dt="2022-07-08T12:55:38.729" v="13" actId="47"/>
        <pc:sldMkLst>
          <pc:docMk/>
          <pc:sldMk cId="3047989381" sldId="418"/>
        </pc:sldMkLst>
      </pc:sldChg>
      <pc:sldChg chg="del">
        <pc:chgData name="Paul Tinkler" userId="bcebf29c-73c2-433d-80d2-6bad896374bf" providerId="ADAL" clId="{CCA8FB61-3360-4C4F-B1F8-15D45058A4C9}" dt="2022-07-08T12:55:38.909" v="14" actId="47"/>
        <pc:sldMkLst>
          <pc:docMk/>
          <pc:sldMk cId="2365335501" sldId="421"/>
        </pc:sldMkLst>
      </pc:sldChg>
      <pc:sldChg chg="add del">
        <pc:chgData name="Paul Tinkler" userId="bcebf29c-73c2-433d-80d2-6bad896374bf" providerId="ADAL" clId="{CCA8FB61-3360-4C4F-B1F8-15D45058A4C9}" dt="2022-07-08T12:56:07.647" v="21" actId="47"/>
        <pc:sldMkLst>
          <pc:docMk/>
          <pc:sldMk cId="2981660199" sldId="422"/>
        </pc:sldMkLst>
      </pc:sldChg>
      <pc:sldChg chg="add del">
        <pc:chgData name="Paul Tinkler" userId="bcebf29c-73c2-433d-80d2-6bad896374bf" providerId="ADAL" clId="{CCA8FB61-3360-4C4F-B1F8-15D45058A4C9}" dt="2022-07-08T12:56:08.145" v="22" actId="47"/>
        <pc:sldMkLst>
          <pc:docMk/>
          <pc:sldMk cId="2291167546" sldId="423"/>
        </pc:sldMkLst>
      </pc:sldChg>
      <pc:sldChg chg="add del">
        <pc:chgData name="Paul Tinkler" userId="bcebf29c-73c2-433d-80d2-6bad896374bf" providerId="ADAL" clId="{CCA8FB61-3360-4C4F-B1F8-15D45058A4C9}" dt="2022-07-08T12:56:09.043" v="24" actId="47"/>
        <pc:sldMkLst>
          <pc:docMk/>
          <pc:sldMk cId="1262727559" sldId="424"/>
        </pc:sldMkLst>
      </pc:sldChg>
      <pc:sldChg chg="del">
        <pc:chgData name="Paul Tinkler" userId="bcebf29c-73c2-433d-80d2-6bad896374bf" providerId="ADAL" clId="{CCA8FB61-3360-4C4F-B1F8-15D45058A4C9}" dt="2022-07-08T12:55:37.194" v="5" actId="47"/>
        <pc:sldMkLst>
          <pc:docMk/>
          <pc:sldMk cId="2584103668" sldId="495"/>
        </pc:sldMkLst>
      </pc:sldChg>
      <pc:sldChg chg="add">
        <pc:chgData name="Paul Tinkler" userId="bcebf29c-73c2-433d-80d2-6bad896374bf" providerId="ADAL" clId="{CCA8FB61-3360-4C4F-B1F8-15D45058A4C9}" dt="2022-07-08T12:56:00.643" v="20"/>
        <pc:sldMkLst>
          <pc:docMk/>
          <pc:sldMk cId="3226788232" sldId="496"/>
        </pc:sldMkLst>
      </pc:sldChg>
      <pc:sldChg chg="del">
        <pc:chgData name="Paul Tinkler" userId="bcebf29c-73c2-433d-80d2-6bad896374bf" providerId="ADAL" clId="{CCA8FB61-3360-4C4F-B1F8-15D45058A4C9}" dt="2022-07-08T12:55:37.419" v="6" actId="47"/>
        <pc:sldMkLst>
          <pc:docMk/>
          <pc:sldMk cId="3451449730" sldId="497"/>
        </pc:sldMkLst>
      </pc:sldChg>
      <pc:sldChg chg="add del">
        <pc:chgData name="Paul Tinkler" userId="bcebf29c-73c2-433d-80d2-6bad896374bf" providerId="ADAL" clId="{CCA8FB61-3360-4C4F-B1F8-15D45058A4C9}" dt="2022-07-08T12:56:08.664" v="23" actId="47"/>
        <pc:sldMkLst>
          <pc:docMk/>
          <pc:sldMk cId="0" sldId="498"/>
        </pc:sldMkLst>
      </pc:sldChg>
      <pc:sldChg chg="add del">
        <pc:chgData name="Paul Tinkler" userId="bcebf29c-73c2-433d-80d2-6bad896374bf" providerId="ADAL" clId="{CCA8FB61-3360-4C4F-B1F8-15D45058A4C9}" dt="2022-07-08T12:56:11.489" v="27" actId="47"/>
        <pc:sldMkLst>
          <pc:docMk/>
          <pc:sldMk cId="4080077385" sldId="500"/>
        </pc:sldMkLst>
      </pc:sldChg>
      <pc:sldChg chg="new del ord">
        <pc:chgData name="Paul Tinkler" userId="bcebf29c-73c2-433d-80d2-6bad896374bf" providerId="ADAL" clId="{CCA8FB61-3360-4C4F-B1F8-15D45058A4C9}" dt="2022-07-08T12:55:39.861" v="19" actId="47"/>
        <pc:sldMkLst>
          <pc:docMk/>
          <pc:sldMk cId="18166332" sldId="501"/>
        </pc:sldMkLst>
      </pc:sldChg>
      <pc:sldChg chg="modSp add mod">
        <pc:chgData name="Paul Tinkler" userId="bcebf29c-73c2-433d-80d2-6bad896374bf" providerId="ADAL" clId="{CCA8FB61-3360-4C4F-B1F8-15D45058A4C9}" dt="2022-07-08T12:56:17.615" v="28" actId="20577"/>
        <pc:sldMkLst>
          <pc:docMk/>
          <pc:sldMk cId="3545911088" sldId="501"/>
        </pc:sldMkLst>
        <pc:spChg chg="mod">
          <ac:chgData name="Paul Tinkler" userId="bcebf29c-73c2-433d-80d2-6bad896374bf" providerId="ADAL" clId="{CCA8FB61-3360-4C4F-B1F8-15D45058A4C9}" dt="2022-07-08T12:56:17.615" v="28" actId="20577"/>
          <ac:spMkLst>
            <pc:docMk/>
            <pc:sldMk cId="3545911088" sldId="501"/>
            <ac:spMk id="9" creationId="{8CDB71DE-6660-9156-53A3-DA81DD6A6923}"/>
          </ac:spMkLst>
        </pc:spChg>
      </pc:sldChg>
      <pc:sldChg chg="modSp add mod modAnim">
        <pc:chgData name="Paul Tinkler" userId="bcebf29c-73c2-433d-80d2-6bad896374bf" providerId="ADAL" clId="{CCA8FB61-3360-4C4F-B1F8-15D45058A4C9}" dt="2022-07-08T12:56:25.119" v="30" actId="27636"/>
        <pc:sldMkLst>
          <pc:docMk/>
          <pc:sldMk cId="4000618511" sldId="502"/>
        </pc:sldMkLst>
        <pc:spChg chg="mod">
          <ac:chgData name="Paul Tinkler" userId="bcebf29c-73c2-433d-80d2-6bad896374bf" providerId="ADAL" clId="{CCA8FB61-3360-4C4F-B1F8-15D45058A4C9}" dt="2022-07-08T12:56:25.119" v="30" actId="27636"/>
          <ac:spMkLst>
            <pc:docMk/>
            <pc:sldMk cId="4000618511" sldId="502"/>
            <ac:spMk id="3" creationId="{656DFEBC-83E2-4D34-AC5E-6E0A47BE73CE}"/>
          </ac:spMkLst>
        </pc:spChg>
      </pc:sldChg>
      <pc:sldChg chg="add del">
        <pc:chgData name="Paul Tinkler" userId="bcebf29c-73c2-433d-80d2-6bad896374bf" providerId="ADAL" clId="{CCA8FB61-3360-4C4F-B1F8-15D45058A4C9}" dt="2022-07-08T12:56:28.256" v="31" actId="47"/>
        <pc:sldMkLst>
          <pc:docMk/>
          <pc:sldMk cId="0" sldId="503"/>
        </pc:sldMkLst>
      </pc:sldChg>
      <pc:sldChg chg="add">
        <pc:chgData name="Paul Tinkler" userId="bcebf29c-73c2-433d-80d2-6bad896374bf" providerId="ADAL" clId="{CCA8FB61-3360-4C4F-B1F8-15D45058A4C9}" dt="2022-07-08T12:56:00.643" v="20"/>
        <pc:sldMkLst>
          <pc:docMk/>
          <pc:sldMk cId="2060743166" sldId="504"/>
        </pc:sldMkLst>
      </pc:sldChg>
      <pc:sldChg chg="add">
        <pc:chgData name="Paul Tinkler" userId="bcebf29c-73c2-433d-80d2-6bad896374bf" providerId="ADAL" clId="{CCA8FB61-3360-4C4F-B1F8-15D45058A4C9}" dt="2022-07-08T12:56:00.643" v="20"/>
        <pc:sldMkLst>
          <pc:docMk/>
          <pc:sldMk cId="0" sldId="505"/>
        </pc:sldMkLst>
      </pc:sldChg>
      <pc:sldChg chg="add">
        <pc:chgData name="Paul Tinkler" userId="bcebf29c-73c2-433d-80d2-6bad896374bf" providerId="ADAL" clId="{CCA8FB61-3360-4C4F-B1F8-15D45058A4C9}" dt="2022-07-08T12:56:00.643" v="20"/>
        <pc:sldMkLst>
          <pc:docMk/>
          <pc:sldMk cId="0" sldId="506"/>
        </pc:sldMkLst>
      </pc:sldChg>
      <pc:sldChg chg="add">
        <pc:chgData name="Paul Tinkler" userId="bcebf29c-73c2-433d-80d2-6bad896374bf" providerId="ADAL" clId="{CCA8FB61-3360-4C4F-B1F8-15D45058A4C9}" dt="2022-07-08T12:56:00.643" v="20"/>
        <pc:sldMkLst>
          <pc:docMk/>
          <pc:sldMk cId="3093617333" sldId="507"/>
        </pc:sldMkLst>
      </pc:sldChg>
      <pc:sldChg chg="add">
        <pc:chgData name="Paul Tinkler" userId="bcebf29c-73c2-433d-80d2-6bad896374bf" providerId="ADAL" clId="{CCA8FB61-3360-4C4F-B1F8-15D45058A4C9}" dt="2022-07-08T12:56:00.643" v="20"/>
        <pc:sldMkLst>
          <pc:docMk/>
          <pc:sldMk cId="1187046219" sldId="508"/>
        </pc:sldMkLst>
      </pc:sldChg>
      <pc:sldChg chg="add">
        <pc:chgData name="Paul Tinkler" userId="bcebf29c-73c2-433d-80d2-6bad896374bf" providerId="ADAL" clId="{CCA8FB61-3360-4C4F-B1F8-15D45058A4C9}" dt="2022-07-08T12:56:00.643" v="20"/>
        <pc:sldMkLst>
          <pc:docMk/>
          <pc:sldMk cId="2239096042" sldId="509"/>
        </pc:sldMkLst>
      </pc:sldChg>
      <pc:sldChg chg="add">
        <pc:chgData name="Paul Tinkler" userId="bcebf29c-73c2-433d-80d2-6bad896374bf" providerId="ADAL" clId="{CCA8FB61-3360-4C4F-B1F8-15D45058A4C9}" dt="2022-07-08T12:56:00.643" v="20"/>
        <pc:sldMkLst>
          <pc:docMk/>
          <pc:sldMk cId="3195316880" sldId="510"/>
        </pc:sldMkLst>
      </pc:sldChg>
      <pc:sldChg chg="add">
        <pc:chgData name="Paul Tinkler" userId="bcebf29c-73c2-433d-80d2-6bad896374bf" providerId="ADAL" clId="{CCA8FB61-3360-4C4F-B1F8-15D45058A4C9}" dt="2022-07-08T12:56:00.643" v="20"/>
        <pc:sldMkLst>
          <pc:docMk/>
          <pc:sldMk cId="4293252306" sldId="511"/>
        </pc:sldMkLst>
      </pc:sldChg>
      <pc:sldChg chg="add">
        <pc:chgData name="Paul Tinkler" userId="bcebf29c-73c2-433d-80d2-6bad896374bf" providerId="ADAL" clId="{CCA8FB61-3360-4C4F-B1F8-15D45058A4C9}" dt="2022-07-08T12:56:00.643" v="20"/>
        <pc:sldMkLst>
          <pc:docMk/>
          <pc:sldMk cId="1916125230" sldId="51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06/07/2022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PMI (2004) </a:t>
            </a:r>
            <a:r>
              <a:rPr lang="en-US" b="0" i="1" dirty="0">
                <a:solidFill>
                  <a:srgbClr val="000000"/>
                </a:solidFill>
                <a:effectLst/>
                <a:latin typeface="Arial" panose="020B0604020202020204" pitchFamily="34" charset="0"/>
              </a:rPr>
              <a:t>‘A guide to the project management body of knowledge (PMBOK® guide) </a:t>
            </a:r>
            <a:r>
              <a:rPr lang="en-US" b="0" i="0" dirty="0">
                <a:solidFill>
                  <a:srgbClr val="000000"/>
                </a:solidFill>
                <a:effectLst/>
                <a:latin typeface="Arial" panose="020B0604020202020204" pitchFamily="34" charset="0"/>
              </a:rPr>
              <a:t>3</a:t>
            </a:r>
            <a:r>
              <a:rPr lang="en-US" b="0" i="0" baseline="30000" dirty="0">
                <a:solidFill>
                  <a:srgbClr val="000000"/>
                </a:solidFill>
                <a:effectLst/>
                <a:latin typeface="Arial" panose="020B0604020202020204" pitchFamily="34" charset="0"/>
              </a:rPr>
              <a:t>rd</a:t>
            </a:r>
            <a:r>
              <a:rPr lang="en-US" b="0" i="0" dirty="0">
                <a:solidFill>
                  <a:srgbClr val="000000"/>
                </a:solidFill>
                <a:effectLst/>
                <a:latin typeface="Arial" panose="020B0604020202020204" pitchFamily="34" charset="0"/>
              </a:rPr>
              <a:t> edn. USA; Project Management Institute.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63984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Citation source available at https://www.collinsdictionary.com/dictionary/english/politics   </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3570095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to facilitate a discussion.  </a:t>
            </a:r>
            <a:r>
              <a:rPr lang="en-GB" dirty="0"/>
              <a:t>How do internal politics impact on change – positively and negatively?  What are the students own experiences?   Ask for examples.  Change can be sub-optimal if the interests and power of some individuals or groups have a disproportionate affect upon planning and implementation.  What does this mean for the change agent?  How do Kotter and Lewin, for example, accommodate this in their change models? Does it explain why most change initiatives are unsuccessful?  Are demonstrations of power and influence always rational?  Or are they sometimes just reinforcing personal/group status to the detriment of the change initiatives success?</a:t>
            </a:r>
          </a:p>
          <a:p>
            <a:endParaRPr lang="en-GB" dirty="0"/>
          </a:p>
          <a:p>
            <a:r>
              <a:rPr lang="en-GB" dirty="0"/>
              <a:t>Change agents must be aware of their own power, and the relative power of others.  It is too easy to just impose ourselves on the powerless, because ‘we know what’s best for you’.  Similarly, it is easy to underestimate the power of others and their views.  Change leadership requires judgement, resilience, patience, tact, communication and influencing skills, amongst others.</a:t>
            </a:r>
          </a:p>
          <a:p>
            <a:endParaRPr lang="en-GB" dirty="0"/>
          </a:p>
          <a:p>
            <a:r>
              <a:rPr lang="en-GB" dirty="0"/>
              <a:t>Does this explain why stakeholder analysis needs to be comprehensive and critical, if change initiatives are to have any chance of success? </a:t>
            </a:r>
          </a:p>
          <a:p>
            <a:endParaRPr lang="en-GB" dirty="0"/>
          </a:p>
          <a:p>
            <a:r>
              <a:rPr lang="en-GB" b="1" dirty="0"/>
              <a:t>Important Point:  </a:t>
            </a:r>
            <a:r>
              <a:rPr lang="en-GB" dirty="0"/>
              <a:t>Politics at work are a reality, they cannot be ignored, and they need to be actively addressed to maximise the benefits of change.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346980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and experience, seems to suggest that companies need to expect and tolerate conflict, and handle it effectively, in order to support creative behaviours in the work setting.  This means we need to understand the process of constructive confrontation, in order to promote constructive feedback and an open, supportive culture in the workplace.  Friction and arguments should not be viewed solely as negative – as Joseph Joubert is reported as saying: </a:t>
            </a:r>
            <a:r>
              <a:rPr lang="en-GB" i="1" dirty="0"/>
              <a:t>“The aim of argument, or of discussion, should not be victory, but progress</a:t>
            </a:r>
            <a:r>
              <a:rPr lang="en-GB" dirty="0"/>
              <a:t>”…..this is worth remembering!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2603249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1912836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2864605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38224234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7D6395-51A7-F72C-E583-9E7962CC47C1}"/>
              </a:ext>
            </a:extLst>
          </p:cNvPr>
          <p:cNvPicPr>
            <a:picLocks noChangeAspect="1"/>
          </p:cNvPicPr>
          <p:nvPr/>
        </p:nvPicPr>
        <p:blipFill>
          <a:blip r:embed="rId2"/>
          <a:stretch>
            <a:fillRect/>
          </a:stretch>
        </p:blipFill>
        <p:spPr>
          <a:xfrm>
            <a:off x="-1" y="12808"/>
            <a:ext cx="9144001" cy="5720448"/>
          </a:xfrm>
          <a:prstGeom prst="rect">
            <a:avLst/>
          </a:prstGeom>
        </p:spPr>
      </p:pic>
      <p:sp>
        <p:nvSpPr>
          <p:cNvPr id="9" name="TextBox 8">
            <a:extLst>
              <a:ext uri="{FF2B5EF4-FFF2-40B4-BE49-F238E27FC236}">
                <a16:creationId xmlns:a16="http://schemas.microsoft.com/office/drawing/2014/main" id="{8CDB71DE-6660-9156-53A3-DA81DD6A6923}"/>
              </a:ext>
            </a:extLst>
          </p:cNvPr>
          <p:cNvSpPr txBox="1"/>
          <p:nvPr/>
        </p:nvSpPr>
        <p:spPr>
          <a:xfrm>
            <a:off x="611560" y="1628800"/>
            <a:ext cx="2340705" cy="769441"/>
          </a:xfrm>
          <a:prstGeom prst="rect">
            <a:avLst/>
          </a:prstGeom>
          <a:noFill/>
        </p:spPr>
        <p:txBody>
          <a:bodyPr wrap="none" rtlCol="0">
            <a:spAutoFit/>
          </a:bodyPr>
          <a:lstStyle/>
          <a:p>
            <a:r>
              <a:rPr lang="en-GB" sz="4400" b="1" dirty="0">
                <a:solidFill>
                  <a:schemeClr val="bg1"/>
                </a:solidFill>
              </a:rPr>
              <a:t>Session 8</a:t>
            </a:r>
          </a:p>
        </p:txBody>
      </p:sp>
    </p:spTree>
    <p:extLst>
      <p:ext uri="{BB962C8B-B14F-4D97-AF65-F5344CB8AC3E}">
        <p14:creationId xmlns:p14="http://schemas.microsoft.com/office/powerpoint/2010/main" val="3545911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t>Stakeholder Analysis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Politics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Change and Conflict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Resistance and the Emotions of Change</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400061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56FED-E2E1-4300-8784-7B1126F3B063}"/>
              </a:ext>
            </a:extLst>
          </p:cNvPr>
          <p:cNvSpPr>
            <a:spLocks noGrp="1"/>
          </p:cNvSpPr>
          <p:nvPr>
            <p:ph type="title"/>
          </p:nvPr>
        </p:nvSpPr>
        <p:spPr/>
        <p:txBody>
          <a:bodyPr/>
          <a:lstStyle/>
          <a:p>
            <a:pPr algn="ctr"/>
            <a:r>
              <a:rPr lang="en-GB" dirty="0"/>
              <a:t>Stakeholder Analysis</a:t>
            </a:r>
          </a:p>
        </p:txBody>
      </p:sp>
      <p:sp>
        <p:nvSpPr>
          <p:cNvPr id="3" name="Content Placeholder 2">
            <a:extLst>
              <a:ext uri="{FF2B5EF4-FFF2-40B4-BE49-F238E27FC236}">
                <a16:creationId xmlns:a16="http://schemas.microsoft.com/office/drawing/2014/main" id="{083BD8CD-5D0D-4D49-91EE-5950EE914DAB}"/>
              </a:ext>
            </a:extLst>
          </p:cNvPr>
          <p:cNvSpPr>
            <a:spLocks noGrp="1"/>
          </p:cNvSpPr>
          <p:nvPr>
            <p:ph idx="1"/>
          </p:nvPr>
        </p:nvSpPr>
        <p:spPr>
          <a:xfrm>
            <a:off x="628650" y="1690687"/>
            <a:ext cx="7886700" cy="3754537"/>
          </a:xfrm>
        </p:spPr>
        <p:txBody>
          <a:bodyPr/>
          <a:lstStyle/>
          <a:p>
            <a:r>
              <a:rPr lang="en-GB" sz="3600" dirty="0"/>
              <a:t>What is a stakeholder?</a:t>
            </a:r>
          </a:p>
          <a:p>
            <a:endParaRPr lang="en-GB" dirty="0"/>
          </a:p>
          <a:p>
            <a:endParaRPr lang="en-GB" dirty="0"/>
          </a:p>
          <a:p>
            <a:pPr marL="1371600" lvl="3" indent="0">
              <a:buNone/>
            </a:pPr>
            <a:r>
              <a:rPr lang="en-GB" sz="3600" dirty="0">
                <a:solidFill>
                  <a:srgbClr val="0000CC"/>
                </a:solidFill>
              </a:rPr>
              <a:t>Discussion</a:t>
            </a:r>
          </a:p>
        </p:txBody>
      </p:sp>
      <p:pic>
        <p:nvPicPr>
          <p:cNvPr id="1028" name="Picture 4" descr="steak GIF">
            <a:extLst>
              <a:ext uri="{FF2B5EF4-FFF2-40B4-BE49-F238E27FC236}">
                <a16:creationId xmlns:a16="http://schemas.microsoft.com/office/drawing/2014/main" id="{DDFB4430-C7B5-49AC-BDC4-662450B98646}"/>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564904"/>
            <a:ext cx="45720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74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49ECAD3A-C576-4A64-B919-6C9D7D6C6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38" y="4073525"/>
            <a:ext cx="1565275"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itle 1">
            <a:extLst>
              <a:ext uri="{FF2B5EF4-FFF2-40B4-BE49-F238E27FC236}">
                <a16:creationId xmlns:a16="http://schemas.microsoft.com/office/drawing/2014/main" id="{B05DE6E4-6FAB-43DE-801E-78B28222E01E}"/>
              </a:ext>
            </a:extLst>
          </p:cNvPr>
          <p:cNvSpPr>
            <a:spLocks noGrp="1"/>
          </p:cNvSpPr>
          <p:nvPr>
            <p:ph type="title"/>
          </p:nvPr>
        </p:nvSpPr>
        <p:spPr>
          <a:xfrm>
            <a:off x="628650" y="116632"/>
            <a:ext cx="7886700" cy="662781"/>
          </a:xfrm>
        </p:spPr>
        <p:txBody>
          <a:bodyPr/>
          <a:lstStyle/>
          <a:p>
            <a:r>
              <a:rPr lang="en-GB" altLang="en-US" dirty="0">
                <a:latin typeface="Arial" panose="020B0604020202020204" pitchFamily="34" charset="0"/>
                <a:cs typeface="Arial" panose="020B0604020202020204" pitchFamily="34" charset="0"/>
              </a:rPr>
              <a:t>Stakeholder?</a:t>
            </a:r>
            <a:endParaRPr lang="en-GB" altLang="en-US" dirty="0"/>
          </a:p>
        </p:txBody>
      </p:sp>
      <p:sp>
        <p:nvSpPr>
          <p:cNvPr id="33795" name="Content Placeholder 2">
            <a:extLst>
              <a:ext uri="{FF2B5EF4-FFF2-40B4-BE49-F238E27FC236}">
                <a16:creationId xmlns:a16="http://schemas.microsoft.com/office/drawing/2014/main" id="{ECFCC073-2344-41F4-AB2A-3A7558E592D4}"/>
              </a:ext>
            </a:extLst>
          </p:cNvPr>
          <p:cNvSpPr>
            <a:spLocks noGrp="1"/>
          </p:cNvSpPr>
          <p:nvPr>
            <p:ph idx="1"/>
          </p:nvPr>
        </p:nvSpPr>
        <p:spPr>
          <a:xfrm>
            <a:off x="689124" y="1027906"/>
            <a:ext cx="8229600" cy="3916363"/>
          </a:xfrm>
        </p:spPr>
        <p:txBody>
          <a:bodyPr/>
          <a:lstStyle/>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	They may also exert influence over the project and its deliverables”</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algn="r">
              <a:buFont typeface="Arial" panose="020B0604020202020204" pitchFamily="34" charset="0"/>
              <a:buNone/>
            </a:pPr>
            <a:r>
              <a:rPr lang="en-GB" altLang="en-US" sz="2400" i="1" dirty="0">
                <a:solidFill>
                  <a:srgbClr val="0000CC"/>
                </a:solidFill>
                <a:latin typeface="Arial" panose="020B0604020202020204" pitchFamily="34" charset="0"/>
                <a:cs typeface="Arial" panose="020B0604020202020204" pitchFamily="34" charset="0"/>
              </a:rPr>
              <a:t>Project Management Institute, 2006, p. 383</a:t>
            </a:r>
            <a:endParaRPr lang="en-US" altLang="en-US" sz="2400" i="1" dirty="0">
              <a:solidFill>
                <a:srgbClr val="0000CC"/>
              </a:solidFill>
              <a:latin typeface="Arial" panose="020B0604020202020204" pitchFamily="34" charset="0"/>
              <a:cs typeface="Arial" panose="020B0604020202020204" pitchFamily="34" charset="0"/>
            </a:endParaRPr>
          </a:p>
          <a:p>
            <a:endParaRPr lang="en-GB" altLang="en-US" sz="2400" dirty="0">
              <a:solidFill>
                <a:srgbClr val="0000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500"/>
                                        <p:tgtEl>
                                          <p:spTgt spid="337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500"/>
                                        <p:tgtEl>
                                          <p:spTgt spid="337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animEffect transition="in" filter="fade">
                                      <p:cBhvr>
                                        <p:cTn id="17" dur="500"/>
                                        <p:tgtEl>
                                          <p:spTgt spid="337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EE04162-45A0-46A0-AE4F-488501895DBD}"/>
              </a:ext>
            </a:extLst>
          </p:cNvPr>
          <p:cNvSpPr>
            <a:spLocks noGrp="1"/>
          </p:cNvSpPr>
          <p:nvPr>
            <p:ph type="title"/>
          </p:nvPr>
        </p:nvSpPr>
        <p:spPr/>
        <p:txBody>
          <a:bodyPr/>
          <a:lstStyle/>
          <a:p>
            <a:r>
              <a:rPr lang="en-GB" altLang="en-US"/>
              <a:t>Stakeholder?</a:t>
            </a:r>
          </a:p>
        </p:txBody>
      </p:sp>
      <p:pic>
        <p:nvPicPr>
          <p:cNvPr id="33796" name="Picture 4" descr="A close up of a logo&#10;&#10;Description generated with very high confidence">
            <a:extLst>
              <a:ext uri="{FF2B5EF4-FFF2-40B4-BE49-F238E27FC236}">
                <a16:creationId xmlns:a16="http://schemas.microsoft.com/office/drawing/2014/main" id="{80A7A208-7FE0-4867-9C96-6450D8C16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36938"/>
            <a:ext cx="1657350"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A40940DD-0C3F-47B9-AF99-9A5D3BEB6866}"/>
              </a:ext>
            </a:extLst>
          </p:cNvPr>
          <p:cNvSpPr>
            <a:spLocks noGrp="1"/>
          </p:cNvSpPr>
          <p:nvPr>
            <p:ph idx="1"/>
          </p:nvPr>
        </p:nvSpPr>
        <p:spPr>
          <a:xfrm>
            <a:off x="2099935" y="1124744"/>
            <a:ext cx="7022604" cy="3751907"/>
          </a:xfrm>
        </p:spPr>
        <p:txBody>
          <a:bodyPr/>
          <a:lstStyle/>
          <a:p>
            <a:r>
              <a:rPr lang="en-GB" dirty="0"/>
              <a:t>“Stakeholders are the various groups of people who have an interest or stake in the enterprise.  They range from bankers and other financial institutions, to shareholders, debenture holders, stockholders, trade unions, employees, customers, and suppliers.  In short, everybody or every group which must be taken into account when deciding what to achieve, when, and how much.”</a:t>
            </a:r>
          </a:p>
        </p:txBody>
      </p:sp>
      <p:sp>
        <p:nvSpPr>
          <p:cNvPr id="4" name="TextBox 3">
            <a:extLst>
              <a:ext uri="{FF2B5EF4-FFF2-40B4-BE49-F238E27FC236}">
                <a16:creationId xmlns:a16="http://schemas.microsoft.com/office/drawing/2014/main" id="{F30A8914-5545-4416-9A98-2C4088DD6860}"/>
              </a:ext>
            </a:extLst>
          </p:cNvPr>
          <p:cNvSpPr txBox="1"/>
          <p:nvPr/>
        </p:nvSpPr>
        <p:spPr>
          <a:xfrm>
            <a:off x="5508104" y="4876651"/>
            <a:ext cx="1762470" cy="369332"/>
          </a:xfrm>
          <a:prstGeom prst="rect">
            <a:avLst/>
          </a:prstGeom>
          <a:noFill/>
        </p:spPr>
        <p:txBody>
          <a:bodyPr wrap="none" rtlCol="0">
            <a:spAutoFit/>
          </a:bodyPr>
          <a:lstStyle/>
          <a:p>
            <a:r>
              <a:rPr lang="en-GB" dirty="0"/>
              <a:t>Levicki, C. (1996)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C7946B3-590F-4DA1-AC55-8C2ED2C0D5A9}"/>
              </a:ext>
            </a:extLst>
          </p:cNvPr>
          <p:cNvSpPr>
            <a:spLocks noGrp="1"/>
          </p:cNvSpPr>
          <p:nvPr>
            <p:ph type="title"/>
          </p:nvPr>
        </p:nvSpPr>
        <p:spPr>
          <a:xfrm>
            <a:off x="457200" y="92075"/>
            <a:ext cx="8229600" cy="1143000"/>
          </a:xfrm>
        </p:spPr>
        <p:txBody>
          <a:bodyPr/>
          <a:lstStyle/>
          <a:p>
            <a:r>
              <a:rPr lang="en-GB" altLang="en-US" dirty="0"/>
              <a:t>Managing Stakeholders</a:t>
            </a:r>
          </a:p>
        </p:txBody>
      </p:sp>
      <p:sp>
        <p:nvSpPr>
          <p:cNvPr id="34819" name="Content Placeholder 2">
            <a:extLst>
              <a:ext uri="{FF2B5EF4-FFF2-40B4-BE49-F238E27FC236}">
                <a16:creationId xmlns:a16="http://schemas.microsoft.com/office/drawing/2014/main" id="{94F39368-2007-495D-9AFE-36A06AD586E6}"/>
              </a:ext>
            </a:extLst>
          </p:cNvPr>
          <p:cNvSpPr>
            <a:spLocks noGrp="1"/>
          </p:cNvSpPr>
          <p:nvPr>
            <p:ph idx="1"/>
          </p:nvPr>
        </p:nvSpPr>
        <p:spPr>
          <a:xfrm>
            <a:off x="179388" y="1235075"/>
            <a:ext cx="8713787" cy="3916363"/>
          </a:xfrm>
        </p:spPr>
        <p:txBody>
          <a:bodyPr/>
          <a:lstStyle/>
          <a:p>
            <a:pPr marL="0" indent="0" eaLnBrk="1" hangingPunct="1">
              <a:buFont typeface="Arial" panose="020B0604020202020204" pitchFamily="34" charset="0"/>
              <a:buNone/>
              <a:defRPr/>
            </a:pPr>
            <a:r>
              <a:rPr lang="en-GB" altLang="en-US" sz="2000" dirty="0">
                <a:latin typeface="Arial" panose="020B0604020202020204" pitchFamily="34" charset="0"/>
                <a:cs typeface="Arial" panose="020B0604020202020204" pitchFamily="34" charset="0"/>
              </a:rPr>
              <a:t>Stakeholder management consists of:</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Analysis</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identify key impacted individuals and groups stakeholders</a:t>
            </a:r>
          </a:p>
          <a:p>
            <a:pPr lvl="2" eaLnBrk="1" hangingPunct="1">
              <a:defRPr/>
            </a:pPr>
            <a:r>
              <a:rPr lang="en-GB" altLang="en-US" sz="2000" dirty="0">
                <a:latin typeface="Arial" panose="020B0604020202020204" pitchFamily="34" charset="0"/>
                <a:cs typeface="Arial" panose="020B0604020202020204" pitchFamily="34" charset="0"/>
              </a:rPr>
              <a:t>assess areas of power, influence and interest </a:t>
            </a:r>
          </a:p>
          <a:p>
            <a:pPr lvl="2" eaLnBrk="1" hangingPunct="1">
              <a:defRPr/>
            </a:pPr>
            <a:r>
              <a:rPr lang="en-GB" altLang="en-US" sz="2000" dirty="0">
                <a:latin typeface="Arial" panose="020B0604020202020204" pitchFamily="34" charset="0"/>
                <a:cs typeface="Arial" panose="020B0604020202020204" pitchFamily="34" charset="0"/>
              </a:rPr>
              <a:t>define information needs and requirements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Planning</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management strategies</a:t>
            </a:r>
          </a:p>
          <a:p>
            <a:pPr lvl="2" eaLnBrk="1" hangingPunct="1">
              <a:defRPr/>
            </a:pPr>
            <a:r>
              <a:rPr lang="en-GB" altLang="en-US" sz="2000" dirty="0">
                <a:latin typeface="Arial" panose="020B0604020202020204" pitchFamily="34" charset="0"/>
                <a:cs typeface="Arial" panose="020B0604020202020204" pitchFamily="34" charset="0"/>
              </a:rPr>
              <a:t>Communications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Management</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implement communications plan</a:t>
            </a:r>
          </a:p>
          <a:p>
            <a:pPr lvl="2" eaLnBrk="1" hangingPunct="1">
              <a:defRPr/>
            </a:pPr>
            <a:r>
              <a:rPr lang="en-GB" altLang="en-US" sz="2000" dirty="0">
                <a:latin typeface="Arial" panose="020B0604020202020204" pitchFamily="34" charset="0"/>
                <a:cs typeface="Arial" panose="020B0604020202020204" pitchFamily="34" charset="0"/>
              </a:rPr>
              <a:t>Communicate!</a:t>
            </a:r>
          </a:p>
          <a:p>
            <a:pPr>
              <a:defRPr/>
            </a:pPr>
            <a:endParaRPr lang="en-GB" altLang="en-US" sz="2000" dirty="0">
              <a:solidFill>
                <a:srgbClr val="0000CC"/>
              </a:solidFill>
            </a:endParaRPr>
          </a:p>
        </p:txBody>
      </p:sp>
      <p:pic>
        <p:nvPicPr>
          <p:cNvPr id="35844" name="Picture 2" descr="A close up of a sign&#10;&#10;Description generated with high confidence">
            <a:extLst>
              <a:ext uri="{FF2B5EF4-FFF2-40B4-BE49-F238E27FC236}">
                <a16:creationId xmlns:a16="http://schemas.microsoft.com/office/drawing/2014/main" id="{939F91A3-4E88-4C10-98C0-D9C722A707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78463" y="3398838"/>
            <a:ext cx="3517900" cy="216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animEffect transition="in" filter="fade">
                                      <p:cBhvr>
                                        <p:cTn id="15" dur="500"/>
                                        <p:tgtEl>
                                          <p:spTgt spid="34819">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4819">
                                            <p:txEl>
                                              <p:pRg st="3" end="3"/>
                                            </p:txEl>
                                          </p:spTgt>
                                        </p:tgtEl>
                                        <p:attrNameLst>
                                          <p:attrName>style.visibility</p:attrName>
                                        </p:attrNameLst>
                                      </p:cBhvr>
                                      <p:to>
                                        <p:strVal val="visible"/>
                                      </p:to>
                                    </p:set>
                                    <p:animEffect transition="in" filter="fade">
                                      <p:cBhvr>
                                        <p:cTn id="20" dur="500"/>
                                        <p:tgtEl>
                                          <p:spTgt spid="3481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4819">
                                            <p:txEl>
                                              <p:pRg st="4" end="4"/>
                                            </p:txEl>
                                          </p:spTgt>
                                        </p:tgtEl>
                                        <p:attrNameLst>
                                          <p:attrName>style.visibility</p:attrName>
                                        </p:attrNameLst>
                                      </p:cBhvr>
                                      <p:to>
                                        <p:strVal val="visible"/>
                                      </p:to>
                                    </p:set>
                                    <p:animEffect transition="in" filter="fade">
                                      <p:cBhvr>
                                        <p:cTn id="25" dur="500"/>
                                        <p:tgtEl>
                                          <p:spTgt spid="34819">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4819">
                                            <p:txEl>
                                              <p:pRg st="5" end="5"/>
                                            </p:txEl>
                                          </p:spTgt>
                                        </p:tgtEl>
                                        <p:attrNameLst>
                                          <p:attrName>style.visibility</p:attrName>
                                        </p:attrNameLst>
                                      </p:cBhvr>
                                      <p:to>
                                        <p:strVal val="visible"/>
                                      </p:to>
                                    </p:set>
                                    <p:animEffect transition="in" filter="fade">
                                      <p:cBhvr>
                                        <p:cTn id="30" dur="500"/>
                                        <p:tgtEl>
                                          <p:spTgt spid="34819">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Effect transition="in" filter="fade">
                                      <p:cBhvr>
                                        <p:cTn id="33" dur="500"/>
                                        <p:tgtEl>
                                          <p:spTgt spid="34819">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0" presetClass="entr" presetSubtype="0" fill="hold" nodeType="clickEffect">
                                  <p:stCondLst>
                                    <p:cond delay="0"/>
                                  </p:stCondLst>
                                  <p:childTnLst>
                                    <p:set>
                                      <p:cBhvr>
                                        <p:cTn id="37" dur="1" fill="hold">
                                          <p:stCondLst>
                                            <p:cond delay="0"/>
                                          </p:stCondLst>
                                        </p:cTn>
                                        <p:tgtEl>
                                          <p:spTgt spid="34819">
                                            <p:txEl>
                                              <p:pRg st="7" end="7"/>
                                            </p:txEl>
                                          </p:spTgt>
                                        </p:tgtEl>
                                        <p:attrNameLst>
                                          <p:attrName>style.visibility</p:attrName>
                                        </p:attrNameLst>
                                      </p:cBhvr>
                                      <p:to>
                                        <p:strVal val="visible"/>
                                      </p:to>
                                    </p:set>
                                    <p:animEffect transition="in" filter="fade">
                                      <p:cBhvr>
                                        <p:cTn id="38" dur="500"/>
                                        <p:tgtEl>
                                          <p:spTgt spid="34819">
                                            <p:txEl>
                                              <p:pRg st="7" end="7"/>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nodeType="clickEffect">
                                  <p:stCondLst>
                                    <p:cond delay="0"/>
                                  </p:stCondLst>
                                  <p:childTnLst>
                                    <p:set>
                                      <p:cBhvr>
                                        <p:cTn id="42" dur="1" fill="hold">
                                          <p:stCondLst>
                                            <p:cond delay="0"/>
                                          </p:stCondLst>
                                        </p:cTn>
                                        <p:tgtEl>
                                          <p:spTgt spid="34819">
                                            <p:txEl>
                                              <p:pRg st="8" end="8"/>
                                            </p:txEl>
                                          </p:spTgt>
                                        </p:tgtEl>
                                        <p:attrNameLst>
                                          <p:attrName>style.visibility</p:attrName>
                                        </p:attrNameLst>
                                      </p:cBhvr>
                                      <p:to>
                                        <p:strVal val="visible"/>
                                      </p:to>
                                    </p:set>
                                    <p:animEffect transition="in" filter="fade">
                                      <p:cBhvr>
                                        <p:cTn id="43" dur="500"/>
                                        <p:tgtEl>
                                          <p:spTgt spid="34819">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4819">
                                            <p:txEl>
                                              <p:pRg st="9" end="9"/>
                                            </p:txEl>
                                          </p:spTgt>
                                        </p:tgtEl>
                                        <p:attrNameLst>
                                          <p:attrName>style.visibility</p:attrName>
                                        </p:attrNameLst>
                                      </p:cBhvr>
                                      <p:to>
                                        <p:strVal val="visible"/>
                                      </p:to>
                                    </p:set>
                                    <p:animEffect transition="in" filter="fade">
                                      <p:cBhvr>
                                        <p:cTn id="46" dur="500"/>
                                        <p:tgtEl>
                                          <p:spTgt spid="34819">
                                            <p:txEl>
                                              <p:pRg st="9" end="9"/>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0" presetClass="entr" presetSubtype="0" fill="hold" nodeType="clickEffect">
                                  <p:stCondLst>
                                    <p:cond delay="0"/>
                                  </p:stCondLst>
                                  <p:childTnLst>
                                    <p:set>
                                      <p:cBhvr>
                                        <p:cTn id="50" dur="1" fill="hold">
                                          <p:stCondLst>
                                            <p:cond delay="0"/>
                                          </p:stCondLst>
                                        </p:cTn>
                                        <p:tgtEl>
                                          <p:spTgt spid="34819">
                                            <p:txEl>
                                              <p:pRg st="10" end="10"/>
                                            </p:txEl>
                                          </p:spTgt>
                                        </p:tgtEl>
                                        <p:attrNameLst>
                                          <p:attrName>style.visibility</p:attrName>
                                        </p:attrNameLst>
                                      </p:cBhvr>
                                      <p:to>
                                        <p:strVal val="visible"/>
                                      </p:to>
                                    </p:set>
                                    <p:animEffect transition="in" filter="fade">
                                      <p:cBhvr>
                                        <p:cTn id="51" dur="500"/>
                                        <p:tgtEl>
                                          <p:spTgt spid="3481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1204239B-73AB-42C0-ABEB-FD1E929CA5A2}"/>
              </a:ext>
            </a:extLst>
          </p:cNvPr>
          <p:cNvSpPr>
            <a:spLocks noGrp="1"/>
          </p:cNvSpPr>
          <p:nvPr>
            <p:ph type="title"/>
          </p:nvPr>
        </p:nvSpPr>
        <p:spPr>
          <a:xfrm>
            <a:off x="673100" y="152400"/>
            <a:ext cx="8229600" cy="1143000"/>
          </a:xfrm>
        </p:spPr>
        <p:txBody>
          <a:bodyPr/>
          <a:lstStyle/>
          <a:p>
            <a:r>
              <a:rPr lang="en-GB" altLang="en-US">
                <a:latin typeface="Arial" panose="020B0604020202020204" pitchFamily="34" charset="0"/>
                <a:cs typeface="Arial" panose="020B0604020202020204" pitchFamily="34" charset="0"/>
              </a:rPr>
              <a:t>Internal Stakeholders</a:t>
            </a:r>
            <a:endParaRPr lang="en-GB" altLang="en-US"/>
          </a:p>
        </p:txBody>
      </p:sp>
      <p:sp>
        <p:nvSpPr>
          <p:cNvPr id="35843" name="Content Placeholder 2">
            <a:extLst>
              <a:ext uri="{FF2B5EF4-FFF2-40B4-BE49-F238E27FC236}">
                <a16:creationId xmlns:a16="http://schemas.microsoft.com/office/drawing/2014/main" id="{D40135F2-BEB8-40F7-905A-8F0D639854E8}"/>
              </a:ext>
            </a:extLst>
          </p:cNvPr>
          <p:cNvSpPr>
            <a:spLocks noGrp="1"/>
          </p:cNvSpPr>
          <p:nvPr>
            <p:ph idx="1"/>
          </p:nvPr>
        </p:nvSpPr>
        <p:spPr>
          <a:xfrm>
            <a:off x="457200" y="1600200"/>
            <a:ext cx="8229600" cy="3916363"/>
          </a:xfrm>
        </p:spPr>
        <p:txBody>
          <a:bodyPr/>
          <a:lstStyle/>
          <a:p>
            <a:pPr eaLnBrk="1" hangingPunct="1"/>
            <a:r>
              <a:rPr lang="en-GB" altLang="en-US" dirty="0">
                <a:latin typeface="Arial" panose="020B0604020202020204" pitchFamily="34" charset="0"/>
                <a:cs typeface="Arial" panose="020B0604020202020204" pitchFamily="34" charset="0"/>
              </a:rPr>
              <a:t>Project sponsor</a:t>
            </a:r>
          </a:p>
          <a:p>
            <a:pPr eaLnBrk="1" hangingPunct="1"/>
            <a:r>
              <a:rPr lang="en-GB" altLang="en-US" dirty="0">
                <a:solidFill>
                  <a:srgbClr val="0000CC"/>
                </a:solidFill>
                <a:latin typeface="Arial" panose="020B0604020202020204" pitchFamily="34" charset="0"/>
                <a:cs typeface="Arial" panose="020B0604020202020204" pitchFamily="34" charset="0"/>
              </a:rPr>
              <a:t>Project team</a:t>
            </a:r>
          </a:p>
          <a:p>
            <a:pPr eaLnBrk="1" hangingPunct="1"/>
            <a:r>
              <a:rPr lang="en-GB" altLang="en-US" dirty="0">
                <a:latin typeface="Arial" panose="020B0604020202020204" pitchFamily="34" charset="0"/>
                <a:cs typeface="Arial" panose="020B0604020202020204" pitchFamily="34" charset="0"/>
              </a:rPr>
              <a:t>Other managers</a:t>
            </a:r>
          </a:p>
          <a:p>
            <a:pPr eaLnBrk="1" hangingPunct="1"/>
            <a:r>
              <a:rPr lang="en-GB" altLang="en-US" dirty="0">
                <a:solidFill>
                  <a:srgbClr val="0000CC"/>
                </a:solidFill>
                <a:latin typeface="Arial" panose="020B0604020202020204" pitchFamily="34" charset="0"/>
                <a:cs typeface="Arial" panose="020B0604020202020204" pitchFamily="34" charset="0"/>
              </a:rPr>
              <a:t>Trade unions</a:t>
            </a:r>
          </a:p>
          <a:p>
            <a:pPr eaLnBrk="1" hangingPunct="1"/>
            <a:r>
              <a:rPr lang="en-GB" altLang="en-US" dirty="0">
                <a:latin typeface="Arial" panose="020B0604020202020204" pitchFamily="34" charset="0"/>
                <a:cs typeface="Arial" panose="020B0604020202020204" pitchFamily="34" charset="0"/>
              </a:rPr>
              <a:t>Change champion/agent</a:t>
            </a:r>
          </a:p>
          <a:p>
            <a:pPr eaLnBrk="1" hangingPunct="1"/>
            <a:r>
              <a:rPr lang="en-GB" altLang="en-US" dirty="0">
                <a:solidFill>
                  <a:srgbClr val="0000FF"/>
                </a:solidFill>
                <a:latin typeface="Arial" panose="020B0604020202020204" pitchFamily="34" charset="0"/>
                <a:cs typeface="Arial" panose="020B0604020202020204" pitchFamily="34" charset="0"/>
              </a:rPr>
              <a:t>Staff affected by (or who can influence) the outcome of the project</a:t>
            </a:r>
          </a:p>
          <a:p>
            <a:endParaRPr lang="en-GB" altLang="en-US" dirty="0"/>
          </a:p>
        </p:txBody>
      </p:sp>
      <p:pic>
        <p:nvPicPr>
          <p:cNvPr id="36868" name="Picture 3">
            <a:extLst>
              <a:ext uri="{FF2B5EF4-FFF2-40B4-BE49-F238E27FC236}">
                <a16:creationId xmlns:a16="http://schemas.microsoft.com/office/drawing/2014/main" id="{7EFE6A1C-A827-4E48-B444-730B1B90E2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1600200"/>
            <a:ext cx="3898900"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500"/>
                                        <p:tgtEl>
                                          <p:spTgt spid="358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500"/>
                                        <p:tgtEl>
                                          <p:spTgt spid="3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fade">
                                      <p:cBhvr>
                                        <p:cTn id="17" dur="500"/>
                                        <p:tgtEl>
                                          <p:spTgt spid="3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fade">
                                      <p:cBhvr>
                                        <p:cTn id="22" dur="500"/>
                                        <p:tgtEl>
                                          <p:spTgt spid="358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fade">
                                      <p:cBhvr>
                                        <p:cTn id="27" dur="500"/>
                                        <p:tgtEl>
                                          <p:spTgt spid="358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5843">
                                            <p:txEl>
                                              <p:pRg st="5" end="5"/>
                                            </p:txEl>
                                          </p:spTgt>
                                        </p:tgtEl>
                                        <p:attrNameLst>
                                          <p:attrName>style.visibility</p:attrName>
                                        </p:attrNameLst>
                                      </p:cBhvr>
                                      <p:to>
                                        <p:strVal val="visible"/>
                                      </p:to>
                                    </p:set>
                                    <p:animEffect transition="in" filter="fade">
                                      <p:cBhvr>
                                        <p:cTn id="32" dur="500"/>
                                        <p:tgtEl>
                                          <p:spTgt spid="358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40D70B0-4BF4-47B4-AABB-9E71D5BD9AC1}"/>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External Stakeholders</a:t>
            </a:r>
            <a:br>
              <a:rPr lang="en-GB" altLang="en-US">
                <a:latin typeface="Arial" panose="020B0604020202020204" pitchFamily="34" charset="0"/>
                <a:cs typeface="Arial" panose="020B0604020202020204" pitchFamily="34" charset="0"/>
              </a:rPr>
            </a:br>
            <a:endParaRPr lang="en-GB" altLang="en-US"/>
          </a:p>
        </p:txBody>
      </p:sp>
      <p:pic>
        <p:nvPicPr>
          <p:cNvPr id="37891" name="Picture 3">
            <a:extLst>
              <a:ext uri="{FF2B5EF4-FFF2-40B4-BE49-F238E27FC236}">
                <a16:creationId xmlns:a16="http://schemas.microsoft.com/office/drawing/2014/main" id="{4AF3E500-DA53-4FEA-8B01-4CF6C02527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438" y="981075"/>
            <a:ext cx="3624262"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A62B3932-0CF7-4EB9-B2DA-83A754AD1C0E}"/>
              </a:ext>
            </a:extLst>
          </p:cNvPr>
          <p:cNvSpPr>
            <a:spLocks noGrp="1" noChangeArrowheads="1"/>
          </p:cNvSpPr>
          <p:nvPr/>
        </p:nvSpPr>
        <p:spPr bwMode="auto">
          <a:xfrm>
            <a:off x="4567238" y="1114425"/>
            <a:ext cx="4468812"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r>
              <a:rPr lang="en-GB" altLang="en-US" sz="2800" dirty="0">
                <a:solidFill>
                  <a:srgbClr val="0000FF"/>
                </a:solidFill>
                <a:latin typeface="Arial" panose="020B0604020202020204" pitchFamily="34" charset="0"/>
                <a:cs typeface="Arial" panose="020B0604020202020204" pitchFamily="34" charset="0"/>
              </a:rPr>
              <a:t>Suppliers</a:t>
            </a:r>
          </a:p>
          <a:p>
            <a:pPr eaLnBrk="1" hangingPunct="1"/>
            <a:r>
              <a:rPr lang="en-GB" altLang="en-US" sz="2800" dirty="0">
                <a:latin typeface="Arial" panose="020B0604020202020204" pitchFamily="34" charset="0"/>
                <a:cs typeface="Arial" panose="020B0604020202020204" pitchFamily="34" charset="0"/>
              </a:rPr>
              <a:t>The general public</a:t>
            </a:r>
          </a:p>
          <a:p>
            <a:pPr eaLnBrk="1" hangingPunct="1"/>
            <a:r>
              <a:rPr lang="en-GB" altLang="en-US" sz="2800" dirty="0">
                <a:solidFill>
                  <a:srgbClr val="0000CC"/>
                </a:solidFill>
                <a:latin typeface="Arial" panose="020B0604020202020204" pitchFamily="34" charset="0"/>
                <a:cs typeface="Arial" panose="020B0604020202020204" pitchFamily="34" charset="0"/>
              </a:rPr>
              <a:t>The media</a:t>
            </a:r>
          </a:p>
          <a:p>
            <a:pPr eaLnBrk="1" hangingPunct="1"/>
            <a:r>
              <a:rPr lang="en-GB" altLang="en-US" sz="2800" dirty="0">
                <a:latin typeface="Arial" panose="020B0604020202020204" pitchFamily="34" charset="0"/>
                <a:cs typeface="Arial" panose="020B0604020202020204" pitchFamily="34" charset="0"/>
              </a:rPr>
              <a:t>Shareholders or trustees</a:t>
            </a:r>
          </a:p>
          <a:p>
            <a:pPr eaLnBrk="1" hangingPunct="1"/>
            <a:r>
              <a:rPr lang="en-GB" altLang="en-US" sz="2800" dirty="0">
                <a:solidFill>
                  <a:srgbClr val="0000CC"/>
                </a:solidFill>
                <a:latin typeface="Arial" panose="020B0604020202020204" pitchFamily="34" charset="0"/>
                <a:cs typeface="Arial" panose="020B0604020202020204" pitchFamily="34" charset="0"/>
              </a:rPr>
              <a:t>End users of the product or service</a:t>
            </a:r>
          </a:p>
          <a:p>
            <a:pPr eaLnBrk="1" hangingPunct="1"/>
            <a:r>
              <a:rPr lang="en-GB" altLang="en-US" sz="2800" dirty="0">
                <a:latin typeface="Arial" panose="020B0604020202020204" pitchFamily="34" charset="0"/>
                <a:cs typeface="Arial" panose="020B0604020202020204" pitchFamily="34" charset="0"/>
              </a:rPr>
              <a:t>Partners/collaborators?</a:t>
            </a:r>
          </a:p>
          <a:p>
            <a:pPr eaLnBrk="1" hangingPunct="1"/>
            <a:r>
              <a:rPr lang="en-GB" altLang="en-US" sz="2800" dirty="0">
                <a:solidFill>
                  <a:srgbClr val="0000CC"/>
                </a:solidFill>
                <a:latin typeface="Arial" panose="020B0604020202020204" pitchFamily="34" charset="0"/>
                <a:cs typeface="Arial" panose="020B0604020202020204" pitchFamily="34" charset="0"/>
              </a:rPr>
              <a:t>Any others?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5140EF7-82A9-4FA4-AA3A-DE6DA54E5197}"/>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Stakeholder Management and Analysis</a:t>
            </a:r>
            <a:endParaRPr lang="en-GB" altLang="en-US"/>
          </a:p>
        </p:txBody>
      </p:sp>
      <p:sp>
        <p:nvSpPr>
          <p:cNvPr id="37891" name="Content Placeholder 2">
            <a:extLst>
              <a:ext uri="{FF2B5EF4-FFF2-40B4-BE49-F238E27FC236}">
                <a16:creationId xmlns:a16="http://schemas.microsoft.com/office/drawing/2014/main" id="{60478017-7EB5-4F3B-8635-228A5B61F278}"/>
              </a:ext>
            </a:extLst>
          </p:cNvPr>
          <p:cNvSpPr>
            <a:spLocks noGrp="1"/>
          </p:cNvSpPr>
          <p:nvPr>
            <p:ph idx="1"/>
          </p:nvPr>
        </p:nvSpPr>
        <p:spPr>
          <a:xfrm>
            <a:off x="179387" y="1916832"/>
            <a:ext cx="8785225" cy="3327127"/>
          </a:xfrm>
        </p:spPr>
        <p:txBody>
          <a:bodyPr/>
          <a:lstStyle/>
          <a:p>
            <a:pPr eaLnBrk="1" hangingPunct="1"/>
            <a:r>
              <a:rPr lang="en-GB" altLang="en-US" b="1" dirty="0">
                <a:solidFill>
                  <a:srgbClr val="0000FF"/>
                </a:solidFill>
                <a:latin typeface="Arial" panose="020B0604020202020204" pitchFamily="34" charset="0"/>
                <a:cs typeface="Arial" panose="020B0604020202020204" pitchFamily="34" charset="0"/>
              </a:rPr>
              <a:t>Stakeholder Management</a:t>
            </a:r>
            <a:r>
              <a:rPr lang="en-GB" altLang="en-US" dirty="0">
                <a:solidFill>
                  <a:srgbClr val="0000FF"/>
                </a:solidFill>
                <a:latin typeface="Arial" panose="020B0604020202020204" pitchFamily="34" charset="0"/>
                <a:cs typeface="Arial" panose="020B0604020202020204" pitchFamily="34" charset="0"/>
              </a:rPr>
              <a:t> is an important discipline which can be used to win support from others. It can make the difference between project success and failure.</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Stakeholder Analysis</a:t>
            </a:r>
            <a:r>
              <a:rPr lang="en-GB" altLang="en-US" dirty="0">
                <a:latin typeface="Arial" panose="020B0604020202020204" pitchFamily="34" charset="0"/>
                <a:cs typeface="Arial" panose="020B0604020202020204" pitchFamily="34" charset="0"/>
              </a:rPr>
              <a:t> is the technique used to identify key people who have to be won over.</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7891">
                                            <p:txEl>
                                              <p:pRg st="2" end="2"/>
                                            </p:txEl>
                                          </p:spTgt>
                                        </p:tgtEl>
                                        <p:attrNameLst>
                                          <p:attrName>style.visibility</p:attrName>
                                        </p:attrNameLst>
                                      </p:cBhvr>
                                      <p:to>
                                        <p:strVal val="visible"/>
                                      </p:to>
                                    </p:set>
                                    <p:animEffect transition="in" filter="fade">
                                      <p:cBhvr>
                                        <p:cTn id="12" dur="500"/>
                                        <p:tgtEl>
                                          <p:spTgt spid="37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B4409CD5-D41C-403C-98C8-DD3FBE205FF9}"/>
              </a:ext>
            </a:extLst>
          </p:cNvPr>
          <p:cNvSpPr>
            <a:spLocks noGrp="1"/>
          </p:cNvSpPr>
          <p:nvPr>
            <p:ph type="title"/>
          </p:nvPr>
        </p:nvSpPr>
        <p:spPr>
          <a:xfrm>
            <a:off x="628650" y="16465"/>
            <a:ext cx="7886700" cy="975643"/>
          </a:xfrm>
        </p:spPr>
        <p:txBody>
          <a:bodyPr/>
          <a:lstStyle/>
          <a:p>
            <a:pPr algn="ctr"/>
            <a:r>
              <a:rPr lang="en-GB" altLang="en-US" sz="4000" dirty="0">
                <a:latin typeface="Arial" panose="020B0604020202020204" pitchFamily="34" charset="0"/>
                <a:cs typeface="Arial" panose="020B0604020202020204" pitchFamily="34" charset="0"/>
              </a:rPr>
              <a:t>Benefits of a stakeholder-based approach</a:t>
            </a:r>
            <a:endParaRPr lang="en-GB" altLang="en-US" sz="4000" dirty="0"/>
          </a:p>
        </p:txBody>
      </p:sp>
      <p:sp>
        <p:nvSpPr>
          <p:cNvPr id="3" name="Content Placeholder 2">
            <a:extLst>
              <a:ext uri="{FF2B5EF4-FFF2-40B4-BE49-F238E27FC236}">
                <a16:creationId xmlns:a16="http://schemas.microsoft.com/office/drawing/2014/main" id="{C43BC273-8661-4EC6-AA9D-0662CEDBE0CF}"/>
              </a:ext>
            </a:extLst>
          </p:cNvPr>
          <p:cNvSpPr>
            <a:spLocks noGrp="1"/>
          </p:cNvSpPr>
          <p:nvPr>
            <p:ph idx="1"/>
          </p:nvPr>
        </p:nvSpPr>
        <p:spPr>
          <a:xfrm>
            <a:off x="285750" y="1340768"/>
            <a:ext cx="8229600" cy="3917950"/>
          </a:xfrm>
        </p:spPr>
        <p:txBody>
          <a:bodyPr/>
          <a:lstStyle/>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You can use the opinions of the most powerful stakeholders to shape your projects at an early stage. Not only does this make it more likely that they will support you</a:t>
            </a:r>
            <a:r>
              <a:rPr lang="en-US" altLang="en-US" sz="2200">
                <a:solidFill>
                  <a:srgbClr val="002060"/>
                </a:solidFill>
                <a:latin typeface="Arial" panose="020B0604020202020204" pitchFamily="34" charset="0"/>
                <a:cs typeface="Arial" panose="020B0604020202020204" pitchFamily="34" charset="0"/>
              </a:rPr>
              <a:t>, but their input </a:t>
            </a:r>
            <a:r>
              <a:rPr lang="en-US" altLang="en-US" sz="2200" dirty="0">
                <a:solidFill>
                  <a:srgbClr val="002060"/>
                </a:solidFill>
                <a:latin typeface="Arial" panose="020B0604020202020204" pitchFamily="34" charset="0"/>
                <a:cs typeface="Arial" panose="020B0604020202020204" pitchFamily="34" charset="0"/>
              </a:rPr>
              <a:t>can also improve the quality of your project.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Gaining support from powerful stakeholders can help you to win more resources - this makes it more likely that your projects will be successful. </a:t>
            </a:r>
          </a:p>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You can anticipate what people's reaction to your project may be, and build into your plan the actions that will win people's support.</a:t>
            </a:r>
            <a:endParaRPr lang="en-GB" altLang="en-US" sz="2200" dirty="0">
              <a:solidFill>
                <a:srgbClr val="0000CC"/>
              </a:solidFill>
              <a:latin typeface="Arial" panose="020B0604020202020204" pitchFamily="34" charset="0"/>
              <a:cs typeface="Arial" panose="020B0604020202020204" pitchFamily="34" charset="0"/>
            </a:endParaRPr>
          </a:p>
          <a:p>
            <a:endParaRPr lang="en-GB" altLang="en-US" sz="2200"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0947DD5F-1EDA-4580-8A26-253F5DC8363D}"/>
              </a:ext>
            </a:extLst>
          </p:cNvPr>
          <p:cNvSpPr>
            <a:spLocks noGrp="1"/>
          </p:cNvSpPr>
          <p:nvPr>
            <p:ph type="title"/>
          </p:nvPr>
        </p:nvSpPr>
        <p:spPr/>
        <p:txBody>
          <a:bodyPr/>
          <a:lstStyle/>
          <a:p>
            <a:r>
              <a:rPr lang="en-GB" altLang="en-US"/>
              <a:t>Stages in Stakeholder Analysis</a:t>
            </a:r>
          </a:p>
        </p:txBody>
      </p:sp>
      <p:sp>
        <p:nvSpPr>
          <p:cNvPr id="40963" name="Text Box 4">
            <a:extLst>
              <a:ext uri="{FF2B5EF4-FFF2-40B4-BE49-F238E27FC236}">
                <a16:creationId xmlns:a16="http://schemas.microsoft.com/office/drawing/2014/main" id="{8B09838B-A51B-423B-9DAA-121A45AA0562}"/>
              </a:ext>
            </a:extLst>
          </p:cNvPr>
          <p:cNvSpPr txBox="1">
            <a:spLocks noChangeArrowheads="1"/>
          </p:cNvSpPr>
          <p:nvPr/>
        </p:nvSpPr>
        <p:spPr bwMode="auto">
          <a:xfrm>
            <a:off x="973138" y="1636713"/>
            <a:ext cx="23018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endParaRPr lang="en-GB" altLang="en-US" sz="4400">
              <a:latin typeface="Arial" panose="020B0604020202020204" pitchFamily="34" charset="0"/>
              <a:cs typeface="Arial" panose="020B0604020202020204" pitchFamily="34" charset="0"/>
            </a:endParaRPr>
          </a:p>
        </p:txBody>
      </p:sp>
      <p:sp>
        <p:nvSpPr>
          <p:cNvPr id="40964" name="Text Box 5">
            <a:extLst>
              <a:ext uri="{FF2B5EF4-FFF2-40B4-BE49-F238E27FC236}">
                <a16:creationId xmlns:a16="http://schemas.microsoft.com/office/drawing/2014/main" id="{0A04123E-53B7-4182-B6FC-699CBA7F293F}"/>
              </a:ext>
            </a:extLst>
          </p:cNvPr>
          <p:cNvSpPr txBox="1">
            <a:spLocks noChangeArrowheads="1"/>
          </p:cNvSpPr>
          <p:nvPr/>
        </p:nvSpPr>
        <p:spPr bwMode="auto">
          <a:xfrm>
            <a:off x="1189038" y="1852613"/>
            <a:ext cx="2301875"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latin typeface="Arial" panose="020B0604020202020204" pitchFamily="34" charset="0"/>
                <a:cs typeface="Arial" panose="020B0604020202020204" pitchFamily="34" charset="0"/>
              </a:rPr>
              <a:t>Identify your Stakeholders</a:t>
            </a:r>
          </a:p>
        </p:txBody>
      </p:sp>
      <p:sp>
        <p:nvSpPr>
          <p:cNvPr id="40965" name="Text Box 6">
            <a:extLst>
              <a:ext uri="{FF2B5EF4-FFF2-40B4-BE49-F238E27FC236}">
                <a16:creationId xmlns:a16="http://schemas.microsoft.com/office/drawing/2014/main" id="{77AC515E-E16F-4A71-AF9A-0A24C860BB9A}"/>
              </a:ext>
            </a:extLst>
          </p:cNvPr>
          <p:cNvSpPr txBox="1">
            <a:spLocks noChangeArrowheads="1"/>
          </p:cNvSpPr>
          <p:nvPr/>
        </p:nvSpPr>
        <p:spPr bwMode="auto">
          <a:xfrm>
            <a:off x="3348038" y="3076575"/>
            <a:ext cx="230505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Prioritise your Stakeholders</a:t>
            </a:r>
          </a:p>
        </p:txBody>
      </p:sp>
      <p:sp>
        <p:nvSpPr>
          <p:cNvPr id="40966" name="Text Box 7">
            <a:extLst>
              <a:ext uri="{FF2B5EF4-FFF2-40B4-BE49-F238E27FC236}">
                <a16:creationId xmlns:a16="http://schemas.microsoft.com/office/drawing/2014/main" id="{90A2A930-BA4D-4172-BC68-E0E789074379}"/>
              </a:ext>
            </a:extLst>
          </p:cNvPr>
          <p:cNvSpPr txBox="1">
            <a:spLocks noChangeArrowheads="1"/>
          </p:cNvSpPr>
          <p:nvPr/>
        </p:nvSpPr>
        <p:spPr bwMode="auto">
          <a:xfrm>
            <a:off x="5364163" y="4373563"/>
            <a:ext cx="280670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Understand your Key Stakeholders</a:t>
            </a:r>
          </a:p>
        </p:txBody>
      </p:sp>
      <p:sp>
        <p:nvSpPr>
          <p:cNvPr id="40967" name="AutoShape 8">
            <a:extLst>
              <a:ext uri="{FF2B5EF4-FFF2-40B4-BE49-F238E27FC236}">
                <a16:creationId xmlns:a16="http://schemas.microsoft.com/office/drawing/2014/main" id="{E5CD3952-8701-4ED1-B53E-0FA8AD31B4B6}"/>
              </a:ext>
            </a:extLst>
          </p:cNvPr>
          <p:cNvSpPr>
            <a:spLocks noChangeArrowheads="1"/>
          </p:cNvSpPr>
          <p:nvPr/>
        </p:nvSpPr>
        <p:spPr bwMode="auto">
          <a:xfrm rot="5400000">
            <a:off x="3879057" y="2042319"/>
            <a:ext cx="814387"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40968" name="AutoShape 9">
            <a:extLst>
              <a:ext uri="{FF2B5EF4-FFF2-40B4-BE49-F238E27FC236}">
                <a16:creationId xmlns:a16="http://schemas.microsoft.com/office/drawing/2014/main" id="{B8DCA95E-2D46-4FE5-BC6D-1030575C448C}"/>
              </a:ext>
            </a:extLst>
          </p:cNvPr>
          <p:cNvSpPr>
            <a:spLocks noChangeArrowheads="1"/>
          </p:cNvSpPr>
          <p:nvPr/>
        </p:nvSpPr>
        <p:spPr bwMode="auto">
          <a:xfrm rot="5400000">
            <a:off x="6184107" y="3339306"/>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C611E10-2680-46BD-9265-694E19EAD66D}"/>
              </a:ext>
            </a:extLst>
          </p:cNvPr>
          <p:cNvSpPr>
            <a:spLocks noGrp="1"/>
          </p:cNvSpPr>
          <p:nvPr>
            <p:ph type="title"/>
          </p:nvPr>
        </p:nvSpPr>
        <p:spPr>
          <a:xfrm>
            <a:off x="1462088" y="46955"/>
            <a:ext cx="8229600" cy="698376"/>
          </a:xfrm>
        </p:spPr>
        <p:txBody>
          <a:bodyPr/>
          <a:lstStyle/>
          <a:p>
            <a:r>
              <a:rPr lang="en-GB" altLang="en-US" dirty="0">
                <a:latin typeface="Arial" panose="020B0604020202020204" pitchFamily="34" charset="0"/>
                <a:cs typeface="Arial" panose="020B0604020202020204" pitchFamily="34" charset="0"/>
              </a:rPr>
              <a:t>Prioritising Stakeholders</a:t>
            </a:r>
            <a:endParaRPr lang="en-GB" altLang="en-US" dirty="0"/>
          </a:p>
        </p:txBody>
      </p:sp>
      <p:grpSp>
        <p:nvGrpSpPr>
          <p:cNvPr id="41987" name="Group 3">
            <a:extLst>
              <a:ext uri="{FF2B5EF4-FFF2-40B4-BE49-F238E27FC236}">
                <a16:creationId xmlns:a16="http://schemas.microsoft.com/office/drawing/2014/main" id="{0244C2CA-D0F0-45BD-8D0D-4AD552F51270}"/>
              </a:ext>
            </a:extLst>
          </p:cNvPr>
          <p:cNvGrpSpPr>
            <a:grpSpLocks/>
          </p:cNvGrpSpPr>
          <p:nvPr/>
        </p:nvGrpSpPr>
        <p:grpSpPr bwMode="auto">
          <a:xfrm>
            <a:off x="469900" y="771525"/>
            <a:ext cx="7229475" cy="4879975"/>
            <a:chOff x="390" y="998"/>
            <a:chExt cx="4554" cy="3074"/>
          </a:xfrm>
        </p:grpSpPr>
        <p:grpSp>
          <p:nvGrpSpPr>
            <p:cNvPr id="41992" name="Group 8">
              <a:extLst>
                <a:ext uri="{FF2B5EF4-FFF2-40B4-BE49-F238E27FC236}">
                  <a16:creationId xmlns:a16="http://schemas.microsoft.com/office/drawing/2014/main" id="{F082365A-34D8-4429-93B8-6C3649EFBA61}"/>
                </a:ext>
              </a:extLst>
            </p:cNvPr>
            <p:cNvGrpSpPr>
              <a:grpSpLocks/>
            </p:cNvGrpSpPr>
            <p:nvPr/>
          </p:nvGrpSpPr>
          <p:grpSpPr bwMode="auto">
            <a:xfrm>
              <a:off x="1166" y="1000"/>
              <a:ext cx="3436" cy="2472"/>
              <a:chOff x="1292" y="1253"/>
              <a:chExt cx="3176" cy="2176"/>
            </a:xfrm>
          </p:grpSpPr>
          <p:sp>
            <p:nvSpPr>
              <p:cNvPr id="42002" name="Rectangle 18">
                <a:extLst>
                  <a:ext uri="{FF2B5EF4-FFF2-40B4-BE49-F238E27FC236}">
                    <a16:creationId xmlns:a16="http://schemas.microsoft.com/office/drawing/2014/main" id="{74CECC09-18F2-4FA6-8E93-CC0B6318DC5F}"/>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3" name="Rectangle 19">
                <a:extLst>
                  <a:ext uri="{FF2B5EF4-FFF2-40B4-BE49-F238E27FC236}">
                    <a16:creationId xmlns:a16="http://schemas.microsoft.com/office/drawing/2014/main" id="{A3324F24-BE09-4CEC-AD55-1128EC1D5EF3}"/>
                  </a:ext>
                </a:extLst>
              </p:cNvPr>
              <p:cNvSpPr>
                <a:spLocks noChangeArrowheads="1"/>
              </p:cNvSpPr>
              <p:nvPr/>
            </p:nvSpPr>
            <p:spPr bwMode="auto">
              <a:xfrm>
                <a:off x="1293"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4" name="Rectangle 20">
                <a:extLst>
                  <a:ext uri="{FF2B5EF4-FFF2-40B4-BE49-F238E27FC236}">
                    <a16:creationId xmlns:a16="http://schemas.microsoft.com/office/drawing/2014/main" id="{11599E99-EC10-4394-B4EF-49667FCA1B3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5" name="Rectangle 21">
                <a:extLst>
                  <a:ext uri="{FF2B5EF4-FFF2-40B4-BE49-F238E27FC236}">
                    <a16:creationId xmlns:a16="http://schemas.microsoft.com/office/drawing/2014/main" id="{DAC15C6D-130B-495D-86C9-0EB4D88E7FAB}"/>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grpSp>
        <p:grpSp>
          <p:nvGrpSpPr>
            <p:cNvPr id="41993" name="Group 9">
              <a:extLst>
                <a:ext uri="{FF2B5EF4-FFF2-40B4-BE49-F238E27FC236}">
                  <a16:creationId xmlns:a16="http://schemas.microsoft.com/office/drawing/2014/main" id="{CA4C0D89-D020-4F83-A446-7FE5750BD1AB}"/>
                </a:ext>
              </a:extLst>
            </p:cNvPr>
            <p:cNvGrpSpPr>
              <a:grpSpLocks/>
            </p:cNvGrpSpPr>
            <p:nvPr/>
          </p:nvGrpSpPr>
          <p:grpSpPr bwMode="auto">
            <a:xfrm>
              <a:off x="2075" y="3505"/>
              <a:ext cx="1815" cy="567"/>
              <a:chOff x="2087" y="3594"/>
              <a:chExt cx="1678" cy="499"/>
            </a:xfrm>
          </p:grpSpPr>
          <p:sp>
            <p:nvSpPr>
              <p:cNvPr id="42000" name="AutoShape 10">
                <a:extLst>
                  <a:ext uri="{FF2B5EF4-FFF2-40B4-BE49-F238E27FC236}">
                    <a16:creationId xmlns:a16="http://schemas.microsoft.com/office/drawing/2014/main" id="{D57D5723-1B4F-416E-B091-E58049E52B27}"/>
                  </a:ext>
                </a:extLst>
              </p:cNvPr>
              <p:cNvSpPr>
                <a:spLocks noChangeArrowheads="1"/>
              </p:cNvSpPr>
              <p:nvPr/>
            </p:nvSpPr>
            <p:spPr bwMode="auto">
              <a:xfrm>
                <a:off x="2087" y="3594"/>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1" name="Text Box 11">
                <a:extLst>
                  <a:ext uri="{FF2B5EF4-FFF2-40B4-BE49-F238E27FC236}">
                    <a16:creationId xmlns:a16="http://schemas.microsoft.com/office/drawing/2014/main" id="{FD282B2F-6A5B-4142-A0A4-13F753F9066B}"/>
                  </a:ext>
                </a:extLst>
              </p:cNvPr>
              <p:cNvSpPr txBox="1">
                <a:spLocks noChangeArrowheads="1"/>
              </p:cNvSpPr>
              <p:nvPr/>
            </p:nvSpPr>
            <p:spPr bwMode="auto">
              <a:xfrm>
                <a:off x="2396" y="3733"/>
                <a:ext cx="1134"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Interest</a:t>
                </a:r>
              </a:p>
            </p:txBody>
          </p:sp>
        </p:grpSp>
        <p:grpSp>
          <p:nvGrpSpPr>
            <p:cNvPr id="41994" name="Group 10">
              <a:extLst>
                <a:ext uri="{FF2B5EF4-FFF2-40B4-BE49-F238E27FC236}">
                  <a16:creationId xmlns:a16="http://schemas.microsoft.com/office/drawing/2014/main" id="{4C219C2D-97A1-4ECB-8292-35FD3010D198}"/>
                </a:ext>
              </a:extLst>
            </p:cNvPr>
            <p:cNvGrpSpPr>
              <a:grpSpLocks/>
            </p:cNvGrpSpPr>
            <p:nvPr/>
          </p:nvGrpSpPr>
          <p:grpSpPr bwMode="auto">
            <a:xfrm>
              <a:off x="390" y="1642"/>
              <a:ext cx="625" cy="1575"/>
              <a:chOff x="302" y="1772"/>
              <a:chExt cx="578" cy="1386"/>
            </a:xfrm>
          </p:grpSpPr>
          <p:sp>
            <p:nvSpPr>
              <p:cNvPr id="41998" name="AutoShape 13">
                <a:extLst>
                  <a:ext uri="{FF2B5EF4-FFF2-40B4-BE49-F238E27FC236}">
                    <a16:creationId xmlns:a16="http://schemas.microsoft.com/office/drawing/2014/main" id="{6C0576CB-443D-43B7-BD90-6687552354E5}"/>
                  </a:ext>
                </a:extLst>
              </p:cNvPr>
              <p:cNvSpPr>
                <a:spLocks noChangeArrowheads="1"/>
              </p:cNvSpPr>
              <p:nvPr/>
            </p:nvSpPr>
            <p:spPr bwMode="auto">
              <a:xfrm>
                <a:off x="302" y="1772"/>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1999" name="Text Box 14">
                <a:extLst>
                  <a:ext uri="{FF2B5EF4-FFF2-40B4-BE49-F238E27FC236}">
                    <a16:creationId xmlns:a16="http://schemas.microsoft.com/office/drawing/2014/main" id="{8B626FE3-2FF8-44FF-9731-99829DDDBEFA}"/>
                  </a:ext>
                </a:extLst>
              </p:cNvPr>
              <p:cNvSpPr txBox="1">
                <a:spLocks noChangeArrowheads="1"/>
              </p:cNvSpPr>
              <p:nvPr/>
            </p:nvSpPr>
            <p:spPr bwMode="auto">
              <a:xfrm rot="-5400000">
                <a:off x="183" y="2408"/>
                <a:ext cx="81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Power</a:t>
                </a:r>
              </a:p>
            </p:txBody>
          </p:sp>
        </p:grpSp>
        <p:sp>
          <p:nvSpPr>
            <p:cNvPr id="41995" name="Text Box 15">
              <a:extLst>
                <a:ext uri="{FF2B5EF4-FFF2-40B4-BE49-F238E27FC236}">
                  <a16:creationId xmlns:a16="http://schemas.microsoft.com/office/drawing/2014/main" id="{4347A91E-B0FA-4E26-B6F0-45EFACE56FD1}"/>
                </a:ext>
              </a:extLst>
            </p:cNvPr>
            <p:cNvSpPr txBox="1">
              <a:spLocks noChangeArrowheads="1"/>
            </p:cNvSpPr>
            <p:nvPr/>
          </p:nvSpPr>
          <p:spPr bwMode="auto">
            <a:xfrm>
              <a:off x="676" y="3474"/>
              <a:ext cx="73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LOW</a:t>
              </a:r>
            </a:p>
          </p:txBody>
        </p:sp>
        <p:sp>
          <p:nvSpPr>
            <p:cNvPr id="41996" name="Text Box 16">
              <a:extLst>
                <a:ext uri="{FF2B5EF4-FFF2-40B4-BE49-F238E27FC236}">
                  <a16:creationId xmlns:a16="http://schemas.microsoft.com/office/drawing/2014/main" id="{9E001A7F-F853-47CF-94BE-449DEC78E036}"/>
                </a:ext>
              </a:extLst>
            </p:cNvPr>
            <p:cNvSpPr txBox="1">
              <a:spLocks noChangeArrowheads="1"/>
            </p:cNvSpPr>
            <p:nvPr/>
          </p:nvSpPr>
          <p:spPr bwMode="auto">
            <a:xfrm>
              <a:off x="435" y="998"/>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sp>
          <p:nvSpPr>
            <p:cNvPr id="41997" name="Text Box 17">
              <a:extLst>
                <a:ext uri="{FF2B5EF4-FFF2-40B4-BE49-F238E27FC236}">
                  <a16:creationId xmlns:a16="http://schemas.microsoft.com/office/drawing/2014/main" id="{F6DC17DA-7967-45C9-A382-DB55A6B29A7E}"/>
                </a:ext>
              </a:extLst>
            </p:cNvPr>
            <p:cNvSpPr txBox="1">
              <a:spLocks noChangeArrowheads="1"/>
            </p:cNvSpPr>
            <p:nvPr/>
          </p:nvSpPr>
          <p:spPr bwMode="auto">
            <a:xfrm>
              <a:off x="4159" y="3474"/>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grpSp>
      <p:sp>
        <p:nvSpPr>
          <p:cNvPr id="41988" name="Text Box 18">
            <a:extLst>
              <a:ext uri="{FF2B5EF4-FFF2-40B4-BE49-F238E27FC236}">
                <a16:creationId xmlns:a16="http://schemas.microsoft.com/office/drawing/2014/main" id="{86B1AE39-8D94-442E-BA86-7DBF390F5527}"/>
              </a:ext>
            </a:extLst>
          </p:cNvPr>
          <p:cNvSpPr txBox="1">
            <a:spLocks noChangeArrowheads="1"/>
          </p:cNvSpPr>
          <p:nvPr/>
        </p:nvSpPr>
        <p:spPr bwMode="auto">
          <a:xfrm>
            <a:off x="2555875" y="1601788"/>
            <a:ext cx="1511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Satisfied</a:t>
            </a:r>
          </a:p>
        </p:txBody>
      </p:sp>
      <p:sp>
        <p:nvSpPr>
          <p:cNvPr id="41989" name="Text Box 19">
            <a:extLst>
              <a:ext uri="{FF2B5EF4-FFF2-40B4-BE49-F238E27FC236}">
                <a16:creationId xmlns:a16="http://schemas.microsoft.com/office/drawing/2014/main" id="{5345E4B7-C2D6-467F-B22F-37BC5B7093B9}"/>
              </a:ext>
            </a:extLst>
          </p:cNvPr>
          <p:cNvSpPr txBox="1">
            <a:spLocks noChangeArrowheads="1"/>
          </p:cNvSpPr>
          <p:nvPr/>
        </p:nvSpPr>
        <p:spPr bwMode="auto">
          <a:xfrm>
            <a:off x="5138738" y="1619250"/>
            <a:ext cx="18716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Manage Closely</a:t>
            </a:r>
          </a:p>
        </p:txBody>
      </p:sp>
      <p:sp>
        <p:nvSpPr>
          <p:cNvPr id="41990" name="Text Box 20">
            <a:extLst>
              <a:ext uri="{FF2B5EF4-FFF2-40B4-BE49-F238E27FC236}">
                <a16:creationId xmlns:a16="http://schemas.microsoft.com/office/drawing/2014/main" id="{29786D51-EAAB-451A-B11E-4B0D04CD9E29}"/>
              </a:ext>
            </a:extLst>
          </p:cNvPr>
          <p:cNvSpPr txBox="1">
            <a:spLocks noChangeArrowheads="1"/>
          </p:cNvSpPr>
          <p:nvPr/>
        </p:nvSpPr>
        <p:spPr bwMode="auto">
          <a:xfrm>
            <a:off x="2195513" y="3690938"/>
            <a:ext cx="2089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a:latin typeface="Arial" panose="020B0604020202020204" pitchFamily="34" charset="0"/>
                <a:cs typeface="Arial" panose="020B0604020202020204" pitchFamily="34" charset="0"/>
              </a:rPr>
              <a:t>Monitor (minimum effort)</a:t>
            </a:r>
          </a:p>
        </p:txBody>
      </p:sp>
      <p:sp>
        <p:nvSpPr>
          <p:cNvPr id="41991" name="Text Box 21">
            <a:extLst>
              <a:ext uri="{FF2B5EF4-FFF2-40B4-BE49-F238E27FC236}">
                <a16:creationId xmlns:a16="http://schemas.microsoft.com/office/drawing/2014/main" id="{38BDB36F-086D-4C53-AE24-BB430B514971}"/>
              </a:ext>
            </a:extLst>
          </p:cNvPr>
          <p:cNvSpPr txBox="1">
            <a:spLocks noChangeArrowheads="1"/>
          </p:cNvSpPr>
          <p:nvPr/>
        </p:nvSpPr>
        <p:spPr bwMode="auto">
          <a:xfrm>
            <a:off x="5219700" y="3690938"/>
            <a:ext cx="17287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informed</a:t>
            </a:r>
          </a:p>
        </p:txBody>
      </p:sp>
      <p:sp>
        <p:nvSpPr>
          <p:cNvPr id="2" name="TextBox 1">
            <a:extLst>
              <a:ext uri="{FF2B5EF4-FFF2-40B4-BE49-F238E27FC236}">
                <a16:creationId xmlns:a16="http://schemas.microsoft.com/office/drawing/2014/main" id="{E66E2CAC-F1AA-445F-897B-31F2D0F1D6D2}"/>
              </a:ext>
            </a:extLst>
          </p:cNvPr>
          <p:cNvSpPr txBox="1"/>
          <p:nvPr/>
        </p:nvSpPr>
        <p:spPr>
          <a:xfrm>
            <a:off x="6140065" y="5238750"/>
            <a:ext cx="2883280" cy="369332"/>
          </a:xfrm>
          <a:prstGeom prst="rect">
            <a:avLst/>
          </a:prstGeom>
          <a:noFill/>
        </p:spPr>
        <p:txBody>
          <a:bodyPr wrap="square" rtlCol="0">
            <a:spAutoFit/>
          </a:bodyPr>
          <a:lstStyle/>
          <a:p>
            <a:r>
              <a:rPr lang="en-GB" dirty="0"/>
              <a:t>Mitchell, R.K. et al (1997)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B869-4DEF-4C3B-AC8A-EF51EF54BD13}"/>
              </a:ext>
            </a:extLst>
          </p:cNvPr>
          <p:cNvSpPr>
            <a:spLocks noGrp="1"/>
          </p:cNvSpPr>
          <p:nvPr>
            <p:ph type="title"/>
          </p:nvPr>
        </p:nvSpPr>
        <p:spPr>
          <a:xfrm>
            <a:off x="625962" y="116632"/>
            <a:ext cx="7886700" cy="831627"/>
          </a:xfrm>
        </p:spPr>
        <p:txBody>
          <a:bodyPr/>
          <a:lstStyle/>
          <a:p>
            <a:pPr algn="ctr"/>
            <a:r>
              <a:rPr lang="en-GB" dirty="0"/>
              <a:t>The Politics of Change</a:t>
            </a:r>
          </a:p>
        </p:txBody>
      </p:sp>
      <p:sp>
        <p:nvSpPr>
          <p:cNvPr id="3" name="Content Placeholder 2">
            <a:extLst>
              <a:ext uri="{FF2B5EF4-FFF2-40B4-BE49-F238E27FC236}">
                <a16:creationId xmlns:a16="http://schemas.microsoft.com/office/drawing/2014/main" id="{ABFD1826-B757-480D-A25C-A353073B5859}"/>
              </a:ext>
            </a:extLst>
          </p:cNvPr>
          <p:cNvSpPr>
            <a:spLocks noGrp="1"/>
          </p:cNvSpPr>
          <p:nvPr>
            <p:ph idx="1"/>
          </p:nvPr>
        </p:nvSpPr>
        <p:spPr>
          <a:xfrm>
            <a:off x="625962" y="1875356"/>
            <a:ext cx="7886700" cy="1944216"/>
          </a:xfrm>
        </p:spPr>
        <p:txBody>
          <a:bodyPr/>
          <a:lstStyle/>
          <a:p>
            <a:r>
              <a:rPr lang="en-US" i="1" dirty="0">
                <a:solidFill>
                  <a:srgbClr val="002060"/>
                </a:solidFill>
                <a:effectLst/>
              </a:rPr>
              <a:t>‘Politics </a:t>
            </a:r>
            <a:r>
              <a:rPr lang="en-US" b="0" dirty="0">
                <a:solidFill>
                  <a:srgbClr val="002060"/>
                </a:solidFill>
                <a:effectLst/>
              </a:rPr>
              <a:t>can be used to </a:t>
            </a:r>
            <a:r>
              <a:rPr lang="en-US" b="0" strike="noStrike" dirty="0">
                <a:solidFill>
                  <a:srgbClr val="002060"/>
                </a:solidFill>
                <a:effectLst/>
              </a:rPr>
              <a:t>talk </a:t>
            </a:r>
            <a:r>
              <a:rPr lang="en-US" b="0" dirty="0">
                <a:solidFill>
                  <a:srgbClr val="002060"/>
                </a:solidFill>
                <a:effectLst/>
              </a:rPr>
              <a:t>about the ways that power is </a:t>
            </a:r>
            <a:r>
              <a:rPr lang="en-US" b="0" strike="noStrike" dirty="0">
                <a:solidFill>
                  <a:srgbClr val="002060"/>
                </a:solidFill>
                <a:effectLst/>
              </a:rPr>
              <a:t>shared</a:t>
            </a:r>
            <a:r>
              <a:rPr lang="en-US" b="0" dirty="0">
                <a:solidFill>
                  <a:srgbClr val="002060"/>
                </a:solidFill>
                <a:effectLst/>
              </a:rPr>
              <a:t> in an organization and the ways it is </a:t>
            </a:r>
            <a:r>
              <a:rPr lang="en-US" b="0" strike="noStrike" dirty="0">
                <a:solidFill>
                  <a:srgbClr val="002060"/>
                </a:solidFill>
                <a:effectLst/>
              </a:rPr>
              <a:t>affected</a:t>
            </a:r>
            <a:r>
              <a:rPr lang="en-US" b="0" dirty="0">
                <a:solidFill>
                  <a:srgbClr val="002060"/>
                </a:solidFill>
                <a:effectLst/>
              </a:rPr>
              <a:t> by </a:t>
            </a:r>
            <a:r>
              <a:rPr lang="en-US" b="0" strike="noStrike" dirty="0">
                <a:solidFill>
                  <a:srgbClr val="002060"/>
                </a:solidFill>
                <a:effectLst/>
              </a:rPr>
              <a:t>personal </a:t>
            </a:r>
            <a:r>
              <a:rPr lang="en-US" b="0" dirty="0">
                <a:solidFill>
                  <a:srgbClr val="002060"/>
                </a:solidFill>
                <a:effectLst/>
              </a:rPr>
              <a:t>relationships between people who work together</a:t>
            </a:r>
            <a:r>
              <a:rPr lang="en-US" b="0" i="1" dirty="0">
                <a:solidFill>
                  <a:srgbClr val="002060"/>
                </a:solidFill>
                <a:effectLst/>
              </a:rPr>
              <a:t>.’  </a:t>
            </a:r>
            <a:r>
              <a:rPr lang="en-US" sz="1600" b="0" i="1" dirty="0">
                <a:solidFill>
                  <a:srgbClr val="002060"/>
                </a:solidFill>
                <a:effectLst/>
              </a:rPr>
              <a:t>Collins Online Dictionary (2020)</a:t>
            </a:r>
          </a:p>
          <a:p>
            <a:endParaRPr lang="en-US" sz="1600" i="1" dirty="0">
              <a:solidFill>
                <a:srgbClr val="002060"/>
              </a:solidFill>
            </a:endParaRPr>
          </a:p>
        </p:txBody>
      </p:sp>
      <p:sp>
        <p:nvSpPr>
          <p:cNvPr id="5" name="TextBox 4">
            <a:extLst>
              <a:ext uri="{FF2B5EF4-FFF2-40B4-BE49-F238E27FC236}">
                <a16:creationId xmlns:a16="http://schemas.microsoft.com/office/drawing/2014/main" id="{4674B1BE-D053-48AE-AA08-647564379220}"/>
              </a:ext>
            </a:extLst>
          </p:cNvPr>
          <p:cNvSpPr txBox="1"/>
          <p:nvPr/>
        </p:nvSpPr>
        <p:spPr>
          <a:xfrm>
            <a:off x="899592" y="3819572"/>
            <a:ext cx="6231321" cy="830997"/>
          </a:xfrm>
          <a:prstGeom prst="rect">
            <a:avLst/>
          </a:prstGeom>
          <a:noFill/>
        </p:spPr>
        <p:txBody>
          <a:bodyPr wrap="none" rtlCol="0">
            <a:spAutoFit/>
          </a:bodyPr>
          <a:lstStyle/>
          <a:p>
            <a:r>
              <a:rPr lang="en-GB" sz="2400" dirty="0"/>
              <a:t>Q. What are the implications of this statement?  </a:t>
            </a:r>
          </a:p>
          <a:p>
            <a:endParaRPr lang="en-GB" sz="2400" dirty="0"/>
          </a:p>
        </p:txBody>
      </p:sp>
      <p:sp>
        <p:nvSpPr>
          <p:cNvPr id="6" name="TextBox 5">
            <a:extLst>
              <a:ext uri="{FF2B5EF4-FFF2-40B4-BE49-F238E27FC236}">
                <a16:creationId xmlns:a16="http://schemas.microsoft.com/office/drawing/2014/main" id="{031E937D-6A8A-4218-8977-4F31C2283175}"/>
              </a:ext>
            </a:extLst>
          </p:cNvPr>
          <p:cNvSpPr txBox="1"/>
          <p:nvPr/>
        </p:nvSpPr>
        <p:spPr>
          <a:xfrm>
            <a:off x="6548061" y="5013176"/>
            <a:ext cx="1930337" cy="584775"/>
          </a:xfrm>
          <a:prstGeom prst="rect">
            <a:avLst/>
          </a:prstGeom>
          <a:noFill/>
        </p:spPr>
        <p:txBody>
          <a:bodyPr wrap="none" rtlCol="0">
            <a:spAutoFit/>
          </a:bodyPr>
          <a:lstStyle/>
          <a:p>
            <a:r>
              <a:rPr lang="en-GB" sz="3200">
                <a:solidFill>
                  <a:srgbClr val="0000CC"/>
                </a:solidFill>
              </a:rPr>
              <a:t>Discussion</a:t>
            </a:r>
            <a:endParaRPr lang="en-GB" sz="3200" dirty="0">
              <a:solidFill>
                <a:srgbClr val="0000CC"/>
              </a:solidFill>
            </a:endParaRPr>
          </a:p>
        </p:txBody>
      </p:sp>
    </p:spTree>
    <p:extLst>
      <p:ext uri="{BB962C8B-B14F-4D97-AF65-F5344CB8AC3E}">
        <p14:creationId xmlns:p14="http://schemas.microsoft.com/office/powerpoint/2010/main" val="3893501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EFA2-0AF4-4929-B291-BA031D848109}"/>
              </a:ext>
            </a:extLst>
          </p:cNvPr>
          <p:cNvSpPr>
            <a:spLocks noGrp="1"/>
          </p:cNvSpPr>
          <p:nvPr>
            <p:ph type="title"/>
          </p:nvPr>
        </p:nvSpPr>
        <p:spPr>
          <a:xfrm>
            <a:off x="164113" y="188640"/>
            <a:ext cx="8815774" cy="759619"/>
          </a:xfrm>
        </p:spPr>
        <p:txBody>
          <a:bodyPr/>
          <a:lstStyle/>
          <a:p>
            <a:pPr algn="ctr"/>
            <a:r>
              <a:rPr lang="en-GB" sz="3600" dirty="0"/>
              <a:t>Politics and Change: Please read the statement below…</a:t>
            </a:r>
          </a:p>
        </p:txBody>
      </p:sp>
      <p:sp>
        <p:nvSpPr>
          <p:cNvPr id="3" name="Content Placeholder 2">
            <a:extLst>
              <a:ext uri="{FF2B5EF4-FFF2-40B4-BE49-F238E27FC236}">
                <a16:creationId xmlns:a16="http://schemas.microsoft.com/office/drawing/2014/main" id="{052B1235-390A-4087-84DC-0CDC71340230}"/>
              </a:ext>
            </a:extLst>
          </p:cNvPr>
          <p:cNvSpPr>
            <a:spLocks noGrp="1"/>
          </p:cNvSpPr>
          <p:nvPr>
            <p:ph idx="1"/>
          </p:nvPr>
        </p:nvSpPr>
        <p:spPr>
          <a:xfrm>
            <a:off x="159860" y="1268760"/>
            <a:ext cx="8815774" cy="3816424"/>
          </a:xfrm>
        </p:spPr>
        <p:txBody>
          <a:bodyPr/>
          <a:lstStyle/>
          <a:p>
            <a:pPr marL="0" indent="0">
              <a:buNone/>
            </a:pPr>
            <a:r>
              <a:rPr lang="en-GB" sz="2400" i="1" dirty="0">
                <a:solidFill>
                  <a:srgbClr val="002060"/>
                </a:solidFill>
              </a:rPr>
              <a:t>‘Power and politics are driven by human differences and have become central to the study of change….Their importance in explaining much of what really happens in organisations is now being understood, although we suggest that managers often, because it is the easiest option, overlook power and politics and rely on rational arguments to explain the behaviour of others.  Managers need to be aware of their own sources and levels of power and recognise the power and powerlessness of others.  Managing change usefully invokes a need for political action to keep the interests of individuals and groups in balance.’</a:t>
            </a:r>
          </a:p>
        </p:txBody>
      </p:sp>
      <p:sp>
        <p:nvSpPr>
          <p:cNvPr id="5" name="TextBox 4">
            <a:extLst>
              <a:ext uri="{FF2B5EF4-FFF2-40B4-BE49-F238E27FC236}">
                <a16:creationId xmlns:a16="http://schemas.microsoft.com/office/drawing/2014/main" id="{D7FE3FE4-B484-4B0E-B3B4-D427F5A0DE53}"/>
              </a:ext>
            </a:extLst>
          </p:cNvPr>
          <p:cNvSpPr txBox="1"/>
          <p:nvPr/>
        </p:nvSpPr>
        <p:spPr>
          <a:xfrm>
            <a:off x="1691680" y="4211709"/>
            <a:ext cx="4558940" cy="400110"/>
          </a:xfrm>
          <a:prstGeom prst="rect">
            <a:avLst/>
          </a:prstGeom>
          <a:noFill/>
        </p:spPr>
        <p:txBody>
          <a:bodyPr wrap="none" rtlCol="0">
            <a:spAutoFit/>
          </a:bodyPr>
          <a:lstStyle/>
          <a:p>
            <a:r>
              <a:rPr lang="en-GB" sz="2000" dirty="0"/>
              <a:t>Dawson, P. &amp; Constantine, A. (2018) p.229</a:t>
            </a:r>
          </a:p>
        </p:txBody>
      </p:sp>
      <p:sp>
        <p:nvSpPr>
          <p:cNvPr id="7" name="TextBox 6">
            <a:extLst>
              <a:ext uri="{FF2B5EF4-FFF2-40B4-BE49-F238E27FC236}">
                <a16:creationId xmlns:a16="http://schemas.microsoft.com/office/drawing/2014/main" id="{12AC09B9-DD07-4443-BD24-640AB95DBB56}"/>
              </a:ext>
            </a:extLst>
          </p:cNvPr>
          <p:cNvSpPr txBox="1"/>
          <p:nvPr/>
        </p:nvSpPr>
        <p:spPr>
          <a:xfrm>
            <a:off x="611560" y="4909044"/>
            <a:ext cx="7216199" cy="523220"/>
          </a:xfrm>
          <a:prstGeom prst="rect">
            <a:avLst/>
          </a:prstGeom>
          <a:noFill/>
        </p:spPr>
        <p:txBody>
          <a:bodyPr wrap="square">
            <a:spAutoFit/>
          </a:bodyPr>
          <a:lstStyle/>
          <a:p>
            <a:r>
              <a:rPr lang="en-GB" sz="2800" dirty="0">
                <a:solidFill>
                  <a:srgbClr val="0000CC"/>
                </a:solidFill>
              </a:rPr>
              <a:t>Q. What are the implications of this statement?  </a:t>
            </a:r>
          </a:p>
        </p:txBody>
      </p:sp>
    </p:spTree>
    <p:extLst>
      <p:ext uri="{BB962C8B-B14F-4D97-AF65-F5344CB8AC3E}">
        <p14:creationId xmlns:p14="http://schemas.microsoft.com/office/powerpoint/2010/main" val="309361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5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5AD72-3890-4AF4-9B80-F23E1CAAB39D}"/>
              </a:ext>
            </a:extLst>
          </p:cNvPr>
          <p:cNvSpPr>
            <a:spLocks noGrp="1"/>
          </p:cNvSpPr>
          <p:nvPr>
            <p:ph type="title"/>
          </p:nvPr>
        </p:nvSpPr>
        <p:spPr>
          <a:xfrm>
            <a:off x="628650" y="116632"/>
            <a:ext cx="7886700" cy="759619"/>
          </a:xfrm>
        </p:spPr>
        <p:txBody>
          <a:bodyPr/>
          <a:lstStyle/>
          <a:p>
            <a:pPr algn="ctr"/>
            <a:r>
              <a:rPr lang="en-GB" dirty="0"/>
              <a:t>Change and Conflict</a:t>
            </a:r>
          </a:p>
        </p:txBody>
      </p:sp>
      <p:sp>
        <p:nvSpPr>
          <p:cNvPr id="3" name="Content Placeholder 2">
            <a:extLst>
              <a:ext uri="{FF2B5EF4-FFF2-40B4-BE49-F238E27FC236}">
                <a16:creationId xmlns:a16="http://schemas.microsoft.com/office/drawing/2014/main" id="{09732178-59DC-497B-A8B9-7B4243FF90A4}"/>
              </a:ext>
            </a:extLst>
          </p:cNvPr>
          <p:cNvSpPr>
            <a:spLocks noGrp="1"/>
          </p:cNvSpPr>
          <p:nvPr>
            <p:ph idx="1"/>
          </p:nvPr>
        </p:nvSpPr>
        <p:spPr>
          <a:xfrm>
            <a:off x="628650" y="1052736"/>
            <a:ext cx="7886700" cy="4351338"/>
          </a:xfrm>
        </p:spPr>
        <p:txBody>
          <a:bodyPr/>
          <a:lstStyle/>
          <a:p>
            <a:pPr marL="0" indent="0">
              <a:buNone/>
            </a:pPr>
            <a:r>
              <a:rPr lang="en-GB" dirty="0"/>
              <a:t>Change and constant experimentation are likely to lead to conflict in the workplace – </a:t>
            </a:r>
          </a:p>
          <a:p>
            <a:r>
              <a:rPr lang="en-GB" dirty="0"/>
              <a:t>Between colleagues</a:t>
            </a:r>
          </a:p>
          <a:p>
            <a:r>
              <a:rPr lang="en-GB" dirty="0"/>
              <a:t>Between team and departments</a:t>
            </a:r>
          </a:p>
          <a:p>
            <a:r>
              <a:rPr lang="en-GB" dirty="0"/>
              <a:t>Between creative individuality and commercial constraints/reality</a:t>
            </a:r>
          </a:p>
          <a:p>
            <a:r>
              <a:rPr lang="en-GB" dirty="0"/>
              <a:t>Between Creatives and so-called ‘Non-Creatives’</a:t>
            </a:r>
          </a:p>
          <a:p>
            <a:pPr marL="0" indent="0">
              <a:buNone/>
            </a:pPr>
            <a:r>
              <a:rPr lang="en-GB" dirty="0"/>
              <a:t>…which is a challenge because we </a:t>
            </a:r>
            <a:r>
              <a:rPr lang="en-GB" i="1" dirty="0"/>
              <a:t>need to change and constantly experiment</a:t>
            </a:r>
          </a:p>
        </p:txBody>
      </p:sp>
      <p:sp>
        <p:nvSpPr>
          <p:cNvPr id="6" name="TextBox 5">
            <a:extLst>
              <a:ext uri="{FF2B5EF4-FFF2-40B4-BE49-F238E27FC236}">
                <a16:creationId xmlns:a16="http://schemas.microsoft.com/office/drawing/2014/main" id="{D06840D3-9ADB-4638-B755-B77D6C990D22}"/>
              </a:ext>
            </a:extLst>
          </p:cNvPr>
          <p:cNvSpPr txBox="1"/>
          <p:nvPr/>
        </p:nvSpPr>
        <p:spPr>
          <a:xfrm>
            <a:off x="4555232" y="5219408"/>
            <a:ext cx="4572000" cy="369332"/>
          </a:xfrm>
          <a:prstGeom prst="rect">
            <a:avLst/>
          </a:prstGeom>
          <a:noFill/>
        </p:spPr>
        <p:txBody>
          <a:bodyPr wrap="square">
            <a:spAutoFit/>
          </a:bodyPr>
          <a:lstStyle/>
          <a:p>
            <a:r>
              <a:rPr lang="en-GB" sz="1800" dirty="0"/>
              <a:t>Dawson, P. &amp; Constantine, A. (2018) p.589</a:t>
            </a:r>
          </a:p>
        </p:txBody>
      </p:sp>
    </p:spTree>
    <p:extLst>
      <p:ext uri="{BB962C8B-B14F-4D97-AF65-F5344CB8AC3E}">
        <p14:creationId xmlns:p14="http://schemas.microsoft.com/office/powerpoint/2010/main" val="118704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F48EA-2473-4C11-8D42-16E5F36401A8}"/>
              </a:ext>
            </a:extLst>
          </p:cNvPr>
          <p:cNvSpPr>
            <a:spLocks noGrp="1"/>
          </p:cNvSpPr>
          <p:nvPr>
            <p:ph type="title"/>
          </p:nvPr>
        </p:nvSpPr>
        <p:spPr>
          <a:xfrm>
            <a:off x="617016" y="116632"/>
            <a:ext cx="7886700" cy="687611"/>
          </a:xfrm>
        </p:spPr>
        <p:txBody>
          <a:bodyPr/>
          <a:lstStyle/>
          <a:p>
            <a:pPr algn="ctr"/>
            <a:r>
              <a:rPr lang="en-GB" dirty="0"/>
              <a:t>Resistance</a:t>
            </a:r>
          </a:p>
        </p:txBody>
      </p:sp>
      <p:sp>
        <p:nvSpPr>
          <p:cNvPr id="3" name="Content Placeholder 2">
            <a:extLst>
              <a:ext uri="{FF2B5EF4-FFF2-40B4-BE49-F238E27FC236}">
                <a16:creationId xmlns:a16="http://schemas.microsoft.com/office/drawing/2014/main" id="{831D09A2-3A0C-4370-8B1B-E00D1BBBC677}"/>
              </a:ext>
            </a:extLst>
          </p:cNvPr>
          <p:cNvSpPr>
            <a:spLocks noGrp="1"/>
          </p:cNvSpPr>
          <p:nvPr>
            <p:ph idx="1"/>
          </p:nvPr>
        </p:nvSpPr>
        <p:spPr>
          <a:xfrm>
            <a:off x="607144" y="804242"/>
            <a:ext cx="7886700" cy="4784997"/>
          </a:xfrm>
        </p:spPr>
        <p:txBody>
          <a:bodyPr/>
          <a:lstStyle/>
          <a:p>
            <a:r>
              <a:rPr lang="en-GB" dirty="0"/>
              <a:t>As Rick Maurer (2010) states: ‘There is resistance and there is </a:t>
            </a:r>
            <a:r>
              <a:rPr lang="en-GB" b="1" i="1" dirty="0"/>
              <a:t>resistance</a:t>
            </a:r>
            <a:r>
              <a:rPr lang="en-GB" i="1" dirty="0"/>
              <a:t>.’</a:t>
            </a:r>
            <a:r>
              <a:rPr lang="en-GB" b="1" i="1" dirty="0"/>
              <a:t> </a:t>
            </a:r>
            <a:r>
              <a:rPr lang="en-GB" dirty="0"/>
              <a:t>He goes on to describe three reasons why people resist change.</a:t>
            </a:r>
          </a:p>
          <a:p>
            <a:endParaRPr lang="en-GB" dirty="0"/>
          </a:p>
          <a:p>
            <a:pPr marL="0" indent="0">
              <a:buNone/>
            </a:pPr>
            <a:r>
              <a:rPr lang="en-GB" b="1" dirty="0"/>
              <a:t>Level 1</a:t>
            </a:r>
            <a:r>
              <a:rPr lang="en-GB" dirty="0"/>
              <a:t>:	I Don’t Get It</a:t>
            </a:r>
          </a:p>
          <a:p>
            <a:pPr marL="0" indent="0">
              <a:buNone/>
            </a:pPr>
            <a:r>
              <a:rPr lang="en-GB" b="1" dirty="0"/>
              <a:t>Level 2:</a:t>
            </a:r>
            <a:r>
              <a:rPr lang="en-GB" dirty="0"/>
              <a:t>	I Don’t Like It</a:t>
            </a:r>
          </a:p>
          <a:p>
            <a:pPr marL="0" indent="0">
              <a:buNone/>
            </a:pPr>
            <a:r>
              <a:rPr lang="en-GB" b="1" dirty="0"/>
              <a:t>Level 3: </a:t>
            </a:r>
            <a:r>
              <a:rPr lang="en-GB" dirty="0"/>
              <a:t>	I Don’t Like You</a:t>
            </a:r>
          </a:p>
        </p:txBody>
      </p:sp>
      <p:pic>
        <p:nvPicPr>
          <p:cNvPr id="5" name="Picture 4">
            <a:extLst>
              <a:ext uri="{FF2B5EF4-FFF2-40B4-BE49-F238E27FC236}">
                <a16:creationId xmlns:a16="http://schemas.microsoft.com/office/drawing/2014/main" id="{1DDFC2FF-F157-411B-B389-5E687F32266A}"/>
              </a:ext>
            </a:extLst>
          </p:cNvPr>
          <p:cNvPicPr>
            <a:picLocks noChangeAspect="1"/>
          </p:cNvPicPr>
          <p:nvPr/>
        </p:nvPicPr>
        <p:blipFill>
          <a:blip r:embed="rId2"/>
          <a:stretch>
            <a:fillRect/>
          </a:stretch>
        </p:blipFill>
        <p:spPr>
          <a:xfrm>
            <a:off x="6361514" y="2060848"/>
            <a:ext cx="2782486" cy="1841177"/>
          </a:xfrm>
          <a:prstGeom prst="rect">
            <a:avLst/>
          </a:prstGeom>
        </p:spPr>
      </p:pic>
      <p:pic>
        <p:nvPicPr>
          <p:cNvPr id="11266" name="Picture 2">
            <a:extLst>
              <a:ext uri="{FF2B5EF4-FFF2-40B4-BE49-F238E27FC236}">
                <a16:creationId xmlns:a16="http://schemas.microsoft.com/office/drawing/2014/main" id="{98291846-7673-4713-B8D1-870627E4105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4035490"/>
            <a:ext cx="2987824" cy="168065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4C28EC6-76FC-4A02-BB05-33B45031F707}"/>
              </a:ext>
            </a:extLst>
          </p:cNvPr>
          <p:cNvPicPr>
            <a:picLocks noChangeAspect="1"/>
          </p:cNvPicPr>
          <p:nvPr/>
        </p:nvPicPr>
        <p:blipFill>
          <a:blip r:embed="rId4"/>
          <a:stretch>
            <a:fillRect/>
          </a:stretch>
        </p:blipFill>
        <p:spPr>
          <a:xfrm>
            <a:off x="4989344" y="2996426"/>
            <a:ext cx="3752850" cy="2724150"/>
          </a:xfrm>
          <a:prstGeom prst="rect">
            <a:avLst/>
          </a:prstGeom>
        </p:spPr>
      </p:pic>
    </p:spTree>
    <p:extLst>
      <p:ext uri="{BB962C8B-B14F-4D97-AF65-F5344CB8AC3E}">
        <p14:creationId xmlns:p14="http://schemas.microsoft.com/office/powerpoint/2010/main" val="223909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66"/>
                                        </p:tgtEl>
                                        <p:attrNameLst>
                                          <p:attrName>style.visibility</p:attrName>
                                        </p:attrNameLst>
                                      </p:cBhvr>
                                      <p:to>
                                        <p:strVal val="visible"/>
                                      </p:to>
                                    </p:set>
                                    <p:animEffect transition="in" filter="fade">
                                      <p:cBhvr>
                                        <p:cTn id="22" dur="500"/>
                                        <p:tgtEl>
                                          <p:spTgt spid="1126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A61C8-A086-43FE-8431-710208561F98}"/>
              </a:ext>
            </a:extLst>
          </p:cNvPr>
          <p:cNvSpPr>
            <a:spLocks noGrp="1"/>
          </p:cNvSpPr>
          <p:nvPr>
            <p:ph type="title"/>
          </p:nvPr>
        </p:nvSpPr>
        <p:spPr>
          <a:xfrm>
            <a:off x="627526" y="116632"/>
            <a:ext cx="7886700" cy="687611"/>
          </a:xfrm>
        </p:spPr>
        <p:txBody>
          <a:bodyPr/>
          <a:lstStyle/>
          <a:p>
            <a:pPr algn="ctr"/>
            <a:r>
              <a:rPr lang="en-GB" dirty="0"/>
              <a:t>Level 1 – I Don’t Get It</a:t>
            </a:r>
          </a:p>
        </p:txBody>
      </p:sp>
      <p:sp>
        <p:nvSpPr>
          <p:cNvPr id="3" name="Content Placeholder 2">
            <a:extLst>
              <a:ext uri="{FF2B5EF4-FFF2-40B4-BE49-F238E27FC236}">
                <a16:creationId xmlns:a16="http://schemas.microsoft.com/office/drawing/2014/main" id="{51C7EB2F-BC81-4C30-A1B2-2152201A3998}"/>
              </a:ext>
            </a:extLst>
          </p:cNvPr>
          <p:cNvSpPr>
            <a:spLocks noGrp="1"/>
          </p:cNvSpPr>
          <p:nvPr>
            <p:ph idx="1"/>
          </p:nvPr>
        </p:nvSpPr>
        <p:spPr>
          <a:xfrm>
            <a:off x="323528" y="980728"/>
            <a:ext cx="8568952" cy="4351338"/>
          </a:xfrm>
        </p:spPr>
        <p:txBody>
          <a:bodyPr/>
          <a:lstStyle/>
          <a:p>
            <a:pPr marL="0" indent="0">
              <a:buNone/>
            </a:pPr>
            <a:r>
              <a:rPr lang="en-GB" sz="2400" dirty="0"/>
              <a:t>May come from: -</a:t>
            </a:r>
          </a:p>
          <a:p>
            <a:r>
              <a:rPr lang="en-GB" sz="2400" dirty="0">
                <a:solidFill>
                  <a:srgbClr val="002060"/>
                </a:solidFill>
              </a:rPr>
              <a:t>Lack of information</a:t>
            </a:r>
          </a:p>
          <a:p>
            <a:r>
              <a:rPr lang="en-GB" sz="2400" dirty="0">
                <a:solidFill>
                  <a:srgbClr val="002060"/>
                </a:solidFill>
              </a:rPr>
              <a:t>Disagreement over the interpretation of the data</a:t>
            </a:r>
          </a:p>
          <a:p>
            <a:r>
              <a:rPr lang="en-GB" sz="2400" dirty="0">
                <a:solidFill>
                  <a:srgbClr val="002060"/>
                </a:solidFill>
              </a:rPr>
              <a:t>Lack of exposure to critical information</a:t>
            </a:r>
          </a:p>
          <a:p>
            <a:r>
              <a:rPr lang="en-GB" sz="2400" dirty="0">
                <a:solidFill>
                  <a:srgbClr val="002060"/>
                </a:solidFill>
              </a:rPr>
              <a:t>Confusion over what it all means</a:t>
            </a:r>
          </a:p>
          <a:p>
            <a:pPr marL="0" indent="0">
              <a:buNone/>
            </a:pPr>
            <a:r>
              <a:rPr lang="en-GB" sz="2400" u="sng" dirty="0">
                <a:solidFill>
                  <a:srgbClr val="002060"/>
                </a:solidFill>
              </a:rPr>
              <a:t>Risks here include</a:t>
            </a:r>
            <a:r>
              <a:rPr lang="en-GB" sz="2400" dirty="0">
                <a:solidFill>
                  <a:srgbClr val="002060"/>
                </a:solidFill>
              </a:rPr>
              <a:t>: -</a:t>
            </a:r>
          </a:p>
          <a:p>
            <a:r>
              <a:rPr lang="en-GB" sz="2400" dirty="0">
                <a:solidFill>
                  <a:srgbClr val="002060"/>
                </a:solidFill>
              </a:rPr>
              <a:t>Left unattended, Level 1 resistance can intensify.  If you just try to </a:t>
            </a:r>
            <a:r>
              <a:rPr lang="en-GB" sz="2400" i="1" dirty="0">
                <a:solidFill>
                  <a:srgbClr val="002060"/>
                </a:solidFill>
              </a:rPr>
              <a:t>‘push on’ </a:t>
            </a:r>
            <a:r>
              <a:rPr lang="en-GB" sz="2400" dirty="0">
                <a:solidFill>
                  <a:srgbClr val="002060"/>
                </a:solidFill>
              </a:rPr>
              <a:t>whilst people are still questioning your sanity, they will dig in even harder.</a:t>
            </a:r>
          </a:p>
        </p:txBody>
      </p:sp>
      <p:sp>
        <p:nvSpPr>
          <p:cNvPr id="6" name="TextBox 5">
            <a:extLst>
              <a:ext uri="{FF2B5EF4-FFF2-40B4-BE49-F238E27FC236}">
                <a16:creationId xmlns:a16="http://schemas.microsoft.com/office/drawing/2014/main" id="{AB85DDA8-DBBE-4E61-BEB5-E5B0068B53B5}"/>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319531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94E62-ADFA-4260-B35A-538F5C5A4159}"/>
              </a:ext>
            </a:extLst>
          </p:cNvPr>
          <p:cNvSpPr>
            <a:spLocks noGrp="1"/>
          </p:cNvSpPr>
          <p:nvPr>
            <p:ph type="title"/>
          </p:nvPr>
        </p:nvSpPr>
        <p:spPr>
          <a:xfrm>
            <a:off x="628650" y="44624"/>
            <a:ext cx="7886700" cy="559845"/>
          </a:xfrm>
        </p:spPr>
        <p:txBody>
          <a:bodyPr/>
          <a:lstStyle/>
          <a:p>
            <a:pPr algn="ctr"/>
            <a:r>
              <a:rPr lang="en-GB" dirty="0"/>
              <a:t>Level 2 - I Don’t Like It</a:t>
            </a:r>
          </a:p>
        </p:txBody>
      </p:sp>
      <p:sp>
        <p:nvSpPr>
          <p:cNvPr id="3" name="Content Placeholder 2">
            <a:extLst>
              <a:ext uri="{FF2B5EF4-FFF2-40B4-BE49-F238E27FC236}">
                <a16:creationId xmlns:a16="http://schemas.microsoft.com/office/drawing/2014/main" id="{80AF4A33-A64B-4617-AA69-6E6C1ED6E49A}"/>
              </a:ext>
            </a:extLst>
          </p:cNvPr>
          <p:cNvSpPr>
            <a:spLocks noGrp="1"/>
          </p:cNvSpPr>
          <p:nvPr>
            <p:ph idx="1"/>
          </p:nvPr>
        </p:nvSpPr>
        <p:spPr>
          <a:xfrm>
            <a:off x="179512" y="764704"/>
            <a:ext cx="8784976" cy="4351338"/>
          </a:xfrm>
        </p:spPr>
        <p:txBody>
          <a:bodyPr/>
          <a:lstStyle/>
          <a:p>
            <a:pPr marL="0" indent="0">
              <a:buNone/>
            </a:pPr>
            <a:r>
              <a:rPr lang="en-GB" sz="2400" dirty="0"/>
              <a:t>This is the level of an emotional reaction to change.  Blood pressure rises, adrenaline flows, pulse rate increases.  It is based upon </a:t>
            </a:r>
            <a:r>
              <a:rPr lang="en-GB" sz="2400" i="1" dirty="0"/>
              <a:t>fear.</a:t>
            </a:r>
            <a:endParaRPr lang="en-GB" sz="2400" dirty="0"/>
          </a:p>
          <a:p>
            <a:r>
              <a:rPr lang="en-GB" sz="2400" dirty="0">
                <a:solidFill>
                  <a:srgbClr val="002060"/>
                </a:solidFill>
              </a:rPr>
              <a:t>Lose face, lose status, lose control</a:t>
            </a:r>
          </a:p>
          <a:p>
            <a:r>
              <a:rPr lang="en-GB" sz="2400" dirty="0">
                <a:solidFill>
                  <a:srgbClr val="002060"/>
                </a:solidFill>
              </a:rPr>
              <a:t>Lose their jobs</a:t>
            </a:r>
          </a:p>
          <a:p>
            <a:r>
              <a:rPr lang="en-GB" sz="2400" dirty="0">
                <a:solidFill>
                  <a:srgbClr val="002060"/>
                </a:solidFill>
              </a:rPr>
              <a:t>Fight, flight or freeze reactions</a:t>
            </a:r>
          </a:p>
          <a:p>
            <a:pPr marL="0" indent="0">
              <a:buNone/>
            </a:pPr>
            <a:r>
              <a:rPr lang="en-GB" sz="2400" u="sng" dirty="0">
                <a:solidFill>
                  <a:srgbClr val="002060"/>
                </a:solidFill>
              </a:rPr>
              <a:t>Risks here include</a:t>
            </a:r>
            <a:r>
              <a:rPr lang="en-GB" sz="2400" dirty="0">
                <a:solidFill>
                  <a:srgbClr val="002060"/>
                </a:solidFill>
              </a:rPr>
              <a:t>: -</a:t>
            </a:r>
          </a:p>
          <a:p>
            <a:pPr marL="0" indent="0">
              <a:buNone/>
            </a:pPr>
            <a:r>
              <a:rPr lang="en-GB" sz="2400" dirty="0">
                <a:solidFill>
                  <a:srgbClr val="002060"/>
                </a:solidFill>
              </a:rPr>
              <a:t>Trying to use Level 1 strategies  - but these don’t recognise emotions.  Management are not used to dealing with emotions and can easily blame the resistors and ask them to ‘snap out of it’ or blame them for resisting irrationally.</a:t>
            </a:r>
          </a:p>
          <a:p>
            <a:pPr marL="0" indent="0">
              <a:buNone/>
            </a:pPr>
            <a:endParaRPr lang="en-GB" sz="2400" dirty="0">
              <a:solidFill>
                <a:srgbClr val="002060"/>
              </a:solidFill>
            </a:endParaRPr>
          </a:p>
          <a:p>
            <a:pPr marL="0" indent="0">
              <a:buNone/>
            </a:pPr>
            <a:endParaRPr lang="en-GB" sz="2400" dirty="0">
              <a:solidFill>
                <a:srgbClr val="002060"/>
              </a:solidFill>
            </a:endParaRPr>
          </a:p>
        </p:txBody>
      </p:sp>
      <p:sp>
        <p:nvSpPr>
          <p:cNvPr id="6" name="TextBox 5">
            <a:extLst>
              <a:ext uri="{FF2B5EF4-FFF2-40B4-BE49-F238E27FC236}">
                <a16:creationId xmlns:a16="http://schemas.microsoft.com/office/drawing/2014/main" id="{699427EA-A3DE-4FB9-B455-2697E4469E2E}"/>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429325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90FE-8775-49D6-9DE2-0AEE3A18E706}"/>
              </a:ext>
            </a:extLst>
          </p:cNvPr>
          <p:cNvSpPr>
            <a:spLocks noGrp="1"/>
          </p:cNvSpPr>
          <p:nvPr>
            <p:ph type="title"/>
          </p:nvPr>
        </p:nvSpPr>
        <p:spPr>
          <a:xfrm>
            <a:off x="628650" y="0"/>
            <a:ext cx="7886700" cy="648072"/>
          </a:xfrm>
        </p:spPr>
        <p:txBody>
          <a:bodyPr/>
          <a:lstStyle/>
          <a:p>
            <a:pPr algn="ctr"/>
            <a:r>
              <a:rPr lang="en-GB" dirty="0"/>
              <a:t>Level 3 – I Don’t Like You</a:t>
            </a:r>
          </a:p>
        </p:txBody>
      </p:sp>
      <p:sp>
        <p:nvSpPr>
          <p:cNvPr id="3" name="Content Placeholder 2">
            <a:extLst>
              <a:ext uri="{FF2B5EF4-FFF2-40B4-BE49-F238E27FC236}">
                <a16:creationId xmlns:a16="http://schemas.microsoft.com/office/drawing/2014/main" id="{DF9250F4-6848-430D-A0D7-0DD71E86BDFB}"/>
              </a:ext>
            </a:extLst>
          </p:cNvPr>
          <p:cNvSpPr>
            <a:spLocks noGrp="1"/>
          </p:cNvSpPr>
          <p:nvPr>
            <p:ph idx="1"/>
          </p:nvPr>
        </p:nvSpPr>
        <p:spPr>
          <a:xfrm>
            <a:off x="143508" y="675487"/>
            <a:ext cx="8856984" cy="4351338"/>
          </a:xfrm>
        </p:spPr>
        <p:txBody>
          <a:bodyPr/>
          <a:lstStyle/>
          <a:p>
            <a:pPr marL="0" indent="0">
              <a:buNone/>
            </a:pPr>
            <a:r>
              <a:rPr lang="en-GB" sz="2200" dirty="0"/>
              <a:t>Maybe they </a:t>
            </a:r>
            <a:r>
              <a:rPr lang="en-GB" sz="2200" i="1" dirty="0"/>
              <a:t>do like you</a:t>
            </a:r>
            <a:r>
              <a:rPr lang="en-GB" sz="2200" dirty="0"/>
              <a:t>, but they don’t trust or have confidence in your leadership.  This is tough to take, but lack of attention to Level 3 is a major reason resistance flourishes and change fails.</a:t>
            </a:r>
          </a:p>
          <a:p>
            <a:r>
              <a:rPr lang="en-GB" sz="2200" dirty="0">
                <a:solidFill>
                  <a:srgbClr val="002060"/>
                </a:solidFill>
              </a:rPr>
              <a:t>Past experiences make people wary - Failed initiatives or </a:t>
            </a:r>
            <a:r>
              <a:rPr lang="en-GB" sz="2200" i="1" dirty="0">
                <a:solidFill>
                  <a:srgbClr val="002060"/>
                </a:solidFill>
              </a:rPr>
              <a:t>Flavour of the month </a:t>
            </a:r>
            <a:r>
              <a:rPr lang="en-GB" sz="2200" dirty="0">
                <a:solidFill>
                  <a:srgbClr val="002060"/>
                </a:solidFill>
              </a:rPr>
              <a:t>approach to change</a:t>
            </a:r>
            <a:endParaRPr lang="en-GB" sz="2200" i="1" dirty="0">
              <a:solidFill>
                <a:srgbClr val="002060"/>
              </a:solidFill>
            </a:endParaRPr>
          </a:p>
          <a:p>
            <a:r>
              <a:rPr lang="en-GB" sz="2200" dirty="0">
                <a:solidFill>
                  <a:srgbClr val="002060"/>
                </a:solidFill>
              </a:rPr>
              <a:t>Failure to see things through – and not fulfilling promises</a:t>
            </a:r>
          </a:p>
          <a:p>
            <a:r>
              <a:rPr lang="en-GB" sz="2200" dirty="0">
                <a:solidFill>
                  <a:srgbClr val="002060"/>
                </a:solidFill>
              </a:rPr>
              <a:t>No courage to take the tough decision</a:t>
            </a:r>
          </a:p>
          <a:p>
            <a:r>
              <a:rPr lang="en-GB" sz="2200" dirty="0">
                <a:solidFill>
                  <a:srgbClr val="002060"/>
                </a:solidFill>
              </a:rPr>
              <a:t>You won’t stay around…or you are a ‘</a:t>
            </a:r>
            <a:r>
              <a:rPr lang="en-GB" sz="2200" i="1" dirty="0">
                <a:solidFill>
                  <a:srgbClr val="002060"/>
                </a:solidFill>
              </a:rPr>
              <a:t>Yes</a:t>
            </a:r>
            <a:r>
              <a:rPr lang="en-GB" sz="2200" dirty="0">
                <a:solidFill>
                  <a:srgbClr val="002060"/>
                </a:solidFill>
              </a:rPr>
              <a:t> Man or Woman’</a:t>
            </a:r>
          </a:p>
          <a:p>
            <a:pPr marL="0" indent="0">
              <a:buNone/>
            </a:pPr>
            <a:r>
              <a:rPr lang="en-GB" sz="2200" u="sng" dirty="0">
                <a:solidFill>
                  <a:srgbClr val="002060"/>
                </a:solidFill>
              </a:rPr>
              <a:t>Risks here include</a:t>
            </a:r>
            <a:r>
              <a:rPr lang="en-GB" sz="2200" dirty="0">
                <a:solidFill>
                  <a:srgbClr val="002060"/>
                </a:solidFill>
              </a:rPr>
              <a:t>: -</a:t>
            </a:r>
          </a:p>
          <a:p>
            <a:r>
              <a:rPr lang="en-GB" sz="2200" dirty="0">
                <a:solidFill>
                  <a:srgbClr val="002060"/>
                </a:solidFill>
              </a:rPr>
              <a:t>The slightest misstep can set change back indefinitely</a:t>
            </a:r>
          </a:p>
          <a:p>
            <a:r>
              <a:rPr lang="en-GB" sz="2200" dirty="0">
                <a:solidFill>
                  <a:srgbClr val="002060"/>
                </a:solidFill>
              </a:rPr>
              <a:t>People will not give you the useful information</a:t>
            </a:r>
          </a:p>
          <a:p>
            <a:r>
              <a:rPr lang="en-GB" sz="2200" dirty="0">
                <a:solidFill>
                  <a:srgbClr val="002060"/>
                </a:solidFill>
              </a:rPr>
              <a:t>Easy to slip into Autocratic/directive leadership style – another fatal error</a:t>
            </a:r>
          </a:p>
        </p:txBody>
      </p:sp>
      <p:sp>
        <p:nvSpPr>
          <p:cNvPr id="6" name="TextBox 5">
            <a:extLst>
              <a:ext uri="{FF2B5EF4-FFF2-40B4-BE49-F238E27FC236}">
                <a16:creationId xmlns:a16="http://schemas.microsoft.com/office/drawing/2014/main" id="{A341B802-40E1-48BB-9CB3-0E8373A71B6B}"/>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191612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5561CDF-5638-2D2E-6796-42B876838A19}"/>
              </a:ext>
            </a:extLst>
          </p:cNvPr>
          <p:cNvPicPr>
            <a:picLocks noChangeAspect="1"/>
          </p:cNvPicPr>
          <p:nvPr/>
        </p:nvPicPr>
        <p:blipFill>
          <a:blip r:embed="rId2"/>
          <a:stretch>
            <a:fillRect/>
          </a:stretch>
        </p:blipFill>
        <p:spPr>
          <a:xfrm>
            <a:off x="5004047" y="3032"/>
            <a:ext cx="4139885" cy="3538081"/>
          </a:xfrm>
          <a:prstGeom prst="rect">
            <a:avLst/>
          </a:prstGeom>
        </p:spPr>
      </p:pic>
      <p:pic>
        <p:nvPicPr>
          <p:cNvPr id="8" name="Picture 7">
            <a:extLst>
              <a:ext uri="{FF2B5EF4-FFF2-40B4-BE49-F238E27FC236}">
                <a16:creationId xmlns:a16="http://schemas.microsoft.com/office/drawing/2014/main" id="{1E951487-4370-B539-7331-66267156BFD7}"/>
              </a:ext>
            </a:extLst>
          </p:cNvPr>
          <p:cNvPicPr>
            <a:picLocks noChangeAspect="1"/>
          </p:cNvPicPr>
          <p:nvPr/>
        </p:nvPicPr>
        <p:blipFill>
          <a:blip r:embed="rId3"/>
          <a:stretch>
            <a:fillRect/>
          </a:stretch>
        </p:blipFill>
        <p:spPr>
          <a:xfrm>
            <a:off x="3281" y="1268760"/>
            <a:ext cx="3934374" cy="2695951"/>
          </a:xfrm>
          <a:prstGeom prst="rect">
            <a:avLst/>
          </a:prstGeom>
        </p:spPr>
      </p:pic>
      <p:pic>
        <p:nvPicPr>
          <p:cNvPr id="10" name="Picture 9">
            <a:extLst>
              <a:ext uri="{FF2B5EF4-FFF2-40B4-BE49-F238E27FC236}">
                <a16:creationId xmlns:a16="http://schemas.microsoft.com/office/drawing/2014/main" id="{0122343E-E9A8-EFEA-24EB-55ACA68C65B6}"/>
              </a:ext>
            </a:extLst>
          </p:cNvPr>
          <p:cNvPicPr>
            <a:picLocks noChangeAspect="1"/>
          </p:cNvPicPr>
          <p:nvPr/>
        </p:nvPicPr>
        <p:blipFill>
          <a:blip r:embed="rId4"/>
          <a:stretch>
            <a:fillRect/>
          </a:stretch>
        </p:blipFill>
        <p:spPr>
          <a:xfrm>
            <a:off x="2412426" y="3212976"/>
            <a:ext cx="3053672" cy="2520280"/>
          </a:xfrm>
          <a:prstGeom prst="rect">
            <a:avLst/>
          </a:prstGeom>
        </p:spPr>
      </p:pic>
      <p:pic>
        <p:nvPicPr>
          <p:cNvPr id="12" name="Picture 11">
            <a:extLst>
              <a:ext uri="{FF2B5EF4-FFF2-40B4-BE49-F238E27FC236}">
                <a16:creationId xmlns:a16="http://schemas.microsoft.com/office/drawing/2014/main" id="{E3A4C26A-8C18-53A5-5F47-7A1448C634A1}"/>
              </a:ext>
            </a:extLst>
          </p:cNvPr>
          <p:cNvPicPr>
            <a:picLocks noChangeAspect="1"/>
          </p:cNvPicPr>
          <p:nvPr/>
        </p:nvPicPr>
        <p:blipFill>
          <a:blip r:embed="rId5"/>
          <a:stretch>
            <a:fillRect/>
          </a:stretch>
        </p:blipFill>
        <p:spPr>
          <a:xfrm>
            <a:off x="5495416" y="3450214"/>
            <a:ext cx="3648584" cy="2257740"/>
          </a:xfrm>
          <a:prstGeom prst="rect">
            <a:avLst/>
          </a:prstGeom>
        </p:spPr>
      </p:pic>
      <p:sp>
        <p:nvSpPr>
          <p:cNvPr id="13" name="Title 1">
            <a:extLst>
              <a:ext uri="{FF2B5EF4-FFF2-40B4-BE49-F238E27FC236}">
                <a16:creationId xmlns:a16="http://schemas.microsoft.com/office/drawing/2014/main" id="{15A60BB0-8410-72D8-88B5-258AE4AED99D}"/>
              </a:ext>
            </a:extLst>
          </p:cNvPr>
          <p:cNvSpPr txBox="1">
            <a:spLocks/>
          </p:cNvSpPr>
          <p:nvPr/>
        </p:nvSpPr>
        <p:spPr>
          <a:xfrm>
            <a:off x="0" y="4554648"/>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14" name="TextBox 13">
            <a:extLst>
              <a:ext uri="{FF2B5EF4-FFF2-40B4-BE49-F238E27FC236}">
                <a16:creationId xmlns:a16="http://schemas.microsoft.com/office/drawing/2014/main" id="{E75275E3-F5DD-C2A7-1BAC-121ABCAB7D32}"/>
              </a:ext>
            </a:extLst>
          </p:cNvPr>
          <p:cNvSpPr txBox="1"/>
          <p:nvPr/>
        </p:nvSpPr>
        <p:spPr>
          <a:xfrm>
            <a:off x="0" y="66726"/>
            <a:ext cx="4572000" cy="954107"/>
          </a:xfrm>
          <a:prstGeom prst="rect">
            <a:avLst/>
          </a:prstGeom>
          <a:noFill/>
        </p:spPr>
        <p:txBody>
          <a:bodyPr wrap="square">
            <a:spAutoFit/>
          </a:bodyPr>
          <a:lstStyle/>
          <a:p>
            <a:r>
              <a:rPr lang="en-GB" sz="2800" dirty="0">
                <a:solidFill>
                  <a:srgbClr val="0000CC"/>
                </a:solidFill>
              </a:rPr>
              <a:t>Organisational change – lots to think about…</a:t>
            </a:r>
          </a:p>
        </p:txBody>
      </p:sp>
    </p:spTree>
    <p:extLst>
      <p:ext uri="{BB962C8B-B14F-4D97-AF65-F5344CB8AC3E}">
        <p14:creationId xmlns:p14="http://schemas.microsoft.com/office/powerpoint/2010/main" val="3226788232"/>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4541</TotalTime>
  <Words>1696</Words>
  <Application>Microsoft Office PowerPoint</Application>
  <PresentationFormat>On-screen Show (4:3)</PresentationFormat>
  <Paragraphs>144</Paragraphs>
  <Slides>20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Symbol</vt:lpstr>
      <vt:lpstr>UWTSD 200 B</vt:lpstr>
      <vt:lpstr>PowerPoint Presentation</vt:lpstr>
      <vt:lpstr>Agenda</vt:lpstr>
      <vt:lpstr>Stakeholder Analysis</vt:lpstr>
      <vt:lpstr>Stakeholder?</vt:lpstr>
      <vt:lpstr>Stakeholder?</vt:lpstr>
      <vt:lpstr>Managing Stakeholders</vt:lpstr>
      <vt:lpstr>Internal Stakeholders</vt:lpstr>
      <vt:lpstr>External Stakeholders </vt:lpstr>
      <vt:lpstr>Stakeholder Management and Analysis</vt:lpstr>
      <vt:lpstr>Benefits of a stakeholder-based approach</vt:lpstr>
      <vt:lpstr>Stages in Stakeholder Analysis</vt:lpstr>
      <vt:lpstr>Prioritising Stakeholders</vt:lpstr>
      <vt:lpstr>The Politics of Change</vt:lpstr>
      <vt:lpstr>Politics and Change: Please read the statement below…</vt:lpstr>
      <vt:lpstr>Change and Conflict</vt:lpstr>
      <vt:lpstr>Resistance</vt:lpstr>
      <vt:lpstr>Level 1 – I Don’t Get It</vt:lpstr>
      <vt:lpstr>Level 2 - I Don’t Like It</vt:lpstr>
      <vt:lpstr>Level 3 – I Don’t Like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8</cp:revision>
  <dcterms:created xsi:type="dcterms:W3CDTF">2022-07-05T09:16:08Z</dcterms:created>
  <dcterms:modified xsi:type="dcterms:W3CDTF">2022-07-08T12:57:30Z</dcterms:modified>
</cp:coreProperties>
</file>