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1" r:id="rId1"/>
  </p:sldMasterIdLst>
  <p:notesMasterIdLst>
    <p:notesMasterId r:id="rId16"/>
  </p:notesMasterIdLst>
  <p:sldIdLst>
    <p:sldId id="256" r:id="rId2"/>
    <p:sldId id="257" r:id="rId3"/>
    <p:sldId id="269" r:id="rId4"/>
    <p:sldId id="265" r:id="rId5"/>
    <p:sldId id="273" r:id="rId6"/>
    <p:sldId id="274" r:id="rId7"/>
    <p:sldId id="275" r:id="rId8"/>
    <p:sldId id="276" r:id="rId9"/>
    <p:sldId id="277" r:id="rId10"/>
    <p:sldId id="278" r:id="rId11"/>
    <p:sldId id="279" r:id="rId12"/>
    <p:sldId id="280" r:id="rId13"/>
    <p:sldId id="261"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77"/>
  </p:normalViewPr>
  <p:slideViewPr>
    <p:cSldViewPr snapToGrid="0" snapToObjects="1">
      <p:cViewPr varScale="1">
        <p:scale>
          <a:sx n="90" d="100"/>
          <a:sy n="90" d="100"/>
        </p:scale>
        <p:origin x="232" y="4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39C90D-0BD6-AD46-99BA-4C95BF4380C4}" type="datetimeFigureOut">
              <a:rPr lang="en-US" smtClean="0"/>
              <a:t>4/6/18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18E05D-7616-344F-A283-FDC91083707F}" type="slidenum">
              <a:rPr lang="en-US" smtClean="0"/>
              <a:t>‹#›</a:t>
            </a:fld>
            <a:endParaRPr lang="en-US"/>
          </a:p>
        </p:txBody>
      </p:sp>
    </p:spTree>
    <p:extLst>
      <p:ext uri="{BB962C8B-B14F-4D97-AF65-F5344CB8AC3E}">
        <p14:creationId xmlns:p14="http://schemas.microsoft.com/office/powerpoint/2010/main" val="1584487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C7829393-1816-4D45-B4AA-3F40DFD7BB66}" type="datetimeFigureOut">
              <a:rPr lang="en-US" smtClean="0"/>
              <a:t>4/6/18</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2CF3D6AF-E612-6E46-8A1C-DE4D207399DA}"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03425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829393-1816-4D45-B4AA-3F40DFD7BB66}" type="datetimeFigureOut">
              <a:rPr lang="en-US" smtClean="0"/>
              <a:t>4/6/18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F3D6AF-E612-6E46-8A1C-DE4D207399DA}" type="slidenum">
              <a:rPr lang="en-US" smtClean="0"/>
              <a:t>‹#›</a:t>
            </a:fld>
            <a:endParaRPr lang="en-US"/>
          </a:p>
        </p:txBody>
      </p:sp>
    </p:spTree>
    <p:extLst>
      <p:ext uri="{BB962C8B-B14F-4D97-AF65-F5344CB8AC3E}">
        <p14:creationId xmlns:p14="http://schemas.microsoft.com/office/powerpoint/2010/main" val="120059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C7829393-1816-4D45-B4AA-3F40DFD7BB66}" type="datetimeFigureOut">
              <a:rPr lang="en-US" smtClean="0"/>
              <a:t>4/6/18</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2CF3D6AF-E612-6E46-8A1C-DE4D207399DA}"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25587701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829393-1816-4D45-B4AA-3F40DFD7BB66}" type="datetimeFigureOut">
              <a:rPr lang="en-US" smtClean="0"/>
              <a:t>4/6/18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CF3D6AF-E612-6E46-8A1C-DE4D207399DA}" type="slidenum">
              <a:rPr lang="en-US" smtClean="0"/>
              <a:t>‹#›</a:t>
            </a:fld>
            <a:endParaRPr lang="en-US"/>
          </a:p>
        </p:txBody>
      </p:sp>
    </p:spTree>
    <p:extLst>
      <p:ext uri="{BB962C8B-B14F-4D97-AF65-F5344CB8AC3E}">
        <p14:creationId xmlns:p14="http://schemas.microsoft.com/office/powerpoint/2010/main" val="4201768265"/>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829393-1816-4D45-B4AA-3F40DFD7BB66}" type="datetimeFigureOut">
              <a:rPr lang="en-US" smtClean="0"/>
              <a:t>4/6/18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CF3D6AF-E612-6E46-8A1C-DE4D207399DA}" type="slidenum">
              <a:rPr lang="en-US" smtClean="0"/>
              <a:t>‹#›</a:t>
            </a:fld>
            <a:endParaRPr lang="en-US"/>
          </a:p>
        </p:txBody>
      </p:sp>
    </p:spTree>
    <p:extLst>
      <p:ext uri="{BB962C8B-B14F-4D97-AF65-F5344CB8AC3E}">
        <p14:creationId xmlns:p14="http://schemas.microsoft.com/office/powerpoint/2010/main" val="1808106000"/>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829393-1816-4D45-B4AA-3F40DFD7BB66}" type="datetimeFigureOut">
              <a:rPr lang="en-US" smtClean="0"/>
              <a:t>4/6/18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CF3D6AF-E612-6E46-8A1C-DE4D207399DA}" type="slidenum">
              <a:rPr lang="en-US" smtClean="0"/>
              <a:t>‹#›</a:t>
            </a:fld>
            <a:endParaRPr lang="en-US"/>
          </a:p>
        </p:txBody>
      </p:sp>
    </p:spTree>
    <p:extLst>
      <p:ext uri="{BB962C8B-B14F-4D97-AF65-F5344CB8AC3E}">
        <p14:creationId xmlns:p14="http://schemas.microsoft.com/office/powerpoint/2010/main" val="157087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829393-1816-4D45-B4AA-3F40DFD7BB66}" type="datetimeFigureOut">
              <a:rPr lang="en-US" smtClean="0"/>
              <a:t>4/6/18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CF3D6AF-E612-6E46-8A1C-DE4D207399DA}" type="slidenum">
              <a:rPr lang="en-US" smtClean="0"/>
              <a:t>‹#›</a:t>
            </a:fld>
            <a:endParaRPr lang="en-US"/>
          </a:p>
        </p:txBody>
      </p:sp>
    </p:spTree>
    <p:extLst>
      <p:ext uri="{BB962C8B-B14F-4D97-AF65-F5344CB8AC3E}">
        <p14:creationId xmlns:p14="http://schemas.microsoft.com/office/powerpoint/2010/main" val="2874185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C7829393-1816-4D45-B4AA-3F40DFD7BB66}" type="datetimeFigureOut">
              <a:rPr lang="en-US" smtClean="0"/>
              <a:t>4/6/18</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2CF3D6AF-E612-6E46-8A1C-DE4D207399DA}"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92292773"/>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C7829393-1816-4D45-B4AA-3F40DFD7BB66}" type="datetimeFigureOut">
              <a:rPr lang="en-US" smtClean="0"/>
              <a:t>4/6/18</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2CF3D6AF-E612-6E46-8A1C-DE4D207399DA}" type="slidenum">
              <a:rPr lang="en-US" smtClean="0"/>
              <a:t>‹#›</a:t>
            </a:fld>
            <a:endParaRPr lang="en-US"/>
          </a:p>
        </p:txBody>
      </p:sp>
    </p:spTree>
    <p:extLst>
      <p:ext uri="{BB962C8B-B14F-4D97-AF65-F5344CB8AC3E}">
        <p14:creationId xmlns:p14="http://schemas.microsoft.com/office/powerpoint/2010/main" val="3964679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829393-1816-4D45-B4AA-3F40DFD7BB66}" type="datetimeFigureOut">
              <a:rPr lang="en-US" smtClean="0"/>
              <a:t>4/6/18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F3D6AF-E612-6E46-8A1C-DE4D207399DA}" type="slidenum">
              <a:rPr lang="en-US" smtClean="0"/>
              <a:t>‹#›</a:t>
            </a:fld>
            <a:endParaRPr lang="en-US"/>
          </a:p>
        </p:txBody>
      </p:sp>
    </p:spTree>
    <p:extLst>
      <p:ext uri="{BB962C8B-B14F-4D97-AF65-F5344CB8AC3E}">
        <p14:creationId xmlns:p14="http://schemas.microsoft.com/office/powerpoint/2010/main" val="1581691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829393-1816-4D45-B4AA-3F40DFD7BB66}" type="datetimeFigureOut">
              <a:rPr lang="en-US" smtClean="0"/>
              <a:t>4/6/18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F3D6AF-E612-6E46-8A1C-DE4D207399DA}" type="slidenum">
              <a:rPr lang="en-US" smtClean="0"/>
              <a:t>‹#›</a:t>
            </a:fld>
            <a:endParaRPr lang="en-US"/>
          </a:p>
        </p:txBody>
      </p:sp>
    </p:spTree>
    <p:extLst>
      <p:ext uri="{BB962C8B-B14F-4D97-AF65-F5344CB8AC3E}">
        <p14:creationId xmlns:p14="http://schemas.microsoft.com/office/powerpoint/2010/main" val="4218827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C7829393-1816-4D45-B4AA-3F40DFD7BB66}" type="datetimeFigureOut">
              <a:rPr lang="en-US" smtClean="0"/>
              <a:t>4/6/18</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2CF3D6AF-E612-6E46-8A1C-DE4D207399DA}"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80799856"/>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AB4FFECA-0832-4FE3-B587-054A0F2D805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C65858E6-5C0F-4AAE-A1AC-29BA07FFEE5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070707"/>
            <a:ext cx="12192000" cy="1787292"/>
          </a:xfrm>
          <a:custGeom>
            <a:avLst/>
            <a:gdLst>
              <a:gd name="connsiteX0" fmla="*/ 619389 w 12192000"/>
              <a:gd name="connsiteY0" fmla="*/ 0 h 1787292"/>
              <a:gd name="connsiteX1" fmla="*/ 687652 w 12192000"/>
              <a:gd name="connsiteY1" fmla="*/ 3175 h 1787292"/>
              <a:gd name="connsiteX2" fmla="*/ 747977 w 12192000"/>
              <a:gd name="connsiteY2" fmla="*/ 9525 h 1787292"/>
              <a:gd name="connsiteX3" fmla="*/ 800364 w 12192000"/>
              <a:gd name="connsiteY3" fmla="*/ 20637 h 1787292"/>
              <a:gd name="connsiteX4" fmla="*/ 846402 w 12192000"/>
              <a:gd name="connsiteY4" fmla="*/ 36512 h 1787292"/>
              <a:gd name="connsiteX5" fmla="*/ 887677 w 12192000"/>
              <a:gd name="connsiteY5" fmla="*/ 52387 h 1787292"/>
              <a:gd name="connsiteX6" fmla="*/ 924189 w 12192000"/>
              <a:gd name="connsiteY6" fmla="*/ 68262 h 1787292"/>
              <a:gd name="connsiteX7" fmla="*/ 962289 w 12192000"/>
              <a:gd name="connsiteY7" fmla="*/ 87312 h 1787292"/>
              <a:gd name="connsiteX8" fmla="*/ 1000389 w 12192000"/>
              <a:gd name="connsiteY8" fmla="*/ 106362 h 1787292"/>
              <a:gd name="connsiteX9" fmla="*/ 1036902 w 12192000"/>
              <a:gd name="connsiteY9" fmla="*/ 125412 h 1787292"/>
              <a:gd name="connsiteX10" fmla="*/ 1078177 w 12192000"/>
              <a:gd name="connsiteY10" fmla="*/ 141287 h 1787292"/>
              <a:gd name="connsiteX11" fmla="*/ 1124214 w 12192000"/>
              <a:gd name="connsiteY11" fmla="*/ 155575 h 1787292"/>
              <a:gd name="connsiteX12" fmla="*/ 1176602 w 12192000"/>
              <a:gd name="connsiteY12" fmla="*/ 166687 h 1787292"/>
              <a:gd name="connsiteX13" fmla="*/ 1236927 w 12192000"/>
              <a:gd name="connsiteY13" fmla="*/ 174625 h 1787292"/>
              <a:gd name="connsiteX14" fmla="*/ 1305189 w 12192000"/>
              <a:gd name="connsiteY14" fmla="*/ 176212 h 1787292"/>
              <a:gd name="connsiteX15" fmla="*/ 1373452 w 12192000"/>
              <a:gd name="connsiteY15" fmla="*/ 174625 h 1787292"/>
              <a:gd name="connsiteX16" fmla="*/ 1433777 w 12192000"/>
              <a:gd name="connsiteY16" fmla="*/ 166687 h 1787292"/>
              <a:gd name="connsiteX17" fmla="*/ 1486164 w 12192000"/>
              <a:gd name="connsiteY17" fmla="*/ 155575 h 1787292"/>
              <a:gd name="connsiteX18" fmla="*/ 1532202 w 12192000"/>
              <a:gd name="connsiteY18" fmla="*/ 141287 h 1787292"/>
              <a:gd name="connsiteX19" fmla="*/ 1573477 w 12192000"/>
              <a:gd name="connsiteY19" fmla="*/ 125412 h 1787292"/>
              <a:gd name="connsiteX20" fmla="*/ 1609989 w 12192000"/>
              <a:gd name="connsiteY20" fmla="*/ 106362 h 1787292"/>
              <a:gd name="connsiteX21" fmla="*/ 1648089 w 12192000"/>
              <a:gd name="connsiteY21" fmla="*/ 87312 h 1787292"/>
              <a:gd name="connsiteX22" fmla="*/ 1686189 w 12192000"/>
              <a:gd name="connsiteY22" fmla="*/ 68262 h 1787292"/>
              <a:gd name="connsiteX23" fmla="*/ 1722702 w 12192000"/>
              <a:gd name="connsiteY23" fmla="*/ 52387 h 1787292"/>
              <a:gd name="connsiteX24" fmla="*/ 1763977 w 12192000"/>
              <a:gd name="connsiteY24" fmla="*/ 36512 h 1787292"/>
              <a:gd name="connsiteX25" fmla="*/ 1810014 w 12192000"/>
              <a:gd name="connsiteY25" fmla="*/ 20637 h 1787292"/>
              <a:gd name="connsiteX26" fmla="*/ 1862402 w 12192000"/>
              <a:gd name="connsiteY26" fmla="*/ 9525 h 1787292"/>
              <a:gd name="connsiteX27" fmla="*/ 1922727 w 12192000"/>
              <a:gd name="connsiteY27" fmla="*/ 3175 h 1787292"/>
              <a:gd name="connsiteX28" fmla="*/ 1990989 w 12192000"/>
              <a:gd name="connsiteY28" fmla="*/ 0 h 1787292"/>
              <a:gd name="connsiteX29" fmla="*/ 2059252 w 12192000"/>
              <a:gd name="connsiteY29" fmla="*/ 3175 h 1787292"/>
              <a:gd name="connsiteX30" fmla="*/ 2119577 w 12192000"/>
              <a:gd name="connsiteY30" fmla="*/ 9525 h 1787292"/>
              <a:gd name="connsiteX31" fmla="*/ 2171964 w 12192000"/>
              <a:gd name="connsiteY31" fmla="*/ 20637 h 1787292"/>
              <a:gd name="connsiteX32" fmla="*/ 2218002 w 12192000"/>
              <a:gd name="connsiteY32" fmla="*/ 36512 h 1787292"/>
              <a:gd name="connsiteX33" fmla="*/ 2259277 w 12192000"/>
              <a:gd name="connsiteY33" fmla="*/ 52387 h 1787292"/>
              <a:gd name="connsiteX34" fmla="*/ 2295789 w 12192000"/>
              <a:gd name="connsiteY34" fmla="*/ 68262 h 1787292"/>
              <a:gd name="connsiteX35" fmla="*/ 2333889 w 12192000"/>
              <a:gd name="connsiteY35" fmla="*/ 87312 h 1787292"/>
              <a:gd name="connsiteX36" fmla="*/ 2371989 w 12192000"/>
              <a:gd name="connsiteY36" fmla="*/ 106362 h 1787292"/>
              <a:gd name="connsiteX37" fmla="*/ 2408502 w 12192000"/>
              <a:gd name="connsiteY37" fmla="*/ 125412 h 1787292"/>
              <a:gd name="connsiteX38" fmla="*/ 2449777 w 12192000"/>
              <a:gd name="connsiteY38" fmla="*/ 141287 h 1787292"/>
              <a:gd name="connsiteX39" fmla="*/ 2495814 w 12192000"/>
              <a:gd name="connsiteY39" fmla="*/ 155575 h 1787292"/>
              <a:gd name="connsiteX40" fmla="*/ 2548202 w 12192000"/>
              <a:gd name="connsiteY40" fmla="*/ 166687 h 1787292"/>
              <a:gd name="connsiteX41" fmla="*/ 2608527 w 12192000"/>
              <a:gd name="connsiteY41" fmla="*/ 174625 h 1787292"/>
              <a:gd name="connsiteX42" fmla="*/ 2676789 w 12192000"/>
              <a:gd name="connsiteY42" fmla="*/ 176212 h 1787292"/>
              <a:gd name="connsiteX43" fmla="*/ 2745052 w 12192000"/>
              <a:gd name="connsiteY43" fmla="*/ 174625 h 1787292"/>
              <a:gd name="connsiteX44" fmla="*/ 2805377 w 12192000"/>
              <a:gd name="connsiteY44" fmla="*/ 166687 h 1787292"/>
              <a:gd name="connsiteX45" fmla="*/ 2857764 w 12192000"/>
              <a:gd name="connsiteY45" fmla="*/ 155575 h 1787292"/>
              <a:gd name="connsiteX46" fmla="*/ 2903802 w 12192000"/>
              <a:gd name="connsiteY46" fmla="*/ 141287 h 1787292"/>
              <a:gd name="connsiteX47" fmla="*/ 2945077 w 12192000"/>
              <a:gd name="connsiteY47" fmla="*/ 125412 h 1787292"/>
              <a:gd name="connsiteX48" fmla="*/ 2981589 w 12192000"/>
              <a:gd name="connsiteY48" fmla="*/ 106362 h 1787292"/>
              <a:gd name="connsiteX49" fmla="*/ 3019689 w 12192000"/>
              <a:gd name="connsiteY49" fmla="*/ 87312 h 1787292"/>
              <a:gd name="connsiteX50" fmla="*/ 3057789 w 12192000"/>
              <a:gd name="connsiteY50" fmla="*/ 68262 h 1787292"/>
              <a:gd name="connsiteX51" fmla="*/ 3094302 w 12192000"/>
              <a:gd name="connsiteY51" fmla="*/ 52387 h 1787292"/>
              <a:gd name="connsiteX52" fmla="*/ 3135577 w 12192000"/>
              <a:gd name="connsiteY52" fmla="*/ 36512 h 1787292"/>
              <a:gd name="connsiteX53" fmla="*/ 3181614 w 12192000"/>
              <a:gd name="connsiteY53" fmla="*/ 20637 h 1787292"/>
              <a:gd name="connsiteX54" fmla="*/ 3234002 w 12192000"/>
              <a:gd name="connsiteY54" fmla="*/ 9525 h 1787292"/>
              <a:gd name="connsiteX55" fmla="*/ 3294327 w 12192000"/>
              <a:gd name="connsiteY55" fmla="*/ 3175 h 1787292"/>
              <a:gd name="connsiteX56" fmla="*/ 3361002 w 12192000"/>
              <a:gd name="connsiteY56" fmla="*/ 0 h 1787292"/>
              <a:gd name="connsiteX57" fmla="*/ 3430852 w 12192000"/>
              <a:gd name="connsiteY57" fmla="*/ 3175 h 1787292"/>
              <a:gd name="connsiteX58" fmla="*/ 3491177 w 12192000"/>
              <a:gd name="connsiteY58" fmla="*/ 9525 h 1787292"/>
              <a:gd name="connsiteX59" fmla="*/ 3543564 w 12192000"/>
              <a:gd name="connsiteY59" fmla="*/ 20637 h 1787292"/>
              <a:gd name="connsiteX60" fmla="*/ 3589602 w 12192000"/>
              <a:gd name="connsiteY60" fmla="*/ 36512 h 1787292"/>
              <a:gd name="connsiteX61" fmla="*/ 3630877 w 12192000"/>
              <a:gd name="connsiteY61" fmla="*/ 52387 h 1787292"/>
              <a:gd name="connsiteX62" fmla="*/ 3667389 w 12192000"/>
              <a:gd name="connsiteY62" fmla="*/ 68262 h 1787292"/>
              <a:gd name="connsiteX63" fmla="*/ 3705489 w 12192000"/>
              <a:gd name="connsiteY63" fmla="*/ 87312 h 1787292"/>
              <a:gd name="connsiteX64" fmla="*/ 3743589 w 12192000"/>
              <a:gd name="connsiteY64" fmla="*/ 106362 h 1787292"/>
              <a:gd name="connsiteX65" fmla="*/ 3780102 w 12192000"/>
              <a:gd name="connsiteY65" fmla="*/ 125412 h 1787292"/>
              <a:gd name="connsiteX66" fmla="*/ 3821377 w 12192000"/>
              <a:gd name="connsiteY66" fmla="*/ 141287 h 1787292"/>
              <a:gd name="connsiteX67" fmla="*/ 3867414 w 12192000"/>
              <a:gd name="connsiteY67" fmla="*/ 155575 h 1787292"/>
              <a:gd name="connsiteX68" fmla="*/ 3919802 w 12192000"/>
              <a:gd name="connsiteY68" fmla="*/ 166687 h 1787292"/>
              <a:gd name="connsiteX69" fmla="*/ 3980127 w 12192000"/>
              <a:gd name="connsiteY69" fmla="*/ 174625 h 1787292"/>
              <a:gd name="connsiteX70" fmla="*/ 4048389 w 12192000"/>
              <a:gd name="connsiteY70" fmla="*/ 176212 h 1787292"/>
              <a:gd name="connsiteX71" fmla="*/ 4116652 w 12192000"/>
              <a:gd name="connsiteY71" fmla="*/ 174625 h 1787292"/>
              <a:gd name="connsiteX72" fmla="*/ 4176977 w 12192000"/>
              <a:gd name="connsiteY72" fmla="*/ 166687 h 1787292"/>
              <a:gd name="connsiteX73" fmla="*/ 4229364 w 12192000"/>
              <a:gd name="connsiteY73" fmla="*/ 155575 h 1787292"/>
              <a:gd name="connsiteX74" fmla="*/ 4275402 w 12192000"/>
              <a:gd name="connsiteY74" fmla="*/ 141287 h 1787292"/>
              <a:gd name="connsiteX75" fmla="*/ 4316677 w 12192000"/>
              <a:gd name="connsiteY75" fmla="*/ 125412 h 1787292"/>
              <a:gd name="connsiteX76" fmla="*/ 4353189 w 12192000"/>
              <a:gd name="connsiteY76" fmla="*/ 106362 h 1787292"/>
              <a:gd name="connsiteX77" fmla="*/ 4429389 w 12192000"/>
              <a:gd name="connsiteY77" fmla="*/ 68262 h 1787292"/>
              <a:gd name="connsiteX78" fmla="*/ 4465902 w 12192000"/>
              <a:gd name="connsiteY78" fmla="*/ 52387 h 1787292"/>
              <a:gd name="connsiteX79" fmla="*/ 4507177 w 12192000"/>
              <a:gd name="connsiteY79" fmla="*/ 36512 h 1787292"/>
              <a:gd name="connsiteX80" fmla="*/ 4553214 w 12192000"/>
              <a:gd name="connsiteY80" fmla="*/ 20637 h 1787292"/>
              <a:gd name="connsiteX81" fmla="*/ 4605602 w 12192000"/>
              <a:gd name="connsiteY81" fmla="*/ 9525 h 1787292"/>
              <a:gd name="connsiteX82" fmla="*/ 4665928 w 12192000"/>
              <a:gd name="connsiteY82" fmla="*/ 3175 h 1787292"/>
              <a:gd name="connsiteX83" fmla="*/ 4734189 w 12192000"/>
              <a:gd name="connsiteY83" fmla="*/ 0 h 1787292"/>
              <a:gd name="connsiteX84" fmla="*/ 4802453 w 12192000"/>
              <a:gd name="connsiteY84" fmla="*/ 3175 h 1787292"/>
              <a:gd name="connsiteX85" fmla="*/ 4862777 w 12192000"/>
              <a:gd name="connsiteY85" fmla="*/ 9525 h 1787292"/>
              <a:gd name="connsiteX86" fmla="*/ 4915165 w 12192000"/>
              <a:gd name="connsiteY86" fmla="*/ 20637 h 1787292"/>
              <a:gd name="connsiteX87" fmla="*/ 4961201 w 12192000"/>
              <a:gd name="connsiteY87" fmla="*/ 36512 h 1787292"/>
              <a:gd name="connsiteX88" fmla="*/ 5002476 w 12192000"/>
              <a:gd name="connsiteY88" fmla="*/ 52387 h 1787292"/>
              <a:gd name="connsiteX89" fmla="*/ 5038989 w 12192000"/>
              <a:gd name="connsiteY89" fmla="*/ 68262 h 1787292"/>
              <a:gd name="connsiteX90" fmla="*/ 5077089 w 12192000"/>
              <a:gd name="connsiteY90" fmla="*/ 87312 h 1787292"/>
              <a:gd name="connsiteX91" fmla="*/ 5115189 w 12192000"/>
              <a:gd name="connsiteY91" fmla="*/ 106362 h 1787292"/>
              <a:gd name="connsiteX92" fmla="*/ 5151701 w 12192000"/>
              <a:gd name="connsiteY92" fmla="*/ 125412 h 1787292"/>
              <a:gd name="connsiteX93" fmla="*/ 5192976 w 12192000"/>
              <a:gd name="connsiteY93" fmla="*/ 141287 h 1787292"/>
              <a:gd name="connsiteX94" fmla="*/ 5239014 w 12192000"/>
              <a:gd name="connsiteY94" fmla="*/ 155575 h 1787292"/>
              <a:gd name="connsiteX95" fmla="*/ 5291401 w 12192000"/>
              <a:gd name="connsiteY95" fmla="*/ 166687 h 1787292"/>
              <a:gd name="connsiteX96" fmla="*/ 5351727 w 12192000"/>
              <a:gd name="connsiteY96" fmla="*/ 174625 h 1787292"/>
              <a:gd name="connsiteX97" fmla="*/ 5410199 w 12192000"/>
              <a:gd name="connsiteY97" fmla="*/ 175985 h 1787292"/>
              <a:gd name="connsiteX98" fmla="*/ 5468671 w 12192000"/>
              <a:gd name="connsiteY98" fmla="*/ 174625 h 1787292"/>
              <a:gd name="connsiteX99" fmla="*/ 5528996 w 12192000"/>
              <a:gd name="connsiteY99" fmla="*/ 166687 h 1787292"/>
              <a:gd name="connsiteX100" fmla="*/ 5581383 w 12192000"/>
              <a:gd name="connsiteY100" fmla="*/ 155575 h 1787292"/>
              <a:gd name="connsiteX101" fmla="*/ 5627421 w 12192000"/>
              <a:gd name="connsiteY101" fmla="*/ 141287 h 1787292"/>
              <a:gd name="connsiteX102" fmla="*/ 5668696 w 12192000"/>
              <a:gd name="connsiteY102" fmla="*/ 125412 h 1787292"/>
              <a:gd name="connsiteX103" fmla="*/ 5705209 w 12192000"/>
              <a:gd name="connsiteY103" fmla="*/ 106362 h 1787292"/>
              <a:gd name="connsiteX104" fmla="*/ 5743308 w 12192000"/>
              <a:gd name="connsiteY104" fmla="*/ 87312 h 1787292"/>
              <a:gd name="connsiteX105" fmla="*/ 5781408 w 12192000"/>
              <a:gd name="connsiteY105" fmla="*/ 68262 h 1787292"/>
              <a:gd name="connsiteX106" fmla="*/ 5817921 w 12192000"/>
              <a:gd name="connsiteY106" fmla="*/ 52387 h 1787292"/>
              <a:gd name="connsiteX107" fmla="*/ 5859196 w 12192000"/>
              <a:gd name="connsiteY107" fmla="*/ 36512 h 1787292"/>
              <a:gd name="connsiteX108" fmla="*/ 5905234 w 12192000"/>
              <a:gd name="connsiteY108" fmla="*/ 20637 h 1787292"/>
              <a:gd name="connsiteX109" fmla="*/ 5957621 w 12192000"/>
              <a:gd name="connsiteY109" fmla="*/ 9525 h 1787292"/>
              <a:gd name="connsiteX110" fmla="*/ 6017947 w 12192000"/>
              <a:gd name="connsiteY110" fmla="*/ 3175 h 1787292"/>
              <a:gd name="connsiteX111" fmla="*/ 6086208 w 12192000"/>
              <a:gd name="connsiteY111" fmla="*/ 0 h 1787292"/>
              <a:gd name="connsiteX112" fmla="*/ 6095999 w 12192000"/>
              <a:gd name="connsiteY112" fmla="*/ 455 h 1787292"/>
              <a:gd name="connsiteX113" fmla="*/ 6105789 w 12192000"/>
              <a:gd name="connsiteY113" fmla="*/ 0 h 1787292"/>
              <a:gd name="connsiteX114" fmla="*/ 6174052 w 12192000"/>
              <a:gd name="connsiteY114" fmla="*/ 3175 h 1787292"/>
              <a:gd name="connsiteX115" fmla="*/ 6234377 w 12192000"/>
              <a:gd name="connsiteY115" fmla="*/ 9525 h 1787292"/>
              <a:gd name="connsiteX116" fmla="*/ 6286764 w 12192000"/>
              <a:gd name="connsiteY116" fmla="*/ 20637 h 1787292"/>
              <a:gd name="connsiteX117" fmla="*/ 6332802 w 12192000"/>
              <a:gd name="connsiteY117" fmla="*/ 36512 h 1787292"/>
              <a:gd name="connsiteX118" fmla="*/ 6374077 w 12192000"/>
              <a:gd name="connsiteY118" fmla="*/ 52387 h 1787292"/>
              <a:gd name="connsiteX119" fmla="*/ 6410589 w 12192000"/>
              <a:gd name="connsiteY119" fmla="*/ 68262 h 1787292"/>
              <a:gd name="connsiteX120" fmla="*/ 6448689 w 12192000"/>
              <a:gd name="connsiteY120" fmla="*/ 87312 h 1787292"/>
              <a:gd name="connsiteX121" fmla="*/ 6486789 w 12192000"/>
              <a:gd name="connsiteY121" fmla="*/ 106362 h 1787292"/>
              <a:gd name="connsiteX122" fmla="*/ 6523302 w 12192000"/>
              <a:gd name="connsiteY122" fmla="*/ 125412 h 1787292"/>
              <a:gd name="connsiteX123" fmla="*/ 6564577 w 12192000"/>
              <a:gd name="connsiteY123" fmla="*/ 141287 h 1787292"/>
              <a:gd name="connsiteX124" fmla="*/ 6610614 w 12192000"/>
              <a:gd name="connsiteY124" fmla="*/ 155575 h 1787292"/>
              <a:gd name="connsiteX125" fmla="*/ 6663002 w 12192000"/>
              <a:gd name="connsiteY125" fmla="*/ 166687 h 1787292"/>
              <a:gd name="connsiteX126" fmla="*/ 6723327 w 12192000"/>
              <a:gd name="connsiteY126" fmla="*/ 174625 h 1787292"/>
              <a:gd name="connsiteX127" fmla="*/ 6781799 w 12192000"/>
              <a:gd name="connsiteY127" fmla="*/ 175985 h 1787292"/>
              <a:gd name="connsiteX128" fmla="*/ 6840271 w 12192000"/>
              <a:gd name="connsiteY128" fmla="*/ 174625 h 1787292"/>
              <a:gd name="connsiteX129" fmla="*/ 6900596 w 12192000"/>
              <a:gd name="connsiteY129" fmla="*/ 166687 h 1787292"/>
              <a:gd name="connsiteX130" fmla="*/ 6952983 w 12192000"/>
              <a:gd name="connsiteY130" fmla="*/ 155575 h 1787292"/>
              <a:gd name="connsiteX131" fmla="*/ 6999021 w 12192000"/>
              <a:gd name="connsiteY131" fmla="*/ 141287 h 1787292"/>
              <a:gd name="connsiteX132" fmla="*/ 7040296 w 12192000"/>
              <a:gd name="connsiteY132" fmla="*/ 125412 h 1787292"/>
              <a:gd name="connsiteX133" fmla="*/ 7076808 w 12192000"/>
              <a:gd name="connsiteY133" fmla="*/ 106362 h 1787292"/>
              <a:gd name="connsiteX134" fmla="*/ 7114908 w 12192000"/>
              <a:gd name="connsiteY134" fmla="*/ 87312 h 1787292"/>
              <a:gd name="connsiteX135" fmla="*/ 7153008 w 12192000"/>
              <a:gd name="connsiteY135" fmla="*/ 68262 h 1787292"/>
              <a:gd name="connsiteX136" fmla="*/ 7189521 w 12192000"/>
              <a:gd name="connsiteY136" fmla="*/ 52387 h 1787292"/>
              <a:gd name="connsiteX137" fmla="*/ 7230796 w 12192000"/>
              <a:gd name="connsiteY137" fmla="*/ 36512 h 1787292"/>
              <a:gd name="connsiteX138" fmla="*/ 7276833 w 12192000"/>
              <a:gd name="connsiteY138" fmla="*/ 20637 h 1787292"/>
              <a:gd name="connsiteX139" fmla="*/ 7329221 w 12192000"/>
              <a:gd name="connsiteY139" fmla="*/ 9525 h 1787292"/>
              <a:gd name="connsiteX140" fmla="*/ 7389546 w 12192000"/>
              <a:gd name="connsiteY140" fmla="*/ 3175 h 1787292"/>
              <a:gd name="connsiteX141" fmla="*/ 7457808 w 12192000"/>
              <a:gd name="connsiteY141" fmla="*/ 0 h 1787292"/>
              <a:gd name="connsiteX142" fmla="*/ 7526071 w 12192000"/>
              <a:gd name="connsiteY142" fmla="*/ 3175 h 1787292"/>
              <a:gd name="connsiteX143" fmla="*/ 7586396 w 12192000"/>
              <a:gd name="connsiteY143" fmla="*/ 9525 h 1787292"/>
              <a:gd name="connsiteX144" fmla="*/ 7638783 w 12192000"/>
              <a:gd name="connsiteY144" fmla="*/ 20637 h 1787292"/>
              <a:gd name="connsiteX145" fmla="*/ 7684821 w 12192000"/>
              <a:gd name="connsiteY145" fmla="*/ 36512 h 1787292"/>
              <a:gd name="connsiteX146" fmla="*/ 7726096 w 12192000"/>
              <a:gd name="connsiteY146" fmla="*/ 52387 h 1787292"/>
              <a:gd name="connsiteX147" fmla="*/ 7762608 w 12192000"/>
              <a:gd name="connsiteY147" fmla="*/ 68262 h 1787292"/>
              <a:gd name="connsiteX148" fmla="*/ 7800708 w 12192000"/>
              <a:gd name="connsiteY148" fmla="*/ 87312 h 1787292"/>
              <a:gd name="connsiteX149" fmla="*/ 7838808 w 12192000"/>
              <a:gd name="connsiteY149" fmla="*/ 106362 h 1787292"/>
              <a:gd name="connsiteX150" fmla="*/ 7875321 w 12192000"/>
              <a:gd name="connsiteY150" fmla="*/ 125412 h 1787292"/>
              <a:gd name="connsiteX151" fmla="*/ 7916596 w 12192000"/>
              <a:gd name="connsiteY151" fmla="*/ 141287 h 1787292"/>
              <a:gd name="connsiteX152" fmla="*/ 7962633 w 12192000"/>
              <a:gd name="connsiteY152" fmla="*/ 155575 h 1787292"/>
              <a:gd name="connsiteX153" fmla="*/ 8015021 w 12192000"/>
              <a:gd name="connsiteY153" fmla="*/ 166687 h 1787292"/>
              <a:gd name="connsiteX154" fmla="*/ 8075346 w 12192000"/>
              <a:gd name="connsiteY154" fmla="*/ 174625 h 1787292"/>
              <a:gd name="connsiteX155" fmla="*/ 8143608 w 12192000"/>
              <a:gd name="connsiteY155" fmla="*/ 176212 h 1787292"/>
              <a:gd name="connsiteX156" fmla="*/ 8211871 w 12192000"/>
              <a:gd name="connsiteY156" fmla="*/ 174625 h 1787292"/>
              <a:gd name="connsiteX157" fmla="*/ 8272196 w 12192000"/>
              <a:gd name="connsiteY157" fmla="*/ 166687 h 1787292"/>
              <a:gd name="connsiteX158" fmla="*/ 8324583 w 12192000"/>
              <a:gd name="connsiteY158" fmla="*/ 155575 h 1787292"/>
              <a:gd name="connsiteX159" fmla="*/ 8370621 w 12192000"/>
              <a:gd name="connsiteY159" fmla="*/ 141287 h 1787292"/>
              <a:gd name="connsiteX160" fmla="*/ 8411896 w 12192000"/>
              <a:gd name="connsiteY160" fmla="*/ 125412 h 1787292"/>
              <a:gd name="connsiteX161" fmla="*/ 8448408 w 12192000"/>
              <a:gd name="connsiteY161" fmla="*/ 106362 h 1787292"/>
              <a:gd name="connsiteX162" fmla="*/ 8486508 w 12192000"/>
              <a:gd name="connsiteY162" fmla="*/ 87312 h 1787292"/>
              <a:gd name="connsiteX163" fmla="*/ 8524608 w 12192000"/>
              <a:gd name="connsiteY163" fmla="*/ 68262 h 1787292"/>
              <a:gd name="connsiteX164" fmla="*/ 8561120 w 12192000"/>
              <a:gd name="connsiteY164" fmla="*/ 52387 h 1787292"/>
              <a:gd name="connsiteX165" fmla="*/ 8602396 w 12192000"/>
              <a:gd name="connsiteY165" fmla="*/ 36512 h 1787292"/>
              <a:gd name="connsiteX166" fmla="*/ 8648432 w 12192000"/>
              <a:gd name="connsiteY166" fmla="*/ 20637 h 1787292"/>
              <a:gd name="connsiteX167" fmla="*/ 8700820 w 12192000"/>
              <a:gd name="connsiteY167" fmla="*/ 9525 h 1787292"/>
              <a:gd name="connsiteX168" fmla="*/ 8761146 w 12192000"/>
              <a:gd name="connsiteY168" fmla="*/ 3175 h 1787292"/>
              <a:gd name="connsiteX169" fmla="*/ 8827820 w 12192000"/>
              <a:gd name="connsiteY169" fmla="*/ 0 h 1787292"/>
              <a:gd name="connsiteX170" fmla="*/ 8897670 w 12192000"/>
              <a:gd name="connsiteY170" fmla="*/ 3175 h 1787292"/>
              <a:gd name="connsiteX171" fmla="*/ 8957996 w 12192000"/>
              <a:gd name="connsiteY171" fmla="*/ 9525 h 1787292"/>
              <a:gd name="connsiteX172" fmla="*/ 9010382 w 12192000"/>
              <a:gd name="connsiteY172" fmla="*/ 20637 h 1787292"/>
              <a:gd name="connsiteX173" fmla="*/ 9056420 w 12192000"/>
              <a:gd name="connsiteY173" fmla="*/ 36512 h 1787292"/>
              <a:gd name="connsiteX174" fmla="*/ 9097696 w 12192000"/>
              <a:gd name="connsiteY174" fmla="*/ 52387 h 1787292"/>
              <a:gd name="connsiteX175" fmla="*/ 9134208 w 12192000"/>
              <a:gd name="connsiteY175" fmla="*/ 68262 h 1787292"/>
              <a:gd name="connsiteX176" fmla="*/ 9172308 w 12192000"/>
              <a:gd name="connsiteY176" fmla="*/ 87312 h 1787292"/>
              <a:gd name="connsiteX177" fmla="*/ 9210408 w 12192000"/>
              <a:gd name="connsiteY177" fmla="*/ 106362 h 1787292"/>
              <a:gd name="connsiteX178" fmla="*/ 9246920 w 12192000"/>
              <a:gd name="connsiteY178" fmla="*/ 125412 h 1787292"/>
              <a:gd name="connsiteX179" fmla="*/ 9288196 w 12192000"/>
              <a:gd name="connsiteY179" fmla="*/ 141287 h 1787292"/>
              <a:gd name="connsiteX180" fmla="*/ 9334232 w 12192000"/>
              <a:gd name="connsiteY180" fmla="*/ 155575 h 1787292"/>
              <a:gd name="connsiteX181" fmla="*/ 9386620 w 12192000"/>
              <a:gd name="connsiteY181" fmla="*/ 166687 h 1787292"/>
              <a:gd name="connsiteX182" fmla="*/ 9446946 w 12192000"/>
              <a:gd name="connsiteY182" fmla="*/ 174625 h 1787292"/>
              <a:gd name="connsiteX183" fmla="*/ 9515208 w 12192000"/>
              <a:gd name="connsiteY183" fmla="*/ 176212 h 1787292"/>
              <a:gd name="connsiteX184" fmla="*/ 9583470 w 12192000"/>
              <a:gd name="connsiteY184" fmla="*/ 174625 h 1787292"/>
              <a:gd name="connsiteX185" fmla="*/ 9643796 w 12192000"/>
              <a:gd name="connsiteY185" fmla="*/ 166687 h 1787292"/>
              <a:gd name="connsiteX186" fmla="*/ 9696182 w 12192000"/>
              <a:gd name="connsiteY186" fmla="*/ 155575 h 1787292"/>
              <a:gd name="connsiteX187" fmla="*/ 9742220 w 12192000"/>
              <a:gd name="connsiteY187" fmla="*/ 141287 h 1787292"/>
              <a:gd name="connsiteX188" fmla="*/ 9783496 w 12192000"/>
              <a:gd name="connsiteY188" fmla="*/ 125412 h 1787292"/>
              <a:gd name="connsiteX189" fmla="*/ 9820008 w 12192000"/>
              <a:gd name="connsiteY189" fmla="*/ 106362 h 1787292"/>
              <a:gd name="connsiteX190" fmla="*/ 9896208 w 12192000"/>
              <a:gd name="connsiteY190" fmla="*/ 68262 h 1787292"/>
              <a:gd name="connsiteX191" fmla="*/ 9932720 w 12192000"/>
              <a:gd name="connsiteY191" fmla="*/ 52387 h 1787292"/>
              <a:gd name="connsiteX192" fmla="*/ 9973996 w 12192000"/>
              <a:gd name="connsiteY192" fmla="*/ 36512 h 1787292"/>
              <a:gd name="connsiteX193" fmla="*/ 10020032 w 12192000"/>
              <a:gd name="connsiteY193" fmla="*/ 20637 h 1787292"/>
              <a:gd name="connsiteX194" fmla="*/ 10072420 w 12192000"/>
              <a:gd name="connsiteY194" fmla="*/ 9525 h 1787292"/>
              <a:gd name="connsiteX195" fmla="*/ 10132746 w 12192000"/>
              <a:gd name="connsiteY195" fmla="*/ 3175 h 1787292"/>
              <a:gd name="connsiteX196" fmla="*/ 10201008 w 12192000"/>
              <a:gd name="connsiteY196" fmla="*/ 0 h 1787292"/>
              <a:gd name="connsiteX197" fmla="*/ 10269270 w 12192000"/>
              <a:gd name="connsiteY197" fmla="*/ 3175 h 1787292"/>
              <a:gd name="connsiteX198" fmla="*/ 10329596 w 12192000"/>
              <a:gd name="connsiteY198" fmla="*/ 9525 h 1787292"/>
              <a:gd name="connsiteX199" fmla="*/ 10381982 w 12192000"/>
              <a:gd name="connsiteY199" fmla="*/ 20637 h 1787292"/>
              <a:gd name="connsiteX200" fmla="*/ 10428020 w 12192000"/>
              <a:gd name="connsiteY200" fmla="*/ 36512 h 1787292"/>
              <a:gd name="connsiteX201" fmla="*/ 10469296 w 12192000"/>
              <a:gd name="connsiteY201" fmla="*/ 52387 h 1787292"/>
              <a:gd name="connsiteX202" fmla="*/ 10505808 w 12192000"/>
              <a:gd name="connsiteY202" fmla="*/ 68262 h 1787292"/>
              <a:gd name="connsiteX203" fmla="*/ 10543908 w 12192000"/>
              <a:gd name="connsiteY203" fmla="*/ 87312 h 1787292"/>
              <a:gd name="connsiteX204" fmla="*/ 10582008 w 12192000"/>
              <a:gd name="connsiteY204" fmla="*/ 106362 h 1787292"/>
              <a:gd name="connsiteX205" fmla="*/ 10618520 w 12192000"/>
              <a:gd name="connsiteY205" fmla="*/ 125412 h 1787292"/>
              <a:gd name="connsiteX206" fmla="*/ 10659796 w 12192000"/>
              <a:gd name="connsiteY206" fmla="*/ 141287 h 1787292"/>
              <a:gd name="connsiteX207" fmla="*/ 10705832 w 12192000"/>
              <a:gd name="connsiteY207" fmla="*/ 155575 h 1787292"/>
              <a:gd name="connsiteX208" fmla="*/ 10758220 w 12192000"/>
              <a:gd name="connsiteY208" fmla="*/ 166687 h 1787292"/>
              <a:gd name="connsiteX209" fmla="*/ 10818546 w 12192000"/>
              <a:gd name="connsiteY209" fmla="*/ 174625 h 1787292"/>
              <a:gd name="connsiteX210" fmla="*/ 10886808 w 12192000"/>
              <a:gd name="connsiteY210" fmla="*/ 176212 h 1787292"/>
              <a:gd name="connsiteX211" fmla="*/ 10955070 w 12192000"/>
              <a:gd name="connsiteY211" fmla="*/ 174625 h 1787292"/>
              <a:gd name="connsiteX212" fmla="*/ 11015396 w 12192000"/>
              <a:gd name="connsiteY212" fmla="*/ 166687 h 1787292"/>
              <a:gd name="connsiteX213" fmla="*/ 11067782 w 12192000"/>
              <a:gd name="connsiteY213" fmla="*/ 155575 h 1787292"/>
              <a:gd name="connsiteX214" fmla="*/ 11113820 w 12192000"/>
              <a:gd name="connsiteY214" fmla="*/ 141287 h 1787292"/>
              <a:gd name="connsiteX215" fmla="*/ 11155096 w 12192000"/>
              <a:gd name="connsiteY215" fmla="*/ 125412 h 1787292"/>
              <a:gd name="connsiteX216" fmla="*/ 11191608 w 12192000"/>
              <a:gd name="connsiteY216" fmla="*/ 106362 h 1787292"/>
              <a:gd name="connsiteX217" fmla="*/ 11229708 w 12192000"/>
              <a:gd name="connsiteY217" fmla="*/ 87312 h 1787292"/>
              <a:gd name="connsiteX218" fmla="*/ 11267808 w 12192000"/>
              <a:gd name="connsiteY218" fmla="*/ 68262 h 1787292"/>
              <a:gd name="connsiteX219" fmla="*/ 11304320 w 12192000"/>
              <a:gd name="connsiteY219" fmla="*/ 52387 h 1787292"/>
              <a:gd name="connsiteX220" fmla="*/ 11345596 w 12192000"/>
              <a:gd name="connsiteY220" fmla="*/ 36512 h 1787292"/>
              <a:gd name="connsiteX221" fmla="*/ 11391632 w 12192000"/>
              <a:gd name="connsiteY221" fmla="*/ 20637 h 1787292"/>
              <a:gd name="connsiteX222" fmla="*/ 11444020 w 12192000"/>
              <a:gd name="connsiteY222" fmla="*/ 9525 h 1787292"/>
              <a:gd name="connsiteX223" fmla="*/ 11504346 w 12192000"/>
              <a:gd name="connsiteY223" fmla="*/ 3175 h 1787292"/>
              <a:gd name="connsiteX224" fmla="*/ 11572608 w 12192000"/>
              <a:gd name="connsiteY224" fmla="*/ 0 h 1787292"/>
              <a:gd name="connsiteX225" fmla="*/ 11640870 w 12192000"/>
              <a:gd name="connsiteY225" fmla="*/ 3175 h 1787292"/>
              <a:gd name="connsiteX226" fmla="*/ 11701196 w 12192000"/>
              <a:gd name="connsiteY226" fmla="*/ 9525 h 1787292"/>
              <a:gd name="connsiteX227" fmla="*/ 11753582 w 12192000"/>
              <a:gd name="connsiteY227" fmla="*/ 20637 h 1787292"/>
              <a:gd name="connsiteX228" fmla="*/ 11799620 w 12192000"/>
              <a:gd name="connsiteY228" fmla="*/ 36512 h 1787292"/>
              <a:gd name="connsiteX229" fmla="*/ 11840896 w 12192000"/>
              <a:gd name="connsiteY229" fmla="*/ 52387 h 1787292"/>
              <a:gd name="connsiteX230" fmla="*/ 11877408 w 12192000"/>
              <a:gd name="connsiteY230" fmla="*/ 68262 h 1787292"/>
              <a:gd name="connsiteX231" fmla="*/ 11915508 w 12192000"/>
              <a:gd name="connsiteY231" fmla="*/ 87312 h 1787292"/>
              <a:gd name="connsiteX232" fmla="*/ 11953608 w 12192000"/>
              <a:gd name="connsiteY232" fmla="*/ 106362 h 1787292"/>
              <a:gd name="connsiteX233" fmla="*/ 11990120 w 12192000"/>
              <a:gd name="connsiteY233" fmla="*/ 125412 h 1787292"/>
              <a:gd name="connsiteX234" fmla="*/ 12031396 w 12192000"/>
              <a:gd name="connsiteY234" fmla="*/ 141287 h 1787292"/>
              <a:gd name="connsiteX235" fmla="*/ 12077432 w 12192000"/>
              <a:gd name="connsiteY235" fmla="*/ 155575 h 1787292"/>
              <a:gd name="connsiteX236" fmla="*/ 12129820 w 12192000"/>
              <a:gd name="connsiteY236" fmla="*/ 166688 h 1787292"/>
              <a:gd name="connsiteX237" fmla="*/ 12190146 w 12192000"/>
              <a:gd name="connsiteY237" fmla="*/ 174625 h 1787292"/>
              <a:gd name="connsiteX238" fmla="*/ 12192000 w 12192000"/>
              <a:gd name="connsiteY238" fmla="*/ 174668 h 1787292"/>
              <a:gd name="connsiteX239" fmla="*/ 12192000 w 12192000"/>
              <a:gd name="connsiteY239" fmla="*/ 885826 h 1787292"/>
              <a:gd name="connsiteX240" fmla="*/ 12192000 w 12192000"/>
              <a:gd name="connsiteY240" fmla="*/ 1787292 h 1787292"/>
              <a:gd name="connsiteX241" fmla="*/ 0 w 12192000"/>
              <a:gd name="connsiteY241" fmla="*/ 1787292 h 1787292"/>
              <a:gd name="connsiteX242" fmla="*/ 0 w 12192000"/>
              <a:gd name="connsiteY242" fmla="*/ 885826 h 1787292"/>
              <a:gd name="connsiteX243" fmla="*/ 0 w 12192000"/>
              <a:gd name="connsiteY243" fmla="*/ 174668 h 1787292"/>
              <a:gd name="connsiteX244" fmla="*/ 1852 w 12192000"/>
              <a:gd name="connsiteY244" fmla="*/ 174625 h 1787292"/>
              <a:gd name="connsiteX245" fmla="*/ 62177 w 12192000"/>
              <a:gd name="connsiteY245" fmla="*/ 166687 h 1787292"/>
              <a:gd name="connsiteX246" fmla="*/ 114564 w 12192000"/>
              <a:gd name="connsiteY246" fmla="*/ 155575 h 1787292"/>
              <a:gd name="connsiteX247" fmla="*/ 160602 w 12192000"/>
              <a:gd name="connsiteY247" fmla="*/ 141287 h 1787292"/>
              <a:gd name="connsiteX248" fmla="*/ 201877 w 12192000"/>
              <a:gd name="connsiteY248" fmla="*/ 125412 h 1787292"/>
              <a:gd name="connsiteX249" fmla="*/ 238389 w 12192000"/>
              <a:gd name="connsiteY249" fmla="*/ 106362 h 1787292"/>
              <a:gd name="connsiteX250" fmla="*/ 276489 w 12192000"/>
              <a:gd name="connsiteY250" fmla="*/ 87312 h 1787292"/>
              <a:gd name="connsiteX251" fmla="*/ 314589 w 12192000"/>
              <a:gd name="connsiteY251" fmla="*/ 68262 h 1787292"/>
              <a:gd name="connsiteX252" fmla="*/ 351102 w 12192000"/>
              <a:gd name="connsiteY252" fmla="*/ 52387 h 1787292"/>
              <a:gd name="connsiteX253" fmla="*/ 392377 w 12192000"/>
              <a:gd name="connsiteY253" fmla="*/ 36512 h 1787292"/>
              <a:gd name="connsiteX254" fmla="*/ 438414 w 12192000"/>
              <a:gd name="connsiteY254" fmla="*/ 20637 h 1787292"/>
              <a:gd name="connsiteX255" fmla="*/ 490802 w 12192000"/>
              <a:gd name="connsiteY255" fmla="*/ 9525 h 1787292"/>
              <a:gd name="connsiteX256" fmla="*/ 551127 w 12192000"/>
              <a:gd name="connsiteY256" fmla="*/ 3175 h 178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Lst>
            <a:rect l="l" t="t" r="r" b="b"/>
            <a:pathLst>
              <a:path w="12192000" h="1787292">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4" y="20637"/>
                </a:lnTo>
                <a:lnTo>
                  <a:pt x="4605602" y="9525"/>
                </a:lnTo>
                <a:lnTo>
                  <a:pt x="4665928" y="3175"/>
                </a:lnTo>
                <a:lnTo>
                  <a:pt x="4734189" y="0"/>
                </a:lnTo>
                <a:lnTo>
                  <a:pt x="4802453" y="3175"/>
                </a:lnTo>
                <a:lnTo>
                  <a:pt x="4862777" y="9525"/>
                </a:lnTo>
                <a:lnTo>
                  <a:pt x="4915165" y="20637"/>
                </a:lnTo>
                <a:lnTo>
                  <a:pt x="4961201" y="36512"/>
                </a:lnTo>
                <a:lnTo>
                  <a:pt x="5002476" y="52387"/>
                </a:lnTo>
                <a:lnTo>
                  <a:pt x="5038989" y="68262"/>
                </a:lnTo>
                <a:lnTo>
                  <a:pt x="5077089" y="87312"/>
                </a:lnTo>
                <a:lnTo>
                  <a:pt x="5115189" y="106362"/>
                </a:lnTo>
                <a:lnTo>
                  <a:pt x="5151701" y="125412"/>
                </a:lnTo>
                <a:lnTo>
                  <a:pt x="5192976"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8"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2000" y="174668"/>
                </a:lnTo>
                <a:lnTo>
                  <a:pt x="12192000" y="885826"/>
                </a:lnTo>
                <a:lnTo>
                  <a:pt x="12192000" y="1787292"/>
                </a:lnTo>
                <a:lnTo>
                  <a:pt x="0" y="1787292"/>
                </a:lnTo>
                <a:lnTo>
                  <a:pt x="0" y="885826"/>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53D07A-C954-8A4B-A93A-098C7F8EF2C5}"/>
              </a:ext>
            </a:extLst>
          </p:cNvPr>
          <p:cNvSpPr>
            <a:spLocks noGrp="1"/>
          </p:cNvSpPr>
          <p:nvPr>
            <p:ph type="ctrTitle"/>
          </p:nvPr>
        </p:nvSpPr>
        <p:spPr>
          <a:xfrm>
            <a:off x="-1" y="956714"/>
            <a:ext cx="12192000" cy="3157280"/>
          </a:xfrm>
        </p:spPr>
        <p:txBody>
          <a:bodyPr anchor="b">
            <a:noAutofit/>
          </a:bodyPr>
          <a:lstStyle/>
          <a:p>
            <a:pPr>
              <a:lnSpc>
                <a:spcPct val="150000"/>
              </a:lnSpc>
            </a:pPr>
            <a:r>
              <a:rPr lang="en-US" sz="8000" spc="300" dirty="0"/>
              <a:t>SJEQ 7003 </a:t>
            </a:r>
            <a:br>
              <a:rPr lang="en-US" sz="8000" spc="300" dirty="0"/>
            </a:br>
            <a:r>
              <a:rPr lang="en-US" sz="8000" spc="300" dirty="0"/>
              <a:t>Assessment 2</a:t>
            </a:r>
          </a:p>
        </p:txBody>
      </p:sp>
      <p:sp>
        <p:nvSpPr>
          <p:cNvPr id="3" name="Subtitle 2">
            <a:extLst>
              <a:ext uri="{FF2B5EF4-FFF2-40B4-BE49-F238E27FC236}">
                <a16:creationId xmlns:a16="http://schemas.microsoft.com/office/drawing/2014/main" id="{EAC3FC29-4DCF-5F4C-A729-38CA0A92AAA3}"/>
              </a:ext>
            </a:extLst>
          </p:cNvPr>
          <p:cNvSpPr>
            <a:spLocks noGrp="1"/>
          </p:cNvSpPr>
          <p:nvPr>
            <p:ph type="subTitle" idx="1"/>
          </p:nvPr>
        </p:nvSpPr>
        <p:spPr>
          <a:xfrm>
            <a:off x="1764254" y="5325036"/>
            <a:ext cx="8354433" cy="1532964"/>
          </a:xfrm>
        </p:spPr>
        <p:txBody>
          <a:bodyPr anchor="ctr">
            <a:normAutofit/>
          </a:bodyPr>
          <a:lstStyle/>
          <a:p>
            <a:pPr>
              <a:lnSpc>
                <a:spcPct val="90000"/>
              </a:lnSpc>
              <a:spcAft>
                <a:spcPts val="600"/>
              </a:spcAft>
            </a:pPr>
            <a:r>
              <a:rPr lang="en-US" sz="4400" cap="none" spc="0" dirty="0">
                <a:solidFill>
                  <a:srgbClr val="2A1A00"/>
                </a:solidFill>
              </a:rPr>
              <a:t>Student Number</a:t>
            </a:r>
            <a:r>
              <a:rPr lang="en-US" sz="4400" spc="0" dirty="0">
                <a:solidFill>
                  <a:srgbClr val="2A1A00"/>
                </a:solidFill>
              </a:rPr>
              <a:t>: 1302218</a:t>
            </a:r>
          </a:p>
          <a:p>
            <a:pPr>
              <a:lnSpc>
                <a:spcPct val="90000"/>
              </a:lnSpc>
              <a:spcAft>
                <a:spcPts val="600"/>
              </a:spcAft>
            </a:pPr>
            <a:r>
              <a:rPr lang="en-US" sz="4400" cap="none" spc="0" dirty="0">
                <a:solidFill>
                  <a:srgbClr val="2A1A00"/>
                </a:solidFill>
              </a:rPr>
              <a:t>Lianne  Bowen</a:t>
            </a:r>
          </a:p>
        </p:txBody>
      </p:sp>
    </p:spTree>
    <p:extLst>
      <p:ext uri="{BB962C8B-B14F-4D97-AF65-F5344CB8AC3E}">
        <p14:creationId xmlns:p14="http://schemas.microsoft.com/office/powerpoint/2010/main" val="970170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A11B2-2EF1-8C4C-AF5A-94D150A9C42C}"/>
              </a:ext>
            </a:extLst>
          </p:cNvPr>
          <p:cNvSpPr>
            <a:spLocks noGrp="1"/>
          </p:cNvSpPr>
          <p:nvPr>
            <p:ph type="title"/>
          </p:nvPr>
        </p:nvSpPr>
        <p:spPr/>
        <p:txBody>
          <a:bodyPr/>
          <a:lstStyle/>
          <a:p>
            <a:r>
              <a:rPr lang="en-US" b="1" cap="none" spc="0" dirty="0">
                <a:latin typeface="Tahoma" panose="020B0604030504040204" pitchFamily="34" charset="0"/>
                <a:ea typeface="Tahoma" panose="020B0604030504040204" pitchFamily="34" charset="0"/>
                <a:cs typeface="Tahoma" panose="020B0604030504040204" pitchFamily="34" charset="0"/>
              </a:rPr>
              <a:t>SJEQ 7003: Question 2</a:t>
            </a:r>
          </a:p>
        </p:txBody>
      </p:sp>
      <p:sp>
        <p:nvSpPr>
          <p:cNvPr id="3" name="Content Placeholder 2">
            <a:extLst>
              <a:ext uri="{FF2B5EF4-FFF2-40B4-BE49-F238E27FC236}">
                <a16:creationId xmlns:a16="http://schemas.microsoft.com/office/drawing/2014/main" id="{E9AB5D0E-DD3A-2546-B771-220461D2FB89}"/>
              </a:ext>
            </a:extLst>
          </p:cNvPr>
          <p:cNvSpPr>
            <a:spLocks noGrp="1"/>
          </p:cNvSpPr>
          <p:nvPr>
            <p:ph idx="1"/>
          </p:nvPr>
        </p:nvSpPr>
        <p:spPr/>
        <p:txBody>
          <a:bodyPr/>
          <a:lstStyle/>
          <a:p>
            <a:r>
              <a:rPr lang="en-GB" sz="2400" dirty="0"/>
              <a:t>Critically reflect in depth upon what constitutes power and control in society; focus on one area of power or control and refer to legislation, policy and theory in your answer.</a:t>
            </a:r>
          </a:p>
          <a:p>
            <a:pPr marL="0" indent="0">
              <a:buNone/>
            </a:pPr>
            <a:endParaRPr lang="en-US" sz="2400" dirty="0"/>
          </a:p>
          <a:p>
            <a:r>
              <a:rPr lang="en-GB" sz="2400" dirty="0"/>
              <a:t>The focus will be on social control and how it influences the hidden curriculum within an educational context. </a:t>
            </a:r>
          </a:p>
          <a:p>
            <a:pPr marL="0" indent="0">
              <a:buNone/>
            </a:pPr>
            <a:endParaRPr lang="en-US" sz="2400" dirty="0"/>
          </a:p>
        </p:txBody>
      </p:sp>
    </p:spTree>
    <p:extLst>
      <p:ext uri="{BB962C8B-B14F-4D97-AF65-F5344CB8AC3E}">
        <p14:creationId xmlns:p14="http://schemas.microsoft.com/office/powerpoint/2010/main" val="2109501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F3B0A-B362-514F-A10B-651E464A922B}"/>
              </a:ext>
            </a:extLst>
          </p:cNvPr>
          <p:cNvSpPr>
            <a:spLocks noGrp="1"/>
          </p:cNvSpPr>
          <p:nvPr>
            <p:ph type="title"/>
          </p:nvPr>
        </p:nvSpPr>
        <p:spPr/>
        <p:txBody>
          <a:bodyPr/>
          <a:lstStyle/>
          <a:p>
            <a:r>
              <a:rPr lang="en-US" b="1" cap="none" spc="0" dirty="0">
                <a:latin typeface="+mn-lt"/>
              </a:rPr>
              <a:t>What is Social Control?</a:t>
            </a:r>
          </a:p>
        </p:txBody>
      </p:sp>
      <p:sp>
        <p:nvSpPr>
          <p:cNvPr id="3" name="Content Placeholder 2">
            <a:extLst>
              <a:ext uri="{FF2B5EF4-FFF2-40B4-BE49-F238E27FC236}">
                <a16:creationId xmlns:a16="http://schemas.microsoft.com/office/drawing/2014/main" id="{68DC68E9-431B-AE4E-8FBF-1E0AE0413A1D}"/>
              </a:ext>
            </a:extLst>
          </p:cNvPr>
          <p:cNvSpPr>
            <a:spLocks noGrp="1"/>
          </p:cNvSpPr>
          <p:nvPr>
            <p:ph idx="1"/>
          </p:nvPr>
        </p:nvSpPr>
        <p:spPr>
          <a:xfrm>
            <a:off x="1251678" y="1874517"/>
            <a:ext cx="10178322" cy="4127499"/>
          </a:xfrm>
        </p:spPr>
        <p:txBody>
          <a:bodyPr>
            <a:normAutofit lnSpcReduction="10000"/>
          </a:bodyPr>
          <a:lstStyle/>
          <a:p>
            <a:r>
              <a:rPr lang="en-GB" sz="2400" dirty="0"/>
              <a:t>Social control is defined as;</a:t>
            </a:r>
          </a:p>
          <a:p>
            <a:pPr lvl="1"/>
            <a:r>
              <a:rPr lang="en-GB" sz="2400" dirty="0"/>
              <a:t>The way our thoughts and appearance are controlled by social norms, laws, and social structures.</a:t>
            </a:r>
          </a:p>
          <a:p>
            <a:pPr marL="457200" lvl="1" indent="0">
              <a:buNone/>
            </a:pPr>
            <a:endParaRPr lang="en-GB" sz="2400" dirty="0"/>
          </a:p>
          <a:p>
            <a:r>
              <a:rPr lang="en-GB" altLang="en-US" sz="2400" dirty="0"/>
              <a:t>Forms of Social Control</a:t>
            </a:r>
          </a:p>
          <a:p>
            <a:pPr lvl="1"/>
            <a:r>
              <a:rPr lang="en-GB" altLang="en-US" sz="2400" dirty="0"/>
              <a:t>Informal Control</a:t>
            </a:r>
          </a:p>
          <a:p>
            <a:pPr lvl="1"/>
            <a:r>
              <a:rPr lang="en-GB" altLang="en-US" sz="2400" dirty="0"/>
              <a:t>Medical Control</a:t>
            </a:r>
          </a:p>
          <a:p>
            <a:pPr lvl="1"/>
            <a:r>
              <a:rPr lang="en-GB" altLang="en-US" sz="2400" dirty="0"/>
              <a:t>Legal Control	</a:t>
            </a:r>
          </a:p>
          <a:p>
            <a:pPr marL="457200" lvl="1" indent="0" algn="r">
              <a:buNone/>
            </a:pPr>
            <a:r>
              <a:rPr lang="en-GB" altLang="en-US" sz="2400" dirty="0"/>
              <a:t>(</a:t>
            </a:r>
            <a:r>
              <a:rPr lang="en-GB" altLang="en-US" sz="2400" dirty="0" err="1"/>
              <a:t>Chriss</a:t>
            </a:r>
            <a:r>
              <a:rPr lang="en-GB" altLang="en-US" sz="2400" dirty="0"/>
              <a:t>, 2013)</a:t>
            </a:r>
          </a:p>
        </p:txBody>
      </p:sp>
    </p:spTree>
    <p:extLst>
      <p:ext uri="{BB962C8B-B14F-4D97-AF65-F5344CB8AC3E}">
        <p14:creationId xmlns:p14="http://schemas.microsoft.com/office/powerpoint/2010/main" val="1484084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25A44-E783-D147-A564-14873EA02371}"/>
              </a:ext>
            </a:extLst>
          </p:cNvPr>
          <p:cNvSpPr>
            <a:spLocks noGrp="1"/>
          </p:cNvSpPr>
          <p:nvPr>
            <p:ph type="title"/>
          </p:nvPr>
        </p:nvSpPr>
        <p:spPr/>
        <p:txBody>
          <a:bodyPr/>
          <a:lstStyle/>
          <a:p>
            <a:r>
              <a:rPr lang="en-US" b="1" cap="none" spc="0" dirty="0">
                <a:latin typeface="+mn-lt"/>
              </a:rPr>
              <a:t>Education and Social Control</a:t>
            </a:r>
          </a:p>
        </p:txBody>
      </p:sp>
      <p:sp>
        <p:nvSpPr>
          <p:cNvPr id="3" name="Content Placeholder 2">
            <a:extLst>
              <a:ext uri="{FF2B5EF4-FFF2-40B4-BE49-F238E27FC236}">
                <a16:creationId xmlns:a16="http://schemas.microsoft.com/office/drawing/2014/main" id="{8C34CF5D-66E2-2C4A-A893-9A7A8026D465}"/>
              </a:ext>
            </a:extLst>
          </p:cNvPr>
          <p:cNvSpPr>
            <a:spLocks noGrp="1"/>
          </p:cNvSpPr>
          <p:nvPr>
            <p:ph idx="1"/>
          </p:nvPr>
        </p:nvSpPr>
        <p:spPr>
          <a:xfrm>
            <a:off x="419100" y="2425699"/>
            <a:ext cx="10617200" cy="4241801"/>
          </a:xfrm>
        </p:spPr>
        <p:txBody>
          <a:bodyPr>
            <a:normAutofit/>
          </a:bodyPr>
          <a:lstStyle/>
          <a:p>
            <a:pPr lvl="2"/>
            <a:r>
              <a:rPr lang="en-US" sz="2400" dirty="0"/>
              <a:t>Role of the school is that it is an </a:t>
            </a:r>
            <a:r>
              <a:rPr lang="en-GB" sz="2400" dirty="0"/>
              <a:t>institution that educates children. </a:t>
            </a:r>
          </a:p>
          <a:p>
            <a:pPr marL="914400" lvl="2" indent="0">
              <a:buNone/>
            </a:pPr>
            <a:endParaRPr lang="en-GB" sz="2400" dirty="0"/>
          </a:p>
          <a:p>
            <a:pPr lvl="2"/>
            <a:r>
              <a:rPr lang="en-GB" sz="2400" dirty="0"/>
              <a:t>School culture carries sociological implications, and affect the way in which children view society.</a:t>
            </a:r>
          </a:p>
          <a:p>
            <a:pPr marL="914400" lvl="2" indent="0" algn="r">
              <a:buNone/>
            </a:pPr>
            <a:r>
              <a:rPr lang="en-GB" sz="2400" dirty="0"/>
              <a:t>	(Giroux, 2001)</a:t>
            </a:r>
            <a:endParaRPr lang="en-US" sz="2200" dirty="0"/>
          </a:p>
          <a:p>
            <a:pPr lvl="2">
              <a:buFontTx/>
              <a:buChar char="-"/>
            </a:pPr>
            <a:endParaRPr lang="en-US" sz="2400" dirty="0"/>
          </a:p>
          <a:p>
            <a:pPr lvl="2">
              <a:buFontTx/>
              <a:buChar char="-"/>
            </a:pPr>
            <a:endParaRPr lang="en-US" sz="2400" dirty="0"/>
          </a:p>
        </p:txBody>
      </p:sp>
    </p:spTree>
    <p:extLst>
      <p:ext uri="{BB962C8B-B14F-4D97-AF65-F5344CB8AC3E}">
        <p14:creationId xmlns:p14="http://schemas.microsoft.com/office/powerpoint/2010/main" val="2835695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6F7B2-D009-344D-A3FC-C560E8FFBD63}"/>
              </a:ext>
            </a:extLst>
          </p:cNvPr>
          <p:cNvSpPr>
            <a:spLocks noGrp="1"/>
          </p:cNvSpPr>
          <p:nvPr>
            <p:ph type="title"/>
          </p:nvPr>
        </p:nvSpPr>
        <p:spPr/>
        <p:txBody>
          <a:bodyPr/>
          <a:lstStyle/>
          <a:p>
            <a:r>
              <a:rPr lang="en-US" b="1" cap="none" spc="0" dirty="0">
                <a:latin typeface="+mn-lt"/>
              </a:rPr>
              <a:t>Education and Social Control (cont.)</a:t>
            </a:r>
            <a:endParaRPr lang="en-US" cap="none" spc="0" dirty="0">
              <a:latin typeface="+mn-lt"/>
            </a:endParaRPr>
          </a:p>
        </p:txBody>
      </p:sp>
      <p:sp>
        <p:nvSpPr>
          <p:cNvPr id="3" name="Content Placeholder 2">
            <a:extLst>
              <a:ext uri="{FF2B5EF4-FFF2-40B4-BE49-F238E27FC236}">
                <a16:creationId xmlns:a16="http://schemas.microsoft.com/office/drawing/2014/main" id="{8D8D27D5-6EB1-7245-AE55-9AB039E7BA7A}"/>
              </a:ext>
            </a:extLst>
          </p:cNvPr>
          <p:cNvSpPr>
            <a:spLocks noGrp="1"/>
          </p:cNvSpPr>
          <p:nvPr>
            <p:ph idx="1"/>
          </p:nvPr>
        </p:nvSpPr>
        <p:spPr>
          <a:xfrm>
            <a:off x="692878" y="2298701"/>
            <a:ext cx="10178322" cy="3593591"/>
          </a:xfrm>
        </p:spPr>
        <p:txBody>
          <a:bodyPr>
            <a:normAutofit lnSpcReduction="10000"/>
          </a:bodyPr>
          <a:lstStyle/>
          <a:p>
            <a:pPr lvl="2"/>
            <a:r>
              <a:rPr lang="en-GB" sz="2800" b="1" dirty="0"/>
              <a:t>Functionalists </a:t>
            </a:r>
          </a:p>
          <a:p>
            <a:pPr lvl="3"/>
            <a:r>
              <a:rPr lang="en-GB" sz="2200" dirty="0"/>
              <a:t>Believe that education is meritocratic, and that if you work hard, you reap the rewards (Giddens and Sutton, 2017)</a:t>
            </a:r>
          </a:p>
          <a:p>
            <a:pPr lvl="3"/>
            <a:r>
              <a:rPr lang="en-GB" sz="2200" dirty="0"/>
              <a:t>Durkheim believes that education impacts on social cohesion (Giddens and Sutton, 2017)</a:t>
            </a:r>
          </a:p>
          <a:p>
            <a:pPr lvl="3"/>
            <a:r>
              <a:rPr lang="en-GB" sz="2200" dirty="0"/>
              <a:t>Parsons suggests that ‘education is a secondary socialisation where schools build on the primary socialisation which is taught by parents.’ He also believed that schools were miniature versions of society (Parsons, 1959)</a:t>
            </a:r>
          </a:p>
          <a:p>
            <a:endParaRPr lang="en-US" dirty="0"/>
          </a:p>
        </p:txBody>
      </p:sp>
    </p:spTree>
    <p:extLst>
      <p:ext uri="{BB962C8B-B14F-4D97-AF65-F5344CB8AC3E}">
        <p14:creationId xmlns:p14="http://schemas.microsoft.com/office/powerpoint/2010/main" val="942355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9BB9B-5AD5-B749-9D77-C0B18485B0C2}"/>
              </a:ext>
            </a:extLst>
          </p:cNvPr>
          <p:cNvSpPr>
            <a:spLocks noGrp="1"/>
          </p:cNvSpPr>
          <p:nvPr>
            <p:ph type="title"/>
          </p:nvPr>
        </p:nvSpPr>
        <p:spPr/>
        <p:txBody>
          <a:bodyPr/>
          <a:lstStyle/>
          <a:p>
            <a:r>
              <a:rPr lang="en-US" b="1" cap="none" spc="0" dirty="0">
                <a:latin typeface="+mn-lt"/>
              </a:rPr>
              <a:t>Education and Social Control (cont.)</a:t>
            </a:r>
            <a:endParaRPr lang="en-US" dirty="0">
              <a:latin typeface="+mn-lt"/>
            </a:endParaRPr>
          </a:p>
        </p:txBody>
      </p:sp>
      <p:sp>
        <p:nvSpPr>
          <p:cNvPr id="3" name="Content Placeholder 2">
            <a:extLst>
              <a:ext uri="{FF2B5EF4-FFF2-40B4-BE49-F238E27FC236}">
                <a16:creationId xmlns:a16="http://schemas.microsoft.com/office/drawing/2014/main" id="{827A2166-E58A-4849-B28C-34C14B3383C6}"/>
              </a:ext>
            </a:extLst>
          </p:cNvPr>
          <p:cNvSpPr>
            <a:spLocks noGrp="1"/>
          </p:cNvSpPr>
          <p:nvPr>
            <p:ph idx="1"/>
          </p:nvPr>
        </p:nvSpPr>
        <p:spPr>
          <a:xfrm>
            <a:off x="1251678" y="2286001"/>
            <a:ext cx="10178322" cy="4406899"/>
          </a:xfrm>
        </p:spPr>
        <p:txBody>
          <a:bodyPr>
            <a:normAutofit/>
          </a:bodyPr>
          <a:lstStyle/>
          <a:p>
            <a:r>
              <a:rPr lang="en-US" sz="2800" b="1" dirty="0"/>
              <a:t>Marxist</a:t>
            </a:r>
          </a:p>
          <a:p>
            <a:pPr lvl="1"/>
            <a:r>
              <a:rPr lang="en-US" sz="2400" dirty="0"/>
              <a:t>Believe that the education system operates in a philosophical manner (Giddens and Sutton, 2017)</a:t>
            </a:r>
          </a:p>
          <a:p>
            <a:pPr lvl="1"/>
            <a:r>
              <a:rPr lang="en-US" sz="2400" dirty="0"/>
              <a:t>Students who gain the highest qualifications and the highest paying jobs do so because they work hard and do as they are told (Bowles and </a:t>
            </a:r>
            <a:r>
              <a:rPr lang="en-US" sz="2400" dirty="0" err="1"/>
              <a:t>Gintis</a:t>
            </a:r>
            <a:r>
              <a:rPr lang="en-US" sz="2400" dirty="0"/>
              <a:t>, 1976)</a:t>
            </a:r>
          </a:p>
          <a:p>
            <a:pPr lvl="1"/>
            <a:r>
              <a:rPr lang="en-US" sz="2400" dirty="0"/>
              <a:t>‘Schools are vital in the teaching of regularity, conscientiousness and obedience but this is differentiated by social class’ </a:t>
            </a:r>
          </a:p>
          <a:p>
            <a:pPr marL="1828800" lvl="4" indent="0">
              <a:buNone/>
            </a:pPr>
            <a:r>
              <a:rPr lang="en-US" sz="2000" dirty="0"/>
              <a:t>					</a:t>
            </a:r>
            <a:r>
              <a:rPr lang="en-US" sz="2400" dirty="0"/>
              <a:t>(</a:t>
            </a:r>
            <a:r>
              <a:rPr lang="en-GB" sz="2400" dirty="0"/>
              <a:t>Bowles and </a:t>
            </a:r>
            <a:r>
              <a:rPr lang="en-GB" sz="2400" dirty="0" err="1"/>
              <a:t>Gintis</a:t>
            </a:r>
            <a:r>
              <a:rPr lang="en-GB" sz="2400" dirty="0"/>
              <a:t>, 1976) </a:t>
            </a:r>
            <a:endParaRPr lang="en-US" sz="2400" dirty="0"/>
          </a:p>
        </p:txBody>
      </p:sp>
    </p:spTree>
    <p:extLst>
      <p:ext uri="{BB962C8B-B14F-4D97-AF65-F5344CB8AC3E}">
        <p14:creationId xmlns:p14="http://schemas.microsoft.com/office/powerpoint/2010/main" val="2740040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83D90-04D0-5E4F-BCA6-1197E9212A03}"/>
              </a:ext>
            </a:extLst>
          </p:cNvPr>
          <p:cNvSpPr>
            <a:spLocks noGrp="1"/>
          </p:cNvSpPr>
          <p:nvPr>
            <p:ph type="title"/>
          </p:nvPr>
        </p:nvSpPr>
        <p:spPr/>
        <p:txBody>
          <a:bodyPr/>
          <a:lstStyle/>
          <a:p>
            <a:r>
              <a:rPr lang="en-US" b="1" cap="none" spc="0" dirty="0">
                <a:latin typeface="+mn-lt"/>
              </a:rPr>
              <a:t>The Hidden Curriculum</a:t>
            </a:r>
          </a:p>
        </p:txBody>
      </p:sp>
      <p:sp>
        <p:nvSpPr>
          <p:cNvPr id="3" name="Content Placeholder 2">
            <a:extLst>
              <a:ext uri="{FF2B5EF4-FFF2-40B4-BE49-F238E27FC236}">
                <a16:creationId xmlns:a16="http://schemas.microsoft.com/office/drawing/2014/main" id="{DB1F2286-8F37-8048-83EF-1FBDA9C7AD1E}"/>
              </a:ext>
            </a:extLst>
          </p:cNvPr>
          <p:cNvSpPr>
            <a:spLocks noGrp="1"/>
          </p:cNvSpPr>
          <p:nvPr>
            <p:ph idx="1"/>
          </p:nvPr>
        </p:nvSpPr>
        <p:spPr>
          <a:xfrm>
            <a:off x="1251678" y="1874517"/>
            <a:ext cx="10178322" cy="4394199"/>
          </a:xfrm>
        </p:spPr>
        <p:txBody>
          <a:bodyPr>
            <a:normAutofit/>
          </a:bodyPr>
          <a:lstStyle/>
          <a:p>
            <a:r>
              <a:rPr lang="en-GB" sz="2400" dirty="0"/>
              <a:t>The hidden curriculum is all the</a:t>
            </a:r>
          </a:p>
          <a:p>
            <a:pPr marL="0" indent="0">
              <a:buNone/>
            </a:pPr>
            <a:r>
              <a:rPr lang="en-GB" sz="2400" dirty="0"/>
              <a:t>	‘unstated norms, values, and beliefs embedded in and transmitted to 	students through the underlying rules that structure the routines and 	social relationships in school and classroom life’.</a:t>
            </a:r>
          </a:p>
          <a:p>
            <a:pPr marL="0" indent="0" algn="r">
              <a:buNone/>
            </a:pPr>
            <a:r>
              <a:rPr lang="en-GB" sz="2400" dirty="0"/>
              <a:t>								(Giroux, 2001)</a:t>
            </a:r>
          </a:p>
          <a:p>
            <a:pPr marL="0" indent="0" algn="r">
              <a:buNone/>
            </a:pPr>
            <a:endParaRPr lang="en-GB" sz="2400" dirty="0"/>
          </a:p>
          <a:p>
            <a:r>
              <a:rPr lang="en-GB" sz="2400" dirty="0"/>
              <a:t>The hidden curriculum exerts power over the children, through upholding control over them through different structures in place (Jackson, 1968). </a:t>
            </a:r>
            <a:endParaRPr lang="en-GB" sz="2800" dirty="0"/>
          </a:p>
          <a:p>
            <a:endParaRPr lang="en-US" dirty="0"/>
          </a:p>
        </p:txBody>
      </p:sp>
    </p:spTree>
    <p:extLst>
      <p:ext uri="{BB962C8B-B14F-4D97-AF65-F5344CB8AC3E}">
        <p14:creationId xmlns:p14="http://schemas.microsoft.com/office/powerpoint/2010/main" val="949180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A901D-322C-894A-BF7D-A25199034FC1}"/>
              </a:ext>
            </a:extLst>
          </p:cNvPr>
          <p:cNvSpPr>
            <a:spLocks noGrp="1"/>
          </p:cNvSpPr>
          <p:nvPr>
            <p:ph type="title"/>
          </p:nvPr>
        </p:nvSpPr>
        <p:spPr/>
        <p:txBody>
          <a:bodyPr/>
          <a:lstStyle/>
          <a:p>
            <a:r>
              <a:rPr lang="en-GB" b="1" cap="none" spc="0" dirty="0">
                <a:latin typeface="+mn-lt"/>
              </a:rPr>
              <a:t>Bourdieu </a:t>
            </a:r>
            <a:endParaRPr lang="en-US" b="1" cap="none" spc="0" dirty="0">
              <a:latin typeface="+mn-lt"/>
            </a:endParaRPr>
          </a:p>
        </p:txBody>
      </p:sp>
      <p:sp>
        <p:nvSpPr>
          <p:cNvPr id="3" name="Content Placeholder 2">
            <a:extLst>
              <a:ext uri="{FF2B5EF4-FFF2-40B4-BE49-F238E27FC236}">
                <a16:creationId xmlns:a16="http://schemas.microsoft.com/office/drawing/2014/main" id="{66124865-5FA4-DE43-84E9-4014F1ECE3DE}"/>
              </a:ext>
            </a:extLst>
          </p:cNvPr>
          <p:cNvSpPr>
            <a:spLocks noGrp="1"/>
          </p:cNvSpPr>
          <p:nvPr>
            <p:ph idx="1"/>
          </p:nvPr>
        </p:nvSpPr>
        <p:spPr>
          <a:xfrm>
            <a:off x="1251678" y="2146301"/>
            <a:ext cx="10178322" cy="3593591"/>
          </a:xfrm>
        </p:spPr>
        <p:txBody>
          <a:bodyPr/>
          <a:lstStyle/>
          <a:p>
            <a:r>
              <a:rPr lang="en-GB" sz="2400" dirty="0"/>
              <a:t>According to Bourdieu (1977) ‘schooling acts to reproduce and reinforce certain cultural values, students whose capital fits that of the school are more likely to succeed’</a:t>
            </a:r>
          </a:p>
          <a:p>
            <a:pPr marL="0" indent="0">
              <a:buNone/>
            </a:pPr>
            <a:endParaRPr lang="en-GB" sz="2400" dirty="0"/>
          </a:p>
          <a:p>
            <a:r>
              <a:rPr lang="en-GB" sz="2400" dirty="0"/>
              <a:t>‘Students whose cultural capital does not fit in with the dominant cultures of a school may be left at a disadvantage’ (Bourdieu 1977).</a:t>
            </a:r>
          </a:p>
          <a:p>
            <a:pPr marL="0" indent="0">
              <a:buNone/>
            </a:pPr>
            <a:endParaRPr lang="en-GB" dirty="0"/>
          </a:p>
          <a:p>
            <a:endParaRPr lang="en-GB" dirty="0"/>
          </a:p>
          <a:p>
            <a:endParaRPr lang="en-US" dirty="0"/>
          </a:p>
        </p:txBody>
      </p:sp>
    </p:spTree>
    <p:extLst>
      <p:ext uri="{BB962C8B-B14F-4D97-AF65-F5344CB8AC3E}">
        <p14:creationId xmlns:p14="http://schemas.microsoft.com/office/powerpoint/2010/main" val="3856260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576B9-EDAA-D74D-8789-338310EF2349}"/>
              </a:ext>
            </a:extLst>
          </p:cNvPr>
          <p:cNvSpPr>
            <a:spLocks noGrp="1"/>
          </p:cNvSpPr>
          <p:nvPr>
            <p:ph type="title"/>
          </p:nvPr>
        </p:nvSpPr>
        <p:spPr/>
        <p:txBody>
          <a:bodyPr/>
          <a:lstStyle/>
          <a:p>
            <a:r>
              <a:rPr lang="en-US" b="1" cap="none" spc="0" dirty="0">
                <a:latin typeface="+mn-lt"/>
              </a:rPr>
              <a:t>Education and Politics</a:t>
            </a:r>
          </a:p>
        </p:txBody>
      </p:sp>
      <p:sp>
        <p:nvSpPr>
          <p:cNvPr id="3" name="Content Placeholder 2">
            <a:extLst>
              <a:ext uri="{FF2B5EF4-FFF2-40B4-BE49-F238E27FC236}">
                <a16:creationId xmlns:a16="http://schemas.microsoft.com/office/drawing/2014/main" id="{235CB889-2EFA-CE43-A641-F3C1AA7B7B19}"/>
              </a:ext>
            </a:extLst>
          </p:cNvPr>
          <p:cNvSpPr>
            <a:spLocks noGrp="1"/>
          </p:cNvSpPr>
          <p:nvPr>
            <p:ph idx="1"/>
          </p:nvPr>
        </p:nvSpPr>
        <p:spPr>
          <a:xfrm>
            <a:off x="1251678" y="2286001"/>
            <a:ext cx="10178322" cy="4257674"/>
          </a:xfrm>
        </p:spPr>
        <p:txBody>
          <a:bodyPr>
            <a:normAutofit/>
          </a:bodyPr>
          <a:lstStyle/>
          <a:p>
            <a:r>
              <a:rPr lang="en-GB" sz="2400" dirty="0"/>
              <a:t>The formal curriculum is chosen by the state, therefore they decide on the types of identities, ideologies and relations of power that will be produced in the future (</a:t>
            </a:r>
            <a:r>
              <a:rPr lang="en-GB" sz="2400" dirty="0" err="1"/>
              <a:t>Mattewman</a:t>
            </a:r>
            <a:r>
              <a:rPr lang="en-GB" sz="2400" dirty="0"/>
              <a:t> et al. 2013).</a:t>
            </a:r>
          </a:p>
          <a:p>
            <a:pPr marL="0" indent="0">
              <a:buNone/>
            </a:pPr>
            <a:endParaRPr lang="en-GB" sz="2400" dirty="0"/>
          </a:p>
          <a:p>
            <a:r>
              <a:rPr lang="en-GB" sz="2400" dirty="0"/>
              <a:t>‘Education is always considered highly political, but the contested nature of this politics and the politics itself are very rarely acknowledged or discussed in official policies’</a:t>
            </a:r>
          </a:p>
          <a:p>
            <a:pPr marL="0" indent="0">
              <a:buNone/>
            </a:pPr>
            <a:r>
              <a:rPr lang="en-GB" sz="2400" dirty="0"/>
              <a:t>							 (</a:t>
            </a:r>
            <a:r>
              <a:rPr lang="en-GB" sz="2400" dirty="0" err="1"/>
              <a:t>Mattewman</a:t>
            </a:r>
            <a:r>
              <a:rPr lang="en-GB" sz="2400" dirty="0"/>
              <a:t> et al. 2013)	</a:t>
            </a:r>
          </a:p>
          <a:p>
            <a:endParaRPr lang="en-GB" sz="2400" dirty="0"/>
          </a:p>
          <a:p>
            <a:endParaRPr lang="en-US" dirty="0"/>
          </a:p>
        </p:txBody>
      </p:sp>
    </p:spTree>
    <p:extLst>
      <p:ext uri="{BB962C8B-B14F-4D97-AF65-F5344CB8AC3E}">
        <p14:creationId xmlns:p14="http://schemas.microsoft.com/office/powerpoint/2010/main" val="48800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8B157-0573-CD49-8D1D-E3C71DC5FEE9}"/>
              </a:ext>
            </a:extLst>
          </p:cNvPr>
          <p:cNvSpPr>
            <a:spLocks noGrp="1"/>
          </p:cNvSpPr>
          <p:nvPr>
            <p:ph type="title"/>
          </p:nvPr>
        </p:nvSpPr>
        <p:spPr/>
        <p:txBody>
          <a:bodyPr/>
          <a:lstStyle/>
          <a:p>
            <a:r>
              <a:rPr lang="en-US" b="1" cap="none" spc="0" dirty="0">
                <a:latin typeface="+mn-lt"/>
              </a:rPr>
              <a:t>The Post Modern Perspective</a:t>
            </a:r>
          </a:p>
        </p:txBody>
      </p:sp>
      <p:sp>
        <p:nvSpPr>
          <p:cNvPr id="3" name="Content Placeholder 2">
            <a:extLst>
              <a:ext uri="{FF2B5EF4-FFF2-40B4-BE49-F238E27FC236}">
                <a16:creationId xmlns:a16="http://schemas.microsoft.com/office/drawing/2014/main" id="{F6F8C80C-876A-5540-9698-2335B475A3A4}"/>
              </a:ext>
            </a:extLst>
          </p:cNvPr>
          <p:cNvSpPr>
            <a:spLocks noGrp="1"/>
          </p:cNvSpPr>
          <p:nvPr>
            <p:ph idx="1"/>
          </p:nvPr>
        </p:nvSpPr>
        <p:spPr/>
        <p:txBody>
          <a:bodyPr/>
          <a:lstStyle/>
          <a:p>
            <a:pPr marL="0" indent="0">
              <a:buNone/>
            </a:pPr>
            <a:r>
              <a:rPr lang="en-GB" sz="2400" dirty="0"/>
              <a:t>	‘Power is produced from one moment to the next, at every point, or 	rather in every relation from one point to another’ </a:t>
            </a:r>
          </a:p>
          <a:p>
            <a:pPr marL="0" indent="0" algn="r">
              <a:buNone/>
            </a:pPr>
            <a:r>
              <a:rPr lang="en-GB" sz="2400" dirty="0"/>
              <a:t>								(Foucault, 1990)</a:t>
            </a:r>
          </a:p>
          <a:p>
            <a:pPr marL="0" indent="0" algn="r">
              <a:buNone/>
            </a:pPr>
            <a:endParaRPr lang="en-GB" sz="2400" dirty="0"/>
          </a:p>
          <a:p>
            <a:pPr marL="0" indent="0">
              <a:buNone/>
            </a:pPr>
            <a:r>
              <a:rPr lang="en-GB" sz="2400" dirty="0"/>
              <a:t>	 ‘It is the fact of being constantly seen, of being able to always be seen, 	that maintains the disciplined individual in his subjection’ </a:t>
            </a:r>
          </a:p>
          <a:p>
            <a:pPr marL="0" indent="0" algn="r">
              <a:buNone/>
            </a:pPr>
            <a:r>
              <a:rPr lang="en-GB" sz="2400" dirty="0"/>
              <a:t>(Foucault 1977) </a:t>
            </a:r>
          </a:p>
          <a:p>
            <a:pPr marL="0" indent="0">
              <a:buNone/>
            </a:pPr>
            <a:endParaRPr lang="en-US" dirty="0"/>
          </a:p>
        </p:txBody>
      </p:sp>
    </p:spTree>
    <p:extLst>
      <p:ext uri="{BB962C8B-B14F-4D97-AF65-F5344CB8AC3E}">
        <p14:creationId xmlns:p14="http://schemas.microsoft.com/office/powerpoint/2010/main" val="568726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901B8-96A3-9845-9C80-1D718CFCEE62}"/>
              </a:ext>
            </a:extLst>
          </p:cNvPr>
          <p:cNvSpPr>
            <a:spLocks noGrp="1"/>
          </p:cNvSpPr>
          <p:nvPr>
            <p:ph type="title"/>
          </p:nvPr>
        </p:nvSpPr>
        <p:spPr/>
        <p:txBody>
          <a:bodyPr/>
          <a:lstStyle/>
          <a:p>
            <a:r>
              <a:rPr lang="en-US" b="1" cap="none" spc="0" dirty="0">
                <a:latin typeface="+mn-lt"/>
              </a:rPr>
              <a:t>The Post Modern Perspective</a:t>
            </a:r>
            <a:endParaRPr lang="en-US" cap="none" spc="0" dirty="0">
              <a:latin typeface="+mn-lt"/>
            </a:endParaRPr>
          </a:p>
        </p:txBody>
      </p:sp>
      <p:sp>
        <p:nvSpPr>
          <p:cNvPr id="3" name="Content Placeholder 2">
            <a:extLst>
              <a:ext uri="{FF2B5EF4-FFF2-40B4-BE49-F238E27FC236}">
                <a16:creationId xmlns:a16="http://schemas.microsoft.com/office/drawing/2014/main" id="{A5B742FE-B235-634E-A720-2F85210918A7}"/>
              </a:ext>
            </a:extLst>
          </p:cNvPr>
          <p:cNvSpPr>
            <a:spLocks noGrp="1"/>
          </p:cNvSpPr>
          <p:nvPr>
            <p:ph idx="1"/>
          </p:nvPr>
        </p:nvSpPr>
        <p:spPr/>
        <p:txBody>
          <a:bodyPr>
            <a:normAutofit/>
          </a:bodyPr>
          <a:lstStyle/>
          <a:p>
            <a:r>
              <a:rPr lang="en-GB" sz="2400" dirty="0"/>
              <a:t>Children and young people are always being observed in schools, therefore the power structure is always in control. </a:t>
            </a:r>
          </a:p>
          <a:p>
            <a:pPr marL="0" indent="0">
              <a:buNone/>
            </a:pPr>
            <a:endParaRPr lang="en-GB" sz="2400" dirty="0"/>
          </a:p>
          <a:p>
            <a:r>
              <a:rPr lang="en-GB" sz="2400" dirty="0"/>
              <a:t>For Foucault, this point is illustrated by the ‘fascinating and subtle way the panoptic prison constitutes the obedient “consciousness” of the inmates' </a:t>
            </a:r>
          </a:p>
          <a:p>
            <a:pPr marL="3657600" lvl="8" indent="0" algn="r">
              <a:buNone/>
            </a:pPr>
            <a:r>
              <a:rPr lang="en-GB" sz="2400" dirty="0"/>
              <a:t>				(Foucault 1977)</a:t>
            </a:r>
          </a:p>
        </p:txBody>
      </p:sp>
    </p:spTree>
    <p:extLst>
      <p:ext uri="{BB962C8B-B14F-4D97-AF65-F5344CB8AC3E}">
        <p14:creationId xmlns:p14="http://schemas.microsoft.com/office/powerpoint/2010/main" val="3492189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282C1-7226-9D4D-8B20-4231AD82E753}"/>
              </a:ext>
            </a:extLst>
          </p:cNvPr>
          <p:cNvSpPr>
            <a:spLocks noGrp="1"/>
          </p:cNvSpPr>
          <p:nvPr>
            <p:ph type="title"/>
          </p:nvPr>
        </p:nvSpPr>
        <p:spPr/>
        <p:txBody>
          <a:bodyPr/>
          <a:lstStyle/>
          <a:p>
            <a:r>
              <a:rPr lang="en-US" b="1" cap="none" spc="0" dirty="0" err="1">
                <a:latin typeface="+mn-lt"/>
              </a:rPr>
              <a:t>Gatto</a:t>
            </a:r>
            <a:endParaRPr lang="en-US" b="1" cap="none" spc="0" dirty="0">
              <a:latin typeface="+mn-lt"/>
            </a:endParaRPr>
          </a:p>
        </p:txBody>
      </p:sp>
      <p:sp>
        <p:nvSpPr>
          <p:cNvPr id="3" name="Content Placeholder 2">
            <a:extLst>
              <a:ext uri="{FF2B5EF4-FFF2-40B4-BE49-F238E27FC236}">
                <a16:creationId xmlns:a16="http://schemas.microsoft.com/office/drawing/2014/main" id="{EB3D49A6-E81F-A94D-987E-58173A477509}"/>
              </a:ext>
            </a:extLst>
          </p:cNvPr>
          <p:cNvSpPr>
            <a:spLocks noGrp="1"/>
          </p:cNvSpPr>
          <p:nvPr>
            <p:ph idx="1"/>
          </p:nvPr>
        </p:nvSpPr>
        <p:spPr>
          <a:xfrm>
            <a:off x="1251678" y="2179317"/>
            <a:ext cx="10178322" cy="3593591"/>
          </a:xfrm>
        </p:spPr>
        <p:txBody>
          <a:bodyPr>
            <a:normAutofit/>
          </a:bodyPr>
          <a:lstStyle/>
          <a:p>
            <a:pPr marL="457200" lvl="1" indent="0">
              <a:buNone/>
            </a:pPr>
            <a:endParaRPr lang="en-GB" sz="2400" dirty="0"/>
          </a:p>
          <a:p>
            <a:pPr marL="457200" lvl="1" indent="0">
              <a:buNone/>
            </a:pPr>
            <a:r>
              <a:rPr lang="en-GB" sz="2400" dirty="0"/>
              <a:t>‘Schools don’t really teach anything but how to obey orders.  Although teachers do care, and do work very, very hard, the institution is psychopathic; it has no conscience. Students are shaped and controlled through the coercion of power, but they are unaware of this shaping.’</a:t>
            </a:r>
          </a:p>
          <a:p>
            <a:pPr marL="0" indent="0" algn="r">
              <a:buNone/>
            </a:pPr>
            <a:r>
              <a:rPr lang="en-US" sz="2400" dirty="0"/>
              <a:t>(Gatto,2000)</a:t>
            </a:r>
            <a:r>
              <a:rPr lang="en-GB" sz="2400" dirty="0"/>
              <a:t> </a:t>
            </a:r>
          </a:p>
          <a:p>
            <a:pPr marL="0" indent="0">
              <a:buNone/>
            </a:pPr>
            <a:endParaRPr lang="en-US" dirty="0"/>
          </a:p>
        </p:txBody>
      </p:sp>
    </p:spTree>
    <p:extLst>
      <p:ext uri="{BB962C8B-B14F-4D97-AF65-F5344CB8AC3E}">
        <p14:creationId xmlns:p14="http://schemas.microsoft.com/office/powerpoint/2010/main" val="3566625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42070-698D-0345-BF3A-F50B58CC198E}"/>
              </a:ext>
            </a:extLst>
          </p:cNvPr>
          <p:cNvSpPr>
            <a:spLocks noGrp="1"/>
          </p:cNvSpPr>
          <p:nvPr>
            <p:ph type="title"/>
          </p:nvPr>
        </p:nvSpPr>
        <p:spPr/>
        <p:txBody>
          <a:bodyPr/>
          <a:lstStyle/>
          <a:p>
            <a:r>
              <a:rPr lang="en-US" b="1" spc="0" dirty="0">
                <a:latin typeface="+mn-lt"/>
              </a:rPr>
              <a:t>C</a:t>
            </a:r>
            <a:r>
              <a:rPr lang="en-US" b="1" cap="none" spc="0" dirty="0">
                <a:latin typeface="+mn-lt"/>
              </a:rPr>
              <a:t>onclusion</a:t>
            </a:r>
          </a:p>
        </p:txBody>
      </p:sp>
      <p:sp>
        <p:nvSpPr>
          <p:cNvPr id="3" name="Content Placeholder 2">
            <a:extLst>
              <a:ext uri="{FF2B5EF4-FFF2-40B4-BE49-F238E27FC236}">
                <a16:creationId xmlns:a16="http://schemas.microsoft.com/office/drawing/2014/main" id="{F63D0F4A-E928-4649-B120-C059F7FFE8EB}"/>
              </a:ext>
            </a:extLst>
          </p:cNvPr>
          <p:cNvSpPr>
            <a:spLocks noGrp="1"/>
          </p:cNvSpPr>
          <p:nvPr>
            <p:ph idx="1"/>
          </p:nvPr>
        </p:nvSpPr>
        <p:spPr>
          <a:xfrm>
            <a:off x="1251678" y="1727199"/>
            <a:ext cx="10178322" cy="4838701"/>
          </a:xfrm>
        </p:spPr>
        <p:txBody>
          <a:bodyPr>
            <a:normAutofit/>
          </a:bodyPr>
          <a:lstStyle/>
          <a:p>
            <a:r>
              <a:rPr lang="en-GB" sz="2400" dirty="0"/>
              <a:t>The hidden curriculum exerts enormous control over children and young people within an educational institution. </a:t>
            </a:r>
          </a:p>
          <a:p>
            <a:r>
              <a:rPr lang="en-GB" sz="2400" dirty="0"/>
              <a:t>The education system needs updating in order to conform with today’s society, as we have an education system that is modelled in the interests of industrialism. </a:t>
            </a:r>
          </a:p>
          <a:p>
            <a:r>
              <a:rPr lang="en-GB" sz="2400" dirty="0"/>
              <a:t>Children need to be creative in order to engage, and be critical individuals, but what the hidden curriculum is doing is the complete opposite. It is controlling students to conform to what the state wants. </a:t>
            </a:r>
          </a:p>
          <a:p>
            <a:r>
              <a:rPr lang="en-GB" sz="2400" dirty="0"/>
              <a:t>If we change our outdated education system, this in turn will create a positive hidden curriculum that builds strong individuals who can engage with negotiating the structures of the larger society.</a:t>
            </a:r>
          </a:p>
          <a:p>
            <a:endParaRPr lang="en-GB" sz="2400" dirty="0"/>
          </a:p>
        </p:txBody>
      </p:sp>
    </p:spTree>
    <p:extLst>
      <p:ext uri="{BB962C8B-B14F-4D97-AF65-F5344CB8AC3E}">
        <p14:creationId xmlns:p14="http://schemas.microsoft.com/office/powerpoint/2010/main" val="11136497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50CE3-CD65-F841-B4AA-11E697F98EC8}"/>
              </a:ext>
            </a:extLst>
          </p:cNvPr>
          <p:cNvSpPr>
            <a:spLocks noGrp="1"/>
          </p:cNvSpPr>
          <p:nvPr>
            <p:ph type="title"/>
          </p:nvPr>
        </p:nvSpPr>
        <p:spPr/>
        <p:txBody>
          <a:bodyPr/>
          <a:lstStyle/>
          <a:p>
            <a:r>
              <a:rPr lang="en-US" b="1" cap="none" spc="0" dirty="0">
                <a:latin typeface="+mn-lt"/>
              </a:rPr>
              <a:t>Reference</a:t>
            </a:r>
            <a:r>
              <a:rPr lang="en-US" b="1" cap="none" dirty="0">
                <a:latin typeface="+mn-lt"/>
              </a:rPr>
              <a:t> list</a:t>
            </a:r>
          </a:p>
        </p:txBody>
      </p:sp>
      <p:sp>
        <p:nvSpPr>
          <p:cNvPr id="3" name="Content Placeholder 2">
            <a:extLst>
              <a:ext uri="{FF2B5EF4-FFF2-40B4-BE49-F238E27FC236}">
                <a16:creationId xmlns:a16="http://schemas.microsoft.com/office/drawing/2014/main" id="{76253731-4601-1543-A9BE-3A5CDC00E55F}"/>
              </a:ext>
            </a:extLst>
          </p:cNvPr>
          <p:cNvSpPr>
            <a:spLocks noGrp="1"/>
          </p:cNvSpPr>
          <p:nvPr>
            <p:ph idx="1"/>
          </p:nvPr>
        </p:nvSpPr>
        <p:spPr>
          <a:xfrm>
            <a:off x="1251678" y="1397001"/>
            <a:ext cx="10178322" cy="5461000"/>
          </a:xfrm>
        </p:spPr>
        <p:txBody>
          <a:bodyPr>
            <a:normAutofit fontScale="77500" lnSpcReduction="20000"/>
          </a:bodyPr>
          <a:lstStyle/>
          <a:p>
            <a:r>
              <a:rPr lang="en-GB" sz="2500" dirty="0"/>
              <a:t>Bourdieu, P. (1997) </a:t>
            </a:r>
            <a:r>
              <a:rPr lang="en-GB" sz="2500" i="1" dirty="0"/>
              <a:t>The forms of capital</a:t>
            </a:r>
            <a:r>
              <a:rPr lang="en-GB" sz="2500" dirty="0"/>
              <a:t>, in Halsey, A.H. (</a:t>
            </a:r>
            <a:r>
              <a:rPr lang="en-GB" sz="2500" dirty="0" err="1"/>
              <a:t>eds</a:t>
            </a:r>
            <a:r>
              <a:rPr lang="en-GB" sz="2500" dirty="0"/>
              <a:t>) </a:t>
            </a:r>
            <a:r>
              <a:rPr lang="en-GB" sz="2500" i="1" dirty="0"/>
              <a:t>Education: Culture, Economy, and Society.</a:t>
            </a:r>
            <a:r>
              <a:rPr lang="en-GB" sz="2500" dirty="0"/>
              <a:t> Oxford. OUP</a:t>
            </a:r>
          </a:p>
          <a:p>
            <a:r>
              <a:rPr lang="en-US" sz="2500" dirty="0"/>
              <a:t>Bowles, S &amp; </a:t>
            </a:r>
            <a:r>
              <a:rPr lang="en-US" sz="2500" dirty="0" err="1"/>
              <a:t>Gintis</a:t>
            </a:r>
            <a:r>
              <a:rPr lang="en-US" sz="2500" dirty="0"/>
              <a:t>, H. (1976) </a:t>
            </a:r>
            <a:r>
              <a:rPr lang="en-US" sz="2500" i="1" dirty="0"/>
              <a:t>Schooling in Capitalist America.</a:t>
            </a:r>
            <a:r>
              <a:rPr lang="en-US" sz="2500" dirty="0"/>
              <a:t> London. Routledge </a:t>
            </a:r>
            <a:endParaRPr lang="en-GB" sz="2500" dirty="0"/>
          </a:p>
          <a:p>
            <a:r>
              <a:rPr lang="en-GB" sz="2500" dirty="0" err="1"/>
              <a:t>Chriss</a:t>
            </a:r>
            <a:r>
              <a:rPr lang="en-GB" sz="2500" dirty="0"/>
              <a:t>, J. (2013) </a:t>
            </a:r>
            <a:r>
              <a:rPr lang="en-GB" sz="2500" i="1" dirty="0"/>
              <a:t>Social Control</a:t>
            </a:r>
            <a:r>
              <a:rPr lang="en-GB" sz="2500" dirty="0"/>
              <a:t>. Cambridge. Polity Press.</a:t>
            </a:r>
          </a:p>
          <a:p>
            <a:r>
              <a:rPr lang="en-GB" sz="2500" dirty="0"/>
              <a:t>Foucault, M. (1977) </a:t>
            </a:r>
            <a:r>
              <a:rPr lang="en-GB" sz="2500" i="1" dirty="0"/>
              <a:t>The political function of the intellectual. </a:t>
            </a:r>
            <a:r>
              <a:rPr lang="en-GB" sz="2500" dirty="0"/>
              <a:t>Radical Philosophy</a:t>
            </a:r>
            <a:r>
              <a:rPr lang="en-GB" sz="2500" i="1" dirty="0"/>
              <a:t>, </a:t>
            </a:r>
            <a:r>
              <a:rPr lang="en-GB" sz="2500" dirty="0"/>
              <a:t>17.</a:t>
            </a:r>
          </a:p>
          <a:p>
            <a:r>
              <a:rPr lang="en-GB" sz="2500" dirty="0"/>
              <a:t>Foucault, M. (1990) </a:t>
            </a:r>
            <a:r>
              <a:rPr lang="en-GB" sz="2500" i="1" dirty="0"/>
              <a:t>The history of sexuality. Volume 1, An introduction</a:t>
            </a:r>
            <a:r>
              <a:rPr lang="en-GB" sz="2500" dirty="0"/>
              <a:t>. New York. Vintage.</a:t>
            </a:r>
          </a:p>
          <a:p>
            <a:r>
              <a:rPr lang="en-GB" sz="2500" dirty="0" err="1"/>
              <a:t>Gatto</a:t>
            </a:r>
            <a:r>
              <a:rPr lang="en-GB" sz="2500" dirty="0"/>
              <a:t>, J. (2005) </a:t>
            </a:r>
            <a:r>
              <a:rPr lang="en-GB" sz="2500" i="1" dirty="0"/>
              <a:t>Dumbing Us Down: The hidden curriculum of compulsory education. </a:t>
            </a:r>
            <a:r>
              <a:rPr lang="en-GB" sz="2500" dirty="0"/>
              <a:t>Canada. New Society Publishers.</a:t>
            </a:r>
          </a:p>
          <a:p>
            <a:r>
              <a:rPr lang="en-GB" sz="2500" dirty="0"/>
              <a:t>Giddens, A. and Sutton, P. (2017) </a:t>
            </a:r>
            <a:r>
              <a:rPr lang="en-GB" sz="2500" i="1" dirty="0"/>
              <a:t>Sociology. </a:t>
            </a:r>
            <a:r>
              <a:rPr lang="en-GB" sz="2500" dirty="0"/>
              <a:t>Cambridge. Polity Press.</a:t>
            </a:r>
          </a:p>
          <a:p>
            <a:r>
              <a:rPr lang="en-GB" sz="2500" dirty="0"/>
              <a:t>Giroux, H.A. (2001) </a:t>
            </a:r>
            <a:r>
              <a:rPr lang="en-GB" sz="2500" i="1" dirty="0"/>
              <a:t>Schooling and the Politics of the Hidden Curriculum: In Theory and Resistance. </a:t>
            </a:r>
            <a:r>
              <a:rPr lang="en-GB" sz="2500" dirty="0"/>
              <a:t>Westport. Bergin and Garvey.</a:t>
            </a:r>
          </a:p>
          <a:p>
            <a:r>
              <a:rPr lang="en-US" sz="2500" dirty="0"/>
              <a:t>Jackson, P.W. (1968) </a:t>
            </a:r>
            <a:r>
              <a:rPr lang="en-US" sz="2500" i="1" dirty="0"/>
              <a:t>Life in Classrooms. </a:t>
            </a:r>
            <a:r>
              <a:rPr lang="en-US" sz="2500" dirty="0"/>
              <a:t>New York. Holt, Rinehart and Winston.</a:t>
            </a:r>
            <a:endParaRPr lang="en-GB" sz="2500" dirty="0"/>
          </a:p>
          <a:p>
            <a:r>
              <a:rPr lang="en-GB" sz="2500" dirty="0" err="1"/>
              <a:t>Mattewman</a:t>
            </a:r>
            <a:r>
              <a:rPr lang="en-GB" sz="2500" dirty="0"/>
              <a:t>. S. et al, (2013) </a:t>
            </a:r>
            <a:r>
              <a:rPr lang="en-GB" sz="2500" i="1" dirty="0"/>
              <a:t>Being Sociological. </a:t>
            </a:r>
            <a:r>
              <a:rPr lang="en-GB" sz="2500" dirty="0"/>
              <a:t>London. Palgrave.</a:t>
            </a:r>
          </a:p>
          <a:p>
            <a:r>
              <a:rPr lang="en-GB" sz="2500" dirty="0"/>
              <a:t>Parsons, T. (1959) </a:t>
            </a:r>
            <a:r>
              <a:rPr lang="en-GB" sz="2500" i="1" dirty="0"/>
              <a:t>The school class as a social system: some of its functions in American society</a:t>
            </a:r>
            <a:r>
              <a:rPr lang="en-GB" sz="2500" dirty="0"/>
              <a:t>, </a:t>
            </a:r>
            <a:r>
              <a:rPr lang="en-GB" sz="2500" i="1" dirty="0"/>
              <a:t>Harvard Educational Review</a:t>
            </a:r>
            <a:r>
              <a:rPr lang="en-GB" sz="2500" dirty="0"/>
              <a:t>, vol. 29, no. 4, pp 297-318.</a:t>
            </a:r>
          </a:p>
          <a:p>
            <a:pPr marL="0" indent="0">
              <a:buNone/>
            </a:pPr>
            <a:br>
              <a:rPr lang="en-GB" dirty="0"/>
            </a:br>
            <a:endParaRPr lang="en-US" dirty="0"/>
          </a:p>
        </p:txBody>
      </p:sp>
    </p:spTree>
    <p:extLst>
      <p:ext uri="{BB962C8B-B14F-4D97-AF65-F5344CB8AC3E}">
        <p14:creationId xmlns:p14="http://schemas.microsoft.com/office/powerpoint/2010/main" val="3849649062"/>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{D906F8FF-E569-7848-A9CA-ACAB01A5F857}tf10001071</Template>
  <TotalTime>2651</TotalTime>
  <Words>729</Words>
  <Application>Microsoft Macintosh PowerPoint</Application>
  <PresentationFormat>Widescreen</PresentationFormat>
  <Paragraphs>81</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Gill Sans MT</vt:lpstr>
      <vt:lpstr>Impact</vt:lpstr>
      <vt:lpstr>Tahoma</vt:lpstr>
      <vt:lpstr>Badge</vt:lpstr>
      <vt:lpstr>SJEQ 7003  Assessment 2</vt:lpstr>
      <vt:lpstr>SJEQ 7003: Question 2</vt:lpstr>
      <vt:lpstr>What is Social Control?</vt:lpstr>
      <vt:lpstr>Education and Social Control</vt:lpstr>
      <vt:lpstr>Education and Social Control (cont.)</vt:lpstr>
      <vt:lpstr>Education and Social Control (cont.)</vt:lpstr>
      <vt:lpstr>The Hidden Curriculum</vt:lpstr>
      <vt:lpstr>Bourdieu </vt:lpstr>
      <vt:lpstr>Education and Politics</vt:lpstr>
      <vt:lpstr>The Post Modern Perspective</vt:lpstr>
      <vt:lpstr>The Post Modern Perspective</vt:lpstr>
      <vt:lpstr>Gatto</vt:lpstr>
      <vt:lpstr>Conclusion</vt:lpstr>
      <vt:lpstr>Reference list</vt:lpstr>
    </vt:vector>
  </TitlesOfParts>
  <Company/>
  <LinksUpToDate>false</LinksUpToDate>
  <SharedDoc>false</SharedDoc>
  <HyperlinksChanged>false</HyperlinksChanged>
  <AppVersion>16.0010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SJEQ 7003  Ass 2</dc:title>
  <dc:creator>Lianne Bowen (1302218)</dc:creator>
  <cp:lastModifiedBy>Lianne Bowen (1302218)</cp:lastModifiedBy>
  <cp:revision>45</cp:revision>
  <dcterms:created xsi:type="dcterms:W3CDTF">2018-04-04T12:39:23Z</dcterms:created>
  <dcterms:modified xsi:type="dcterms:W3CDTF">2018-04-07T12:57:14Z</dcterms:modified>
</cp:coreProperties>
</file>