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8" r:id="rId2"/>
    <p:sldId id="256" r:id="rId3"/>
  </p:sldIdLst>
  <p:sldSz cx="15113000" cy="21374100"/>
  <p:notesSz cx="6858000" cy="9144000"/>
  <p:embeddedFontLst>
    <p:embeddedFont>
      <p:font typeface="Calibri" panose="020F0502020204030204" pitchFamily="34" charset="0"/>
      <p:regular r:id="rId5"/>
      <p:bold r:id="rId6"/>
      <p:italic r:id="rId7"/>
      <p:boldItalic r:id="rId8"/>
    </p:embeddedFont>
    <p:embeddedFont>
      <p:font typeface="Gagalin" panose="020B0604020202020204" charset="0"/>
      <p:regular r:id="rId9"/>
    </p:embeddedFont>
    <p:embeddedFont>
      <p:font typeface="Open Sauce" panose="020B0604020202020204"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0" d="100"/>
          <a:sy n="30" d="100"/>
        </p:scale>
        <p:origin x="2004" y="-228"/>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3E2A3D-3BEA-4A8E-A2E6-7DFEA20E5DFB}" type="datetimeFigureOut">
              <a:rPr lang="en-GB" smtClean="0"/>
              <a:t>29/11/2025</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AFB50-E3D0-427D-A5E8-343745AE19A8}" type="slidenum">
              <a:rPr lang="en-GB" smtClean="0"/>
              <a:t>‹#›</a:t>
            </a:fld>
            <a:endParaRPr lang="en-GB"/>
          </a:p>
        </p:txBody>
      </p:sp>
    </p:spTree>
    <p:extLst>
      <p:ext uri="{BB962C8B-B14F-4D97-AF65-F5344CB8AC3E}">
        <p14:creationId xmlns:p14="http://schemas.microsoft.com/office/powerpoint/2010/main" val="1856041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25C11F1-4588-41A3-AC71-56F6F4FBFD0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2730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bcg.com" TargetMode="External"/><Relationship Id="rId3" Type="http://schemas.openxmlformats.org/officeDocument/2006/relationships/image" Target="../media/image2.sv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1014619" y="9877292"/>
            <a:ext cx="91098" cy="2329587"/>
            <a:chOff x="0" y="0"/>
            <a:chExt cx="26312" cy="672855"/>
          </a:xfrm>
        </p:grpSpPr>
        <p:sp>
          <p:nvSpPr>
            <p:cNvPr id="11" name="Freeform 11"/>
            <p:cNvSpPr/>
            <p:nvPr/>
          </p:nvSpPr>
          <p:spPr>
            <a:xfrm>
              <a:off x="0" y="0"/>
              <a:ext cx="26312" cy="672855"/>
            </a:xfrm>
            <a:custGeom>
              <a:avLst/>
              <a:gdLst/>
              <a:ahLst/>
              <a:cxnLst/>
              <a:rect l="l" t="t" r="r" b="b"/>
              <a:pathLst>
                <a:path w="26312" h="672855">
                  <a:moveTo>
                    <a:pt x="0" y="0"/>
                  </a:moveTo>
                  <a:lnTo>
                    <a:pt x="26312" y="0"/>
                  </a:lnTo>
                  <a:lnTo>
                    <a:pt x="26312" y="672855"/>
                  </a:lnTo>
                  <a:lnTo>
                    <a:pt x="0" y="672855"/>
                  </a:lnTo>
                  <a:close/>
                </a:path>
              </a:pathLst>
            </a:custGeom>
            <a:solidFill>
              <a:srgbClr val="FFFFFF"/>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31" b="0" i="0" u="none" strike="noStrike" kern="1200" cap="none" spc="0" normalizeH="0" baseline="0" noProof="0">
                <a:ln>
                  <a:noFill/>
                </a:ln>
                <a:solidFill>
                  <a:prstClr val="black"/>
                </a:solidFill>
                <a:effectLst/>
                <a:uLnTx/>
                <a:uFillTx/>
                <a:latin typeface="Calibri"/>
                <a:ea typeface="+mn-ea"/>
                <a:cs typeface="+mn-cs"/>
              </a:endParaRPr>
            </a:p>
          </p:txBody>
        </p:sp>
        <p:sp>
          <p:nvSpPr>
            <p:cNvPr id="12" name="TextBox 12"/>
            <p:cNvSpPr txBox="1"/>
            <p:nvPr/>
          </p:nvSpPr>
          <p:spPr>
            <a:xfrm>
              <a:off x="0" y="-19050"/>
              <a:ext cx="26312" cy="691905"/>
            </a:xfrm>
            <a:prstGeom prst="rect">
              <a:avLst/>
            </a:prstGeom>
          </p:spPr>
          <p:txBody>
            <a:bodyPr lIns="41981" tIns="41981" rIns="41981" bIns="41981" rtlCol="0" anchor="ctr"/>
            <a:lstStyle/>
            <a:p>
              <a:pPr marL="0" marR="0" lvl="0" indent="0" algn="ctr" defTabSz="914400" rtl="0" eaLnBrk="1" fontAlgn="auto" latinLnBrk="0" hangingPunct="1">
                <a:lnSpc>
                  <a:spcPts val="2363"/>
                </a:lnSpc>
                <a:spcBef>
                  <a:spcPts val="0"/>
                </a:spcBef>
                <a:spcAft>
                  <a:spcPts val="0"/>
                </a:spcAft>
                <a:buClrTx/>
                <a:buSzTx/>
                <a:buFontTx/>
                <a:buNone/>
                <a:tabLst/>
                <a:defRPr/>
              </a:pPr>
              <a:endParaRPr kumimoji="0" sz="1488" b="0" i="0" u="none" strike="noStrike" kern="1200" cap="none" spc="0" normalizeH="0" baseline="0" noProof="0">
                <a:ln>
                  <a:noFill/>
                </a:ln>
                <a:solidFill>
                  <a:prstClr val="black"/>
                </a:solidFill>
                <a:effectLst/>
                <a:uLnTx/>
                <a:uFillTx/>
                <a:latin typeface="Calibri"/>
                <a:ea typeface="+mn-ea"/>
                <a:cs typeface="+mn-cs"/>
              </a:endParaRPr>
            </a:p>
          </p:txBody>
        </p:sp>
      </p:grpSp>
      <p:sp>
        <p:nvSpPr>
          <p:cNvPr id="16" name="Freeform 16"/>
          <p:cNvSpPr/>
          <p:nvPr/>
        </p:nvSpPr>
        <p:spPr>
          <a:xfrm>
            <a:off x="-1572854" y="857250"/>
            <a:ext cx="3145708" cy="1721559"/>
          </a:xfrm>
          <a:custGeom>
            <a:avLst/>
            <a:gdLst/>
            <a:ahLst/>
            <a:cxnLst/>
            <a:rect l="l" t="t" r="r" b="b"/>
            <a:pathLst>
              <a:path w="3806571" h="2083232">
                <a:moveTo>
                  <a:pt x="0" y="0"/>
                </a:moveTo>
                <a:lnTo>
                  <a:pt x="3806571" y="0"/>
                </a:lnTo>
                <a:lnTo>
                  <a:pt x="3806571" y="2083233"/>
                </a:lnTo>
                <a:lnTo>
                  <a:pt x="0" y="2083233"/>
                </a:lnTo>
                <a:lnTo>
                  <a:pt x="0" y="0"/>
                </a:lnTo>
                <a:close/>
              </a:path>
            </a:pathLst>
          </a:custGeom>
          <a:blipFill>
            <a:blip r:embed="rId3"/>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31" b="0" i="0" u="none" strike="noStrike" kern="1200" cap="none" spc="0" normalizeH="0" baseline="0" noProof="0" dirty="0">
              <a:ln>
                <a:noFill/>
              </a:ln>
              <a:solidFill>
                <a:prstClr val="black"/>
              </a:solidFill>
              <a:effectLst/>
              <a:uLnTx/>
              <a:uFillTx/>
              <a:latin typeface="Calibri"/>
              <a:ea typeface="+mn-ea"/>
              <a:cs typeface="+mn-cs"/>
            </a:endParaRPr>
          </a:p>
        </p:txBody>
      </p:sp>
      <p:pic>
        <p:nvPicPr>
          <p:cNvPr id="20" name="Picture 19">
            <a:extLst>
              <a:ext uri="{FF2B5EF4-FFF2-40B4-BE49-F238E27FC236}">
                <a16:creationId xmlns:a16="http://schemas.microsoft.com/office/drawing/2014/main" id="{CB430F15-383B-0C6C-CB4A-295ECD1FA333}"/>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saturation sat="400000"/>
                    </a14:imgEffect>
                  </a14:imgLayer>
                </a14:imgProps>
              </a:ext>
            </a:extLst>
          </a:blip>
          <a:stretch>
            <a:fillRect/>
          </a:stretch>
        </p:blipFill>
        <p:spPr>
          <a:xfrm>
            <a:off x="5200174" y="2814590"/>
            <a:ext cx="4989742" cy="1657370"/>
          </a:xfrm>
          <a:prstGeom prst="rect">
            <a:avLst/>
          </a:prstGeom>
        </p:spPr>
      </p:pic>
      <p:sp>
        <p:nvSpPr>
          <p:cNvPr id="23" name="TextBox 22">
            <a:extLst>
              <a:ext uri="{FF2B5EF4-FFF2-40B4-BE49-F238E27FC236}">
                <a16:creationId xmlns:a16="http://schemas.microsoft.com/office/drawing/2014/main" id="{005097FB-3170-1244-F5A2-EE09D7CB152D}"/>
              </a:ext>
            </a:extLst>
          </p:cNvPr>
          <p:cNvSpPr txBox="1"/>
          <p:nvPr/>
        </p:nvSpPr>
        <p:spPr>
          <a:xfrm>
            <a:off x="6032500" y="7486650"/>
            <a:ext cx="4483523" cy="461665"/>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Code: LCMB7024</a:t>
            </a:r>
          </a:p>
        </p:txBody>
      </p:sp>
      <p:sp>
        <p:nvSpPr>
          <p:cNvPr id="24" name="TextBox 23">
            <a:extLst>
              <a:ext uri="{FF2B5EF4-FFF2-40B4-BE49-F238E27FC236}">
                <a16:creationId xmlns:a16="http://schemas.microsoft.com/office/drawing/2014/main" id="{2238B09F-FDE3-CD2D-9EE8-DAF778C3AE24}"/>
              </a:ext>
            </a:extLst>
          </p:cNvPr>
          <p:cNvSpPr txBox="1"/>
          <p:nvPr/>
        </p:nvSpPr>
        <p:spPr>
          <a:xfrm>
            <a:off x="4660900" y="8248650"/>
            <a:ext cx="7079096" cy="473848"/>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Lecturer: </a:t>
            </a:r>
            <a:r>
              <a:rPr kumimoji="0" lang="en-GB" sz="2400" b="1" i="0" u="none" strike="noStrike" kern="1200" cap="none" spc="0" normalizeH="0" baseline="0" noProof="0" dirty="0">
                <a:ln>
                  <a:noFill/>
                </a:ln>
                <a:solidFill>
                  <a:prstClr val="black"/>
                </a:solidFill>
                <a:effectLst/>
                <a:uLnTx/>
                <a:uFillTx/>
                <a:latin typeface="Calibri"/>
                <a:ea typeface="+mn-ea"/>
                <a:cs typeface="+mn-cs"/>
              </a:rPr>
              <a:t>Dr Laila </a:t>
            </a:r>
            <a:r>
              <a:rPr kumimoji="0" lang="en-GB" sz="2400" b="1" i="0" u="none" strike="noStrike" kern="1200" cap="none" spc="0" normalizeH="0" baseline="0" noProof="0" dirty="0" err="1">
                <a:ln>
                  <a:noFill/>
                </a:ln>
                <a:solidFill>
                  <a:prstClr val="black"/>
                </a:solidFill>
                <a:effectLst/>
                <a:uLnTx/>
                <a:uFillTx/>
                <a:latin typeface="Calibri"/>
                <a:ea typeface="+mn-ea"/>
                <a:cs typeface="+mn-cs"/>
              </a:rPr>
              <a:t>Maazouz</a:t>
            </a:r>
            <a:r>
              <a:rPr kumimoji="0" lang="en-GB" sz="2400" b="1" i="0" u="none" strike="noStrike" kern="1200" cap="none" spc="0" normalizeH="0" baseline="0" noProof="0" dirty="0">
                <a:ln>
                  <a:noFill/>
                </a:ln>
                <a:solidFill>
                  <a:prstClr val="black"/>
                </a:solidFill>
                <a:effectLst/>
                <a:uLnTx/>
                <a:uFillTx/>
                <a:latin typeface="Calibri"/>
                <a:ea typeface="+mn-ea"/>
                <a:cs typeface="+mn-cs"/>
              </a:rPr>
              <a:t> </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6" name="TextBox 25">
            <a:extLst>
              <a:ext uri="{FF2B5EF4-FFF2-40B4-BE49-F238E27FC236}">
                <a16:creationId xmlns:a16="http://schemas.microsoft.com/office/drawing/2014/main" id="{D9A43E14-19BA-9D62-B664-9A52C90D9D56}"/>
              </a:ext>
            </a:extLst>
          </p:cNvPr>
          <p:cNvSpPr txBox="1"/>
          <p:nvPr/>
        </p:nvSpPr>
        <p:spPr>
          <a:xfrm>
            <a:off x="4889500" y="9315450"/>
            <a:ext cx="6006194" cy="461665"/>
          </a:xfrm>
          <a:prstGeom prst="rect">
            <a:avLst/>
          </a:prstGeom>
          <a:noFill/>
        </p:spPr>
        <p:txBody>
          <a:bodyPr wrap="square">
            <a:spAutoFit/>
          </a:bodyPr>
          <a:lstStyle/>
          <a:p>
            <a:pPr marL="0" marR="0" lvl="0" indent="0" algn="ctr" defTabSz="566737"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Poster : </a:t>
            </a:r>
            <a:r>
              <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Marketing Strategy Pitch</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F2A4738C-7A90-BEFC-9245-DB9A534D235D}"/>
              </a:ext>
            </a:extLst>
          </p:cNvPr>
          <p:cNvSpPr txBox="1"/>
          <p:nvPr/>
        </p:nvSpPr>
        <p:spPr>
          <a:xfrm>
            <a:off x="3136900" y="6953250"/>
            <a:ext cx="9863846"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Module: Marketing Management</a:t>
            </a:r>
          </a:p>
        </p:txBody>
      </p:sp>
      <p:sp>
        <p:nvSpPr>
          <p:cNvPr id="19" name="TextBox 18">
            <a:extLst>
              <a:ext uri="{FF2B5EF4-FFF2-40B4-BE49-F238E27FC236}">
                <a16:creationId xmlns:a16="http://schemas.microsoft.com/office/drawing/2014/main" id="{2238B09F-FDE3-CD2D-9EE8-DAF778C3AE24}"/>
              </a:ext>
            </a:extLst>
          </p:cNvPr>
          <p:cNvSpPr txBox="1"/>
          <p:nvPr/>
        </p:nvSpPr>
        <p:spPr>
          <a:xfrm>
            <a:off x="4508500" y="5657850"/>
            <a:ext cx="7467600" cy="830997"/>
          </a:xfrm>
          <a:prstGeom prst="rect">
            <a:avLst/>
          </a:prstGeom>
          <a:noFill/>
        </p:spPr>
        <p:txBody>
          <a:bodyPr wrap="square">
            <a:spAutoFit/>
          </a:bodyPr>
          <a:lstStyle/>
          <a:p>
            <a:pPr lvl="0" algn="ctr" defTabSz="566737">
              <a:defRPr/>
            </a:pPr>
            <a:r>
              <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Student Name</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lang="en-US" sz="2400" b="1" dirty="0" err="1">
                <a:solidFill>
                  <a:prstClr val="black"/>
                </a:solidFill>
                <a:latin typeface="Arial" panose="020B0604020202020204" pitchFamily="34" charset="0"/>
                <a:cs typeface="Arial" panose="020B0604020202020204" pitchFamily="34" charset="0"/>
              </a:rPr>
              <a:t>Miraz</a:t>
            </a:r>
            <a:r>
              <a:rPr lang="en-US" sz="2400" b="1" dirty="0">
                <a:solidFill>
                  <a:prstClr val="black"/>
                </a:solidFill>
                <a:latin typeface="Arial" panose="020B0604020202020204" pitchFamily="34" charset="0"/>
                <a:cs typeface="Arial" panose="020B0604020202020204" pitchFamily="34" charset="0"/>
              </a:rPr>
              <a:t> Mohammad </a:t>
            </a:r>
            <a:r>
              <a:rPr lang="en-US" sz="2400" b="1" dirty="0" err="1">
                <a:solidFill>
                  <a:prstClr val="black"/>
                </a:solidFill>
                <a:latin typeface="Arial" panose="020B0604020202020204" pitchFamily="34" charset="0"/>
                <a:cs typeface="Arial" panose="020B0604020202020204" pitchFamily="34" charset="0"/>
              </a:rPr>
              <a:t>Emon</a:t>
            </a:r>
            <a:endParaRPr kumimoji="0" lang="en-US" sz="24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lvl="0" algn="ctr" defTabSz="566737">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Student ID : </a:t>
            </a:r>
            <a:r>
              <a:rPr lang="en-US" sz="2400" b="1" dirty="0">
                <a:solidFill>
                  <a:prstClr val="black"/>
                </a:solidFill>
                <a:latin typeface="Arial" panose="020B0604020202020204" pitchFamily="34" charset="0"/>
                <a:cs typeface="Arial" panose="020B0604020202020204" pitchFamily="34" charset="0"/>
              </a:rPr>
              <a:t>2503793</a:t>
            </a:r>
            <a:endPar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4469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1522784" y="2837095"/>
            <a:ext cx="9144007" cy="1721395"/>
          </a:xfrm>
          <a:prstGeom prst="rect">
            <a:avLst/>
          </a:prstGeom>
          <a:solidFill>
            <a:srgbClr val="8FB87D"/>
          </a:solidFill>
        </p:spPr>
      </p:sp>
      <p:sp>
        <p:nvSpPr>
          <p:cNvPr id="3" name="AutoShape 3"/>
          <p:cNvSpPr/>
          <p:nvPr/>
        </p:nvSpPr>
        <p:spPr>
          <a:xfrm>
            <a:off x="1528065" y="2221337"/>
            <a:ext cx="8006239" cy="1850753"/>
          </a:xfrm>
          <a:prstGeom prst="rect">
            <a:avLst/>
          </a:prstGeom>
          <a:solidFill>
            <a:srgbClr val="F6836B"/>
          </a:solidFill>
        </p:spPr>
      </p:sp>
      <p:sp>
        <p:nvSpPr>
          <p:cNvPr id="4" name="AutoShape 4"/>
          <p:cNvSpPr/>
          <p:nvPr/>
        </p:nvSpPr>
        <p:spPr>
          <a:xfrm>
            <a:off x="1512000" y="15677238"/>
            <a:ext cx="12065440" cy="0"/>
          </a:xfrm>
          <a:prstGeom prst="line">
            <a:avLst/>
          </a:prstGeom>
          <a:ln w="19050" cap="rnd">
            <a:solidFill>
              <a:srgbClr val="467C9B"/>
            </a:solidFill>
            <a:prstDash val="solid"/>
            <a:headEnd type="none" w="sm" len="sm"/>
            <a:tailEnd type="none" w="sm" len="sm"/>
          </a:ln>
        </p:spPr>
      </p:sp>
      <p:sp>
        <p:nvSpPr>
          <p:cNvPr id="5" name="AutoShape 5"/>
          <p:cNvSpPr/>
          <p:nvPr/>
        </p:nvSpPr>
        <p:spPr>
          <a:xfrm>
            <a:off x="1522784" y="11487133"/>
            <a:ext cx="12085216" cy="0"/>
          </a:xfrm>
          <a:prstGeom prst="line">
            <a:avLst/>
          </a:prstGeom>
          <a:ln w="19050" cap="rnd">
            <a:solidFill>
              <a:srgbClr val="467C9B"/>
            </a:solidFill>
            <a:prstDash val="solid"/>
            <a:headEnd type="none" w="sm" len="sm"/>
            <a:tailEnd type="none" w="sm" len="sm"/>
          </a:ln>
        </p:spPr>
      </p:sp>
      <p:sp>
        <p:nvSpPr>
          <p:cNvPr id="6" name="AutoShape 6"/>
          <p:cNvSpPr/>
          <p:nvPr/>
        </p:nvSpPr>
        <p:spPr>
          <a:xfrm>
            <a:off x="5422633" y="12037608"/>
            <a:ext cx="8185367" cy="3336733"/>
          </a:xfrm>
          <a:prstGeom prst="rect">
            <a:avLst/>
          </a:prstGeom>
          <a:solidFill>
            <a:srgbClr val="FFFFFF"/>
          </a:solidFill>
        </p:spPr>
      </p:sp>
      <p:sp>
        <p:nvSpPr>
          <p:cNvPr id="7" name="AutoShape 7"/>
          <p:cNvSpPr/>
          <p:nvPr/>
        </p:nvSpPr>
        <p:spPr>
          <a:xfrm>
            <a:off x="9736490" y="6820186"/>
            <a:ext cx="3840950" cy="3450104"/>
          </a:xfrm>
          <a:prstGeom prst="rect">
            <a:avLst/>
          </a:prstGeom>
          <a:gradFill rotWithShape="1">
            <a:gsLst>
              <a:gs pos="0">
                <a:srgbClr val="FF66C4">
                  <a:alpha val="100000"/>
                </a:srgbClr>
              </a:gs>
              <a:gs pos="100000">
                <a:srgbClr val="FFDE59">
                  <a:alpha val="100000"/>
                </a:srgbClr>
              </a:gs>
            </a:gsLst>
            <a:lin ang="0"/>
          </a:gradFill>
        </p:spPr>
      </p:sp>
      <p:sp>
        <p:nvSpPr>
          <p:cNvPr id="8" name="AutoShape 8"/>
          <p:cNvSpPr/>
          <p:nvPr/>
        </p:nvSpPr>
        <p:spPr>
          <a:xfrm>
            <a:off x="1522784" y="6819168"/>
            <a:ext cx="3899849" cy="4365067"/>
          </a:xfrm>
          <a:prstGeom prst="rect">
            <a:avLst/>
          </a:prstGeom>
          <a:gradFill rotWithShape="1">
            <a:gsLst>
              <a:gs pos="0">
                <a:srgbClr val="A6A6A6">
                  <a:alpha val="100000"/>
                </a:srgbClr>
              </a:gs>
              <a:gs pos="100000">
                <a:srgbClr val="FFFFFF">
                  <a:alpha val="100000"/>
                </a:srgbClr>
              </a:gs>
            </a:gsLst>
            <a:lin ang="0"/>
          </a:gradFill>
        </p:spPr>
      </p:sp>
      <p:sp>
        <p:nvSpPr>
          <p:cNvPr id="9" name="AutoShape 9"/>
          <p:cNvSpPr/>
          <p:nvPr/>
        </p:nvSpPr>
        <p:spPr>
          <a:xfrm>
            <a:off x="1547155" y="4558490"/>
            <a:ext cx="3311879" cy="468345"/>
          </a:xfrm>
          <a:prstGeom prst="rect">
            <a:avLst/>
          </a:prstGeom>
          <a:solidFill>
            <a:srgbClr val="467C9B"/>
          </a:solidFill>
        </p:spPr>
      </p:sp>
      <p:sp>
        <p:nvSpPr>
          <p:cNvPr id="10" name="AutoShape 10"/>
          <p:cNvSpPr/>
          <p:nvPr/>
        </p:nvSpPr>
        <p:spPr>
          <a:xfrm>
            <a:off x="5630099" y="8550300"/>
            <a:ext cx="3898924" cy="2633935"/>
          </a:xfrm>
          <a:prstGeom prst="rect">
            <a:avLst/>
          </a:prstGeom>
          <a:gradFill rotWithShape="1">
            <a:gsLst>
              <a:gs pos="0">
                <a:srgbClr val="0CC0DF">
                  <a:alpha val="100000"/>
                </a:srgbClr>
              </a:gs>
              <a:gs pos="100000">
                <a:srgbClr val="FFDE59">
                  <a:alpha val="100000"/>
                </a:srgbClr>
              </a:gs>
            </a:gsLst>
            <a:lin ang="0"/>
          </a:gradFill>
        </p:spPr>
      </p:sp>
      <p:sp>
        <p:nvSpPr>
          <p:cNvPr id="11" name="AutoShape 11"/>
          <p:cNvSpPr/>
          <p:nvPr/>
        </p:nvSpPr>
        <p:spPr>
          <a:xfrm>
            <a:off x="5630099" y="8323622"/>
            <a:ext cx="3885217" cy="468345"/>
          </a:xfrm>
          <a:prstGeom prst="rect">
            <a:avLst/>
          </a:prstGeom>
          <a:gradFill rotWithShape="1">
            <a:gsLst>
              <a:gs pos="0">
                <a:srgbClr val="FF66C4">
                  <a:alpha val="100000"/>
                </a:srgbClr>
              </a:gs>
              <a:gs pos="100000">
                <a:srgbClr val="FFDE59">
                  <a:alpha val="100000"/>
                </a:srgbClr>
              </a:gs>
            </a:gsLst>
            <a:lin ang="0"/>
          </a:gradFill>
        </p:spPr>
      </p:sp>
      <p:sp>
        <p:nvSpPr>
          <p:cNvPr id="12" name="AutoShape 12"/>
          <p:cNvSpPr/>
          <p:nvPr/>
        </p:nvSpPr>
        <p:spPr>
          <a:xfrm>
            <a:off x="1876743" y="6917847"/>
            <a:ext cx="3267582" cy="898622"/>
          </a:xfrm>
          <a:prstGeom prst="rect">
            <a:avLst/>
          </a:prstGeom>
          <a:solidFill>
            <a:srgbClr val="8FCDB6"/>
          </a:solidFill>
        </p:spPr>
      </p:sp>
      <p:sp>
        <p:nvSpPr>
          <p:cNvPr id="13" name="AutoShape 13"/>
          <p:cNvSpPr/>
          <p:nvPr/>
        </p:nvSpPr>
        <p:spPr>
          <a:xfrm>
            <a:off x="9736490" y="6593508"/>
            <a:ext cx="2618207" cy="468345"/>
          </a:xfrm>
          <a:prstGeom prst="rect">
            <a:avLst/>
          </a:prstGeom>
          <a:gradFill rotWithShape="1">
            <a:gsLst>
              <a:gs pos="0">
                <a:srgbClr val="8C52FF">
                  <a:alpha val="100000"/>
                </a:srgbClr>
              </a:gs>
              <a:gs pos="100000">
                <a:srgbClr val="5CE1E6">
                  <a:alpha val="100000"/>
                </a:srgbClr>
              </a:gs>
            </a:gsLst>
            <a:lin ang="0"/>
          </a:gradFill>
        </p:spPr>
      </p:sp>
      <p:sp>
        <p:nvSpPr>
          <p:cNvPr id="14" name="AutoShape 14"/>
          <p:cNvSpPr/>
          <p:nvPr/>
        </p:nvSpPr>
        <p:spPr>
          <a:xfrm>
            <a:off x="1522784" y="12037608"/>
            <a:ext cx="3899849" cy="3336733"/>
          </a:xfrm>
          <a:prstGeom prst="rect">
            <a:avLst/>
          </a:prstGeom>
          <a:gradFill rotWithShape="1">
            <a:gsLst>
              <a:gs pos="0">
                <a:srgbClr val="FF5757">
                  <a:alpha val="100000"/>
                </a:srgbClr>
              </a:gs>
              <a:gs pos="100000">
                <a:srgbClr val="8C52FF">
                  <a:alpha val="100000"/>
                </a:srgbClr>
              </a:gs>
            </a:gsLst>
            <a:lin ang="0"/>
          </a:gradFill>
        </p:spPr>
      </p:sp>
      <p:sp>
        <p:nvSpPr>
          <p:cNvPr id="15" name="AutoShape 15"/>
          <p:cNvSpPr/>
          <p:nvPr/>
        </p:nvSpPr>
        <p:spPr>
          <a:xfrm>
            <a:off x="1522784" y="11811906"/>
            <a:ext cx="1739722" cy="468345"/>
          </a:xfrm>
          <a:prstGeom prst="rect">
            <a:avLst/>
          </a:prstGeom>
          <a:gradFill rotWithShape="1">
            <a:gsLst>
              <a:gs pos="0">
                <a:srgbClr val="8C52FF">
                  <a:alpha val="100000"/>
                </a:srgbClr>
              </a:gs>
              <a:gs pos="100000">
                <a:srgbClr val="5CE1E6">
                  <a:alpha val="100000"/>
                </a:srgbClr>
              </a:gs>
            </a:gsLst>
            <a:lin ang="0"/>
          </a:gradFill>
        </p:spPr>
      </p:sp>
      <p:sp>
        <p:nvSpPr>
          <p:cNvPr id="16" name="AutoShape 16"/>
          <p:cNvSpPr/>
          <p:nvPr/>
        </p:nvSpPr>
        <p:spPr>
          <a:xfrm>
            <a:off x="4182678" y="16227900"/>
            <a:ext cx="7912263" cy="3032100"/>
          </a:xfrm>
          <a:prstGeom prst="rect">
            <a:avLst/>
          </a:prstGeom>
          <a:gradFill rotWithShape="1">
            <a:gsLst>
              <a:gs pos="0">
                <a:srgbClr val="FFF7AD">
                  <a:alpha val="100000"/>
                </a:srgbClr>
              </a:gs>
              <a:gs pos="100000">
                <a:srgbClr val="FFA9F9">
                  <a:alpha val="100000"/>
                </a:srgbClr>
              </a:gs>
            </a:gsLst>
            <a:lin ang="0"/>
          </a:gradFill>
        </p:spPr>
      </p:sp>
      <p:sp>
        <p:nvSpPr>
          <p:cNvPr id="17" name="AutoShape 17"/>
          <p:cNvSpPr/>
          <p:nvPr/>
        </p:nvSpPr>
        <p:spPr>
          <a:xfrm>
            <a:off x="2841511" y="15993728"/>
            <a:ext cx="2017522" cy="468345"/>
          </a:xfrm>
          <a:prstGeom prst="rect">
            <a:avLst/>
          </a:prstGeom>
          <a:solidFill>
            <a:srgbClr val="467C9B"/>
          </a:solidFill>
        </p:spPr>
      </p:sp>
      <p:sp>
        <p:nvSpPr>
          <p:cNvPr id="18" name="Freeform 18"/>
          <p:cNvSpPr/>
          <p:nvPr/>
        </p:nvSpPr>
        <p:spPr>
          <a:xfrm rot="5818003">
            <a:off x="12784945" y="3913704"/>
            <a:ext cx="844208" cy="643133"/>
          </a:xfrm>
          <a:custGeom>
            <a:avLst/>
            <a:gdLst/>
            <a:ahLst/>
            <a:cxnLst/>
            <a:rect l="l" t="t" r="r" b="b"/>
            <a:pathLst>
              <a:path w="844208" h="643133">
                <a:moveTo>
                  <a:pt x="0" y="0"/>
                </a:moveTo>
                <a:lnTo>
                  <a:pt x="844208" y="0"/>
                </a:lnTo>
                <a:lnTo>
                  <a:pt x="844208" y="643134"/>
                </a:lnTo>
                <a:lnTo>
                  <a:pt x="0" y="64313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19" name="AutoShape 19"/>
          <p:cNvSpPr/>
          <p:nvPr/>
        </p:nvSpPr>
        <p:spPr>
          <a:xfrm>
            <a:off x="1481440" y="6538874"/>
            <a:ext cx="12096000" cy="0"/>
          </a:xfrm>
          <a:prstGeom prst="line">
            <a:avLst/>
          </a:prstGeom>
          <a:ln w="19050" cap="rnd">
            <a:solidFill>
              <a:srgbClr val="467C9B"/>
            </a:solidFill>
            <a:prstDash val="solid"/>
            <a:headEnd type="none" w="sm" len="sm"/>
            <a:tailEnd type="none" w="sm" len="sm"/>
          </a:ln>
        </p:spPr>
      </p:sp>
      <p:sp>
        <p:nvSpPr>
          <p:cNvPr id="20" name="Freeform 20"/>
          <p:cNvSpPr/>
          <p:nvPr/>
        </p:nvSpPr>
        <p:spPr>
          <a:xfrm rot="-5739903" flipH="1">
            <a:off x="9951926" y="4048321"/>
            <a:ext cx="876991" cy="668108"/>
          </a:xfrm>
          <a:custGeom>
            <a:avLst/>
            <a:gdLst/>
            <a:ahLst/>
            <a:cxnLst/>
            <a:rect l="l" t="t" r="r" b="b"/>
            <a:pathLst>
              <a:path w="876991" h="668108">
                <a:moveTo>
                  <a:pt x="876991" y="0"/>
                </a:moveTo>
                <a:lnTo>
                  <a:pt x="0" y="0"/>
                </a:lnTo>
                <a:lnTo>
                  <a:pt x="0" y="668108"/>
                </a:lnTo>
                <a:lnTo>
                  <a:pt x="876991" y="668108"/>
                </a:lnTo>
                <a:lnTo>
                  <a:pt x="876991"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21" name="Freeform 21"/>
          <p:cNvSpPr/>
          <p:nvPr/>
        </p:nvSpPr>
        <p:spPr>
          <a:xfrm rot="1442713">
            <a:off x="11672837" y="1704511"/>
            <a:ext cx="844208" cy="643133"/>
          </a:xfrm>
          <a:custGeom>
            <a:avLst/>
            <a:gdLst/>
            <a:ahLst/>
            <a:cxnLst/>
            <a:rect l="l" t="t" r="r" b="b"/>
            <a:pathLst>
              <a:path w="844208" h="643133">
                <a:moveTo>
                  <a:pt x="0" y="0"/>
                </a:moveTo>
                <a:lnTo>
                  <a:pt x="844208" y="0"/>
                </a:lnTo>
                <a:lnTo>
                  <a:pt x="844208" y="643134"/>
                </a:lnTo>
                <a:lnTo>
                  <a:pt x="0" y="64313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22" name="Freeform 22"/>
          <p:cNvSpPr/>
          <p:nvPr/>
        </p:nvSpPr>
        <p:spPr>
          <a:xfrm>
            <a:off x="9534904" y="2247617"/>
            <a:ext cx="3848839" cy="2357641"/>
          </a:xfrm>
          <a:custGeom>
            <a:avLst/>
            <a:gdLst/>
            <a:ahLst/>
            <a:cxnLst/>
            <a:rect l="l" t="t" r="r" b="b"/>
            <a:pathLst>
              <a:path w="3848839" h="2357641">
                <a:moveTo>
                  <a:pt x="0" y="0"/>
                </a:moveTo>
                <a:lnTo>
                  <a:pt x="3848839" y="0"/>
                </a:lnTo>
                <a:lnTo>
                  <a:pt x="3848839" y="2357641"/>
                </a:lnTo>
                <a:lnTo>
                  <a:pt x="0" y="2357641"/>
                </a:lnTo>
                <a:lnTo>
                  <a:pt x="0" y="0"/>
                </a:lnTo>
                <a:close/>
              </a:path>
            </a:pathLst>
          </a:custGeom>
          <a:blipFill>
            <a:blip r:embed="rId4"/>
            <a:stretch>
              <a:fillRect l="-8514" t="-1996" b="-1996"/>
            </a:stretch>
          </a:blipFill>
        </p:spPr>
      </p:sp>
      <p:sp>
        <p:nvSpPr>
          <p:cNvPr id="23" name="Freeform 23"/>
          <p:cNvSpPr/>
          <p:nvPr/>
        </p:nvSpPr>
        <p:spPr>
          <a:xfrm>
            <a:off x="5237742" y="6625597"/>
            <a:ext cx="4291281" cy="1629320"/>
          </a:xfrm>
          <a:custGeom>
            <a:avLst/>
            <a:gdLst/>
            <a:ahLst/>
            <a:cxnLst/>
            <a:rect l="l" t="t" r="r" b="b"/>
            <a:pathLst>
              <a:path w="4291281" h="1629320">
                <a:moveTo>
                  <a:pt x="0" y="0"/>
                </a:moveTo>
                <a:lnTo>
                  <a:pt x="4291281" y="0"/>
                </a:lnTo>
                <a:lnTo>
                  <a:pt x="4291281" y="1629320"/>
                </a:lnTo>
                <a:lnTo>
                  <a:pt x="0" y="1629320"/>
                </a:lnTo>
                <a:lnTo>
                  <a:pt x="0" y="0"/>
                </a:lnTo>
                <a:close/>
              </a:path>
            </a:pathLst>
          </a:custGeom>
          <a:blipFill>
            <a:blip r:embed="rId5"/>
            <a:stretch>
              <a:fillRect t="-81689" b="-81689"/>
            </a:stretch>
          </a:blipFill>
        </p:spPr>
      </p:sp>
      <p:sp>
        <p:nvSpPr>
          <p:cNvPr id="24" name="Freeform 24"/>
          <p:cNvSpPr/>
          <p:nvPr/>
        </p:nvSpPr>
        <p:spPr>
          <a:xfrm>
            <a:off x="5766710" y="12428142"/>
            <a:ext cx="2079811" cy="3121667"/>
          </a:xfrm>
          <a:custGeom>
            <a:avLst/>
            <a:gdLst/>
            <a:ahLst/>
            <a:cxnLst/>
            <a:rect l="l" t="t" r="r" b="b"/>
            <a:pathLst>
              <a:path w="2079811" h="3121667">
                <a:moveTo>
                  <a:pt x="0" y="0"/>
                </a:moveTo>
                <a:lnTo>
                  <a:pt x="2079811" y="0"/>
                </a:lnTo>
                <a:lnTo>
                  <a:pt x="2079811" y="3121667"/>
                </a:lnTo>
                <a:lnTo>
                  <a:pt x="0" y="3121667"/>
                </a:lnTo>
                <a:lnTo>
                  <a:pt x="0" y="0"/>
                </a:lnTo>
                <a:close/>
              </a:path>
            </a:pathLst>
          </a:custGeom>
          <a:blipFill>
            <a:blip r:embed="rId6"/>
            <a:stretch>
              <a:fillRect/>
            </a:stretch>
          </a:blipFill>
        </p:spPr>
      </p:sp>
      <p:sp>
        <p:nvSpPr>
          <p:cNvPr id="25" name="Freeform 25"/>
          <p:cNvSpPr/>
          <p:nvPr/>
        </p:nvSpPr>
        <p:spPr>
          <a:xfrm>
            <a:off x="8525351" y="12589248"/>
            <a:ext cx="3569590" cy="2799456"/>
          </a:xfrm>
          <a:custGeom>
            <a:avLst/>
            <a:gdLst/>
            <a:ahLst/>
            <a:cxnLst/>
            <a:rect l="l" t="t" r="r" b="b"/>
            <a:pathLst>
              <a:path w="3569590" h="2799456">
                <a:moveTo>
                  <a:pt x="0" y="0"/>
                </a:moveTo>
                <a:lnTo>
                  <a:pt x="3569590" y="0"/>
                </a:lnTo>
                <a:lnTo>
                  <a:pt x="3569590" y="2799455"/>
                </a:lnTo>
                <a:lnTo>
                  <a:pt x="0" y="2799455"/>
                </a:lnTo>
                <a:lnTo>
                  <a:pt x="0" y="0"/>
                </a:lnTo>
                <a:close/>
              </a:path>
            </a:pathLst>
          </a:custGeom>
          <a:blipFill>
            <a:blip r:embed="rId7"/>
            <a:stretch>
              <a:fillRect l="-8855" r="-8855"/>
            </a:stretch>
          </a:blipFill>
        </p:spPr>
      </p:sp>
      <p:sp>
        <p:nvSpPr>
          <p:cNvPr id="26" name="TextBox 26"/>
          <p:cNvSpPr txBox="1"/>
          <p:nvPr/>
        </p:nvSpPr>
        <p:spPr>
          <a:xfrm>
            <a:off x="1918602" y="2325862"/>
            <a:ext cx="7387701" cy="1587184"/>
          </a:xfrm>
          <a:prstGeom prst="rect">
            <a:avLst/>
          </a:prstGeom>
        </p:spPr>
        <p:txBody>
          <a:bodyPr lIns="0" tIns="0" rIns="0" bIns="0" rtlCol="0" anchor="t">
            <a:spAutoFit/>
          </a:bodyPr>
          <a:lstStyle/>
          <a:p>
            <a:pPr algn="l">
              <a:lnSpc>
                <a:spcPts val="4062"/>
              </a:lnSpc>
            </a:pPr>
            <a:r>
              <a:rPr lang="en-US" sz="4723">
                <a:solidFill>
                  <a:srgbClr val="FFFFFF"/>
                </a:solidFill>
                <a:latin typeface="Gagalin"/>
                <a:ea typeface="Gagalin"/>
                <a:cs typeface="Gagalin"/>
                <a:sym typeface="Gagalin"/>
              </a:rPr>
              <a:t>Elenvora Marketing Strategy Pitch of Burberry Company</a:t>
            </a:r>
          </a:p>
        </p:txBody>
      </p:sp>
      <p:sp>
        <p:nvSpPr>
          <p:cNvPr id="27" name="TextBox 27"/>
          <p:cNvSpPr txBox="1"/>
          <p:nvPr/>
        </p:nvSpPr>
        <p:spPr>
          <a:xfrm>
            <a:off x="1795079" y="7936545"/>
            <a:ext cx="3355259" cy="2722392"/>
          </a:xfrm>
          <a:prstGeom prst="rect">
            <a:avLst/>
          </a:prstGeom>
        </p:spPr>
        <p:txBody>
          <a:bodyPr lIns="0" tIns="0" rIns="0" bIns="0" rtlCol="0" anchor="t">
            <a:spAutoFit/>
          </a:bodyPr>
          <a:lstStyle/>
          <a:p>
            <a:pPr algn="just">
              <a:lnSpc>
                <a:spcPts val="1671"/>
              </a:lnSpc>
            </a:pPr>
            <a:r>
              <a:rPr lang="en-US" sz="1194">
                <a:solidFill>
                  <a:srgbClr val="000001"/>
                </a:solidFill>
                <a:latin typeface="Open Sauce"/>
                <a:ea typeface="Open Sauce"/>
                <a:cs typeface="Open Sauce"/>
                <a:sym typeface="Open Sauce"/>
              </a:rPr>
              <a:t>lenvora aligns with emerging customer trends by prioritising sustainability, transparency, and modern minimalistic design—key preferences among today’s fashion buyers. The brand uses eco-friendly materials, circular production methods, and inclusive sizing to meet rising expectations for ethical and accessible luxury. Its digital-first approach, including virtual try-ons and personalised online experiences, reflects the growing demand for tech-enhanced, convenient, and socially responsible fashion choices.</a:t>
            </a:r>
          </a:p>
        </p:txBody>
      </p:sp>
      <p:sp>
        <p:nvSpPr>
          <p:cNvPr id="28" name="TextBox 28"/>
          <p:cNvSpPr txBox="1"/>
          <p:nvPr/>
        </p:nvSpPr>
        <p:spPr>
          <a:xfrm>
            <a:off x="1628395" y="5100558"/>
            <a:ext cx="11578654" cy="1379157"/>
          </a:xfrm>
          <a:prstGeom prst="rect">
            <a:avLst/>
          </a:prstGeom>
        </p:spPr>
        <p:txBody>
          <a:bodyPr lIns="0" tIns="0" rIns="0" bIns="0" rtlCol="0" anchor="t">
            <a:spAutoFit/>
          </a:bodyPr>
          <a:lstStyle/>
          <a:p>
            <a:pPr algn="just">
              <a:lnSpc>
                <a:spcPts val="2208"/>
              </a:lnSpc>
            </a:pPr>
            <a:r>
              <a:rPr lang="en-US" sz="1577">
                <a:solidFill>
                  <a:srgbClr val="000001"/>
                </a:solidFill>
                <a:latin typeface="Open Sauce"/>
                <a:ea typeface="Open Sauce"/>
                <a:cs typeface="Open Sauce"/>
                <a:sym typeface="Open Sauce"/>
              </a:rPr>
              <a:t>Elenvora is Burberry’s innovative new brand designed to blend modern elegance with sustainable luxury. Positioned for trend-conscious, ethically minded consumers, Elenvora introduces refined fashion essentials crafted from eco-friendly materials and advanced fabrication techniques. The brand expands Burberry’s heritage with a fresh, youthful identity focused on minimalism, inclusivity, and responsible craftsmanship, strengthening the company’s competitive edge in the evolving global fashion market.</a:t>
            </a:r>
          </a:p>
        </p:txBody>
      </p:sp>
      <p:sp>
        <p:nvSpPr>
          <p:cNvPr id="29" name="TextBox 29"/>
          <p:cNvSpPr txBox="1"/>
          <p:nvPr/>
        </p:nvSpPr>
        <p:spPr>
          <a:xfrm>
            <a:off x="1640746" y="4598912"/>
            <a:ext cx="2931436" cy="339875"/>
          </a:xfrm>
          <a:prstGeom prst="rect">
            <a:avLst/>
          </a:prstGeom>
        </p:spPr>
        <p:txBody>
          <a:bodyPr lIns="0" tIns="0" rIns="0" bIns="0" rtlCol="0" anchor="t">
            <a:spAutoFit/>
          </a:bodyPr>
          <a:lstStyle/>
          <a:p>
            <a:pPr algn="l">
              <a:lnSpc>
                <a:spcPts val="2700"/>
              </a:lnSpc>
              <a:spcBef>
                <a:spcPct val="0"/>
              </a:spcBef>
            </a:pPr>
            <a:r>
              <a:rPr lang="en-US" sz="1929">
                <a:solidFill>
                  <a:srgbClr val="FFFFFF"/>
                </a:solidFill>
                <a:latin typeface="Gagalin"/>
                <a:ea typeface="Gagalin"/>
                <a:cs typeface="Gagalin"/>
                <a:sym typeface="Gagalin"/>
              </a:rPr>
              <a:t>NEW BRAND DEVELOPMENT </a:t>
            </a:r>
          </a:p>
        </p:txBody>
      </p:sp>
      <p:sp>
        <p:nvSpPr>
          <p:cNvPr id="30" name="TextBox 30"/>
          <p:cNvSpPr txBox="1"/>
          <p:nvPr/>
        </p:nvSpPr>
        <p:spPr>
          <a:xfrm>
            <a:off x="5659592" y="8811017"/>
            <a:ext cx="3800815" cy="2303292"/>
          </a:xfrm>
          <a:prstGeom prst="rect">
            <a:avLst/>
          </a:prstGeom>
        </p:spPr>
        <p:txBody>
          <a:bodyPr lIns="0" tIns="0" rIns="0" bIns="0" rtlCol="0" anchor="t">
            <a:spAutoFit/>
          </a:bodyPr>
          <a:lstStyle/>
          <a:p>
            <a:pPr algn="just">
              <a:lnSpc>
                <a:spcPts val="1671"/>
              </a:lnSpc>
            </a:pPr>
            <a:r>
              <a:rPr lang="en-US" sz="1194">
                <a:solidFill>
                  <a:srgbClr val="000001"/>
                </a:solidFill>
                <a:latin typeface="Open Sauce"/>
                <a:ea typeface="Open Sauce"/>
                <a:cs typeface="Open Sauce"/>
                <a:sym typeface="Open Sauce"/>
              </a:rPr>
              <a:t>Elenvora targets four key segments:</a:t>
            </a:r>
          </a:p>
          <a:p>
            <a:pPr marL="257833" lvl="1" indent="-128917" algn="just">
              <a:lnSpc>
                <a:spcPts val="1671"/>
              </a:lnSpc>
              <a:buFont typeface="Arial"/>
              <a:buChar char="•"/>
            </a:pPr>
            <a:r>
              <a:rPr lang="en-US" sz="1194">
                <a:solidFill>
                  <a:srgbClr val="000001"/>
                </a:solidFill>
                <a:latin typeface="Open Sauce"/>
                <a:ea typeface="Open Sauce"/>
                <a:cs typeface="Open Sauce"/>
                <a:sym typeface="Open Sauce"/>
              </a:rPr>
              <a:t>Demographic: Young professionals and luxury-conscious consumers aged 20–40.</a:t>
            </a:r>
          </a:p>
          <a:p>
            <a:pPr marL="257833" lvl="1" indent="-128917" algn="just">
              <a:lnSpc>
                <a:spcPts val="1671"/>
              </a:lnSpc>
              <a:buFont typeface="Arial"/>
              <a:buChar char="•"/>
            </a:pPr>
            <a:r>
              <a:rPr lang="en-US" sz="1194">
                <a:solidFill>
                  <a:srgbClr val="000001"/>
                </a:solidFill>
                <a:latin typeface="Open Sauce"/>
                <a:ea typeface="Open Sauce"/>
                <a:cs typeface="Open Sauce"/>
                <a:sym typeface="Open Sauce"/>
              </a:rPr>
              <a:t>Psychographic: Sustainability-focused, style-driven individuals who value ethical luxury.</a:t>
            </a:r>
          </a:p>
          <a:p>
            <a:pPr marL="257833" lvl="1" indent="-128917" algn="just">
              <a:lnSpc>
                <a:spcPts val="1671"/>
              </a:lnSpc>
              <a:buFont typeface="Arial"/>
              <a:buChar char="•"/>
            </a:pPr>
            <a:r>
              <a:rPr lang="en-US" sz="1194">
                <a:solidFill>
                  <a:srgbClr val="000001"/>
                </a:solidFill>
                <a:latin typeface="Open Sauce"/>
                <a:ea typeface="Open Sauce"/>
                <a:cs typeface="Open Sauce"/>
                <a:sym typeface="Open Sauce"/>
              </a:rPr>
              <a:t>Geographic: Urban markets in Europe, the UK, and major global fashion cities.</a:t>
            </a:r>
          </a:p>
          <a:p>
            <a:pPr marL="257833" lvl="1" indent="-128917" algn="just">
              <a:lnSpc>
                <a:spcPts val="1671"/>
              </a:lnSpc>
              <a:buFont typeface="Arial"/>
              <a:buChar char="•"/>
            </a:pPr>
            <a:r>
              <a:rPr lang="en-US" sz="1194">
                <a:solidFill>
                  <a:srgbClr val="000001"/>
                </a:solidFill>
                <a:latin typeface="Open Sauce"/>
                <a:ea typeface="Open Sauce"/>
                <a:cs typeface="Open Sauce"/>
                <a:sym typeface="Open Sauce"/>
              </a:rPr>
              <a:t>Behavioural: Digitally active shoppers seeking premium quality, personalisation, and eco-friendly fashion.</a:t>
            </a:r>
          </a:p>
          <a:p>
            <a:pPr algn="l">
              <a:lnSpc>
                <a:spcPts val="1671"/>
              </a:lnSpc>
            </a:pPr>
            <a:endParaRPr lang="en-US" sz="1194">
              <a:solidFill>
                <a:srgbClr val="000001"/>
              </a:solidFill>
              <a:latin typeface="Open Sauce"/>
              <a:ea typeface="Open Sauce"/>
              <a:cs typeface="Open Sauce"/>
              <a:sym typeface="Open Sauce"/>
            </a:endParaRPr>
          </a:p>
        </p:txBody>
      </p:sp>
      <p:sp>
        <p:nvSpPr>
          <p:cNvPr id="31" name="TextBox 31"/>
          <p:cNvSpPr txBox="1"/>
          <p:nvPr/>
        </p:nvSpPr>
        <p:spPr>
          <a:xfrm>
            <a:off x="5849698" y="8357772"/>
            <a:ext cx="2951776" cy="339875"/>
          </a:xfrm>
          <a:prstGeom prst="rect">
            <a:avLst/>
          </a:prstGeom>
        </p:spPr>
        <p:txBody>
          <a:bodyPr lIns="0" tIns="0" rIns="0" bIns="0" rtlCol="0" anchor="t">
            <a:spAutoFit/>
          </a:bodyPr>
          <a:lstStyle/>
          <a:p>
            <a:pPr algn="l">
              <a:lnSpc>
                <a:spcPts val="2700"/>
              </a:lnSpc>
              <a:spcBef>
                <a:spcPct val="0"/>
              </a:spcBef>
            </a:pPr>
            <a:r>
              <a:rPr lang="en-US" sz="1929">
                <a:solidFill>
                  <a:srgbClr val="FFFFFF"/>
                </a:solidFill>
                <a:latin typeface="Gagalin"/>
                <a:ea typeface="Gagalin"/>
                <a:cs typeface="Gagalin"/>
                <a:sym typeface="Gagalin"/>
              </a:rPr>
              <a:t>Market Segmentation</a:t>
            </a:r>
          </a:p>
        </p:txBody>
      </p:sp>
      <p:sp>
        <p:nvSpPr>
          <p:cNvPr id="32" name="TextBox 32"/>
          <p:cNvSpPr txBox="1"/>
          <p:nvPr/>
        </p:nvSpPr>
        <p:spPr>
          <a:xfrm>
            <a:off x="1965542" y="7037511"/>
            <a:ext cx="3101926" cy="621194"/>
          </a:xfrm>
          <a:prstGeom prst="rect">
            <a:avLst/>
          </a:prstGeom>
        </p:spPr>
        <p:txBody>
          <a:bodyPr lIns="0" tIns="0" rIns="0" bIns="0" rtlCol="0" anchor="t">
            <a:spAutoFit/>
          </a:bodyPr>
          <a:lstStyle/>
          <a:p>
            <a:pPr algn="l">
              <a:lnSpc>
                <a:spcPts val="2510"/>
              </a:lnSpc>
              <a:spcBef>
                <a:spcPct val="0"/>
              </a:spcBef>
            </a:pPr>
            <a:r>
              <a:rPr lang="en-US" sz="1793">
                <a:solidFill>
                  <a:srgbClr val="FFFFFF"/>
                </a:solidFill>
                <a:latin typeface="Gagalin"/>
                <a:ea typeface="Gagalin"/>
                <a:cs typeface="Gagalin"/>
                <a:sym typeface="Gagalin"/>
              </a:rPr>
              <a:t>HOW IS THE NEW BRAND ALIGNING WITH CUSTOMER TRENDS?</a:t>
            </a:r>
          </a:p>
        </p:txBody>
      </p:sp>
      <p:sp>
        <p:nvSpPr>
          <p:cNvPr id="33" name="TextBox 33"/>
          <p:cNvSpPr txBox="1"/>
          <p:nvPr/>
        </p:nvSpPr>
        <p:spPr>
          <a:xfrm>
            <a:off x="9822466" y="7047036"/>
            <a:ext cx="3561277" cy="3141492"/>
          </a:xfrm>
          <a:prstGeom prst="rect">
            <a:avLst/>
          </a:prstGeom>
        </p:spPr>
        <p:txBody>
          <a:bodyPr lIns="0" tIns="0" rIns="0" bIns="0" rtlCol="0" anchor="t">
            <a:spAutoFit/>
          </a:bodyPr>
          <a:lstStyle/>
          <a:p>
            <a:pPr algn="just">
              <a:lnSpc>
                <a:spcPts val="1671"/>
              </a:lnSpc>
            </a:pPr>
            <a:r>
              <a:rPr lang="en-US" sz="1194">
                <a:solidFill>
                  <a:srgbClr val="000001"/>
                </a:solidFill>
                <a:latin typeface="Open Sauce"/>
                <a:ea typeface="Open Sauce"/>
                <a:cs typeface="Open Sauce"/>
                <a:sym typeface="Open Sauce"/>
              </a:rPr>
              <a:t>1. Product Strategy </a:t>
            </a:r>
          </a:p>
          <a:p>
            <a:pPr algn="just">
              <a:lnSpc>
                <a:spcPts val="1671"/>
              </a:lnSpc>
            </a:pPr>
            <a:r>
              <a:rPr lang="en-US" sz="1194">
                <a:solidFill>
                  <a:srgbClr val="000001"/>
                </a:solidFill>
                <a:latin typeface="Open Sauce"/>
                <a:ea typeface="Open Sauce"/>
                <a:cs typeface="Open Sauce"/>
                <a:sym typeface="Open Sauce"/>
              </a:rPr>
              <a:t>Elenvora offers eco-luxury fashion made from recycled and bio-engineered fabrics. The brand focuses on premium craftsmanship, minimalist design, and personalisation options, ensuring customers receive sustainable yet high-quality modern luxury.</a:t>
            </a:r>
          </a:p>
          <a:p>
            <a:pPr algn="just">
              <a:lnSpc>
                <a:spcPts val="1671"/>
              </a:lnSpc>
            </a:pPr>
            <a:r>
              <a:rPr lang="en-US" sz="1194">
                <a:solidFill>
                  <a:srgbClr val="000001"/>
                </a:solidFill>
                <a:latin typeface="Open Sauce"/>
                <a:ea typeface="Open Sauce"/>
                <a:cs typeface="Open Sauce"/>
                <a:sym typeface="Open Sauce"/>
              </a:rPr>
              <a:t>2. Promotion Strategy </a:t>
            </a:r>
          </a:p>
          <a:p>
            <a:pPr algn="just">
              <a:lnSpc>
                <a:spcPts val="1671"/>
              </a:lnSpc>
            </a:pPr>
            <a:r>
              <a:rPr lang="en-US" sz="1194">
                <a:solidFill>
                  <a:srgbClr val="000001"/>
                </a:solidFill>
                <a:latin typeface="Open Sauce"/>
                <a:ea typeface="Open Sauce"/>
                <a:cs typeface="Open Sauce"/>
                <a:sym typeface="Open Sauce"/>
              </a:rPr>
              <a:t>Promotion centres on digital storytelling, influencer collaborations, and immersive social media campaigns. Elenvora highlights sustainability, craftsmanship, and exclusivity to build emotional appeal and attract fashion-forward, environmentally conscious consumers.</a:t>
            </a:r>
          </a:p>
          <a:p>
            <a:pPr algn="just">
              <a:lnSpc>
                <a:spcPts val="1671"/>
              </a:lnSpc>
            </a:pPr>
            <a:endParaRPr lang="en-US" sz="1194">
              <a:solidFill>
                <a:srgbClr val="000001"/>
              </a:solidFill>
              <a:latin typeface="Open Sauce"/>
              <a:ea typeface="Open Sauce"/>
              <a:cs typeface="Open Sauce"/>
              <a:sym typeface="Open Sauce"/>
            </a:endParaRPr>
          </a:p>
        </p:txBody>
      </p:sp>
      <p:sp>
        <p:nvSpPr>
          <p:cNvPr id="34" name="TextBox 34"/>
          <p:cNvSpPr txBox="1"/>
          <p:nvPr/>
        </p:nvSpPr>
        <p:spPr>
          <a:xfrm>
            <a:off x="9859366" y="6577972"/>
            <a:ext cx="2289541" cy="339875"/>
          </a:xfrm>
          <a:prstGeom prst="rect">
            <a:avLst/>
          </a:prstGeom>
        </p:spPr>
        <p:txBody>
          <a:bodyPr lIns="0" tIns="0" rIns="0" bIns="0" rtlCol="0" anchor="t">
            <a:spAutoFit/>
          </a:bodyPr>
          <a:lstStyle/>
          <a:p>
            <a:pPr algn="l">
              <a:lnSpc>
                <a:spcPts val="2700"/>
              </a:lnSpc>
              <a:spcBef>
                <a:spcPct val="0"/>
              </a:spcBef>
            </a:pPr>
            <a:r>
              <a:rPr lang="en-US" sz="1929">
                <a:solidFill>
                  <a:srgbClr val="FFFFFF"/>
                </a:solidFill>
                <a:latin typeface="Gagalin"/>
                <a:ea typeface="Gagalin"/>
                <a:cs typeface="Gagalin"/>
                <a:sym typeface="Gagalin"/>
              </a:rPr>
              <a:t> Marketing Mix</a:t>
            </a:r>
          </a:p>
        </p:txBody>
      </p:sp>
      <p:sp>
        <p:nvSpPr>
          <p:cNvPr id="35" name="TextBox 35"/>
          <p:cNvSpPr txBox="1"/>
          <p:nvPr/>
        </p:nvSpPr>
        <p:spPr>
          <a:xfrm>
            <a:off x="1712209" y="12330742"/>
            <a:ext cx="3355259" cy="2819547"/>
          </a:xfrm>
          <a:prstGeom prst="rect">
            <a:avLst/>
          </a:prstGeom>
        </p:spPr>
        <p:txBody>
          <a:bodyPr lIns="0" tIns="0" rIns="0" bIns="0" rtlCol="0" anchor="t">
            <a:spAutoFit/>
          </a:bodyPr>
          <a:lstStyle/>
          <a:p>
            <a:pPr algn="just">
              <a:lnSpc>
                <a:spcPts val="2091"/>
              </a:lnSpc>
            </a:pPr>
            <a:r>
              <a:rPr lang="en-US" sz="1494">
                <a:solidFill>
                  <a:srgbClr val="000001"/>
                </a:solidFill>
                <a:latin typeface="Open Sauce"/>
                <a:ea typeface="Open Sauce"/>
                <a:cs typeface="Open Sauce"/>
                <a:sym typeface="Open Sauce"/>
              </a:rPr>
              <a:t>Elenvora strengthens Burberry’s position in the evolving luxury market by combining sustainability with modern elegance. Through targeted segmentation and focused product and promotion strategies, the brand meets rising consumer expectations for ethical, premium fashion. This positions Elenvora for strong market acceptance and long-term competitive advantage.</a:t>
            </a:r>
          </a:p>
        </p:txBody>
      </p:sp>
      <p:sp>
        <p:nvSpPr>
          <p:cNvPr id="36" name="TextBox 36"/>
          <p:cNvSpPr txBox="1"/>
          <p:nvPr/>
        </p:nvSpPr>
        <p:spPr>
          <a:xfrm>
            <a:off x="1876743" y="11850055"/>
            <a:ext cx="1338290" cy="339875"/>
          </a:xfrm>
          <a:prstGeom prst="rect">
            <a:avLst/>
          </a:prstGeom>
        </p:spPr>
        <p:txBody>
          <a:bodyPr lIns="0" tIns="0" rIns="0" bIns="0" rtlCol="0" anchor="t">
            <a:spAutoFit/>
          </a:bodyPr>
          <a:lstStyle/>
          <a:p>
            <a:pPr algn="l">
              <a:lnSpc>
                <a:spcPts val="2700"/>
              </a:lnSpc>
              <a:spcBef>
                <a:spcPct val="0"/>
              </a:spcBef>
            </a:pPr>
            <a:r>
              <a:rPr lang="en-US" sz="1929">
                <a:solidFill>
                  <a:srgbClr val="FFFFFF"/>
                </a:solidFill>
                <a:latin typeface="Gagalin"/>
                <a:ea typeface="Gagalin"/>
                <a:cs typeface="Gagalin"/>
                <a:sym typeface="Gagalin"/>
              </a:rPr>
              <a:t>Conclusion</a:t>
            </a:r>
          </a:p>
        </p:txBody>
      </p:sp>
      <p:sp>
        <p:nvSpPr>
          <p:cNvPr id="37" name="TextBox 37"/>
          <p:cNvSpPr txBox="1"/>
          <p:nvPr/>
        </p:nvSpPr>
        <p:spPr>
          <a:xfrm>
            <a:off x="4572182" y="16441781"/>
            <a:ext cx="7006259" cy="2717312"/>
          </a:xfrm>
          <a:prstGeom prst="rect">
            <a:avLst/>
          </a:prstGeom>
        </p:spPr>
        <p:txBody>
          <a:bodyPr lIns="0" tIns="0" rIns="0" bIns="0" rtlCol="0" anchor="t">
            <a:spAutoFit/>
          </a:bodyPr>
          <a:lstStyle/>
          <a:p>
            <a:pPr algn="just">
              <a:lnSpc>
                <a:spcPts val="1951"/>
              </a:lnSpc>
            </a:pPr>
            <a:r>
              <a:rPr lang="en-US" sz="1394">
                <a:solidFill>
                  <a:srgbClr val="000001"/>
                </a:solidFill>
                <a:latin typeface="Open Sauce"/>
                <a:ea typeface="Open Sauce"/>
                <a:cs typeface="Open Sauce"/>
                <a:sym typeface="Open Sauce"/>
              </a:rPr>
              <a:t>Kapferer, J.N. (2021) The New Strategic Brand Management. London: Kogan Page.</a:t>
            </a:r>
          </a:p>
          <a:p>
            <a:pPr algn="just">
              <a:lnSpc>
                <a:spcPts val="1951"/>
              </a:lnSpc>
            </a:pPr>
            <a:r>
              <a:rPr lang="en-US" sz="1394">
                <a:solidFill>
                  <a:srgbClr val="000001"/>
                </a:solidFill>
                <a:latin typeface="Open Sauce"/>
                <a:ea typeface="Open Sauce"/>
                <a:cs typeface="Open Sauce"/>
                <a:sym typeface="Open Sauce"/>
              </a:rPr>
              <a:t>Kotler, P., Keller, K.L. and Chernev, A. (2022) Marketing Management. 16th edn. London: Pearson.</a:t>
            </a:r>
          </a:p>
          <a:p>
            <a:pPr algn="just">
              <a:lnSpc>
                <a:spcPts val="1951"/>
              </a:lnSpc>
            </a:pPr>
            <a:r>
              <a:rPr lang="en-US" sz="1394">
                <a:solidFill>
                  <a:srgbClr val="000001"/>
                </a:solidFill>
                <a:latin typeface="Open Sauce"/>
                <a:ea typeface="Open Sauce"/>
                <a:cs typeface="Open Sauce"/>
                <a:sym typeface="Open Sauce"/>
              </a:rPr>
              <a:t>Kapferer, J.N. and Bastien, V. (2020) ‘The specificity of luxury management: Turning marketing upside down’, Journal of Brand Management, 27(5), pp. 1–7.</a:t>
            </a:r>
          </a:p>
          <a:p>
            <a:pPr algn="just">
              <a:lnSpc>
                <a:spcPts val="1951"/>
              </a:lnSpc>
            </a:pPr>
            <a:r>
              <a:rPr lang="en-US" sz="1394">
                <a:solidFill>
                  <a:srgbClr val="000001"/>
                </a:solidFill>
                <a:latin typeface="Open Sauce"/>
                <a:ea typeface="Open Sauce"/>
                <a:cs typeface="Open Sauce"/>
                <a:sym typeface="Open Sauce"/>
              </a:rPr>
              <a:t>Gallagher, D. and Grehan, E. (2023) ‘Sustainable luxury: Consumer expectations and brand response’, International Journal of Retail &amp; Distribution Management, 51(3), pp. 345–360.</a:t>
            </a:r>
          </a:p>
          <a:p>
            <a:pPr algn="just">
              <a:lnSpc>
                <a:spcPts val="1951"/>
              </a:lnSpc>
            </a:pPr>
            <a:r>
              <a:rPr lang="en-US" sz="1394">
                <a:solidFill>
                  <a:srgbClr val="000001"/>
                </a:solidFill>
                <a:latin typeface="Open Sauce"/>
                <a:ea typeface="Open Sauce"/>
                <a:cs typeface="Open Sauce"/>
                <a:sym typeface="Open Sauce"/>
              </a:rPr>
              <a:t>BCG (2021) True-Luxury Global Consumer Insight Report. Available at: </a:t>
            </a:r>
            <a:r>
              <a:rPr lang="en-US" sz="1394" u="sng">
                <a:solidFill>
                  <a:srgbClr val="000001"/>
                </a:solidFill>
                <a:latin typeface="Open Sauce"/>
                <a:ea typeface="Open Sauce"/>
                <a:cs typeface="Open Sauce"/>
                <a:sym typeface="Open Sauce"/>
                <a:hlinkClick r:id="rId8" tooltip="https://www.bcg.com"/>
              </a:rPr>
              <a:t>https://www.bcg.com</a:t>
            </a:r>
          </a:p>
          <a:p>
            <a:pPr algn="just">
              <a:lnSpc>
                <a:spcPts val="1951"/>
              </a:lnSpc>
            </a:pPr>
            <a:r>
              <a:rPr lang="en-US" sz="1394">
                <a:solidFill>
                  <a:srgbClr val="000001"/>
                </a:solidFill>
                <a:latin typeface="Open Sauce"/>
                <a:ea typeface="Open Sauce"/>
                <a:cs typeface="Open Sauce"/>
                <a:sym typeface="Open Sauce"/>
              </a:rPr>
              <a:t>(Accessed: [date]).</a:t>
            </a:r>
          </a:p>
        </p:txBody>
      </p:sp>
      <p:sp>
        <p:nvSpPr>
          <p:cNvPr id="38" name="TextBox 38"/>
          <p:cNvSpPr txBox="1"/>
          <p:nvPr/>
        </p:nvSpPr>
        <p:spPr>
          <a:xfrm>
            <a:off x="3037139" y="16034150"/>
            <a:ext cx="1626266" cy="339875"/>
          </a:xfrm>
          <a:prstGeom prst="rect">
            <a:avLst/>
          </a:prstGeom>
        </p:spPr>
        <p:txBody>
          <a:bodyPr lIns="0" tIns="0" rIns="0" bIns="0" rtlCol="0" anchor="t">
            <a:spAutoFit/>
          </a:bodyPr>
          <a:lstStyle/>
          <a:p>
            <a:pPr algn="l">
              <a:lnSpc>
                <a:spcPts val="2700"/>
              </a:lnSpc>
              <a:spcBef>
                <a:spcPct val="0"/>
              </a:spcBef>
            </a:pPr>
            <a:r>
              <a:rPr lang="en-US" sz="1929">
                <a:solidFill>
                  <a:srgbClr val="FFFFFF"/>
                </a:solidFill>
                <a:latin typeface="Gagalin"/>
                <a:ea typeface="Gagalin"/>
                <a:cs typeface="Gagalin"/>
                <a:sym typeface="Gagalin"/>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520</Words>
  <Application>Microsoft Office PowerPoint</Application>
  <PresentationFormat>Custom</PresentationFormat>
  <Paragraphs>32</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Calibri</vt:lpstr>
      <vt:lpstr>Gagalin</vt:lpstr>
      <vt:lpstr>Open Sauce</vt:lpstr>
      <vt:lpstr>Arial</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cp:revision>2</cp:revision>
  <dcterms:created xsi:type="dcterms:W3CDTF">2006-08-16T00:00:00Z</dcterms:created>
  <dcterms:modified xsi:type="dcterms:W3CDTF">2025-11-28T18:26:13Z</dcterms:modified>
  <dc:identifier>DAG6Ao1YLXo</dc:identifier>
</cp:coreProperties>
</file>