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7" r:id="rId2"/>
    <p:sldId id="259" r:id="rId3"/>
    <p:sldId id="267" r:id="rId4"/>
    <p:sldId id="268" r:id="rId5"/>
    <p:sldId id="298" r:id="rId6"/>
    <p:sldId id="297" r:id="rId7"/>
    <p:sldId id="299" r:id="rId8"/>
    <p:sldId id="269" r:id="rId9"/>
    <p:sldId id="270" r:id="rId10"/>
    <p:sldId id="293" r:id="rId11"/>
    <p:sldId id="272" r:id="rId12"/>
    <p:sldId id="300" r:id="rId13"/>
    <p:sldId id="296" r:id="rId14"/>
    <p:sldId id="295" r:id="rId15"/>
    <p:sldId id="271" r:id="rId16"/>
    <p:sldId id="273" r:id="rId17"/>
    <p:sldId id="294" r:id="rId18"/>
    <p:sldId id="301" r:id="rId19"/>
    <p:sldId id="292" r:id="rId20"/>
    <p:sldId id="289"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BB208B-EAC7-A80B-19AF-09D90137EF5E}" v="188" dt="2025-04-30T08:44:55.7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98" d="100"/>
          <a:sy n="98" d="100"/>
        </p:scale>
        <p:origin x="96" y="2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574ED77-729C-411B-AB25-4CEE5E95BE4A}" type="datetimeFigureOut">
              <a:t>10/5/2026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B6266A-C0FD-42D1-AA7E-A18C8EE503B2}" type="slidenum">
              <a:t>‹#›</a:t>
            </a:fld>
            <a:endParaRPr lang="en-US"/>
          </a:p>
        </p:txBody>
      </p:sp>
    </p:spTree>
    <p:extLst>
      <p:ext uri="{BB962C8B-B14F-4D97-AF65-F5344CB8AC3E}">
        <p14:creationId xmlns:p14="http://schemas.microsoft.com/office/powerpoint/2010/main" val="1447792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Step 4 – Analyze the Data:</a:t>
            </a:r>
            <a:br>
              <a:rPr lang="en-US" b="1" dirty="0"/>
            </a:br>
            <a:r>
              <a:rPr lang="en-US" b="1"/>
              <a:t> Look closely at the numbers and trends in the report. For example, there's an 8-year gap in life expectancy between women in the least and most deprived areas. Other data may show differences in healthcare access based on ethnicity or location.</a:t>
            </a:r>
            <a:endParaRPr lang="en-US"/>
          </a:p>
          <a:p>
            <a:r>
              <a:rPr lang="en-US" b="1"/>
              <a:t>Step 5 – Interpret the Findings:</a:t>
            </a:r>
            <a:br>
              <a:rPr lang="en-US" b="1" dirty="0"/>
            </a:br>
            <a:r>
              <a:rPr lang="en-US" b="1"/>
              <a:t> Think about what the data means. A life expectancy gap suggests deeper issues like poor living conditions, limited healthcare, or social disadvantage in deprived areas. Unequal access to GPs may explain worse outcomes for certain communities.</a:t>
            </a:r>
            <a:endParaRPr lang="en-US"/>
          </a:p>
          <a:p>
            <a:r>
              <a:rPr lang="en-US" b="1" dirty="0"/>
              <a:t>Step 6 – Propose Solutions:</a:t>
            </a:r>
            <a:br>
              <a:rPr lang="en-US" b="1" dirty="0">
                <a:cs typeface="+mn-lt"/>
              </a:rPr>
            </a:br>
            <a:r>
              <a:rPr lang="en-US" b="1" dirty="0"/>
              <a:t> Suggest ways to reduce the inequality, such as increasing healthcare access in underserved areas, changing policies that affect social conditions, or involving communities in health improvement efforts.</a:t>
            </a:r>
            <a:endParaRPr lang="en-US"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BB6266A-C0FD-42D1-AA7E-A18C8EE503B2}" type="slidenum">
              <a:rPr lang="en-US"/>
              <a:t>10</a:t>
            </a:fld>
            <a:endParaRPr lang="en-US"/>
          </a:p>
        </p:txBody>
      </p:sp>
    </p:spTree>
    <p:extLst>
      <p:ext uri="{BB962C8B-B14F-4D97-AF65-F5344CB8AC3E}">
        <p14:creationId xmlns:p14="http://schemas.microsoft.com/office/powerpoint/2010/main" val="40479779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b="1" dirty="0"/>
              <a:t>Legislation</a:t>
            </a:r>
            <a:r>
              <a:rPr lang="en-US" dirty="0"/>
              <a:t>: The UK government passes laws that shape the structure and delivery of health and social care services. For example, the Health and Social Care Act 2012 introduced significant changes to the NHS, including increased competition among providers and a focus on patient choice.</a:t>
            </a:r>
          </a:p>
          <a:p>
            <a:pPr marL="285750" indent="-285750">
              <a:buFont typeface="Arial"/>
              <a:buChar char="•"/>
            </a:pPr>
            <a:r>
              <a:rPr lang="en-US" b="1" dirty="0"/>
              <a:t>Funding</a:t>
            </a:r>
            <a:r>
              <a:rPr lang="en-US" dirty="0"/>
              <a:t>: Government budget allocations determine the level of funding available for health and social care services. Decisions on funding affect the quality and availability of care, including how resources are distributed across different regions and services.</a:t>
            </a:r>
          </a:p>
          <a:p>
            <a:pPr marL="285750" indent="-285750">
              <a:buFont typeface="Arial"/>
              <a:buChar char="•"/>
            </a:pPr>
            <a:r>
              <a:rPr lang="en-US" b="1" dirty="0"/>
              <a:t>Policy-making</a:t>
            </a:r>
            <a:r>
              <a:rPr lang="en-US" dirty="0"/>
              <a:t>: Government policies set priorities and frameworks for health and social care. Policies on issues such as mental health, aging populations, and public health campaigns guide how services are developed and delivered.</a:t>
            </a:r>
          </a:p>
          <a:p>
            <a:pPr marL="285750" indent="-285750">
              <a:buFont typeface="Arial"/>
              <a:buChar char="•"/>
            </a:pPr>
            <a:r>
              <a:rPr lang="en-US" b="1" dirty="0"/>
              <a:t>Regulation and Oversight</a:t>
            </a:r>
            <a:r>
              <a:rPr lang="en-US" dirty="0"/>
              <a:t>: Government bodies like the Care Quality Commission (CQC) regulate and inspect health and social care services to ensure they meet standards. Regulation ensures that services provide safe and effective care, and it holds providers accountable for their performance.</a:t>
            </a:r>
          </a:p>
          <a:p>
            <a:pPr marL="285750" indent="-285750">
              <a:buFont typeface="Arial"/>
              <a:buChar char="•"/>
            </a:pPr>
            <a:r>
              <a:rPr lang="en-US" b="1" dirty="0"/>
              <a:t>Public Health Initiatives</a:t>
            </a:r>
            <a:r>
              <a:rPr lang="en-US" dirty="0"/>
              <a:t>: The government implements public health initiatives and campaigns to address health issues such as smoking, obesity, and infectious diseases. These initiatives aim to improve population health and reduce health inequalities.</a:t>
            </a:r>
          </a:p>
          <a:p>
            <a:pPr marL="285750" indent="-285750">
              <a:buFont typeface="Arial"/>
              <a:buChar char="•"/>
            </a:pPr>
            <a:r>
              <a:rPr lang="en-US" b="1" dirty="0"/>
              <a:t>Social Care Reform</a:t>
            </a:r>
            <a:r>
              <a:rPr lang="en-US" dirty="0"/>
              <a:t>: Government decisions on social care reform, such as those related to funding for elderly care or support for disabled individuals, affect the accessibility and quality of social care services.</a:t>
            </a:r>
          </a:p>
          <a:p>
            <a:pPr marL="285750" indent="-285750">
              <a:buFont typeface="Arial"/>
              <a:buChar char="•"/>
            </a:pPr>
            <a:r>
              <a:rPr lang="en-US" b="1" dirty="0"/>
              <a:t>Strategic Planning</a:t>
            </a:r>
            <a:r>
              <a:rPr lang="en-US" dirty="0"/>
              <a:t>: The government sets strategic health priorities and goals, such as those outlined in the NHS Long Term Plan, which directs future developments and improvements in health care.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4BB6266A-C0FD-42D1-AA7E-A18C8EE503B2}" type="slidenum">
              <a:t>11</a:t>
            </a:fld>
            <a:endParaRPr lang="en-US"/>
          </a:p>
        </p:txBody>
      </p:sp>
    </p:spTree>
    <p:extLst>
      <p:ext uri="{BB962C8B-B14F-4D97-AF65-F5344CB8AC3E}">
        <p14:creationId xmlns:p14="http://schemas.microsoft.com/office/powerpoint/2010/main" val="29752997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EC2E090-EBCF-4013-C7C7-9C2DD859925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85C9C0-34C4-15AC-A647-AF1AFA0AD18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7124ACB-A956-CD3B-8D1F-17595EF89E1B}"/>
              </a:ext>
            </a:extLst>
          </p:cNvPr>
          <p:cNvSpPr>
            <a:spLocks noGrp="1"/>
          </p:cNvSpPr>
          <p:nvPr>
            <p:ph type="body" idx="1"/>
          </p:nvPr>
        </p:nvSpPr>
        <p:spPr/>
        <p:txBody>
          <a:bodyPr/>
          <a:lstStyle/>
          <a:p>
            <a:pPr>
              <a:buFont typeface="Arial"/>
              <a:buChar char="•"/>
            </a:pPr>
            <a:r>
              <a:rPr lang="en-US" dirty="0"/>
              <a:t>As of now, the </a:t>
            </a:r>
            <a:r>
              <a:rPr lang="en-US" b="1" dirty="0"/>
              <a:t>National Care Service</a:t>
            </a:r>
            <a:r>
              <a:rPr lang="en-US" dirty="0"/>
              <a:t> is not yet a reality in England. However, there have been significant discussions and proposals around creating such a system. The idea of a National Care Service was proposed as part of broader reforms to adult social care, with the goal of creating a more universal, accessible, and equitable system for people who need care, particularly for the elderly and people with disabilities.</a:t>
            </a:r>
          </a:p>
          <a:p>
            <a:pPr>
              <a:buFont typeface="Arial"/>
              <a:buChar char="•"/>
            </a:pPr>
            <a:r>
              <a:rPr lang="en-US" dirty="0"/>
              <a:t>The </a:t>
            </a:r>
            <a:r>
              <a:rPr lang="en-US" b="1" dirty="0"/>
              <a:t>Labour Party</a:t>
            </a:r>
            <a:r>
              <a:rPr lang="en-US" dirty="0"/>
              <a:t> in the UK has called for a National Care Service, drawing comparisons to the National Health Service (NHS) with the aim of ensuring that social care is publicly funded and available to everyone who needs it. Their proposal includes free personal care, a well-trained workforce, and more consistent standards across the country.</a:t>
            </a:r>
          </a:p>
          <a:p>
            <a:pPr marL="285750" indent="-285750">
              <a:buFont typeface="Arial"/>
              <a:buChar char="•"/>
            </a:pPr>
            <a:endParaRPr lang="en-US" dirty="0">
              <a:ea typeface="Calibri"/>
              <a:cs typeface="Calibri"/>
            </a:endParaRPr>
          </a:p>
        </p:txBody>
      </p:sp>
      <p:sp>
        <p:nvSpPr>
          <p:cNvPr id="4" name="Slide Number Placeholder 3">
            <a:extLst>
              <a:ext uri="{FF2B5EF4-FFF2-40B4-BE49-F238E27FC236}">
                <a16:creationId xmlns:a16="http://schemas.microsoft.com/office/drawing/2014/main" id="{C4BDDED2-944C-4D8A-0663-C6AE4BAB2DAC}"/>
              </a:ext>
            </a:extLst>
          </p:cNvPr>
          <p:cNvSpPr>
            <a:spLocks noGrp="1"/>
          </p:cNvSpPr>
          <p:nvPr>
            <p:ph type="sldNum" sz="quarter" idx="5"/>
          </p:nvPr>
        </p:nvSpPr>
        <p:spPr/>
        <p:txBody>
          <a:bodyPr/>
          <a:lstStyle/>
          <a:p>
            <a:fld id="{4BB6266A-C0FD-42D1-AA7E-A18C8EE503B2}" type="slidenum">
              <a:t>14</a:t>
            </a:fld>
            <a:endParaRPr lang="en-US"/>
          </a:p>
        </p:txBody>
      </p:sp>
    </p:spTree>
    <p:extLst>
      <p:ext uri="{BB962C8B-B14F-4D97-AF65-F5344CB8AC3E}">
        <p14:creationId xmlns:p14="http://schemas.microsoft.com/office/powerpoint/2010/main" val="17716953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What have we learnt from the video?</a:t>
            </a:r>
          </a:p>
        </p:txBody>
      </p:sp>
      <p:sp>
        <p:nvSpPr>
          <p:cNvPr id="4" name="Slide Number Placeholder 3"/>
          <p:cNvSpPr>
            <a:spLocks noGrp="1"/>
          </p:cNvSpPr>
          <p:nvPr>
            <p:ph type="sldNum" sz="quarter" idx="5"/>
          </p:nvPr>
        </p:nvSpPr>
        <p:spPr/>
        <p:txBody>
          <a:bodyPr/>
          <a:lstStyle/>
          <a:p>
            <a:fld id="{4BB6266A-C0FD-42D1-AA7E-A18C8EE503B2}" type="slidenum">
              <a:rPr lang="en-US"/>
              <a:t>15</a:t>
            </a:fld>
            <a:endParaRPr lang="en-US"/>
          </a:p>
        </p:txBody>
      </p:sp>
    </p:spTree>
    <p:extLst>
      <p:ext uri="{BB962C8B-B14F-4D97-AF65-F5344CB8AC3E}">
        <p14:creationId xmlns:p14="http://schemas.microsoft.com/office/powerpoint/2010/main" val="423908330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05/10/2026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05/10/2026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05/10/2026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05/10/2026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05/10/2026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05/10/2026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05/10/2026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rj0UdA28INk?feature=oembed"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kingsfund.org.uk/insight-and-analysis/long-reads/what-are-health-inequalities"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jpe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video" Target="https://www.youtube.com/embed/X069KJuT4zs?feature=oembed" TargetMode="External"/><Relationship Id="rId4" Type="http://schemas.openxmlformats.org/officeDocument/2006/relationships/image" Target="../media/image12.jpeg"/></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5.jpeg"/></Relationships>
</file>

<file path=ppt/slides/_rels/slide17.xml.rels><?xml version="1.0" encoding="UTF-8" standalone="yes"?>
<Relationships xmlns="http://schemas.openxmlformats.org/package/2006/relationships"><Relationship Id="rId2" Type="http://schemas.openxmlformats.org/officeDocument/2006/relationships/hyperlink" Target="https://www.actiononsugar.org/reformulation-/sugar-reduction-programme/#:~:text=Overall%203.5%25%20reduction%20in%20total,%25)%20and%20puddings%20(2.3%25).%E2%80%8B"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ncbi.nlm.nih.gov/pmc/articles/PMC71576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0315" y="1628802"/>
            <a:ext cx="11354539" cy="1078888"/>
          </a:xfrm>
        </p:spPr>
        <p:txBody>
          <a:bodyPr>
            <a:normAutofit fontScale="90000"/>
          </a:bodyPr>
          <a:lstStyle/>
          <a:p>
            <a:r>
              <a:rPr lang="en-GB" sz="5400" b="1" dirty="0">
                <a:solidFill>
                  <a:schemeClr val="bg1"/>
                </a:solidFill>
                <a:latin typeface="Aptos"/>
              </a:rPr>
              <a:t>Health, Wellbeing and Sustainable Development (BMHP6030)</a:t>
            </a:r>
            <a:endParaRPr lang="en-GB" altLang="en-US" sz="5400" b="1" dirty="0">
              <a:solidFill>
                <a:schemeClr val="bg1"/>
              </a:solidFill>
              <a:latin typeface="Aptos"/>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621438" y="4028869"/>
            <a:ext cx="11354539" cy="1200329"/>
          </a:xfrm>
          <a:prstGeom prst="rect">
            <a:avLst/>
          </a:prstGeom>
          <a:noFill/>
        </p:spPr>
        <p:txBody>
          <a:bodyPr wrap="square" lIns="91440" tIns="45720" rIns="91440" bIns="45720" rtlCol="0" anchor="t">
            <a:spAutoFit/>
          </a:bodyPr>
          <a:lstStyle/>
          <a:p>
            <a:pPr algn="ctr"/>
            <a:r>
              <a:rPr lang="en-GB" sz="3600" b="1" dirty="0">
                <a:solidFill>
                  <a:prstClr val="white"/>
                </a:solidFill>
                <a:latin typeface="Aptos"/>
              </a:rPr>
              <a:t>WEEK 5 – </a:t>
            </a:r>
            <a:r>
              <a:rPr lang="en-GB" sz="3600" b="1" dirty="0">
                <a:solidFill>
                  <a:prstClr val="white"/>
                </a:solidFill>
                <a:latin typeface="Aptos"/>
                <a:ea typeface="+mn-lt"/>
                <a:cs typeface="+mn-lt"/>
              </a:rPr>
              <a:t>Social Processes and Ideologies Impacting Service Users in Health and Social Care</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b="1" dirty="0">
                <a:solidFill>
                  <a:srgbClr val="002060"/>
                </a:solidFill>
                <a:latin typeface="Aptos"/>
              </a:rPr>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a:xfrm>
            <a:off x="609600" y="1929715"/>
            <a:ext cx="10972800" cy="3917032"/>
          </a:xfrm>
        </p:spPr>
        <p:txBody>
          <a:bodyPr vert="horz" lIns="91440" tIns="45720" rIns="91440" bIns="45720" rtlCol="0" anchor="t">
            <a:normAutofit/>
          </a:bodyPr>
          <a:lstStyle/>
          <a:p>
            <a:r>
              <a:rPr lang="en-GB" sz="2400" dirty="0">
                <a:latin typeface="Aptos"/>
                <a:ea typeface="+mn-lt"/>
                <a:cs typeface="+mn-lt"/>
              </a:rPr>
              <a:t>In this lecture, we will explore how social processes and ideologies shape the experiences of service users in health and social care (HSC). We will discuss stigma, social determinants of health, health inequalities and the role of public health campaigns.</a:t>
            </a:r>
          </a:p>
          <a:p>
            <a:endParaRPr lang="en-GB" sz="2400" dirty="0">
              <a:latin typeface="Aptos"/>
              <a:ea typeface="+mn-lt"/>
              <a:cs typeface="+mn-lt"/>
            </a:endParaRPr>
          </a:p>
          <a:p>
            <a:r>
              <a:rPr lang="en-GB" sz="2400" dirty="0">
                <a:latin typeface="Aptos"/>
                <a:ea typeface="+mn-lt"/>
                <a:cs typeface="+mn-lt"/>
              </a:rPr>
              <a:t>We aim to understand how these factors impact service delivery and outcomes and explore strategies for addressing these challenges.</a:t>
            </a:r>
          </a:p>
          <a:p>
            <a:endParaRPr lang="en-GB" sz="2400" dirty="0">
              <a:latin typeface="Aptos"/>
            </a:endParaRP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609600" y="274638"/>
            <a:ext cx="10972800" cy="1143000"/>
          </a:xfrm>
        </p:spPr>
        <p:txBody>
          <a:bodyPr anchor="ctr">
            <a:normAutofit/>
          </a:bodyPr>
          <a:lstStyle/>
          <a:p>
            <a:r>
              <a:rPr lang="en-GB" b="1" dirty="0">
                <a:solidFill>
                  <a:srgbClr val="002060"/>
                </a:solidFill>
                <a:latin typeface="Aptos"/>
              </a:rPr>
              <a:t>Social Processes and Ideologies</a:t>
            </a:r>
          </a:p>
        </p:txBody>
      </p:sp>
      <p:sp>
        <p:nvSpPr>
          <p:cNvPr id="3" name="Content Placeholder 2">
            <a:extLst>
              <a:ext uri="{FF2B5EF4-FFF2-40B4-BE49-F238E27FC236}">
                <a16:creationId xmlns:a16="http://schemas.microsoft.com/office/drawing/2014/main" id="{6D8F5D4C-7074-417F-BE04-66636F6FD80A}"/>
              </a:ext>
            </a:extLst>
          </p:cNvPr>
          <p:cNvSpPr>
            <a:spLocks noGrp="1"/>
          </p:cNvSpPr>
          <p:nvPr>
            <p:ph sz="half" idx="1"/>
          </p:nvPr>
        </p:nvSpPr>
        <p:spPr>
          <a:xfrm>
            <a:off x="609600" y="1600201"/>
            <a:ext cx="6754340" cy="3989040"/>
          </a:xfrm>
        </p:spPr>
        <p:txBody>
          <a:bodyPr vert="horz" lIns="91440" tIns="45720" rIns="91440" bIns="45720" rtlCol="0" anchor="t">
            <a:noAutofit/>
          </a:bodyPr>
          <a:lstStyle/>
          <a:p>
            <a:pPr>
              <a:lnSpc>
                <a:spcPct val="90000"/>
              </a:lnSpc>
            </a:pPr>
            <a:r>
              <a:rPr lang="en-GB" sz="1800" b="1" dirty="0">
                <a:latin typeface="Aptos"/>
              </a:rPr>
              <a:t>Social processes</a:t>
            </a:r>
            <a:r>
              <a:rPr lang="en-GB" sz="1800" dirty="0">
                <a:latin typeface="Aptos"/>
              </a:rPr>
              <a:t> involve the interactions between individuals and groups that shape behaviours, norms, and societal structures, influencing access and delivery of healthcare</a:t>
            </a:r>
          </a:p>
          <a:p>
            <a:pPr>
              <a:lnSpc>
                <a:spcPct val="90000"/>
              </a:lnSpc>
            </a:pPr>
            <a:r>
              <a:rPr lang="en-GB" sz="1800" b="1" dirty="0">
                <a:latin typeface="Aptos"/>
              </a:rPr>
              <a:t>Ideologies</a:t>
            </a:r>
            <a:r>
              <a:rPr lang="en-GB" sz="1800" dirty="0">
                <a:latin typeface="Aptos"/>
              </a:rPr>
              <a:t> are belief systems that impact attitudes, </a:t>
            </a:r>
            <a:r>
              <a:rPr lang="en-GB" sz="1800" err="1">
                <a:latin typeface="Aptos"/>
              </a:rPr>
              <a:t>behaviors</a:t>
            </a:r>
            <a:r>
              <a:rPr lang="en-GB" sz="1800" dirty="0">
                <a:latin typeface="Aptos"/>
              </a:rPr>
              <a:t>, and policy decisions within healthcare, affecting practices and societal expectations</a:t>
            </a:r>
          </a:p>
          <a:p>
            <a:pPr>
              <a:lnSpc>
                <a:spcPct val="90000"/>
              </a:lnSpc>
            </a:pPr>
            <a:r>
              <a:rPr lang="en-GB" sz="1800" dirty="0">
                <a:latin typeface="Aptos"/>
              </a:rPr>
              <a:t>Addressing social processes and ideologies is crucial to improving the </a:t>
            </a:r>
            <a:r>
              <a:rPr lang="en-GB" sz="1800" b="1" dirty="0">
                <a:latin typeface="Aptos"/>
              </a:rPr>
              <a:t>quality, equity, and accessibility </a:t>
            </a:r>
            <a:r>
              <a:rPr lang="en-GB" sz="1800" dirty="0">
                <a:latin typeface="Aptos"/>
              </a:rPr>
              <a:t>of healthcare services</a:t>
            </a:r>
          </a:p>
          <a:p>
            <a:pPr>
              <a:lnSpc>
                <a:spcPct val="90000"/>
              </a:lnSpc>
            </a:pPr>
            <a:r>
              <a:rPr lang="en-GB" sz="1800" dirty="0">
                <a:latin typeface="Aptos"/>
              </a:rPr>
              <a:t>Understanding these factors is essential for achieving Sustainable Development Goals, particularly SDG 3, which focuses on </a:t>
            </a:r>
            <a:r>
              <a:rPr lang="en-GB" sz="1800" b="1" dirty="0">
                <a:latin typeface="Aptos"/>
              </a:rPr>
              <a:t>ensuring healthy lives and promoting wellbeing for all</a:t>
            </a:r>
          </a:p>
          <a:p>
            <a:pPr marL="0" indent="0">
              <a:lnSpc>
                <a:spcPct val="90000"/>
              </a:lnSpc>
              <a:buNone/>
            </a:pPr>
            <a:r>
              <a:rPr lang="en-GB" sz="1800" dirty="0">
                <a:latin typeface="Aptos"/>
              </a:rPr>
              <a:t>                                                                                                                                                                                                                            (Latif, 2020)</a:t>
            </a:r>
          </a:p>
          <a:p>
            <a:pPr marL="0" indent="0">
              <a:lnSpc>
                <a:spcPct val="90000"/>
              </a:lnSpc>
              <a:buNone/>
            </a:pPr>
            <a:endParaRPr lang="en-GB" sz="1500">
              <a:latin typeface="Aptos"/>
            </a:endParaRPr>
          </a:p>
        </p:txBody>
      </p:sp>
      <p:pic>
        <p:nvPicPr>
          <p:cNvPr id="5" name="Picture 4" descr="England is a more tolerant multicultural society than 5 years ago, study  shows - Mirror Online">
            <a:extLst>
              <a:ext uri="{FF2B5EF4-FFF2-40B4-BE49-F238E27FC236}">
                <a16:creationId xmlns:a16="http://schemas.microsoft.com/office/drawing/2014/main" id="{698FC65D-BC02-0AE9-8B1E-1060B26D1686}"/>
              </a:ext>
            </a:extLst>
          </p:cNvPr>
          <p:cNvPicPr>
            <a:picLocks noChangeAspect="1"/>
          </p:cNvPicPr>
          <p:nvPr/>
        </p:nvPicPr>
        <p:blipFill>
          <a:blip r:embed="rId2"/>
          <a:srcRect l="6216" r="18189" b="-1"/>
          <a:stretch/>
        </p:blipFill>
        <p:spPr>
          <a:xfrm>
            <a:off x="7628924" y="1672282"/>
            <a:ext cx="3706341" cy="2743068"/>
          </a:xfrm>
          <a:prstGeom prst="rect">
            <a:avLst/>
          </a:prstGeom>
          <a:noFill/>
        </p:spPr>
      </p:pic>
    </p:spTree>
    <p:extLst>
      <p:ext uri="{BB962C8B-B14F-4D97-AF65-F5344CB8AC3E}">
        <p14:creationId xmlns:p14="http://schemas.microsoft.com/office/powerpoint/2010/main" val="34154356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36E5-0A1D-44FF-A631-BA7E8B109952}"/>
              </a:ext>
            </a:extLst>
          </p:cNvPr>
          <p:cNvSpPr>
            <a:spLocks noGrp="1"/>
          </p:cNvSpPr>
          <p:nvPr>
            <p:ph type="title"/>
          </p:nvPr>
        </p:nvSpPr>
        <p:spPr>
          <a:xfrm>
            <a:off x="124287" y="105962"/>
            <a:ext cx="12067713" cy="888337"/>
          </a:xfrm>
        </p:spPr>
        <p:txBody>
          <a:bodyPr>
            <a:normAutofit/>
          </a:bodyPr>
          <a:lstStyle/>
          <a:p>
            <a:r>
              <a:rPr lang="en-GB" b="1" dirty="0">
                <a:solidFill>
                  <a:srgbClr val="002060"/>
                </a:solidFill>
                <a:latin typeface="Aptos"/>
                <a:ea typeface="+mj-lt"/>
                <a:cs typeface="+mj-lt"/>
              </a:rPr>
              <a:t>Stigma and Discrimination</a:t>
            </a:r>
            <a:endParaRPr lang="en-US" dirty="0">
              <a:solidFill>
                <a:srgbClr val="000000"/>
              </a:solidFill>
              <a:latin typeface="Aptos"/>
              <a:ea typeface="+mj-lt"/>
              <a:cs typeface="+mj-lt"/>
            </a:endParaRPr>
          </a:p>
        </p:txBody>
      </p:sp>
      <p:sp>
        <p:nvSpPr>
          <p:cNvPr id="3" name="Content Placeholder 2">
            <a:extLst>
              <a:ext uri="{FF2B5EF4-FFF2-40B4-BE49-F238E27FC236}">
                <a16:creationId xmlns:a16="http://schemas.microsoft.com/office/drawing/2014/main" id="{75F4B374-D93A-425C-BBA0-9777A73DD792}"/>
              </a:ext>
            </a:extLst>
          </p:cNvPr>
          <p:cNvSpPr>
            <a:spLocks noGrp="1"/>
          </p:cNvSpPr>
          <p:nvPr>
            <p:ph idx="1"/>
          </p:nvPr>
        </p:nvSpPr>
        <p:spPr>
          <a:xfrm>
            <a:off x="609600" y="1269507"/>
            <a:ext cx="10972800" cy="5220070"/>
          </a:xfrm>
        </p:spPr>
        <p:txBody>
          <a:bodyPr vert="horz" lIns="91440" tIns="45720" rIns="91440" bIns="45720" rtlCol="0" anchor="t">
            <a:noAutofit/>
          </a:bodyPr>
          <a:lstStyle/>
          <a:p>
            <a:r>
              <a:rPr lang="en-GB" sz="2500" dirty="0">
                <a:latin typeface="Aptos"/>
                <a:ea typeface="+mn-lt"/>
                <a:cs typeface="+mn-lt"/>
              </a:rPr>
              <a:t>Stigma and discrimination are major barriers to accessing and receiving quality healthcare. They particularly affect individuals with </a:t>
            </a:r>
            <a:r>
              <a:rPr lang="en-GB" sz="2500" b="1" dirty="0">
                <a:latin typeface="Aptos"/>
                <a:ea typeface="+mn-lt"/>
                <a:cs typeface="+mn-lt"/>
              </a:rPr>
              <a:t>mental health issues, disabilities, and socially marginalised conditions.</a:t>
            </a:r>
            <a:endParaRPr lang="en-GB" sz="2500" b="1">
              <a:latin typeface="Aptos"/>
            </a:endParaRPr>
          </a:p>
          <a:p>
            <a:r>
              <a:rPr lang="en-GB" sz="2500" dirty="0">
                <a:latin typeface="Aptos"/>
                <a:ea typeface="+mn-lt"/>
                <a:cs typeface="+mn-lt"/>
              </a:rPr>
              <a:t> Fear of judgment or exclusion can lead to avoidance of healthcare services, resulting in worsened health outcomes.</a:t>
            </a:r>
            <a:endParaRPr lang="en-GB" sz="2500" dirty="0">
              <a:latin typeface="Aptos"/>
            </a:endParaRPr>
          </a:p>
          <a:p>
            <a:r>
              <a:rPr lang="en-GB" sz="2500" dirty="0">
                <a:latin typeface="Aptos"/>
                <a:ea typeface="+mn-lt"/>
                <a:cs typeface="+mn-lt"/>
              </a:rPr>
              <a:t>Common example is stigma surrounding mental health leads to delayed treatment, exacerbating conditions like depression and anxiety.</a:t>
            </a:r>
            <a:endParaRPr lang="en-GB" sz="2500" dirty="0">
              <a:latin typeface="Aptos"/>
            </a:endParaRPr>
          </a:p>
          <a:p>
            <a:r>
              <a:rPr lang="en-GB" sz="2500" dirty="0">
                <a:latin typeface="Aptos"/>
                <a:cs typeface="Times New Roman"/>
              </a:rPr>
              <a:t>Access the below journal article and provide a summary of its findings (this can be accessed using the </a:t>
            </a:r>
            <a:r>
              <a:rPr lang="en-GB" sz="2500" dirty="0" err="1">
                <a:latin typeface="Aptos"/>
                <a:cs typeface="Times New Roman"/>
              </a:rPr>
              <a:t>doi</a:t>
            </a:r>
            <a:r>
              <a:rPr lang="en-GB" sz="2500" dirty="0">
                <a:latin typeface="Aptos"/>
                <a:cs typeface="Times New Roman"/>
              </a:rPr>
              <a:t> number that can be found in the bibliography).</a:t>
            </a:r>
          </a:p>
          <a:p>
            <a:pPr marL="0" indent="0">
              <a:buNone/>
            </a:pPr>
            <a:r>
              <a:rPr lang="en-GB" sz="2500" dirty="0">
                <a:latin typeface="Aptos"/>
                <a:cs typeface="Times New Roman"/>
              </a:rPr>
              <a:t>                                                                                        </a:t>
            </a:r>
            <a:r>
              <a:rPr lang="en-GB" sz="2000" dirty="0">
                <a:latin typeface="Aptos"/>
                <a:cs typeface="Times New Roman"/>
              </a:rPr>
              <a:t>(Ahad, Gonzalez and Junquera, 2023)</a:t>
            </a:r>
            <a:endParaRPr lang="en-GB" sz="2000">
              <a:latin typeface="Aptos"/>
            </a:endParaRPr>
          </a:p>
          <a:p>
            <a:endParaRPr lang="en-GB" sz="2500" dirty="0">
              <a:latin typeface="Aptos"/>
            </a:endParaRPr>
          </a:p>
        </p:txBody>
      </p:sp>
    </p:spTree>
    <p:extLst>
      <p:ext uri="{BB962C8B-B14F-4D97-AF65-F5344CB8AC3E}">
        <p14:creationId xmlns:p14="http://schemas.microsoft.com/office/powerpoint/2010/main" val="13785055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AF5E4-5CFA-08FA-9FAB-3345A89D8A52}"/>
              </a:ext>
            </a:extLst>
          </p:cNvPr>
          <p:cNvSpPr>
            <a:spLocks noGrp="1"/>
          </p:cNvSpPr>
          <p:nvPr>
            <p:ph type="title"/>
          </p:nvPr>
        </p:nvSpPr>
        <p:spPr/>
        <p:txBody>
          <a:bodyPr/>
          <a:lstStyle/>
          <a:p>
            <a:r>
              <a:rPr lang="en-GB" dirty="0"/>
              <a:t>Stigma and Mental Health</a:t>
            </a:r>
          </a:p>
        </p:txBody>
      </p:sp>
      <p:pic>
        <p:nvPicPr>
          <p:cNvPr id="4" name="Online Media 3" title="Your words matter - the stigma around mental health">
            <a:hlinkClick r:id="" action="ppaction://media"/>
            <a:extLst>
              <a:ext uri="{FF2B5EF4-FFF2-40B4-BE49-F238E27FC236}">
                <a16:creationId xmlns:a16="http://schemas.microsoft.com/office/drawing/2014/main" id="{F94C1012-1962-A18F-F547-FC0BCA63C01C}"/>
              </a:ext>
            </a:extLst>
          </p:cNvPr>
          <p:cNvPicPr>
            <a:picLocks noGrp="1" noRot="1" noChangeAspect="1"/>
          </p:cNvPicPr>
          <p:nvPr>
            <p:ph idx="1"/>
            <a:videoFile r:link="rId1"/>
          </p:nvPr>
        </p:nvPicPr>
        <p:blipFill>
          <a:blip r:embed="rId3"/>
          <a:stretch>
            <a:fillRect/>
          </a:stretch>
        </p:blipFill>
        <p:spPr>
          <a:xfrm>
            <a:off x="2630488" y="1600200"/>
            <a:ext cx="6931025" cy="3916363"/>
          </a:xfrm>
          <a:prstGeom prst="rect">
            <a:avLst/>
          </a:prstGeom>
        </p:spPr>
      </p:pic>
    </p:spTree>
    <p:extLst>
      <p:ext uri="{BB962C8B-B14F-4D97-AF65-F5344CB8AC3E}">
        <p14:creationId xmlns:p14="http://schemas.microsoft.com/office/powerpoint/2010/main" val="11866070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11F9E-F286-CCF5-C8F5-7CDF68812621}"/>
              </a:ext>
            </a:extLst>
          </p:cNvPr>
          <p:cNvSpPr>
            <a:spLocks noGrp="1"/>
          </p:cNvSpPr>
          <p:nvPr>
            <p:ph type="title"/>
          </p:nvPr>
        </p:nvSpPr>
        <p:spPr/>
        <p:txBody>
          <a:bodyPr>
            <a:normAutofit fontScale="90000"/>
          </a:bodyPr>
          <a:lstStyle/>
          <a:p>
            <a:r>
              <a:rPr lang="en-GB" b="1" dirty="0"/>
              <a:t>Types of Social Processes and the Potential Impact</a:t>
            </a:r>
          </a:p>
        </p:txBody>
      </p:sp>
      <p:graphicFrame>
        <p:nvGraphicFramePr>
          <p:cNvPr id="4" name="Content Placeholder 3">
            <a:extLst>
              <a:ext uri="{FF2B5EF4-FFF2-40B4-BE49-F238E27FC236}">
                <a16:creationId xmlns:a16="http://schemas.microsoft.com/office/drawing/2014/main" id="{2E46FA78-BD74-5CDD-AAB3-712EFE99E8CF}"/>
              </a:ext>
            </a:extLst>
          </p:cNvPr>
          <p:cNvGraphicFramePr>
            <a:graphicFrameLocks noGrp="1"/>
          </p:cNvGraphicFramePr>
          <p:nvPr>
            <p:ph idx="1"/>
            <p:extLst>
              <p:ext uri="{D42A27DB-BD31-4B8C-83A1-F6EECF244321}">
                <p14:modId xmlns:p14="http://schemas.microsoft.com/office/powerpoint/2010/main" val="2377540668"/>
              </p:ext>
            </p:extLst>
          </p:nvPr>
        </p:nvGraphicFramePr>
        <p:xfrm>
          <a:off x="609600" y="1784056"/>
          <a:ext cx="10972800" cy="3749040"/>
        </p:xfrm>
        <a:graphic>
          <a:graphicData uri="http://schemas.openxmlformats.org/drawingml/2006/table">
            <a:tbl>
              <a:tblPr/>
              <a:tblGrid>
                <a:gridCol w="3657600">
                  <a:extLst>
                    <a:ext uri="{9D8B030D-6E8A-4147-A177-3AD203B41FA5}">
                      <a16:colId xmlns:a16="http://schemas.microsoft.com/office/drawing/2014/main" val="3026486669"/>
                    </a:ext>
                  </a:extLst>
                </a:gridCol>
                <a:gridCol w="3657600">
                  <a:extLst>
                    <a:ext uri="{9D8B030D-6E8A-4147-A177-3AD203B41FA5}">
                      <a16:colId xmlns:a16="http://schemas.microsoft.com/office/drawing/2014/main" val="4139414190"/>
                    </a:ext>
                  </a:extLst>
                </a:gridCol>
                <a:gridCol w="3657600">
                  <a:extLst>
                    <a:ext uri="{9D8B030D-6E8A-4147-A177-3AD203B41FA5}">
                      <a16:colId xmlns:a16="http://schemas.microsoft.com/office/drawing/2014/main" val="2625537162"/>
                    </a:ext>
                  </a:extLst>
                </a:gridCol>
              </a:tblGrid>
              <a:tr h="0">
                <a:tc>
                  <a:txBody>
                    <a:bodyPr/>
                    <a:lstStyle/>
                    <a:p>
                      <a:r>
                        <a:rPr lang="en-GB" sz="2400" b="1" dirty="0"/>
                        <a:t>Social Process</a:t>
                      </a:r>
                      <a:endParaRPr lang="en-GB" sz="2400" dirty="0"/>
                    </a:p>
                  </a:txBody>
                  <a:tcPr anchor="ctr">
                    <a:lnL>
                      <a:noFill/>
                    </a:lnL>
                    <a:lnR>
                      <a:noFill/>
                    </a:lnR>
                    <a:lnT>
                      <a:noFill/>
                    </a:lnT>
                    <a:lnB>
                      <a:noFill/>
                    </a:lnB>
                    <a:noFill/>
                  </a:tcPr>
                </a:tc>
                <a:tc>
                  <a:txBody>
                    <a:bodyPr/>
                    <a:lstStyle/>
                    <a:p>
                      <a:r>
                        <a:rPr lang="en-GB" sz="2400" b="1"/>
                        <a:t>Health &amp; Wellbeing Impact</a:t>
                      </a:r>
                      <a:endParaRPr lang="en-GB" sz="2400"/>
                    </a:p>
                  </a:txBody>
                  <a:tcPr anchor="ctr">
                    <a:lnL>
                      <a:noFill/>
                    </a:lnL>
                    <a:lnR>
                      <a:noFill/>
                    </a:lnR>
                    <a:lnT>
                      <a:noFill/>
                    </a:lnT>
                    <a:lnB>
                      <a:noFill/>
                    </a:lnB>
                    <a:noFill/>
                  </a:tcPr>
                </a:tc>
                <a:tc>
                  <a:txBody>
                    <a:bodyPr/>
                    <a:lstStyle/>
                    <a:p>
                      <a:r>
                        <a:rPr lang="en-GB" sz="2400" b="1"/>
                        <a:t>Example</a:t>
                      </a:r>
                      <a:endParaRPr lang="en-GB" sz="2400"/>
                    </a:p>
                  </a:txBody>
                  <a:tcPr anchor="ctr">
                    <a:lnL>
                      <a:noFill/>
                    </a:lnL>
                    <a:lnR>
                      <a:noFill/>
                    </a:lnR>
                    <a:lnT>
                      <a:noFill/>
                    </a:lnT>
                    <a:lnB>
                      <a:noFill/>
                    </a:lnB>
                    <a:noFill/>
                  </a:tcPr>
                </a:tc>
                <a:extLst>
                  <a:ext uri="{0D108BD9-81ED-4DB2-BD59-A6C34878D82A}">
                    <a16:rowId xmlns:a16="http://schemas.microsoft.com/office/drawing/2014/main" val="461737504"/>
                  </a:ext>
                </a:extLst>
              </a:tr>
              <a:tr h="0">
                <a:tc>
                  <a:txBody>
                    <a:bodyPr/>
                    <a:lstStyle/>
                    <a:p>
                      <a:r>
                        <a:rPr lang="en-GB" sz="2400" i="1"/>
                        <a:t>Socialisation</a:t>
                      </a:r>
                    </a:p>
                  </a:txBody>
                  <a:tcPr anchor="ctr">
                    <a:lnL>
                      <a:noFill/>
                    </a:lnL>
                    <a:lnR>
                      <a:noFill/>
                    </a:lnR>
                    <a:lnT>
                      <a:noFill/>
                    </a:lnT>
                    <a:lnB>
                      <a:noFill/>
                    </a:lnB>
                    <a:noFill/>
                  </a:tcPr>
                </a:tc>
                <a:tc>
                  <a:txBody>
                    <a:bodyPr/>
                    <a:lstStyle/>
                    <a:p>
                      <a:r>
                        <a:rPr lang="en-GB" sz="2400"/>
                        <a:t>Influences lifestyle habits</a:t>
                      </a:r>
                    </a:p>
                  </a:txBody>
                  <a:tcPr anchor="ctr">
                    <a:lnL>
                      <a:noFill/>
                    </a:lnL>
                    <a:lnR>
                      <a:noFill/>
                    </a:lnR>
                    <a:lnT>
                      <a:noFill/>
                    </a:lnT>
                    <a:lnB>
                      <a:noFill/>
                    </a:lnB>
                    <a:noFill/>
                  </a:tcPr>
                </a:tc>
                <a:tc>
                  <a:txBody>
                    <a:bodyPr/>
                    <a:lstStyle/>
                    <a:p>
                      <a:r>
                        <a:rPr lang="en-GB" sz="2400"/>
                        <a:t>Smoking in families</a:t>
                      </a:r>
                    </a:p>
                  </a:txBody>
                  <a:tcPr anchor="ctr">
                    <a:lnL>
                      <a:noFill/>
                    </a:lnL>
                    <a:lnR>
                      <a:noFill/>
                    </a:lnR>
                    <a:lnT>
                      <a:noFill/>
                    </a:lnT>
                    <a:lnB>
                      <a:noFill/>
                    </a:lnB>
                    <a:noFill/>
                  </a:tcPr>
                </a:tc>
                <a:extLst>
                  <a:ext uri="{0D108BD9-81ED-4DB2-BD59-A6C34878D82A}">
                    <a16:rowId xmlns:a16="http://schemas.microsoft.com/office/drawing/2014/main" val="3823878044"/>
                  </a:ext>
                </a:extLst>
              </a:tr>
              <a:tr h="0">
                <a:tc>
                  <a:txBody>
                    <a:bodyPr/>
                    <a:lstStyle/>
                    <a:p>
                      <a:r>
                        <a:rPr lang="en-GB" sz="2400" i="1"/>
                        <a:t>Social Class</a:t>
                      </a:r>
                    </a:p>
                  </a:txBody>
                  <a:tcPr anchor="ctr">
                    <a:lnL>
                      <a:noFill/>
                    </a:lnL>
                    <a:lnR>
                      <a:noFill/>
                    </a:lnR>
                    <a:lnT>
                      <a:noFill/>
                    </a:lnT>
                    <a:lnB>
                      <a:noFill/>
                    </a:lnB>
                    <a:noFill/>
                  </a:tcPr>
                </a:tc>
                <a:tc>
                  <a:txBody>
                    <a:bodyPr/>
                    <a:lstStyle/>
                    <a:p>
                      <a:r>
                        <a:rPr lang="en-GB" sz="2400"/>
                        <a:t>Health inequality</a:t>
                      </a:r>
                    </a:p>
                  </a:txBody>
                  <a:tcPr anchor="ctr">
                    <a:lnL>
                      <a:noFill/>
                    </a:lnL>
                    <a:lnR>
                      <a:noFill/>
                    </a:lnR>
                    <a:lnT>
                      <a:noFill/>
                    </a:lnT>
                    <a:lnB>
                      <a:noFill/>
                    </a:lnB>
                    <a:noFill/>
                  </a:tcPr>
                </a:tc>
                <a:tc>
                  <a:txBody>
                    <a:bodyPr/>
                    <a:lstStyle/>
                    <a:p>
                      <a:r>
                        <a:rPr lang="en-GB" sz="2400"/>
                        <a:t>Lower life expectancy in deprived areas</a:t>
                      </a:r>
                    </a:p>
                  </a:txBody>
                  <a:tcPr anchor="ctr">
                    <a:lnL>
                      <a:noFill/>
                    </a:lnL>
                    <a:lnR>
                      <a:noFill/>
                    </a:lnR>
                    <a:lnT>
                      <a:noFill/>
                    </a:lnT>
                    <a:lnB>
                      <a:noFill/>
                    </a:lnB>
                    <a:noFill/>
                  </a:tcPr>
                </a:tc>
                <a:extLst>
                  <a:ext uri="{0D108BD9-81ED-4DB2-BD59-A6C34878D82A}">
                    <a16:rowId xmlns:a16="http://schemas.microsoft.com/office/drawing/2014/main" val="1052032814"/>
                  </a:ext>
                </a:extLst>
              </a:tr>
              <a:tr h="0">
                <a:tc>
                  <a:txBody>
                    <a:bodyPr/>
                    <a:lstStyle/>
                    <a:p>
                      <a:r>
                        <a:rPr lang="en-GB" sz="2400" i="1"/>
                        <a:t>Discrimination</a:t>
                      </a:r>
                    </a:p>
                  </a:txBody>
                  <a:tcPr anchor="ctr">
                    <a:lnL>
                      <a:noFill/>
                    </a:lnL>
                    <a:lnR>
                      <a:noFill/>
                    </a:lnR>
                    <a:lnT>
                      <a:noFill/>
                    </a:lnT>
                    <a:lnB>
                      <a:noFill/>
                    </a:lnB>
                    <a:noFill/>
                  </a:tcPr>
                </a:tc>
                <a:tc>
                  <a:txBody>
                    <a:bodyPr/>
                    <a:lstStyle/>
                    <a:p>
                      <a:r>
                        <a:rPr lang="en-GB" sz="2400"/>
                        <a:t>Mental health, access to care</a:t>
                      </a:r>
                    </a:p>
                  </a:txBody>
                  <a:tcPr anchor="ctr">
                    <a:lnL>
                      <a:noFill/>
                    </a:lnL>
                    <a:lnR>
                      <a:noFill/>
                    </a:lnR>
                    <a:lnT>
                      <a:noFill/>
                    </a:lnT>
                    <a:lnB>
                      <a:noFill/>
                    </a:lnB>
                    <a:noFill/>
                  </a:tcPr>
                </a:tc>
                <a:tc>
                  <a:txBody>
                    <a:bodyPr/>
                    <a:lstStyle/>
                    <a:p>
                      <a:r>
                        <a:rPr lang="en-GB" sz="2400" dirty="0"/>
                        <a:t>Black maternal mortality</a:t>
                      </a:r>
                    </a:p>
                  </a:txBody>
                  <a:tcPr anchor="ctr">
                    <a:lnL>
                      <a:noFill/>
                    </a:lnL>
                    <a:lnR>
                      <a:noFill/>
                    </a:lnR>
                    <a:lnT>
                      <a:noFill/>
                    </a:lnT>
                    <a:lnB>
                      <a:noFill/>
                    </a:lnB>
                    <a:noFill/>
                  </a:tcPr>
                </a:tc>
                <a:extLst>
                  <a:ext uri="{0D108BD9-81ED-4DB2-BD59-A6C34878D82A}">
                    <a16:rowId xmlns:a16="http://schemas.microsoft.com/office/drawing/2014/main" val="4074791706"/>
                  </a:ext>
                </a:extLst>
              </a:tr>
              <a:tr h="0">
                <a:tc>
                  <a:txBody>
                    <a:bodyPr/>
                    <a:lstStyle/>
                    <a:p>
                      <a:r>
                        <a:rPr lang="en-GB" sz="2400" i="1" dirty="0"/>
                        <a:t>Migration</a:t>
                      </a:r>
                    </a:p>
                  </a:txBody>
                  <a:tcPr anchor="ctr">
                    <a:lnL>
                      <a:noFill/>
                    </a:lnL>
                    <a:lnR>
                      <a:noFill/>
                    </a:lnR>
                    <a:lnT>
                      <a:noFill/>
                    </a:lnT>
                    <a:lnB>
                      <a:noFill/>
                    </a:lnB>
                    <a:noFill/>
                  </a:tcPr>
                </a:tc>
                <a:tc>
                  <a:txBody>
                    <a:bodyPr/>
                    <a:lstStyle/>
                    <a:p>
                      <a:r>
                        <a:rPr lang="en-GB" sz="2400"/>
                        <a:t>Barriers to healthcare</a:t>
                      </a:r>
                    </a:p>
                  </a:txBody>
                  <a:tcPr anchor="ctr">
                    <a:lnL>
                      <a:noFill/>
                    </a:lnL>
                    <a:lnR>
                      <a:noFill/>
                    </a:lnR>
                    <a:lnT>
                      <a:noFill/>
                    </a:lnT>
                    <a:lnB>
                      <a:noFill/>
                    </a:lnB>
                    <a:noFill/>
                  </a:tcPr>
                </a:tc>
                <a:tc>
                  <a:txBody>
                    <a:bodyPr/>
                    <a:lstStyle/>
                    <a:p>
                      <a:r>
                        <a:rPr lang="en-GB" sz="2400" dirty="0"/>
                        <a:t>Language issues in refugee communities</a:t>
                      </a:r>
                    </a:p>
                  </a:txBody>
                  <a:tcPr anchor="ctr">
                    <a:lnL>
                      <a:noFill/>
                    </a:lnL>
                    <a:lnR>
                      <a:noFill/>
                    </a:lnR>
                    <a:lnT>
                      <a:noFill/>
                    </a:lnT>
                    <a:lnB>
                      <a:noFill/>
                    </a:lnB>
                    <a:noFill/>
                  </a:tcPr>
                </a:tc>
                <a:extLst>
                  <a:ext uri="{0D108BD9-81ED-4DB2-BD59-A6C34878D82A}">
                    <a16:rowId xmlns:a16="http://schemas.microsoft.com/office/drawing/2014/main" val="4067871589"/>
                  </a:ext>
                </a:extLst>
              </a:tr>
            </a:tbl>
          </a:graphicData>
        </a:graphic>
      </p:graphicFrame>
    </p:spTree>
    <p:extLst>
      <p:ext uri="{BB962C8B-B14F-4D97-AF65-F5344CB8AC3E}">
        <p14:creationId xmlns:p14="http://schemas.microsoft.com/office/powerpoint/2010/main" val="336464492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678ACB-6459-5923-9F58-A0BE622BDC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BCB279-C37B-E9B3-8DBF-476F152BA0FD}"/>
              </a:ext>
            </a:extLst>
          </p:cNvPr>
          <p:cNvSpPr>
            <a:spLocks noGrp="1"/>
          </p:cNvSpPr>
          <p:nvPr>
            <p:ph type="title"/>
          </p:nvPr>
        </p:nvSpPr>
        <p:spPr/>
        <p:txBody>
          <a:bodyPr>
            <a:normAutofit fontScale="90000"/>
          </a:bodyPr>
          <a:lstStyle/>
          <a:p>
            <a:r>
              <a:rPr lang="en-GB" b="1" dirty="0"/>
              <a:t>Types of Social Processes and the Potential Impact</a:t>
            </a:r>
          </a:p>
        </p:txBody>
      </p:sp>
      <p:graphicFrame>
        <p:nvGraphicFramePr>
          <p:cNvPr id="4" name="Content Placeholder 3">
            <a:extLst>
              <a:ext uri="{FF2B5EF4-FFF2-40B4-BE49-F238E27FC236}">
                <a16:creationId xmlns:a16="http://schemas.microsoft.com/office/drawing/2014/main" id="{09517DD8-62C2-B79B-0CAC-B8EEE0947DF3}"/>
              </a:ext>
            </a:extLst>
          </p:cNvPr>
          <p:cNvGraphicFramePr>
            <a:graphicFrameLocks noGrp="1"/>
          </p:cNvGraphicFramePr>
          <p:nvPr>
            <p:ph idx="1"/>
            <p:extLst>
              <p:ext uri="{D42A27DB-BD31-4B8C-83A1-F6EECF244321}">
                <p14:modId xmlns:p14="http://schemas.microsoft.com/office/powerpoint/2010/main" val="939150561"/>
              </p:ext>
            </p:extLst>
          </p:nvPr>
        </p:nvGraphicFramePr>
        <p:xfrm>
          <a:off x="609600" y="2182890"/>
          <a:ext cx="10972800" cy="3383280"/>
        </p:xfrm>
        <a:graphic>
          <a:graphicData uri="http://schemas.openxmlformats.org/drawingml/2006/table">
            <a:tbl>
              <a:tblPr/>
              <a:tblGrid>
                <a:gridCol w="3657600">
                  <a:extLst>
                    <a:ext uri="{9D8B030D-6E8A-4147-A177-3AD203B41FA5}">
                      <a16:colId xmlns:a16="http://schemas.microsoft.com/office/drawing/2014/main" val="3026486669"/>
                    </a:ext>
                  </a:extLst>
                </a:gridCol>
                <a:gridCol w="3657600">
                  <a:extLst>
                    <a:ext uri="{9D8B030D-6E8A-4147-A177-3AD203B41FA5}">
                      <a16:colId xmlns:a16="http://schemas.microsoft.com/office/drawing/2014/main" val="4139414190"/>
                    </a:ext>
                  </a:extLst>
                </a:gridCol>
                <a:gridCol w="3657600">
                  <a:extLst>
                    <a:ext uri="{9D8B030D-6E8A-4147-A177-3AD203B41FA5}">
                      <a16:colId xmlns:a16="http://schemas.microsoft.com/office/drawing/2014/main" val="2625537162"/>
                    </a:ext>
                  </a:extLst>
                </a:gridCol>
              </a:tblGrid>
              <a:tr h="0">
                <a:tc>
                  <a:txBody>
                    <a:bodyPr/>
                    <a:lstStyle/>
                    <a:p>
                      <a:r>
                        <a:rPr lang="en-GB" sz="2400" b="1" dirty="0"/>
                        <a:t>Social Process</a:t>
                      </a:r>
                      <a:endParaRPr lang="en-GB" sz="2400" dirty="0"/>
                    </a:p>
                  </a:txBody>
                  <a:tcPr anchor="ctr">
                    <a:lnL>
                      <a:noFill/>
                    </a:lnL>
                    <a:lnR>
                      <a:noFill/>
                    </a:lnR>
                    <a:lnT>
                      <a:noFill/>
                    </a:lnT>
                    <a:lnB>
                      <a:noFill/>
                    </a:lnB>
                    <a:noFill/>
                  </a:tcPr>
                </a:tc>
                <a:tc>
                  <a:txBody>
                    <a:bodyPr/>
                    <a:lstStyle/>
                    <a:p>
                      <a:r>
                        <a:rPr lang="en-GB" sz="2400" b="1"/>
                        <a:t>Health &amp; Wellbeing Impact</a:t>
                      </a:r>
                      <a:endParaRPr lang="en-GB" sz="2400"/>
                    </a:p>
                  </a:txBody>
                  <a:tcPr anchor="ctr">
                    <a:lnL>
                      <a:noFill/>
                    </a:lnL>
                    <a:lnR>
                      <a:noFill/>
                    </a:lnR>
                    <a:lnT>
                      <a:noFill/>
                    </a:lnT>
                    <a:lnB>
                      <a:noFill/>
                    </a:lnB>
                    <a:noFill/>
                  </a:tcPr>
                </a:tc>
                <a:tc>
                  <a:txBody>
                    <a:bodyPr/>
                    <a:lstStyle/>
                    <a:p>
                      <a:r>
                        <a:rPr lang="en-GB" sz="2400" b="1"/>
                        <a:t>Example</a:t>
                      </a:r>
                      <a:endParaRPr lang="en-GB" sz="2400"/>
                    </a:p>
                  </a:txBody>
                  <a:tcPr anchor="ctr">
                    <a:lnL>
                      <a:noFill/>
                    </a:lnL>
                    <a:lnR>
                      <a:noFill/>
                    </a:lnR>
                    <a:lnT>
                      <a:noFill/>
                    </a:lnT>
                    <a:lnB>
                      <a:noFill/>
                    </a:lnB>
                    <a:noFill/>
                  </a:tcPr>
                </a:tc>
                <a:extLst>
                  <a:ext uri="{0D108BD9-81ED-4DB2-BD59-A6C34878D82A}">
                    <a16:rowId xmlns:a16="http://schemas.microsoft.com/office/drawing/2014/main" val="461737504"/>
                  </a:ext>
                </a:extLst>
              </a:tr>
              <a:tr h="0">
                <a:tc>
                  <a:txBody>
                    <a:bodyPr/>
                    <a:lstStyle/>
                    <a:p>
                      <a:r>
                        <a:rPr lang="en-GB" sz="2400" i="1" dirty="0"/>
                        <a:t>Family Structure</a:t>
                      </a:r>
                    </a:p>
                  </a:txBody>
                  <a:tcPr anchor="ctr">
                    <a:lnL>
                      <a:noFill/>
                    </a:lnL>
                    <a:lnR>
                      <a:noFill/>
                    </a:lnR>
                    <a:lnT>
                      <a:noFill/>
                    </a:lnT>
                    <a:lnB>
                      <a:noFill/>
                    </a:lnB>
                    <a:noFill/>
                  </a:tcPr>
                </a:tc>
                <a:tc>
                  <a:txBody>
                    <a:bodyPr/>
                    <a:lstStyle/>
                    <a:p>
                      <a:r>
                        <a:rPr lang="en-GB" sz="2400" dirty="0"/>
                        <a:t>Emotional and financial stress</a:t>
                      </a:r>
                    </a:p>
                  </a:txBody>
                  <a:tcPr anchor="ctr">
                    <a:lnL>
                      <a:noFill/>
                    </a:lnL>
                    <a:lnR>
                      <a:noFill/>
                    </a:lnR>
                    <a:lnT>
                      <a:noFill/>
                    </a:lnT>
                    <a:lnB>
                      <a:noFill/>
                    </a:lnB>
                    <a:noFill/>
                  </a:tcPr>
                </a:tc>
                <a:tc>
                  <a:txBody>
                    <a:bodyPr/>
                    <a:lstStyle/>
                    <a:p>
                      <a:r>
                        <a:rPr lang="en-GB" sz="2400" dirty="0"/>
                        <a:t>Young carers</a:t>
                      </a:r>
                    </a:p>
                  </a:txBody>
                  <a:tcPr anchor="ctr">
                    <a:lnL>
                      <a:noFill/>
                    </a:lnL>
                    <a:lnR>
                      <a:noFill/>
                    </a:lnR>
                    <a:lnT>
                      <a:noFill/>
                    </a:lnT>
                    <a:lnB>
                      <a:noFill/>
                    </a:lnB>
                    <a:noFill/>
                  </a:tcPr>
                </a:tc>
                <a:extLst>
                  <a:ext uri="{0D108BD9-81ED-4DB2-BD59-A6C34878D82A}">
                    <a16:rowId xmlns:a16="http://schemas.microsoft.com/office/drawing/2014/main" val="562368327"/>
                  </a:ext>
                </a:extLst>
              </a:tr>
              <a:tr h="0">
                <a:tc>
                  <a:txBody>
                    <a:bodyPr/>
                    <a:lstStyle/>
                    <a:p>
                      <a:r>
                        <a:rPr lang="en-GB" sz="2400" i="1"/>
                        <a:t>Housing</a:t>
                      </a:r>
                    </a:p>
                  </a:txBody>
                  <a:tcPr anchor="ctr">
                    <a:lnL>
                      <a:noFill/>
                    </a:lnL>
                    <a:lnR>
                      <a:noFill/>
                    </a:lnR>
                    <a:lnT>
                      <a:noFill/>
                    </a:lnT>
                    <a:lnB>
                      <a:noFill/>
                    </a:lnB>
                    <a:noFill/>
                  </a:tcPr>
                </a:tc>
                <a:tc>
                  <a:txBody>
                    <a:bodyPr/>
                    <a:lstStyle/>
                    <a:p>
                      <a:r>
                        <a:rPr lang="en-GB" sz="2400"/>
                        <a:t>Physical health risks</a:t>
                      </a:r>
                    </a:p>
                  </a:txBody>
                  <a:tcPr anchor="ctr">
                    <a:lnL>
                      <a:noFill/>
                    </a:lnL>
                    <a:lnR>
                      <a:noFill/>
                    </a:lnR>
                    <a:lnT>
                      <a:noFill/>
                    </a:lnT>
                    <a:lnB>
                      <a:noFill/>
                    </a:lnB>
                    <a:noFill/>
                  </a:tcPr>
                </a:tc>
                <a:tc>
                  <a:txBody>
                    <a:bodyPr/>
                    <a:lstStyle/>
                    <a:p>
                      <a:r>
                        <a:rPr lang="en-GB" sz="2400"/>
                        <a:t>Mould linked to asthma</a:t>
                      </a:r>
                    </a:p>
                  </a:txBody>
                  <a:tcPr anchor="ctr">
                    <a:lnL>
                      <a:noFill/>
                    </a:lnL>
                    <a:lnR>
                      <a:noFill/>
                    </a:lnR>
                    <a:lnT>
                      <a:noFill/>
                    </a:lnT>
                    <a:lnB>
                      <a:noFill/>
                    </a:lnB>
                    <a:noFill/>
                  </a:tcPr>
                </a:tc>
                <a:extLst>
                  <a:ext uri="{0D108BD9-81ED-4DB2-BD59-A6C34878D82A}">
                    <a16:rowId xmlns:a16="http://schemas.microsoft.com/office/drawing/2014/main" val="3141538321"/>
                  </a:ext>
                </a:extLst>
              </a:tr>
              <a:tr h="0">
                <a:tc>
                  <a:txBody>
                    <a:bodyPr/>
                    <a:lstStyle/>
                    <a:p>
                      <a:r>
                        <a:rPr lang="en-GB" sz="2400" i="1"/>
                        <a:t>Unemployment</a:t>
                      </a:r>
                    </a:p>
                  </a:txBody>
                  <a:tcPr anchor="ctr">
                    <a:lnL>
                      <a:noFill/>
                    </a:lnL>
                    <a:lnR>
                      <a:noFill/>
                    </a:lnR>
                    <a:lnT>
                      <a:noFill/>
                    </a:lnT>
                    <a:lnB>
                      <a:noFill/>
                    </a:lnB>
                    <a:noFill/>
                  </a:tcPr>
                </a:tc>
                <a:tc>
                  <a:txBody>
                    <a:bodyPr/>
                    <a:lstStyle/>
                    <a:p>
                      <a:r>
                        <a:rPr lang="en-GB" sz="2400"/>
                        <a:t>Mental health, stress</a:t>
                      </a:r>
                    </a:p>
                  </a:txBody>
                  <a:tcPr anchor="ctr">
                    <a:lnL>
                      <a:noFill/>
                    </a:lnL>
                    <a:lnR>
                      <a:noFill/>
                    </a:lnR>
                    <a:lnT>
                      <a:noFill/>
                    </a:lnT>
                    <a:lnB>
                      <a:noFill/>
                    </a:lnB>
                    <a:noFill/>
                  </a:tcPr>
                </a:tc>
                <a:tc>
                  <a:txBody>
                    <a:bodyPr/>
                    <a:lstStyle/>
                    <a:p>
                      <a:r>
                        <a:rPr lang="en-GB" sz="2400"/>
                        <a:t>Job loss post-COVID</a:t>
                      </a:r>
                    </a:p>
                  </a:txBody>
                  <a:tcPr anchor="ctr">
                    <a:lnL>
                      <a:noFill/>
                    </a:lnL>
                    <a:lnR>
                      <a:noFill/>
                    </a:lnR>
                    <a:lnT>
                      <a:noFill/>
                    </a:lnT>
                    <a:lnB>
                      <a:noFill/>
                    </a:lnB>
                    <a:noFill/>
                  </a:tcPr>
                </a:tc>
                <a:extLst>
                  <a:ext uri="{0D108BD9-81ED-4DB2-BD59-A6C34878D82A}">
                    <a16:rowId xmlns:a16="http://schemas.microsoft.com/office/drawing/2014/main" val="3469494459"/>
                  </a:ext>
                </a:extLst>
              </a:tr>
              <a:tr h="0">
                <a:tc>
                  <a:txBody>
                    <a:bodyPr/>
                    <a:lstStyle/>
                    <a:p>
                      <a:r>
                        <a:rPr lang="en-GB" sz="2400" i="1" dirty="0"/>
                        <a:t>Health Literacy</a:t>
                      </a:r>
                    </a:p>
                  </a:txBody>
                  <a:tcPr anchor="ctr">
                    <a:lnL>
                      <a:noFill/>
                    </a:lnL>
                    <a:lnR>
                      <a:noFill/>
                    </a:lnR>
                    <a:lnT>
                      <a:noFill/>
                    </a:lnT>
                    <a:lnB>
                      <a:noFill/>
                    </a:lnB>
                    <a:noFill/>
                  </a:tcPr>
                </a:tc>
                <a:tc>
                  <a:txBody>
                    <a:bodyPr/>
                    <a:lstStyle/>
                    <a:p>
                      <a:r>
                        <a:rPr lang="en-GB" sz="2400" dirty="0"/>
                        <a:t>Poor self-care and outcomes</a:t>
                      </a:r>
                    </a:p>
                  </a:txBody>
                  <a:tcPr anchor="ctr">
                    <a:lnL>
                      <a:noFill/>
                    </a:lnL>
                    <a:lnR>
                      <a:noFill/>
                    </a:lnR>
                    <a:lnT>
                      <a:noFill/>
                    </a:lnT>
                    <a:lnB>
                      <a:noFill/>
                    </a:lnB>
                    <a:noFill/>
                  </a:tcPr>
                </a:tc>
                <a:tc>
                  <a:txBody>
                    <a:bodyPr/>
                    <a:lstStyle/>
                    <a:p>
                      <a:r>
                        <a:rPr lang="en-GB" sz="2400" dirty="0"/>
                        <a:t>Medication misuse</a:t>
                      </a:r>
                    </a:p>
                  </a:txBody>
                  <a:tcPr anchor="ctr">
                    <a:lnL>
                      <a:noFill/>
                    </a:lnL>
                    <a:lnR>
                      <a:noFill/>
                    </a:lnR>
                    <a:lnT>
                      <a:noFill/>
                    </a:lnT>
                    <a:lnB>
                      <a:noFill/>
                    </a:lnB>
                    <a:noFill/>
                  </a:tcPr>
                </a:tc>
                <a:extLst>
                  <a:ext uri="{0D108BD9-81ED-4DB2-BD59-A6C34878D82A}">
                    <a16:rowId xmlns:a16="http://schemas.microsoft.com/office/drawing/2014/main" val="2266341631"/>
                  </a:ext>
                </a:extLst>
              </a:tr>
            </a:tbl>
          </a:graphicData>
        </a:graphic>
      </p:graphicFrame>
    </p:spTree>
    <p:extLst>
      <p:ext uri="{BB962C8B-B14F-4D97-AF65-F5344CB8AC3E}">
        <p14:creationId xmlns:p14="http://schemas.microsoft.com/office/powerpoint/2010/main" val="27632911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64DD-C07D-421E-9E3E-BE15A59C81A7}"/>
              </a:ext>
            </a:extLst>
          </p:cNvPr>
          <p:cNvSpPr>
            <a:spLocks noGrp="1"/>
          </p:cNvSpPr>
          <p:nvPr>
            <p:ph type="title"/>
          </p:nvPr>
        </p:nvSpPr>
        <p:spPr/>
        <p:txBody>
          <a:bodyPr>
            <a:normAutofit/>
          </a:bodyPr>
          <a:lstStyle/>
          <a:p>
            <a:r>
              <a:rPr lang="en-GB" b="1" dirty="0">
                <a:solidFill>
                  <a:srgbClr val="002060"/>
                </a:solidFill>
                <a:latin typeface="Aptos"/>
                <a:ea typeface="+mj-lt"/>
                <a:cs typeface="+mj-lt"/>
              </a:rPr>
              <a:t>Social Determinants of Health</a:t>
            </a:r>
            <a:endParaRPr lang="en-US" b="1" dirty="0">
              <a:solidFill>
                <a:srgbClr val="000000"/>
              </a:solidFill>
              <a:latin typeface="Aptos"/>
              <a:ea typeface="+mj-lt"/>
              <a:cs typeface="+mj-lt"/>
            </a:endParaRPr>
          </a:p>
        </p:txBody>
      </p:sp>
      <p:sp>
        <p:nvSpPr>
          <p:cNvPr id="3" name="Content Placeholder 2">
            <a:extLst>
              <a:ext uri="{FF2B5EF4-FFF2-40B4-BE49-F238E27FC236}">
                <a16:creationId xmlns:a16="http://schemas.microsoft.com/office/drawing/2014/main" id="{D39F593C-A054-4F95-8A23-08849468094F}"/>
              </a:ext>
            </a:extLst>
          </p:cNvPr>
          <p:cNvSpPr>
            <a:spLocks noGrp="1"/>
          </p:cNvSpPr>
          <p:nvPr>
            <p:ph idx="1"/>
          </p:nvPr>
        </p:nvSpPr>
        <p:spPr>
          <a:xfrm>
            <a:off x="0" y="1417638"/>
            <a:ext cx="12192000" cy="4361725"/>
          </a:xfrm>
        </p:spPr>
        <p:txBody>
          <a:bodyPr vert="horz" lIns="91440" tIns="45720" rIns="91440" bIns="45720" rtlCol="0" anchor="t">
            <a:normAutofit fontScale="92500" lnSpcReduction="10000"/>
          </a:bodyPr>
          <a:lstStyle/>
          <a:p>
            <a:pPr>
              <a:buFont typeface="Arial"/>
              <a:buChar char="•"/>
            </a:pPr>
            <a:r>
              <a:rPr lang="en-GB" dirty="0">
                <a:latin typeface="Aptos"/>
                <a:ea typeface="+mn-lt"/>
                <a:cs typeface="+mn-lt"/>
              </a:rPr>
              <a:t>Social determinants of health include factors such as socio-economic status, education, employment, and living conditions. These determinants significantly influence health outcomes and access to healthcare.</a:t>
            </a:r>
            <a:endParaRPr lang="en-US" dirty="0">
              <a:latin typeface="Aptos"/>
              <a:ea typeface="+mn-lt"/>
              <a:cs typeface="+mn-lt"/>
            </a:endParaRPr>
          </a:p>
          <a:p>
            <a:pPr>
              <a:buFont typeface="Arial"/>
              <a:buChar char="•"/>
            </a:pPr>
            <a:r>
              <a:rPr lang="en-GB" dirty="0">
                <a:latin typeface="Aptos"/>
                <a:ea typeface="+mn-lt"/>
                <a:cs typeface="+mn-lt"/>
              </a:rPr>
              <a:t>Lower socio-economic status is linked to poorer health outcomes and limited access to preventive care.</a:t>
            </a:r>
          </a:p>
          <a:p>
            <a:pPr>
              <a:buFont typeface="Arial"/>
              <a:buChar char="•"/>
            </a:pPr>
            <a:r>
              <a:rPr lang="en-GB" dirty="0">
                <a:latin typeface="Aptos"/>
                <a:ea typeface="+mn-lt"/>
                <a:cs typeface="+mn-lt"/>
              </a:rPr>
              <a:t>An example is individuals in lower-income brackets face higher rates of chronic diseases due to barriers to accessing quality care and healthy food options.</a:t>
            </a:r>
          </a:p>
          <a:p>
            <a:pPr marL="0" indent="0">
              <a:buNone/>
            </a:pPr>
            <a:r>
              <a:rPr lang="en-GB" sz="2400" dirty="0">
                <a:latin typeface="Aptos"/>
                <a:cs typeface="Times New Roman"/>
              </a:rPr>
              <a:t>                                                                                                                                              (Chelak and Chakole, 2024)</a:t>
            </a:r>
            <a:endParaRPr lang="en-GB" sz="2400" dirty="0">
              <a:latin typeface="Aptos"/>
            </a:endParaRPr>
          </a:p>
          <a:p>
            <a:pPr marL="0" indent="0">
              <a:buNone/>
            </a:pPr>
            <a:endParaRPr lang="en-GB" dirty="0">
              <a:solidFill>
                <a:srgbClr val="002060"/>
              </a:solidFill>
              <a:latin typeface="Aptos"/>
            </a:endParaRPr>
          </a:p>
        </p:txBody>
      </p:sp>
    </p:spTree>
    <p:extLst>
      <p:ext uri="{BB962C8B-B14F-4D97-AF65-F5344CB8AC3E}">
        <p14:creationId xmlns:p14="http://schemas.microsoft.com/office/powerpoint/2010/main" val="3454564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p:txBody>
          <a:bodyPr>
            <a:normAutofit/>
          </a:bodyPr>
          <a:lstStyle/>
          <a:p>
            <a:r>
              <a:rPr lang="en-GB" b="1" dirty="0">
                <a:solidFill>
                  <a:srgbClr val="002060"/>
                </a:solidFill>
                <a:latin typeface="Aptos"/>
              </a:rPr>
              <a:t>Analysing Secondary Data Activity</a:t>
            </a:r>
          </a:p>
        </p:txBody>
      </p:sp>
      <p:sp>
        <p:nvSpPr>
          <p:cNvPr id="3" name="Content Placeholder 2">
            <a:extLst>
              <a:ext uri="{FF2B5EF4-FFF2-40B4-BE49-F238E27FC236}">
                <a16:creationId xmlns:a16="http://schemas.microsoft.com/office/drawing/2014/main" id="{C5928494-5992-4BA1-B5E8-201091B11D46}"/>
              </a:ext>
            </a:extLst>
          </p:cNvPr>
          <p:cNvSpPr>
            <a:spLocks noGrp="1"/>
          </p:cNvSpPr>
          <p:nvPr>
            <p:ph idx="1"/>
          </p:nvPr>
        </p:nvSpPr>
        <p:spPr>
          <a:xfrm>
            <a:off x="609600" y="1600200"/>
            <a:ext cx="10972800" cy="4436615"/>
          </a:xfrm>
        </p:spPr>
        <p:txBody>
          <a:bodyPr vert="horz" lIns="91440" tIns="45720" rIns="91440" bIns="45720" rtlCol="0" anchor="t">
            <a:normAutofit/>
          </a:bodyPr>
          <a:lstStyle/>
          <a:p>
            <a:pPr marL="0" indent="0">
              <a:buNone/>
            </a:pPr>
            <a:r>
              <a:rPr lang="en-GB" dirty="0">
                <a:latin typeface="Aptos"/>
              </a:rPr>
              <a:t>Access The </a:t>
            </a:r>
            <a:r>
              <a:rPr lang="en-GB" dirty="0" err="1">
                <a:latin typeface="Aptos"/>
              </a:rPr>
              <a:t>KingsFund</a:t>
            </a:r>
            <a:r>
              <a:rPr lang="en-GB" dirty="0">
                <a:latin typeface="Aptos"/>
              </a:rPr>
              <a:t> Report and interpret data regarding one of the inequalities mentioned.</a:t>
            </a:r>
          </a:p>
          <a:p>
            <a:pPr marL="0" indent="0">
              <a:buNone/>
            </a:pPr>
            <a:r>
              <a:rPr lang="en-GB" dirty="0">
                <a:latin typeface="Aptos"/>
                <a:ea typeface="+mn-lt"/>
                <a:cs typeface="+mn-lt"/>
                <a:hlinkClick r:id="rId2"/>
              </a:rPr>
              <a:t>https://www.kingsfund.org.uk/insight-and-analysis/long-reads/what-are-health-inequalities</a:t>
            </a:r>
            <a:r>
              <a:rPr lang="en-GB" dirty="0">
                <a:latin typeface="Aptos"/>
                <a:ea typeface="+mn-lt"/>
                <a:cs typeface="+mn-lt"/>
              </a:rPr>
              <a:t> </a:t>
            </a:r>
          </a:p>
          <a:p>
            <a:pPr marL="0" indent="0">
              <a:buNone/>
            </a:pPr>
            <a:endParaRPr lang="en-GB" dirty="0">
              <a:latin typeface="Aptos"/>
              <a:ea typeface="+mn-lt"/>
              <a:cs typeface="+mn-lt"/>
            </a:endParaRPr>
          </a:p>
          <a:p>
            <a:pPr marL="0" indent="0">
              <a:buNone/>
            </a:pPr>
            <a:r>
              <a:rPr lang="en-GB" sz="2400" dirty="0">
                <a:latin typeface="Aptos"/>
                <a:ea typeface="+mn-lt"/>
                <a:cs typeface="+mn-lt"/>
              </a:rPr>
              <a:t>See next slide for further information on completing this task.</a:t>
            </a:r>
          </a:p>
        </p:txBody>
      </p:sp>
      <p:pic>
        <p:nvPicPr>
          <p:cNvPr id="4" name="Picture 3" descr="A screenshot of a phone&#10;&#10;Description automatically generated">
            <a:extLst>
              <a:ext uri="{FF2B5EF4-FFF2-40B4-BE49-F238E27FC236}">
                <a16:creationId xmlns:a16="http://schemas.microsoft.com/office/drawing/2014/main" id="{420BEFDC-8B70-E45B-B139-000DF1AB63E4}"/>
              </a:ext>
            </a:extLst>
          </p:cNvPr>
          <p:cNvPicPr>
            <a:picLocks noChangeAspect="1"/>
          </p:cNvPicPr>
          <p:nvPr/>
        </p:nvPicPr>
        <p:blipFill>
          <a:blip r:embed="rId3"/>
          <a:stretch>
            <a:fillRect/>
          </a:stretch>
        </p:blipFill>
        <p:spPr>
          <a:xfrm>
            <a:off x="9082805" y="2358369"/>
            <a:ext cx="2168611" cy="3123428"/>
          </a:xfrm>
          <a:prstGeom prst="rect">
            <a:avLst/>
          </a:prstGeom>
        </p:spPr>
      </p:pic>
    </p:spTree>
    <p:extLst>
      <p:ext uri="{BB962C8B-B14F-4D97-AF65-F5344CB8AC3E}">
        <p14:creationId xmlns:p14="http://schemas.microsoft.com/office/powerpoint/2010/main" val="1182818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1EA67E-9A6B-C5A5-1A05-199B605386E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769583-9DCE-809E-3AEA-16CB62A10B4E}"/>
              </a:ext>
            </a:extLst>
          </p:cNvPr>
          <p:cNvSpPr>
            <a:spLocks noGrp="1"/>
          </p:cNvSpPr>
          <p:nvPr>
            <p:ph type="title"/>
          </p:nvPr>
        </p:nvSpPr>
        <p:spPr/>
        <p:txBody>
          <a:bodyPr>
            <a:normAutofit/>
          </a:bodyPr>
          <a:lstStyle/>
          <a:p>
            <a:r>
              <a:rPr lang="en-GB" b="1" dirty="0">
                <a:solidFill>
                  <a:srgbClr val="002060"/>
                </a:solidFill>
                <a:latin typeface="Aptos"/>
              </a:rPr>
              <a:t>How to Interpret Findings in this Report</a:t>
            </a:r>
          </a:p>
        </p:txBody>
      </p:sp>
      <p:sp>
        <p:nvSpPr>
          <p:cNvPr id="3" name="Content Placeholder 2">
            <a:extLst>
              <a:ext uri="{FF2B5EF4-FFF2-40B4-BE49-F238E27FC236}">
                <a16:creationId xmlns:a16="http://schemas.microsoft.com/office/drawing/2014/main" id="{BAF847C3-5E29-559E-438C-A08CC9A5BBC2}"/>
              </a:ext>
            </a:extLst>
          </p:cNvPr>
          <p:cNvSpPr>
            <a:spLocks noGrp="1"/>
          </p:cNvSpPr>
          <p:nvPr>
            <p:ph idx="1"/>
          </p:nvPr>
        </p:nvSpPr>
        <p:spPr>
          <a:xfrm>
            <a:off x="609600" y="1600200"/>
            <a:ext cx="10972800" cy="4436615"/>
          </a:xfrm>
        </p:spPr>
        <p:txBody>
          <a:bodyPr vert="horz" lIns="91440" tIns="45720" rIns="91440" bIns="45720" rtlCol="0" anchor="t">
            <a:normAutofit fontScale="77500" lnSpcReduction="20000"/>
          </a:bodyPr>
          <a:lstStyle/>
          <a:p>
            <a:pPr>
              <a:buFont typeface="Arial"/>
              <a:buChar char="•"/>
            </a:pPr>
            <a:r>
              <a:rPr lang="en-GB" dirty="0">
                <a:latin typeface="Aptos"/>
                <a:ea typeface="+mn-lt"/>
                <a:cs typeface="+mn-lt"/>
              </a:rPr>
              <a:t>Identify what the data is showing (e.g. a gap, trend, or disparity).</a:t>
            </a:r>
            <a:endParaRPr lang="en-US" dirty="0">
              <a:latin typeface="Aptos"/>
            </a:endParaRPr>
          </a:p>
          <a:p>
            <a:pPr>
              <a:buFont typeface="Arial"/>
              <a:buChar char="•"/>
            </a:pPr>
            <a:r>
              <a:rPr lang="en-GB" dirty="0">
                <a:latin typeface="Aptos"/>
                <a:ea typeface="+mn-lt"/>
                <a:cs typeface="+mn-lt"/>
              </a:rPr>
              <a:t>Consider what social, economic, or environmental factors might be influencing the data.</a:t>
            </a:r>
            <a:endParaRPr lang="en-GB" dirty="0">
              <a:latin typeface="Aptos"/>
            </a:endParaRPr>
          </a:p>
          <a:p>
            <a:pPr>
              <a:buFont typeface="Arial"/>
              <a:buChar char="•"/>
            </a:pPr>
            <a:r>
              <a:rPr lang="en-GB" dirty="0">
                <a:latin typeface="Aptos"/>
                <a:ea typeface="+mn-lt"/>
                <a:cs typeface="+mn-lt"/>
              </a:rPr>
              <a:t>Look for patterns between different groups (age, ethnicity, location, income).</a:t>
            </a:r>
            <a:endParaRPr lang="en-GB">
              <a:latin typeface="Aptos"/>
            </a:endParaRPr>
          </a:p>
          <a:p>
            <a:pPr>
              <a:buFont typeface="Arial"/>
              <a:buChar char="•"/>
            </a:pPr>
            <a:r>
              <a:rPr lang="en-GB" dirty="0">
                <a:latin typeface="Aptos"/>
                <a:ea typeface="+mn-lt"/>
                <a:cs typeface="+mn-lt"/>
              </a:rPr>
              <a:t>Think about whether the differences are avoidable or unfair.</a:t>
            </a:r>
            <a:endParaRPr lang="en-GB">
              <a:latin typeface="Aptos"/>
            </a:endParaRPr>
          </a:p>
          <a:p>
            <a:pPr>
              <a:buFont typeface="Arial"/>
              <a:buChar char="•"/>
            </a:pPr>
            <a:r>
              <a:rPr lang="en-GB" dirty="0">
                <a:latin typeface="Aptos"/>
                <a:ea typeface="+mn-lt"/>
                <a:cs typeface="+mn-lt"/>
              </a:rPr>
              <a:t>Compare groups to see the scale of inequality.</a:t>
            </a:r>
            <a:endParaRPr lang="en-GB">
              <a:latin typeface="Aptos"/>
            </a:endParaRPr>
          </a:p>
          <a:p>
            <a:pPr>
              <a:buFont typeface="Arial"/>
              <a:buChar char="•"/>
            </a:pPr>
            <a:r>
              <a:rPr lang="en-GB" dirty="0">
                <a:latin typeface="Aptos"/>
                <a:ea typeface="+mn-lt"/>
                <a:cs typeface="+mn-lt"/>
              </a:rPr>
              <a:t>Reflect on what the data suggests about access to care or health outcomes.</a:t>
            </a:r>
            <a:endParaRPr lang="en-GB">
              <a:latin typeface="Aptos"/>
            </a:endParaRPr>
          </a:p>
          <a:p>
            <a:pPr>
              <a:buFont typeface="Arial"/>
              <a:buChar char="•"/>
            </a:pPr>
            <a:r>
              <a:rPr lang="en-GB" dirty="0">
                <a:latin typeface="Aptos"/>
                <a:ea typeface="+mn-lt"/>
                <a:cs typeface="+mn-lt"/>
              </a:rPr>
              <a:t>Consider what the implications are for individuals, communities, or the healthcare system.</a:t>
            </a:r>
            <a:endParaRPr lang="en-GB">
              <a:latin typeface="Aptos"/>
            </a:endParaRPr>
          </a:p>
          <a:p>
            <a:pPr>
              <a:buFont typeface="Arial"/>
              <a:buChar char="•"/>
            </a:pPr>
            <a:r>
              <a:rPr lang="en-GB" dirty="0">
                <a:latin typeface="Aptos"/>
                <a:ea typeface="+mn-lt"/>
                <a:cs typeface="+mn-lt"/>
              </a:rPr>
              <a:t>Ask yourself why this inequality exists and what might be causing it.</a:t>
            </a:r>
            <a:endParaRPr lang="en-GB" dirty="0">
              <a:latin typeface="Aptos"/>
            </a:endParaRPr>
          </a:p>
          <a:p>
            <a:pPr>
              <a:buNone/>
            </a:pPr>
            <a:endParaRPr lang="en-GB" b="1" dirty="0">
              <a:latin typeface="Aptos"/>
              <a:ea typeface="+mn-lt"/>
              <a:cs typeface="+mn-lt"/>
            </a:endParaRPr>
          </a:p>
        </p:txBody>
      </p:sp>
    </p:spTree>
    <p:extLst>
      <p:ext uri="{BB962C8B-B14F-4D97-AF65-F5344CB8AC3E}">
        <p14:creationId xmlns:p14="http://schemas.microsoft.com/office/powerpoint/2010/main" val="2539764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9035-5D44-4B84-857B-E5C9E3E1954C}"/>
              </a:ext>
            </a:extLst>
          </p:cNvPr>
          <p:cNvSpPr>
            <a:spLocks noGrp="1"/>
          </p:cNvSpPr>
          <p:nvPr>
            <p:ph type="title"/>
          </p:nvPr>
        </p:nvSpPr>
        <p:spPr>
          <a:xfrm>
            <a:off x="609600" y="274638"/>
            <a:ext cx="10972800" cy="1143000"/>
          </a:xfrm>
        </p:spPr>
        <p:txBody>
          <a:bodyPr anchor="ctr">
            <a:normAutofit/>
          </a:bodyPr>
          <a:lstStyle/>
          <a:p>
            <a:r>
              <a:rPr lang="en-GB" b="1" dirty="0">
                <a:solidFill>
                  <a:srgbClr val="002060"/>
                </a:solidFill>
                <a:latin typeface="Aptos"/>
              </a:rPr>
              <a:t>Economic and Political Ideologies</a:t>
            </a:r>
          </a:p>
        </p:txBody>
      </p:sp>
      <p:sp>
        <p:nvSpPr>
          <p:cNvPr id="3" name="Content Placeholder 2">
            <a:extLst>
              <a:ext uri="{FF2B5EF4-FFF2-40B4-BE49-F238E27FC236}">
                <a16:creationId xmlns:a16="http://schemas.microsoft.com/office/drawing/2014/main" id="{E227AFC0-DE47-47EE-A7B7-1928446C21AE}"/>
              </a:ext>
            </a:extLst>
          </p:cNvPr>
          <p:cNvSpPr>
            <a:spLocks noGrp="1"/>
          </p:cNvSpPr>
          <p:nvPr>
            <p:ph sz="half" idx="1"/>
          </p:nvPr>
        </p:nvSpPr>
        <p:spPr>
          <a:xfrm>
            <a:off x="609600" y="1600201"/>
            <a:ext cx="5384800" cy="3989040"/>
          </a:xfrm>
        </p:spPr>
        <p:txBody>
          <a:bodyPr vert="horz" lIns="91440" tIns="45720" rIns="91440" bIns="45720" rtlCol="0">
            <a:normAutofit/>
          </a:bodyPr>
          <a:lstStyle/>
          <a:p>
            <a:pPr marL="0" indent="0">
              <a:lnSpc>
                <a:spcPct val="90000"/>
              </a:lnSpc>
              <a:buNone/>
            </a:pPr>
            <a:r>
              <a:rPr lang="en-GB" sz="2400">
                <a:latin typeface="Aptos"/>
              </a:rPr>
              <a:t>The UK government significantly impacts health and social care through various mechanisms</a:t>
            </a:r>
            <a:endParaRPr lang="en-US" sz="2400">
              <a:latin typeface="Aptos"/>
            </a:endParaRPr>
          </a:p>
          <a:p>
            <a:pPr>
              <a:lnSpc>
                <a:spcPct val="90000"/>
              </a:lnSpc>
              <a:buFont typeface="Arial"/>
              <a:buChar char="•"/>
            </a:pPr>
            <a:r>
              <a:rPr lang="en-GB" sz="2400">
                <a:latin typeface="Aptos"/>
              </a:rPr>
              <a:t>Legislation</a:t>
            </a:r>
            <a:endParaRPr lang="en-US" sz="2400">
              <a:latin typeface="Aptos"/>
            </a:endParaRPr>
          </a:p>
          <a:p>
            <a:pPr>
              <a:lnSpc>
                <a:spcPct val="90000"/>
              </a:lnSpc>
              <a:buFont typeface="Arial"/>
              <a:buChar char="•"/>
            </a:pPr>
            <a:r>
              <a:rPr lang="en-GB" sz="2400">
                <a:latin typeface="Aptos"/>
              </a:rPr>
              <a:t>Funding</a:t>
            </a:r>
          </a:p>
          <a:p>
            <a:pPr>
              <a:lnSpc>
                <a:spcPct val="90000"/>
              </a:lnSpc>
              <a:buFont typeface="Arial"/>
              <a:buChar char="•"/>
            </a:pPr>
            <a:r>
              <a:rPr lang="en-GB" sz="2400">
                <a:latin typeface="Aptos"/>
              </a:rPr>
              <a:t>Policy-making</a:t>
            </a:r>
          </a:p>
          <a:p>
            <a:pPr>
              <a:lnSpc>
                <a:spcPct val="90000"/>
              </a:lnSpc>
              <a:buFont typeface="Arial"/>
              <a:buChar char="•"/>
            </a:pPr>
            <a:r>
              <a:rPr lang="en-GB" sz="2400">
                <a:latin typeface="Aptos"/>
              </a:rPr>
              <a:t>Regulation and Oversight</a:t>
            </a:r>
          </a:p>
          <a:p>
            <a:pPr>
              <a:lnSpc>
                <a:spcPct val="90000"/>
              </a:lnSpc>
              <a:buFont typeface="Arial"/>
              <a:buChar char="•"/>
            </a:pPr>
            <a:r>
              <a:rPr lang="en-GB" sz="2400">
                <a:latin typeface="Aptos"/>
              </a:rPr>
              <a:t>Public Health Initiatives</a:t>
            </a:r>
          </a:p>
          <a:p>
            <a:pPr>
              <a:lnSpc>
                <a:spcPct val="90000"/>
              </a:lnSpc>
              <a:buFont typeface="Arial"/>
              <a:buChar char="•"/>
            </a:pPr>
            <a:r>
              <a:rPr lang="en-GB" sz="2400">
                <a:latin typeface="Aptos"/>
              </a:rPr>
              <a:t>Social Care Reform</a:t>
            </a:r>
          </a:p>
          <a:p>
            <a:pPr>
              <a:lnSpc>
                <a:spcPct val="90000"/>
              </a:lnSpc>
              <a:buFont typeface="Arial"/>
              <a:buChar char="•"/>
            </a:pPr>
            <a:r>
              <a:rPr lang="en-GB" sz="2400">
                <a:latin typeface="Aptos"/>
              </a:rPr>
              <a:t>Strategic Planning</a:t>
            </a:r>
          </a:p>
          <a:p>
            <a:pPr marL="0" indent="0">
              <a:lnSpc>
                <a:spcPct val="90000"/>
              </a:lnSpc>
              <a:buNone/>
            </a:pPr>
            <a:endParaRPr lang="en-GB" sz="2400">
              <a:latin typeface="Aptos"/>
            </a:endParaRPr>
          </a:p>
        </p:txBody>
      </p:sp>
      <p:pic>
        <p:nvPicPr>
          <p:cNvPr id="4" name="Picture 3" descr="Britain's new power list: 12 people you need to know in the UK Labour  government – POLITICO">
            <a:extLst>
              <a:ext uri="{FF2B5EF4-FFF2-40B4-BE49-F238E27FC236}">
                <a16:creationId xmlns:a16="http://schemas.microsoft.com/office/drawing/2014/main" id="{1E0CE21C-5A6D-87BD-23E3-7F7C7CFCCEDC}"/>
              </a:ext>
            </a:extLst>
          </p:cNvPr>
          <p:cNvPicPr>
            <a:picLocks noChangeAspect="1"/>
          </p:cNvPicPr>
          <p:nvPr/>
        </p:nvPicPr>
        <p:blipFill>
          <a:blip r:embed="rId3"/>
          <a:srcRect l="9894" r="-2" b="-2"/>
          <a:stretch/>
        </p:blipFill>
        <p:spPr>
          <a:xfrm>
            <a:off x="6197600" y="1600201"/>
            <a:ext cx="5384800" cy="3989040"/>
          </a:xfrm>
          <a:prstGeom prst="rect">
            <a:avLst/>
          </a:prstGeom>
          <a:noFill/>
        </p:spPr>
      </p:pic>
    </p:spTree>
    <p:extLst>
      <p:ext uri="{BB962C8B-B14F-4D97-AF65-F5344CB8AC3E}">
        <p14:creationId xmlns:p14="http://schemas.microsoft.com/office/powerpoint/2010/main" val="3948699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A2945-D0CF-C821-30A8-433BD68F55E0}"/>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Ideologies</a:t>
            </a:r>
          </a:p>
        </p:txBody>
      </p:sp>
      <p:sp>
        <p:nvSpPr>
          <p:cNvPr id="3" name="Content Placeholder 2">
            <a:extLst>
              <a:ext uri="{FF2B5EF4-FFF2-40B4-BE49-F238E27FC236}">
                <a16:creationId xmlns:a16="http://schemas.microsoft.com/office/drawing/2014/main" id="{2E432292-AAE9-C8FF-495C-5220347490DC}"/>
              </a:ext>
            </a:extLst>
          </p:cNvPr>
          <p:cNvSpPr>
            <a:spLocks noGrp="1"/>
          </p:cNvSpPr>
          <p:nvPr>
            <p:ph sz="half" idx="1"/>
          </p:nvPr>
        </p:nvSpPr>
        <p:spPr>
          <a:xfrm>
            <a:off x="463685" y="1892031"/>
            <a:ext cx="5384800" cy="3989040"/>
          </a:xfrm>
        </p:spPr>
        <p:txBody>
          <a:bodyPr>
            <a:normAutofit/>
          </a:bodyPr>
          <a:lstStyle/>
          <a:p>
            <a:r>
              <a:rPr lang="en-GB" sz="1700" b="1" dirty="0">
                <a:latin typeface="Arial" panose="020B0604020202020204" pitchFamily="34" charset="0"/>
                <a:cs typeface="Arial" panose="020B0604020202020204" pitchFamily="34" charset="0"/>
              </a:rPr>
              <a:t>Economic ideologies </a:t>
            </a:r>
            <a:r>
              <a:rPr lang="en-GB" sz="1700" dirty="0">
                <a:latin typeface="Arial" panose="020B0604020202020204" pitchFamily="34" charset="0"/>
                <a:cs typeface="Arial" panose="020B0604020202020204" pitchFamily="34" charset="0"/>
              </a:rPr>
              <a:t>are beliefs about how a country's money, resources and services should be managed.</a:t>
            </a:r>
          </a:p>
          <a:p>
            <a:pPr lvl="0" fontAlgn="t"/>
            <a:r>
              <a:rPr lang="en-GB" sz="1700" dirty="0">
                <a:latin typeface="Arial" panose="020B0604020202020204" pitchFamily="34" charset="0"/>
                <a:cs typeface="Arial" panose="020B0604020202020204" pitchFamily="34" charset="0"/>
              </a:rPr>
              <a:t>Who should own businesses and services?</a:t>
            </a:r>
          </a:p>
          <a:p>
            <a:pPr lvl="0" fontAlgn="t"/>
            <a:r>
              <a:rPr lang="en-GB" sz="1700" dirty="0">
                <a:latin typeface="Arial" panose="020B0604020202020204" pitchFamily="34" charset="0"/>
                <a:cs typeface="Arial" panose="020B0604020202020204" pitchFamily="34" charset="0"/>
              </a:rPr>
              <a:t>How much should the government intervene in the economy?</a:t>
            </a:r>
          </a:p>
          <a:p>
            <a:pPr lvl="0" fontAlgn="t"/>
            <a:r>
              <a:rPr lang="en-GB" sz="1700" dirty="0">
                <a:latin typeface="Arial" panose="020B0604020202020204" pitchFamily="34" charset="0"/>
                <a:cs typeface="Arial" panose="020B0604020202020204" pitchFamily="34" charset="0"/>
              </a:rPr>
              <a:t>How should wealth be distributed?</a:t>
            </a:r>
          </a:p>
          <a:p>
            <a:pPr lvl="0" fontAlgn="t"/>
            <a:r>
              <a:rPr lang="en-GB" sz="1700" dirty="0">
                <a:latin typeface="Arial" panose="020B0604020202020204" pitchFamily="34" charset="0"/>
                <a:cs typeface="Arial" panose="020B0604020202020204" pitchFamily="34" charset="0"/>
              </a:rPr>
              <a:t>Should healthcare and education be publicly or privately funded?</a:t>
            </a:r>
          </a:p>
          <a:p>
            <a:endParaRPr lang="en-GB"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EF11D1CB-01C1-667E-1287-E8B196431F82}"/>
              </a:ext>
            </a:extLst>
          </p:cNvPr>
          <p:cNvSpPr>
            <a:spLocks noGrp="1"/>
          </p:cNvSpPr>
          <p:nvPr>
            <p:ph sz="half" idx="2"/>
          </p:nvPr>
        </p:nvSpPr>
        <p:spPr>
          <a:xfrm>
            <a:off x="6096000" y="1816109"/>
            <a:ext cx="5384800" cy="3989040"/>
          </a:xfrm>
        </p:spPr>
        <p:txBody>
          <a:bodyPr>
            <a:normAutofit/>
          </a:bodyPr>
          <a:lstStyle/>
          <a:p>
            <a:r>
              <a:rPr lang="en-GB" sz="1700" b="1" dirty="0">
                <a:latin typeface="Arial" panose="020B0604020202020204" pitchFamily="34" charset="0"/>
                <a:cs typeface="Arial" panose="020B0604020202020204" pitchFamily="34" charset="0"/>
              </a:rPr>
              <a:t>Political ideologies </a:t>
            </a:r>
            <a:r>
              <a:rPr lang="en-GB" sz="1700" dirty="0">
                <a:latin typeface="Arial" panose="020B0604020202020204" pitchFamily="34" charset="0"/>
                <a:cs typeface="Arial" panose="020B0604020202020204" pitchFamily="34" charset="0"/>
              </a:rPr>
              <a:t>are beliefs about how society should be governed and how power should be used.</a:t>
            </a:r>
          </a:p>
          <a:p>
            <a:pPr lvl="0" fontAlgn="t"/>
            <a:r>
              <a:rPr lang="en-GB" sz="1700" dirty="0">
                <a:latin typeface="Arial" panose="020B0604020202020204" pitchFamily="34" charset="0"/>
                <a:cs typeface="Arial" panose="020B0604020202020204" pitchFamily="34" charset="0"/>
              </a:rPr>
              <a:t>What role should the government have?</a:t>
            </a:r>
          </a:p>
          <a:p>
            <a:pPr lvl="0" fontAlgn="t"/>
            <a:r>
              <a:rPr lang="en-GB" sz="1700" dirty="0">
                <a:latin typeface="Arial" panose="020B0604020202020204" pitchFamily="34" charset="0"/>
                <a:cs typeface="Arial" panose="020B0604020202020204" pitchFamily="34" charset="0"/>
              </a:rPr>
              <a:t>How much freedom should individuals have?</a:t>
            </a:r>
          </a:p>
          <a:p>
            <a:pPr lvl="0" fontAlgn="t"/>
            <a:r>
              <a:rPr lang="en-GB" sz="1700" dirty="0">
                <a:latin typeface="Arial" panose="020B0604020202020204" pitchFamily="34" charset="0"/>
                <a:cs typeface="Arial" panose="020B0604020202020204" pitchFamily="34" charset="0"/>
              </a:rPr>
              <a:t>How should laws be made?</a:t>
            </a:r>
          </a:p>
          <a:p>
            <a:pPr lvl="0" fontAlgn="t"/>
            <a:r>
              <a:rPr lang="en-GB" sz="1700" dirty="0">
                <a:latin typeface="Arial" panose="020B0604020202020204" pitchFamily="34" charset="0"/>
                <a:cs typeface="Arial" panose="020B0604020202020204" pitchFamily="34" charset="0"/>
              </a:rPr>
              <a:t>What responsibilities does the state have to its citizens?</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997722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4CB0C-653C-3F8B-FF6F-CB5B3F42B6F6}"/>
              </a:ext>
            </a:extLst>
          </p:cNvPr>
          <p:cNvSpPr>
            <a:spLocks noGrp="1"/>
          </p:cNvSpPr>
          <p:nvPr>
            <p:ph type="title"/>
          </p:nvPr>
        </p:nvSpPr>
        <p:spPr/>
        <p:txBody>
          <a:bodyPr/>
          <a:lstStyle/>
          <a:p>
            <a:r>
              <a:rPr lang="en-GB" dirty="0"/>
              <a:t>Left vs Right – Labour vs Conservative</a:t>
            </a:r>
          </a:p>
        </p:txBody>
      </p:sp>
      <p:graphicFrame>
        <p:nvGraphicFramePr>
          <p:cNvPr id="17" name="Content Placeholder 16">
            <a:extLst>
              <a:ext uri="{FF2B5EF4-FFF2-40B4-BE49-F238E27FC236}">
                <a16:creationId xmlns:a16="http://schemas.microsoft.com/office/drawing/2014/main" id="{EFCB145A-59CF-4E10-7BC6-5A400DE6A400}"/>
              </a:ext>
            </a:extLst>
          </p:cNvPr>
          <p:cNvGraphicFramePr>
            <a:graphicFrameLocks noGrp="1"/>
          </p:cNvGraphicFramePr>
          <p:nvPr>
            <p:ph idx="1"/>
            <p:extLst>
              <p:ext uri="{D42A27DB-BD31-4B8C-83A1-F6EECF244321}">
                <p14:modId xmlns:p14="http://schemas.microsoft.com/office/powerpoint/2010/main" val="2255998735"/>
              </p:ext>
            </p:extLst>
          </p:nvPr>
        </p:nvGraphicFramePr>
        <p:xfrm>
          <a:off x="609600" y="2095341"/>
          <a:ext cx="10972800" cy="2926080"/>
        </p:xfrm>
        <a:graphic>
          <a:graphicData uri="http://schemas.openxmlformats.org/drawingml/2006/table">
            <a:tbl>
              <a:tblPr/>
              <a:tblGrid>
                <a:gridCol w="3657600">
                  <a:extLst>
                    <a:ext uri="{9D8B030D-6E8A-4147-A177-3AD203B41FA5}">
                      <a16:colId xmlns:a16="http://schemas.microsoft.com/office/drawing/2014/main" val="4179871799"/>
                    </a:ext>
                  </a:extLst>
                </a:gridCol>
                <a:gridCol w="3657600">
                  <a:extLst>
                    <a:ext uri="{9D8B030D-6E8A-4147-A177-3AD203B41FA5}">
                      <a16:colId xmlns:a16="http://schemas.microsoft.com/office/drawing/2014/main" val="3212507725"/>
                    </a:ext>
                  </a:extLst>
                </a:gridCol>
                <a:gridCol w="3657600">
                  <a:extLst>
                    <a:ext uri="{9D8B030D-6E8A-4147-A177-3AD203B41FA5}">
                      <a16:colId xmlns:a16="http://schemas.microsoft.com/office/drawing/2014/main" val="670642837"/>
                    </a:ext>
                  </a:extLst>
                </a:gridCol>
              </a:tblGrid>
              <a:tr h="0">
                <a:tc>
                  <a:txBody>
                    <a:bodyPr/>
                    <a:lstStyle/>
                    <a:p>
                      <a:r>
                        <a:rPr lang="en-GB" b="1"/>
                        <a:t>Sector</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a:t>Left-Leaning Approach</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b="1"/>
                        <a:t>Right-Leaning Approach</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61592432"/>
                  </a:ext>
                </a:extLst>
              </a:tr>
              <a:tr h="0">
                <a:tc>
                  <a:txBody>
                    <a:bodyPr/>
                    <a:lstStyle/>
                    <a:p>
                      <a:r>
                        <a:rPr lang="en-GB" b="1"/>
                        <a:t>NHS</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t>Publicly funded, universal, more spending</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t>Market-based, private sector involvement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89612671"/>
                  </a:ext>
                </a:extLst>
              </a:tr>
              <a:tr h="0">
                <a:tc>
                  <a:txBody>
                    <a:bodyPr/>
                    <a:lstStyle/>
                    <a:p>
                      <a:r>
                        <a:rPr lang="en-GB" b="1"/>
                        <a:t>Legislation</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t>Equality, workforce protection, public ownership</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t>Deregulation, cost-control, competition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633552250"/>
                  </a:ext>
                </a:extLst>
              </a:tr>
              <a:tr h="0">
                <a:tc>
                  <a:txBody>
                    <a:bodyPr/>
                    <a:lstStyle/>
                    <a:p>
                      <a:r>
                        <a:rPr lang="en-GB" b="1"/>
                        <a:t>CQC</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t>Strong regulation and oversight</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t>Leaner inspections, focus on high-risk</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720589134"/>
                  </a:ext>
                </a:extLst>
              </a:tr>
              <a:tr h="0">
                <a:tc>
                  <a:txBody>
                    <a:bodyPr/>
                    <a:lstStyle/>
                    <a:p>
                      <a:r>
                        <a:rPr lang="en-GB" b="1"/>
                        <a:t>Public Health</a:t>
                      </a:r>
                      <a:endParaRPr lang="en-GB"/>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a:t>Address inequalities, invest in social care and prevention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r>
                        <a:rPr lang="en-GB" dirty="0"/>
                        <a:t>Promote individual responsibility, cut spending on prevention</a:t>
                      </a:r>
                    </a:p>
                  </a:txBody>
                  <a:tcPr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1475061844"/>
                  </a:ext>
                </a:extLst>
              </a:tr>
            </a:tbl>
          </a:graphicData>
        </a:graphic>
      </p:graphicFrame>
      <p:sp>
        <p:nvSpPr>
          <p:cNvPr id="18" name="Rectangle 2">
            <a:extLst>
              <a:ext uri="{FF2B5EF4-FFF2-40B4-BE49-F238E27FC236}">
                <a16:creationId xmlns:a16="http://schemas.microsoft.com/office/drawing/2014/main" id="{5F9BF660-A963-E220-084C-8FE6D2039C45}"/>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0893139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A72CDD4-0F96-8463-B263-876821EF5CE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7300B20-543E-8FDB-1738-216519D1D2D4}"/>
              </a:ext>
            </a:extLst>
          </p:cNvPr>
          <p:cNvSpPr>
            <a:spLocks noGrp="1"/>
          </p:cNvSpPr>
          <p:nvPr>
            <p:ph type="title"/>
          </p:nvPr>
        </p:nvSpPr>
        <p:spPr>
          <a:xfrm>
            <a:off x="609600" y="274638"/>
            <a:ext cx="10972800" cy="1143000"/>
          </a:xfrm>
        </p:spPr>
        <p:txBody>
          <a:bodyPr anchor="ctr">
            <a:normAutofit/>
          </a:bodyPr>
          <a:lstStyle/>
          <a:p>
            <a:r>
              <a:rPr lang="en-GB" b="1" dirty="0">
                <a:solidFill>
                  <a:srgbClr val="002060"/>
                </a:solidFill>
                <a:latin typeface="Aptos"/>
              </a:rPr>
              <a:t>Economic and Political Ideologies Impact</a:t>
            </a:r>
          </a:p>
        </p:txBody>
      </p:sp>
      <p:pic>
        <p:nvPicPr>
          <p:cNvPr id="5" name="Picture 4" descr="Solihull Mental Health NHS Foundation Trust">
            <a:extLst>
              <a:ext uri="{FF2B5EF4-FFF2-40B4-BE49-F238E27FC236}">
                <a16:creationId xmlns:a16="http://schemas.microsoft.com/office/drawing/2014/main" id="{7AB2D19B-4E2E-628D-BF2C-F6AC14AD64BA}"/>
              </a:ext>
            </a:extLst>
          </p:cNvPr>
          <p:cNvPicPr>
            <a:picLocks noChangeAspect="1"/>
          </p:cNvPicPr>
          <p:nvPr/>
        </p:nvPicPr>
        <p:blipFill>
          <a:blip r:embed="rId3"/>
          <a:stretch>
            <a:fillRect/>
          </a:stretch>
        </p:blipFill>
        <p:spPr>
          <a:xfrm>
            <a:off x="8489031" y="1582988"/>
            <a:ext cx="3089275" cy="984250"/>
          </a:xfrm>
          <a:prstGeom prst="rect">
            <a:avLst/>
          </a:prstGeom>
        </p:spPr>
      </p:pic>
      <p:pic>
        <p:nvPicPr>
          <p:cNvPr id="6" name="Picture 5" descr="The Care Act 2014">
            <a:extLst>
              <a:ext uri="{FF2B5EF4-FFF2-40B4-BE49-F238E27FC236}">
                <a16:creationId xmlns:a16="http://schemas.microsoft.com/office/drawing/2014/main" id="{9DFF2BBD-5B14-3EAF-1904-7DD34A7A3674}"/>
              </a:ext>
            </a:extLst>
          </p:cNvPr>
          <p:cNvPicPr>
            <a:picLocks noChangeAspect="1"/>
          </p:cNvPicPr>
          <p:nvPr/>
        </p:nvPicPr>
        <p:blipFill>
          <a:blip r:embed="rId4"/>
          <a:stretch>
            <a:fillRect/>
          </a:stretch>
        </p:blipFill>
        <p:spPr>
          <a:xfrm>
            <a:off x="6096000" y="2492498"/>
            <a:ext cx="2790825" cy="1638300"/>
          </a:xfrm>
          <a:prstGeom prst="rect">
            <a:avLst/>
          </a:prstGeom>
        </p:spPr>
      </p:pic>
      <p:pic>
        <p:nvPicPr>
          <p:cNvPr id="7" name="Picture 6">
            <a:extLst>
              <a:ext uri="{FF2B5EF4-FFF2-40B4-BE49-F238E27FC236}">
                <a16:creationId xmlns:a16="http://schemas.microsoft.com/office/drawing/2014/main" id="{85CA3AC9-49E6-C016-1E29-3DF7E14EEF0C}"/>
              </a:ext>
            </a:extLst>
          </p:cNvPr>
          <p:cNvPicPr>
            <a:picLocks noChangeAspect="1"/>
          </p:cNvPicPr>
          <p:nvPr/>
        </p:nvPicPr>
        <p:blipFill>
          <a:blip r:embed="rId5"/>
          <a:stretch>
            <a:fillRect/>
          </a:stretch>
        </p:blipFill>
        <p:spPr>
          <a:xfrm>
            <a:off x="8259593" y="4283197"/>
            <a:ext cx="2997200" cy="1143000"/>
          </a:xfrm>
          <a:prstGeom prst="rect">
            <a:avLst/>
          </a:prstGeom>
        </p:spPr>
      </p:pic>
      <p:pic>
        <p:nvPicPr>
          <p:cNvPr id="11" name="Picture 10">
            <a:extLst>
              <a:ext uri="{FF2B5EF4-FFF2-40B4-BE49-F238E27FC236}">
                <a16:creationId xmlns:a16="http://schemas.microsoft.com/office/drawing/2014/main" id="{61578F34-D822-06DF-97F0-AC2D23528094}"/>
              </a:ext>
            </a:extLst>
          </p:cNvPr>
          <p:cNvPicPr>
            <a:picLocks noChangeAspect="1"/>
          </p:cNvPicPr>
          <p:nvPr/>
        </p:nvPicPr>
        <p:blipFill>
          <a:blip r:embed="rId6"/>
          <a:stretch>
            <a:fillRect/>
          </a:stretch>
        </p:blipFill>
        <p:spPr>
          <a:xfrm>
            <a:off x="590550" y="1722437"/>
            <a:ext cx="2451100" cy="3425825"/>
          </a:xfrm>
          <a:prstGeom prst="rect">
            <a:avLst/>
          </a:prstGeom>
        </p:spPr>
      </p:pic>
      <p:pic>
        <p:nvPicPr>
          <p:cNvPr id="3" name="Picture 2" descr="The 10 Year Health Plan for England is open to everyone's views on what  they want the future of the NHS to look like, the CNIO team and myself want  to make">
            <a:extLst>
              <a:ext uri="{FF2B5EF4-FFF2-40B4-BE49-F238E27FC236}">
                <a16:creationId xmlns:a16="http://schemas.microsoft.com/office/drawing/2014/main" id="{1825ABCE-AA54-7438-795A-68F55009619C}"/>
              </a:ext>
            </a:extLst>
          </p:cNvPr>
          <p:cNvPicPr>
            <a:picLocks noChangeAspect="1"/>
          </p:cNvPicPr>
          <p:nvPr/>
        </p:nvPicPr>
        <p:blipFill>
          <a:blip r:embed="rId7"/>
          <a:stretch>
            <a:fillRect/>
          </a:stretch>
        </p:blipFill>
        <p:spPr>
          <a:xfrm>
            <a:off x="3473079" y="1722437"/>
            <a:ext cx="2855068" cy="3568835"/>
          </a:xfrm>
          <a:prstGeom prst="rect">
            <a:avLst/>
          </a:prstGeom>
        </p:spPr>
      </p:pic>
    </p:spTree>
    <p:extLst>
      <p:ext uri="{BB962C8B-B14F-4D97-AF65-F5344CB8AC3E}">
        <p14:creationId xmlns:p14="http://schemas.microsoft.com/office/powerpoint/2010/main" val="34783215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F17C-9BF3-4F99-87BF-FED14C5A6B9E}"/>
              </a:ext>
            </a:extLst>
          </p:cNvPr>
          <p:cNvSpPr>
            <a:spLocks noGrp="1"/>
          </p:cNvSpPr>
          <p:nvPr>
            <p:ph type="title"/>
          </p:nvPr>
        </p:nvSpPr>
        <p:spPr/>
        <p:txBody>
          <a:bodyPr>
            <a:normAutofit/>
          </a:bodyPr>
          <a:lstStyle/>
          <a:p>
            <a:r>
              <a:rPr lang="en-GB" b="1" dirty="0">
                <a:solidFill>
                  <a:srgbClr val="002060"/>
                </a:solidFill>
                <a:latin typeface="Aptos"/>
              </a:rPr>
              <a:t>Economic</a:t>
            </a:r>
            <a:r>
              <a:rPr lang="en-GB" b="1" dirty="0">
                <a:solidFill>
                  <a:srgbClr val="002060"/>
                </a:solidFill>
                <a:latin typeface="Aptos"/>
                <a:ea typeface="+mj-lt"/>
                <a:cs typeface="+mj-lt"/>
              </a:rPr>
              <a:t> and Political Ideologies - Brexit</a:t>
            </a:r>
          </a:p>
        </p:txBody>
      </p:sp>
      <p:pic>
        <p:nvPicPr>
          <p:cNvPr id="4" name="Online Media 3" title="What impact have five years of Brexit had on health and care in the UK?">
            <a:hlinkClick r:id="" action="ppaction://media"/>
            <a:extLst>
              <a:ext uri="{FF2B5EF4-FFF2-40B4-BE49-F238E27FC236}">
                <a16:creationId xmlns:a16="http://schemas.microsoft.com/office/drawing/2014/main" id="{03FFE545-5932-1FFF-6736-2834DD0D82D6}"/>
              </a:ext>
            </a:extLst>
          </p:cNvPr>
          <p:cNvPicPr>
            <a:picLocks noRot="1" noChangeAspect="1"/>
          </p:cNvPicPr>
          <p:nvPr>
            <a:videoFile r:link="rId1"/>
          </p:nvPr>
        </p:nvPicPr>
        <p:blipFill>
          <a:blip r:embed="rId4"/>
          <a:stretch>
            <a:fillRect/>
          </a:stretch>
        </p:blipFill>
        <p:spPr>
          <a:xfrm>
            <a:off x="1616903" y="1138582"/>
            <a:ext cx="8529086" cy="4823792"/>
          </a:xfrm>
          <a:prstGeom prst="rect">
            <a:avLst/>
          </a:prstGeom>
        </p:spPr>
      </p:pic>
    </p:spTree>
    <p:extLst>
      <p:ext uri="{BB962C8B-B14F-4D97-AF65-F5344CB8AC3E}">
        <p14:creationId xmlns:p14="http://schemas.microsoft.com/office/powerpoint/2010/main" val="34412565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0F9-386E-419B-90D1-EFBB8B7A2646}"/>
              </a:ext>
            </a:extLst>
          </p:cNvPr>
          <p:cNvSpPr>
            <a:spLocks noGrp="1"/>
          </p:cNvSpPr>
          <p:nvPr>
            <p:ph type="title"/>
          </p:nvPr>
        </p:nvSpPr>
        <p:spPr/>
        <p:txBody>
          <a:bodyPr>
            <a:normAutofit fontScale="90000"/>
          </a:bodyPr>
          <a:lstStyle/>
          <a:p>
            <a:r>
              <a:rPr lang="en-GB" b="1" dirty="0">
                <a:solidFill>
                  <a:srgbClr val="002060"/>
                </a:solidFill>
                <a:latin typeface="Aptos"/>
                <a:ea typeface="+mj-lt"/>
                <a:cs typeface="+mj-lt"/>
              </a:rPr>
              <a:t>Public Health Campaigns and Media Influence</a:t>
            </a:r>
            <a:endParaRPr lang="en-US" b="1" dirty="0">
              <a:solidFill>
                <a:srgbClr val="002060"/>
              </a:solidFill>
              <a:latin typeface="Aptos"/>
              <a:ea typeface="+mj-lt"/>
              <a:cs typeface="+mj-lt"/>
            </a:endParaRPr>
          </a:p>
        </p:txBody>
      </p:sp>
      <p:sp>
        <p:nvSpPr>
          <p:cNvPr id="3" name="Content Placeholder 2">
            <a:extLst>
              <a:ext uri="{FF2B5EF4-FFF2-40B4-BE49-F238E27FC236}">
                <a16:creationId xmlns:a16="http://schemas.microsoft.com/office/drawing/2014/main" id="{A6BFAAC5-46B2-4CF9-BE81-76B2B9C3969D}"/>
              </a:ext>
            </a:extLst>
          </p:cNvPr>
          <p:cNvSpPr>
            <a:spLocks noGrp="1"/>
          </p:cNvSpPr>
          <p:nvPr>
            <p:ph idx="1"/>
          </p:nvPr>
        </p:nvSpPr>
        <p:spPr>
          <a:xfrm>
            <a:off x="720917" y="1131875"/>
            <a:ext cx="10972800" cy="3917032"/>
          </a:xfrm>
        </p:spPr>
        <p:txBody>
          <a:bodyPr vert="horz" lIns="91440" tIns="45720" rIns="91440" bIns="45720" rtlCol="0" anchor="t">
            <a:noAutofit/>
          </a:bodyPr>
          <a:lstStyle/>
          <a:p>
            <a:pPr>
              <a:buFont typeface="Arial"/>
              <a:buChar char="•"/>
            </a:pPr>
            <a:endParaRPr lang="en-GB" sz="2000" dirty="0">
              <a:latin typeface="Aptos"/>
              <a:ea typeface="+mn-lt"/>
              <a:cs typeface="+mn-lt"/>
            </a:endParaRPr>
          </a:p>
          <a:p>
            <a:pPr>
              <a:buFont typeface="Arial"/>
              <a:buChar char="•"/>
            </a:pPr>
            <a:endParaRPr lang="en-GB" sz="2000" dirty="0">
              <a:latin typeface="Aptos"/>
            </a:endParaRPr>
          </a:p>
          <a:p>
            <a:pPr>
              <a:buFont typeface="Arial"/>
              <a:buChar char="•"/>
            </a:pPr>
            <a:endParaRPr lang="en-GB" sz="2000" dirty="0">
              <a:latin typeface="Aptos"/>
            </a:endParaRPr>
          </a:p>
          <a:p>
            <a:pPr>
              <a:buFont typeface="Arial"/>
              <a:buChar char="•"/>
            </a:pPr>
            <a:r>
              <a:rPr lang="en-GB" sz="2000" dirty="0">
                <a:latin typeface="Aptos"/>
                <a:ea typeface="+mn-lt"/>
                <a:cs typeface="+mn-lt"/>
              </a:rPr>
              <a:t>Why are public health campaigns and media influence important for achieving health-related Sustainable Development Goals in the UK?</a:t>
            </a:r>
            <a:endParaRPr lang="en-GB" sz="2000">
              <a:latin typeface="Aptos"/>
            </a:endParaRPr>
          </a:p>
          <a:p>
            <a:pPr>
              <a:buFont typeface="Arial"/>
              <a:buChar char="•"/>
            </a:pPr>
            <a:endParaRPr lang="en-GB" sz="2400" dirty="0">
              <a:latin typeface="Aptos"/>
            </a:endParaRPr>
          </a:p>
          <a:p>
            <a:pPr marL="0" indent="0">
              <a:buNone/>
            </a:pPr>
            <a:endParaRPr lang="en-GB" sz="2400" dirty="0">
              <a:latin typeface="Aptos"/>
            </a:endParaRPr>
          </a:p>
        </p:txBody>
      </p:sp>
      <p:pic>
        <p:nvPicPr>
          <p:cNvPr id="4" name="Picture 3" descr="Rageh Omaar: ITV host receiving medical ...">
            <a:extLst>
              <a:ext uri="{FF2B5EF4-FFF2-40B4-BE49-F238E27FC236}">
                <a16:creationId xmlns:a16="http://schemas.microsoft.com/office/drawing/2014/main" id="{5C4F9A9A-FFB3-D1BD-53D9-6408098A66A6}"/>
              </a:ext>
            </a:extLst>
          </p:cNvPr>
          <p:cNvPicPr>
            <a:picLocks noChangeAspect="1"/>
          </p:cNvPicPr>
          <p:nvPr/>
        </p:nvPicPr>
        <p:blipFill>
          <a:blip r:embed="rId2"/>
          <a:stretch>
            <a:fillRect/>
          </a:stretch>
        </p:blipFill>
        <p:spPr>
          <a:xfrm>
            <a:off x="8286750" y="3733800"/>
            <a:ext cx="2857500" cy="1600200"/>
          </a:xfrm>
          <a:prstGeom prst="rect">
            <a:avLst/>
          </a:prstGeom>
        </p:spPr>
      </p:pic>
      <p:pic>
        <p:nvPicPr>
          <p:cNvPr id="5" name="Picture 4" descr="ACT F.A.S.T stroke campaign launched ...">
            <a:extLst>
              <a:ext uri="{FF2B5EF4-FFF2-40B4-BE49-F238E27FC236}">
                <a16:creationId xmlns:a16="http://schemas.microsoft.com/office/drawing/2014/main" id="{EE547547-7BF4-6968-193B-1B87917D6E42}"/>
              </a:ext>
            </a:extLst>
          </p:cNvPr>
          <p:cNvPicPr>
            <a:picLocks noChangeAspect="1"/>
          </p:cNvPicPr>
          <p:nvPr/>
        </p:nvPicPr>
        <p:blipFill>
          <a:blip r:embed="rId3"/>
          <a:stretch>
            <a:fillRect/>
          </a:stretch>
        </p:blipFill>
        <p:spPr>
          <a:xfrm>
            <a:off x="4501531" y="3471701"/>
            <a:ext cx="2956462" cy="2123106"/>
          </a:xfrm>
          <a:prstGeom prst="rect">
            <a:avLst/>
          </a:prstGeom>
        </p:spPr>
      </p:pic>
      <p:pic>
        <p:nvPicPr>
          <p:cNvPr id="6" name="Picture 5" descr="Mental Health Social Media Campaign ...">
            <a:extLst>
              <a:ext uri="{FF2B5EF4-FFF2-40B4-BE49-F238E27FC236}">
                <a16:creationId xmlns:a16="http://schemas.microsoft.com/office/drawing/2014/main" id="{EB9ACD9E-9DD3-3188-2778-3EA00804353C}"/>
              </a:ext>
            </a:extLst>
          </p:cNvPr>
          <p:cNvPicPr>
            <a:picLocks noChangeAspect="1"/>
          </p:cNvPicPr>
          <p:nvPr/>
        </p:nvPicPr>
        <p:blipFill>
          <a:blip r:embed="rId4"/>
          <a:stretch>
            <a:fillRect/>
          </a:stretch>
        </p:blipFill>
        <p:spPr>
          <a:xfrm>
            <a:off x="930706" y="3698122"/>
            <a:ext cx="2762250" cy="1657350"/>
          </a:xfrm>
          <a:prstGeom prst="rect">
            <a:avLst/>
          </a:prstGeom>
        </p:spPr>
      </p:pic>
    </p:spTree>
    <p:extLst>
      <p:ext uri="{BB962C8B-B14F-4D97-AF65-F5344CB8AC3E}">
        <p14:creationId xmlns:p14="http://schemas.microsoft.com/office/powerpoint/2010/main" val="26791706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C6CF79-31A5-460F-A378-94D61EC4C0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837A14-362A-EFB4-C5BB-A4F150913981}"/>
              </a:ext>
            </a:extLst>
          </p:cNvPr>
          <p:cNvSpPr>
            <a:spLocks noGrp="1"/>
          </p:cNvSpPr>
          <p:nvPr>
            <p:ph type="title"/>
          </p:nvPr>
        </p:nvSpPr>
        <p:spPr/>
        <p:txBody>
          <a:bodyPr>
            <a:normAutofit fontScale="90000"/>
          </a:bodyPr>
          <a:lstStyle/>
          <a:p>
            <a:r>
              <a:rPr lang="en-GB" b="1" dirty="0">
                <a:solidFill>
                  <a:srgbClr val="002060"/>
                </a:solidFill>
                <a:latin typeface="Aptos"/>
                <a:ea typeface="+mj-lt"/>
                <a:cs typeface="+mj-lt"/>
              </a:rPr>
              <a:t>Public Health Campaigns and Media Influence Examples – Sugar Reduction Programme</a:t>
            </a:r>
            <a:endParaRPr lang="en-US" b="1" dirty="0">
              <a:solidFill>
                <a:srgbClr val="002060"/>
              </a:solidFill>
              <a:latin typeface="Aptos"/>
              <a:ea typeface="+mj-lt"/>
              <a:cs typeface="+mj-lt"/>
            </a:endParaRPr>
          </a:p>
        </p:txBody>
      </p:sp>
      <p:sp>
        <p:nvSpPr>
          <p:cNvPr id="3" name="Content Placeholder 2">
            <a:extLst>
              <a:ext uri="{FF2B5EF4-FFF2-40B4-BE49-F238E27FC236}">
                <a16:creationId xmlns:a16="http://schemas.microsoft.com/office/drawing/2014/main" id="{BBEE8D01-E2FF-D01C-CDBD-AF7A1ACD9D5F}"/>
              </a:ext>
            </a:extLst>
          </p:cNvPr>
          <p:cNvSpPr>
            <a:spLocks noGrp="1"/>
          </p:cNvSpPr>
          <p:nvPr>
            <p:ph idx="1"/>
          </p:nvPr>
        </p:nvSpPr>
        <p:spPr>
          <a:xfrm>
            <a:off x="759662" y="1713062"/>
            <a:ext cx="10972800" cy="3917032"/>
          </a:xfrm>
        </p:spPr>
        <p:txBody>
          <a:bodyPr vert="horz" lIns="91440" tIns="45720" rIns="91440" bIns="45720" rtlCol="0" anchor="t">
            <a:noAutofit/>
          </a:bodyPr>
          <a:lstStyle/>
          <a:p>
            <a:pPr>
              <a:buFont typeface="Arial"/>
              <a:buChar char="•"/>
            </a:pPr>
            <a:r>
              <a:rPr lang="en-GB" sz="2000" b="1" dirty="0">
                <a:latin typeface="Aptos"/>
                <a:ea typeface="+mn-lt"/>
                <a:cs typeface="+mn-lt"/>
              </a:rPr>
              <a:t>Sugar Tax - </a:t>
            </a:r>
            <a:r>
              <a:rPr lang="en-GB" sz="2000" dirty="0">
                <a:latin typeface="Aptos"/>
                <a:ea typeface="+mn-lt"/>
                <a:cs typeface="+mn-lt"/>
              </a:rPr>
              <a:t>The UK implemented a sugar tax in 2018 as part of a public health campaign to reduce sugar consumption and combat obesity. This policy has been widely covered in the media, influencing public perceptions of sugary drinks and encouraging healthier choices.</a:t>
            </a:r>
          </a:p>
          <a:p>
            <a:pPr>
              <a:buFont typeface="Arial"/>
              <a:buChar char="•"/>
            </a:pPr>
            <a:r>
              <a:rPr lang="en-GB" sz="2000" b="1" dirty="0">
                <a:latin typeface="Aptos"/>
                <a:ea typeface="+mn-lt"/>
                <a:cs typeface="+mn-lt"/>
              </a:rPr>
              <a:t>Food Labelling - </a:t>
            </a:r>
            <a:r>
              <a:rPr lang="en-GB" sz="2000" dirty="0">
                <a:latin typeface="Aptos"/>
                <a:ea typeface="+mn-lt"/>
                <a:cs typeface="+mn-lt"/>
              </a:rPr>
              <a:t>Recent improvements in food labelling, including clearer nutritional information and front-of-pack labels, have been introduced to help consumers make informed choices about their diet. These changes are supported by public health campaigns aimed at reducing consumption of unhealthy foods.</a:t>
            </a:r>
            <a:endParaRPr lang="en-GB" sz="2000" dirty="0">
              <a:latin typeface="Aptos"/>
              <a:cs typeface="Arial"/>
            </a:endParaRPr>
          </a:p>
          <a:p>
            <a:pPr>
              <a:buFont typeface="Arial"/>
              <a:buChar char="•"/>
            </a:pPr>
            <a:r>
              <a:rPr lang="en-GB" sz="2000" dirty="0">
                <a:latin typeface="Aptos"/>
                <a:ea typeface="+mn-lt"/>
                <a:cs typeface="+mn-lt"/>
              </a:rPr>
              <a:t>In 2019, the government announced new advertising rules to help tackle childhood obesity, after analysis showed that almost half of food ads on certain channels were for high-fat, salt, and sugar products.</a:t>
            </a:r>
            <a:endParaRPr lang="en-GB" sz="2000" dirty="0">
              <a:latin typeface="Aptos"/>
              <a:cs typeface="Arial"/>
            </a:endParaRPr>
          </a:p>
          <a:p>
            <a:pPr>
              <a:buFont typeface="Arial"/>
              <a:buChar char="•"/>
            </a:pPr>
            <a:r>
              <a:rPr lang="en-GB" sz="2000" dirty="0">
                <a:latin typeface="Aptos"/>
                <a:ea typeface="+mn-lt"/>
                <a:cs typeface="+mn-lt"/>
              </a:rPr>
              <a:t>Access the following report for statistics: </a:t>
            </a:r>
            <a:r>
              <a:rPr lang="en-GB" sz="2000" dirty="0">
                <a:latin typeface="Aptos"/>
                <a:ea typeface="+mn-lt"/>
                <a:cs typeface="+mn-lt"/>
                <a:hlinkClick r:id="rId2"/>
              </a:rPr>
              <a:t>Sugar Reduction Programme - Action on Sugar</a:t>
            </a:r>
            <a:endParaRPr lang="en-GB" sz="2000">
              <a:latin typeface="Aptos"/>
              <a:ea typeface="+mn-lt"/>
              <a:cs typeface="+mn-lt"/>
            </a:endParaRPr>
          </a:p>
          <a:p>
            <a:pPr>
              <a:buFont typeface="Arial"/>
              <a:buChar char="•"/>
            </a:pPr>
            <a:endParaRPr lang="en-GB" sz="2400" dirty="0">
              <a:latin typeface="Aptos"/>
            </a:endParaRPr>
          </a:p>
          <a:p>
            <a:pPr marL="0" indent="0">
              <a:buNone/>
            </a:pPr>
            <a:endParaRPr lang="en-GB" sz="2400" dirty="0">
              <a:latin typeface="Aptos"/>
            </a:endParaRPr>
          </a:p>
        </p:txBody>
      </p:sp>
    </p:spTree>
    <p:extLst>
      <p:ext uri="{BB962C8B-B14F-4D97-AF65-F5344CB8AC3E}">
        <p14:creationId xmlns:p14="http://schemas.microsoft.com/office/powerpoint/2010/main" val="4111290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A417FE6-EF18-5B35-C03C-BC56D9D14E36}"/>
              </a:ext>
            </a:extLst>
          </p:cNvPr>
          <p:cNvSpPr>
            <a:spLocks noGrp="1"/>
          </p:cNvSpPr>
          <p:nvPr>
            <p:ph idx="1"/>
          </p:nvPr>
        </p:nvSpPr>
        <p:spPr/>
        <p:txBody>
          <a:bodyPr/>
          <a:lstStyle/>
          <a:p>
            <a:endParaRPr lang="en-GB"/>
          </a:p>
        </p:txBody>
      </p:sp>
      <p:pic>
        <p:nvPicPr>
          <p:cNvPr id="4" name="Picture 3" descr="Food labelling | British Nutritional Foundation">
            <a:extLst>
              <a:ext uri="{FF2B5EF4-FFF2-40B4-BE49-F238E27FC236}">
                <a16:creationId xmlns:a16="http://schemas.microsoft.com/office/drawing/2014/main" id="{B9C51E6C-4FF2-9D5E-5DA0-CFB3A960702C}"/>
              </a:ext>
            </a:extLst>
          </p:cNvPr>
          <p:cNvPicPr>
            <a:picLocks noChangeAspect="1"/>
          </p:cNvPicPr>
          <p:nvPr/>
        </p:nvPicPr>
        <p:blipFill>
          <a:blip r:embed="rId2"/>
          <a:stretch>
            <a:fillRect/>
          </a:stretch>
        </p:blipFill>
        <p:spPr>
          <a:xfrm>
            <a:off x="393295" y="1099165"/>
            <a:ext cx="6426606" cy="3614966"/>
          </a:xfrm>
          <a:prstGeom prst="rect">
            <a:avLst/>
          </a:prstGeom>
        </p:spPr>
      </p:pic>
      <p:pic>
        <p:nvPicPr>
          <p:cNvPr id="5" name="Picture 4" descr="Sugar tax: What you need to know - BBC News">
            <a:extLst>
              <a:ext uri="{FF2B5EF4-FFF2-40B4-BE49-F238E27FC236}">
                <a16:creationId xmlns:a16="http://schemas.microsoft.com/office/drawing/2014/main" id="{F9B75B41-940C-7575-E199-270E333EFFA3}"/>
              </a:ext>
            </a:extLst>
          </p:cNvPr>
          <p:cNvPicPr>
            <a:picLocks noChangeAspect="1"/>
          </p:cNvPicPr>
          <p:nvPr/>
        </p:nvPicPr>
        <p:blipFill>
          <a:blip r:embed="rId3"/>
          <a:stretch>
            <a:fillRect/>
          </a:stretch>
        </p:blipFill>
        <p:spPr>
          <a:xfrm>
            <a:off x="7122654" y="726948"/>
            <a:ext cx="4459746" cy="4359401"/>
          </a:xfrm>
          <a:prstGeom prst="rect">
            <a:avLst/>
          </a:prstGeom>
        </p:spPr>
      </p:pic>
    </p:spTree>
    <p:extLst>
      <p:ext uri="{BB962C8B-B14F-4D97-AF65-F5344CB8AC3E}">
        <p14:creationId xmlns:p14="http://schemas.microsoft.com/office/powerpoint/2010/main" val="3393335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6C505-087A-47DB-BC4E-DB7507CA8398}"/>
              </a:ext>
            </a:extLst>
          </p:cNvPr>
          <p:cNvSpPr>
            <a:spLocks noGrp="1"/>
          </p:cNvSpPr>
          <p:nvPr>
            <p:ph type="title"/>
          </p:nvPr>
        </p:nvSpPr>
        <p:spPr/>
        <p:txBody>
          <a:bodyPr/>
          <a:lstStyle/>
          <a:p>
            <a:r>
              <a:rPr lang="en-GB" b="1" dirty="0">
                <a:solidFill>
                  <a:srgbClr val="002060"/>
                </a:solidFill>
                <a:latin typeface="Aptos"/>
              </a:rPr>
              <a:t>Activity </a:t>
            </a:r>
            <a:endParaRPr lang="en-US" b="1" dirty="0">
              <a:solidFill>
                <a:srgbClr val="002060"/>
              </a:solidFill>
              <a:latin typeface="Aptos"/>
            </a:endParaRPr>
          </a:p>
        </p:txBody>
      </p:sp>
      <p:sp>
        <p:nvSpPr>
          <p:cNvPr id="3" name="Content Placeholder 2">
            <a:extLst>
              <a:ext uri="{FF2B5EF4-FFF2-40B4-BE49-F238E27FC236}">
                <a16:creationId xmlns:a16="http://schemas.microsoft.com/office/drawing/2014/main" id="{62168BBA-E0D3-4396-97DA-4A13505A1DEE}"/>
              </a:ext>
            </a:extLst>
          </p:cNvPr>
          <p:cNvSpPr>
            <a:spLocks noGrp="1"/>
          </p:cNvSpPr>
          <p:nvPr>
            <p:ph idx="1"/>
          </p:nvPr>
        </p:nvSpPr>
        <p:spPr>
          <a:xfrm>
            <a:off x="609600" y="1600201"/>
            <a:ext cx="7489372" cy="1594747"/>
          </a:xfrm>
        </p:spPr>
        <p:txBody>
          <a:bodyPr vert="horz" lIns="91440" tIns="45720" rIns="91440" bIns="45720" rtlCol="0" anchor="t">
            <a:noAutofit/>
          </a:bodyPr>
          <a:lstStyle/>
          <a:p>
            <a:r>
              <a:rPr lang="en-GB" sz="2400" dirty="0">
                <a:latin typeface="Aptos"/>
                <a:ea typeface="+mn-lt"/>
                <a:cs typeface="+mn-lt"/>
              </a:rPr>
              <a:t>In groups research a public health campaign from the list below and describe how the media was used to support them. </a:t>
            </a:r>
          </a:p>
          <a:p>
            <a:r>
              <a:rPr lang="en-GB" sz="2400" dirty="0">
                <a:latin typeface="Aptos"/>
                <a:ea typeface="+mn-lt"/>
                <a:cs typeface="+mn-lt"/>
              </a:rPr>
              <a:t>How effective was the campaign in achieving its goals?</a:t>
            </a:r>
          </a:p>
          <a:p>
            <a:r>
              <a:rPr lang="en-GB" sz="2400" dirty="0">
                <a:latin typeface="Aptos"/>
                <a:ea typeface="+mn-lt"/>
                <a:cs typeface="+mn-lt"/>
              </a:rPr>
              <a:t>How did the campaign use media to target specific demographics?</a:t>
            </a:r>
            <a:endParaRPr lang="en-GB" sz="2400">
              <a:latin typeface="Aptos"/>
            </a:endParaRPr>
          </a:p>
          <a:p>
            <a:r>
              <a:rPr lang="en-GB" sz="2400" dirty="0">
                <a:latin typeface="Aptos"/>
                <a:ea typeface="+mn-lt"/>
                <a:cs typeface="+mn-lt"/>
              </a:rPr>
              <a:t>What challenges did the campaign face, and how could it be improved?</a:t>
            </a:r>
            <a:endParaRPr lang="en-GB" sz="2400">
              <a:latin typeface="Aptos"/>
            </a:endParaRPr>
          </a:p>
          <a:p>
            <a:endParaRPr lang="en-GB" sz="1600" dirty="0">
              <a:latin typeface="Aptos"/>
              <a:ea typeface="+mn-lt"/>
              <a:cs typeface="+mn-lt"/>
            </a:endParaRPr>
          </a:p>
          <a:p>
            <a:endParaRPr lang="en-GB" sz="1600" dirty="0">
              <a:latin typeface="Aptos"/>
              <a:ea typeface="+mn-lt"/>
              <a:cs typeface="+mn-lt"/>
            </a:endParaRPr>
          </a:p>
          <a:p>
            <a:endParaRPr lang="en-GB" sz="1600" dirty="0">
              <a:latin typeface="Aptos"/>
            </a:endParaRPr>
          </a:p>
          <a:p>
            <a:endParaRPr lang="en-GB" dirty="0">
              <a:latin typeface="Aptos"/>
              <a:ea typeface="+mn-lt"/>
              <a:cs typeface="+mn-lt"/>
            </a:endParaRPr>
          </a:p>
        </p:txBody>
      </p:sp>
      <p:sp>
        <p:nvSpPr>
          <p:cNvPr id="4" name="TextBox 3">
            <a:extLst>
              <a:ext uri="{FF2B5EF4-FFF2-40B4-BE49-F238E27FC236}">
                <a16:creationId xmlns:a16="http://schemas.microsoft.com/office/drawing/2014/main" id="{0B92E11F-3951-8245-32B8-3C8B14078E9F}"/>
              </a:ext>
            </a:extLst>
          </p:cNvPr>
          <p:cNvSpPr txBox="1"/>
          <p:nvPr/>
        </p:nvSpPr>
        <p:spPr>
          <a:xfrm>
            <a:off x="8458037" y="2194570"/>
            <a:ext cx="3432298" cy="261610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lvl="0" indent="-342900" fontAlgn="t">
              <a:lnSpc>
                <a:spcPct val="100000"/>
              </a:lnSpc>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Every Mind Matters</a:t>
            </a:r>
            <a:endParaRPr lang="en-GB" sz="2000" dirty="0">
              <a:solidFill>
                <a:schemeClr val="tx2"/>
              </a:solidFill>
              <a:latin typeface="Arial" panose="020B0604020202020204" pitchFamily="34" charset="0"/>
              <a:cs typeface="Arial" panose="020B0604020202020204" pitchFamily="34" charset="0"/>
            </a:endParaRPr>
          </a:p>
          <a:p>
            <a:pPr marL="342900" lvl="0" indent="-342900" fontAlgn="t">
              <a:lnSpc>
                <a:spcPct val="100000"/>
              </a:lnSpc>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Better Health Campaign</a:t>
            </a:r>
            <a:endParaRPr lang="en-GB" sz="2000" dirty="0">
              <a:solidFill>
                <a:schemeClr val="tx2"/>
              </a:solidFill>
              <a:latin typeface="Arial" panose="020B0604020202020204" pitchFamily="34" charset="0"/>
              <a:cs typeface="Arial" panose="020B0604020202020204" pitchFamily="34" charset="0"/>
            </a:endParaRPr>
          </a:p>
          <a:p>
            <a:pPr marL="342900" lvl="0" indent="-342900" fontAlgn="t">
              <a:lnSpc>
                <a:spcPct val="100000"/>
              </a:lnSpc>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Be Clear on Cancer</a:t>
            </a:r>
            <a:endParaRPr lang="en-GB" sz="2000" dirty="0">
              <a:solidFill>
                <a:schemeClr val="tx2"/>
              </a:solidFill>
              <a:latin typeface="Arial" panose="020B0604020202020204" pitchFamily="34" charset="0"/>
              <a:cs typeface="Arial" panose="020B0604020202020204" pitchFamily="34" charset="0"/>
            </a:endParaRPr>
          </a:p>
          <a:p>
            <a:pPr marL="342900" lvl="0" indent="-342900" fontAlgn="t">
              <a:lnSpc>
                <a:spcPct val="100000"/>
              </a:lnSpc>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Drinkaware – Know Your Limits</a:t>
            </a:r>
            <a:endParaRPr lang="en-GB" sz="2000" dirty="0">
              <a:solidFill>
                <a:schemeClr val="tx2"/>
              </a:solidFill>
              <a:latin typeface="Arial" panose="020B0604020202020204" pitchFamily="34" charset="0"/>
              <a:cs typeface="Arial" panose="020B0604020202020204" pitchFamily="34" charset="0"/>
            </a:endParaRPr>
          </a:p>
          <a:p>
            <a:pPr marL="342900" lvl="0" indent="-342900" fontAlgn="t">
              <a:lnSpc>
                <a:spcPct val="100000"/>
              </a:lnSpc>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Five a Day Campaign</a:t>
            </a:r>
            <a:endParaRPr lang="en-GB" sz="2000" dirty="0">
              <a:solidFill>
                <a:schemeClr val="tx2"/>
              </a:solidFill>
              <a:latin typeface="Arial" panose="020B0604020202020204" pitchFamily="34" charset="0"/>
              <a:cs typeface="Arial" panose="020B0604020202020204" pitchFamily="34" charset="0"/>
            </a:endParaRPr>
          </a:p>
          <a:p>
            <a:pPr marL="342900" lvl="0" indent="-342900" fontAlgn="t">
              <a:lnSpc>
                <a:spcPct val="100000"/>
              </a:lnSpc>
              <a:buFont typeface="Arial" panose="020B0604020202020204" pitchFamily="34" charset="0"/>
              <a:buChar char="•"/>
            </a:pPr>
            <a:r>
              <a:rPr lang="en-GB" sz="2000" b="1" dirty="0">
                <a:solidFill>
                  <a:schemeClr val="tx2"/>
                </a:solidFill>
                <a:latin typeface="Arial" panose="020B0604020202020204" pitchFamily="34" charset="0"/>
                <a:cs typeface="Arial" panose="020B0604020202020204" pitchFamily="34" charset="0"/>
              </a:rPr>
              <a:t>NHS Help Us Help You</a:t>
            </a:r>
            <a:endParaRPr lang="en-GB" sz="2000" dirty="0">
              <a:solidFill>
                <a:schemeClr val="tx2"/>
              </a:solidFill>
              <a:latin typeface="Arial" panose="020B0604020202020204" pitchFamily="34" charset="0"/>
              <a:cs typeface="Arial" panose="020B0604020202020204" pitchFamily="34" charset="0"/>
            </a:endParaRPr>
          </a:p>
          <a:p>
            <a:pPr marL="285750" indent="-285750" algn="l">
              <a:spcBef>
                <a:spcPct val="20000"/>
              </a:spcBef>
              <a:buFont typeface="Arial"/>
              <a:buChar char="•"/>
            </a:pPr>
            <a:endParaRPr lang="en-US" sz="2000" b="1" dirty="0">
              <a:solidFill>
                <a:srgbClr val="002060"/>
              </a:solidFill>
              <a:latin typeface="Aptos"/>
            </a:endParaRPr>
          </a:p>
        </p:txBody>
      </p:sp>
    </p:spTree>
    <p:extLst>
      <p:ext uri="{BB962C8B-B14F-4D97-AF65-F5344CB8AC3E}">
        <p14:creationId xmlns:p14="http://schemas.microsoft.com/office/powerpoint/2010/main" val="382148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265CF-92AC-441A-81F1-59C00BC62644}"/>
              </a:ext>
            </a:extLst>
          </p:cNvPr>
          <p:cNvSpPr>
            <a:spLocks noGrp="1"/>
          </p:cNvSpPr>
          <p:nvPr>
            <p:ph type="title"/>
          </p:nvPr>
        </p:nvSpPr>
        <p:spPr>
          <a:xfrm>
            <a:off x="609600" y="388973"/>
            <a:ext cx="10972800" cy="1143000"/>
          </a:xfrm>
        </p:spPr>
        <p:txBody>
          <a:bodyPr>
            <a:normAutofit fontScale="90000"/>
          </a:bodyPr>
          <a:lstStyle/>
          <a:p>
            <a:r>
              <a:rPr lang="en-GB" b="1" dirty="0">
                <a:solidFill>
                  <a:srgbClr val="002060"/>
                </a:solidFill>
                <a:latin typeface="Aptos"/>
              </a:rPr>
              <a:t>Assignment 1 Workshop and Draft Checking</a:t>
            </a:r>
            <a:endParaRPr lang="en-US" dirty="0">
              <a:solidFill>
                <a:srgbClr val="002060"/>
              </a:solidFill>
              <a:latin typeface="Aptos"/>
            </a:endParaRPr>
          </a:p>
        </p:txBody>
      </p:sp>
      <p:sp>
        <p:nvSpPr>
          <p:cNvPr id="3" name="TextBox 2">
            <a:extLst>
              <a:ext uri="{FF2B5EF4-FFF2-40B4-BE49-F238E27FC236}">
                <a16:creationId xmlns:a16="http://schemas.microsoft.com/office/drawing/2014/main" id="{070F19D1-0294-FBF5-D46D-7C623220CEDE}"/>
              </a:ext>
            </a:extLst>
          </p:cNvPr>
          <p:cNvSpPr txBox="1"/>
          <p:nvPr/>
        </p:nvSpPr>
        <p:spPr>
          <a:xfrm>
            <a:off x="807396" y="2033081"/>
            <a:ext cx="10272408" cy="2954655"/>
          </a:xfrm>
          <a:prstGeom prst="rect">
            <a:avLst/>
          </a:prstGeom>
          <a:noFill/>
        </p:spPr>
        <p:txBody>
          <a:bodyPr wrap="square" rtlCol="0">
            <a:spAutoFit/>
          </a:bodyPr>
          <a:lstStyle/>
          <a:p>
            <a:pPr marL="342900" lvl="0" indent="-342900" fontAlgn="t">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Access the Student Checklist on Moodle</a:t>
            </a:r>
          </a:p>
          <a:p>
            <a:pPr marL="342900" lvl="0" indent="-342900" fontAlgn="t">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Check your work against the assessment criteria</a:t>
            </a:r>
          </a:p>
          <a:p>
            <a:pPr marL="342900" lvl="0" indent="-342900" fontAlgn="t">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Add any missing content</a:t>
            </a:r>
          </a:p>
          <a:p>
            <a:pPr marL="342900" lvl="0" indent="-342900" fontAlgn="t">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Review your references and academic writing</a:t>
            </a:r>
          </a:p>
          <a:p>
            <a:pPr marL="342900" lvl="0" indent="-342900" fontAlgn="t">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Identify areas for improvement</a:t>
            </a:r>
          </a:p>
          <a:p>
            <a:pPr marL="342900" lvl="0" indent="-342900" fontAlgn="t">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Discuss your draft with your lecturer</a:t>
            </a:r>
          </a:p>
          <a:p>
            <a:pPr marL="342900" lvl="0" indent="-342900" fontAlgn="t">
              <a:lnSpc>
                <a:spcPct val="100000"/>
              </a:lnSpc>
              <a:buFont typeface="Arial" panose="020B0604020202020204" pitchFamily="34" charset="0"/>
              <a:buChar char="•"/>
            </a:pPr>
            <a:r>
              <a:rPr lang="en-GB" sz="2400" dirty="0">
                <a:latin typeface="Arial" panose="020B0604020202020204" pitchFamily="34" charset="0"/>
                <a:cs typeface="Arial" panose="020B0604020202020204" pitchFamily="34" charset="0"/>
              </a:rPr>
              <a:t>Create an action plan for submission</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987603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609600" y="274638"/>
            <a:ext cx="10972800" cy="888337"/>
          </a:xfrm>
        </p:spPr>
        <p:txBody>
          <a:bodyPr/>
          <a:lstStyle/>
          <a:p>
            <a:r>
              <a:rPr lang="en-GB" b="1" dirty="0">
                <a:solidFill>
                  <a:srgbClr val="002060"/>
                </a:solidFill>
                <a:latin typeface="Aptos"/>
              </a:rPr>
              <a:t>Bibliography</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168676" y="1083076"/>
            <a:ext cx="12023324" cy="4856085"/>
          </a:xfrm>
        </p:spPr>
        <p:txBody>
          <a:bodyPr vert="horz" lIns="91440" tIns="45720" rIns="91440" bIns="45720" rtlCol="0" anchor="t">
            <a:normAutofit/>
          </a:bodyPr>
          <a:lstStyle/>
          <a:p>
            <a:endParaRPr lang="en-US" sz="2800" dirty="0">
              <a:latin typeface="Aptos"/>
              <a:cs typeface="Times New Roman"/>
            </a:endParaRPr>
          </a:p>
          <a:p>
            <a:r>
              <a:rPr lang="en-GB" sz="1800" dirty="0">
                <a:latin typeface="Aptos"/>
                <a:cs typeface="Times New Roman"/>
              </a:rPr>
              <a:t>Ahad, A.A., Gonzalez, M.S. and Junquera, P. (2023). Understanding and addressing mental health stigma across cultures for improving psychiatric care: A narrative review. </a:t>
            </a:r>
            <a:r>
              <a:rPr lang="en-GB" sz="1800" i="1" dirty="0" err="1">
                <a:latin typeface="Aptos"/>
                <a:cs typeface="Times New Roman"/>
              </a:rPr>
              <a:t>Cureus</a:t>
            </a:r>
            <a:r>
              <a:rPr lang="en-GB" sz="1800" dirty="0">
                <a:latin typeface="Aptos"/>
                <a:cs typeface="Times New Roman"/>
              </a:rPr>
              <a:t>, [online] 15(5), pp.1–8. </a:t>
            </a:r>
            <a:r>
              <a:rPr lang="en-GB" sz="1800" dirty="0" err="1">
                <a:latin typeface="Aptos"/>
                <a:cs typeface="Times New Roman"/>
              </a:rPr>
              <a:t>doi:https</a:t>
            </a:r>
            <a:r>
              <a:rPr lang="en-GB" sz="1800" dirty="0">
                <a:latin typeface="Aptos"/>
                <a:cs typeface="Times New Roman"/>
              </a:rPr>
              <a:t>://doi.org/10.7759/cureus.39549.</a:t>
            </a:r>
            <a:endParaRPr lang="en-GB" sz="1800" dirty="0">
              <a:latin typeface="Aptos"/>
              <a:cs typeface="Arial"/>
            </a:endParaRPr>
          </a:p>
          <a:p>
            <a:r>
              <a:rPr lang="en-GB" sz="1800" dirty="0">
                <a:latin typeface="Aptos"/>
                <a:cs typeface="Times New Roman"/>
              </a:rPr>
              <a:t>Chelak, K. and Chakole, S. (2024). The role of social determinants of health in promoting health equality: A narrative review. </a:t>
            </a:r>
            <a:r>
              <a:rPr lang="en-GB" sz="1800" i="1" dirty="0" err="1">
                <a:latin typeface="Aptos"/>
                <a:cs typeface="Times New Roman"/>
              </a:rPr>
              <a:t>Cureus</a:t>
            </a:r>
            <a:r>
              <a:rPr lang="en-GB" sz="1800" dirty="0">
                <a:latin typeface="Aptos"/>
                <a:cs typeface="Times New Roman"/>
              </a:rPr>
              <a:t>, [online] 15(1), pp.1–8. </a:t>
            </a:r>
            <a:r>
              <a:rPr lang="en-GB" sz="1800" dirty="0" err="1">
                <a:latin typeface="Aptos"/>
                <a:cs typeface="Times New Roman"/>
              </a:rPr>
              <a:t>doi:https</a:t>
            </a:r>
            <a:r>
              <a:rPr lang="en-GB" sz="1800" dirty="0">
                <a:latin typeface="Aptos"/>
                <a:cs typeface="Times New Roman"/>
              </a:rPr>
              <a:t>://doi.org/10.7759/cureus.33425.</a:t>
            </a:r>
            <a:endParaRPr lang="en-GB" sz="1800" dirty="0">
              <a:latin typeface="Aptos"/>
              <a:cs typeface="Arial"/>
            </a:endParaRPr>
          </a:p>
          <a:p>
            <a:r>
              <a:rPr lang="en-GB" sz="1800" dirty="0">
                <a:latin typeface="Aptos"/>
                <a:cs typeface="Times New Roman"/>
              </a:rPr>
              <a:t>Latif, A. (2020). The Importance of Understanding Social and Cultural Norms in Delivering Quality Health Care—A Personal Experience Commentary. </a:t>
            </a:r>
            <a:r>
              <a:rPr lang="en-GB" sz="1800" i="1" dirty="0">
                <a:latin typeface="Aptos"/>
                <a:cs typeface="Times New Roman"/>
              </a:rPr>
              <a:t>Tropical Medicine and Infectious Disease</a:t>
            </a:r>
            <a:r>
              <a:rPr lang="en-GB" sz="1800" dirty="0">
                <a:latin typeface="Aptos"/>
                <a:cs typeface="Times New Roman"/>
              </a:rPr>
              <a:t>, [online] 5(1), p.22. Available at: </a:t>
            </a:r>
            <a:r>
              <a:rPr lang="en-GB" sz="1800" dirty="0">
                <a:latin typeface="Aptos"/>
                <a:cs typeface="Times New Roman"/>
                <a:hlinkClick r:id="rId2"/>
              </a:rPr>
              <a:t>https://www.ncbi.nlm.nih.gov/pmc/articles/PMC7157616/</a:t>
            </a:r>
            <a:r>
              <a:rPr lang="en-GB" sz="1800" dirty="0">
                <a:latin typeface="Aptos"/>
                <a:cs typeface="Times New Roman"/>
              </a:rPr>
              <a:t> (Accessed: 25 August 2024).</a:t>
            </a:r>
            <a:endParaRPr lang="en-GB" sz="1800" dirty="0">
              <a:latin typeface="Aptos"/>
              <a:cs typeface="Arial"/>
            </a:endParaRPr>
          </a:p>
          <a:p>
            <a:endParaRPr lang="en-GB" dirty="0">
              <a:latin typeface="Aptos"/>
            </a:endParaRPr>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1924</Words>
  <Application>Microsoft Office PowerPoint</Application>
  <PresentationFormat>Widescreen</PresentationFormat>
  <Paragraphs>161</Paragraphs>
  <Slides>21</Slides>
  <Notes>4</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Myriad Pro</vt:lpstr>
      <vt:lpstr>Aptos</vt:lpstr>
      <vt:lpstr>Arial</vt:lpstr>
      <vt:lpstr>Calibri</vt:lpstr>
      <vt:lpstr>20140311PresentationUWTSDTemplate</vt:lpstr>
      <vt:lpstr>Health, Wellbeing and Sustainable Development (BMHP6030)</vt:lpstr>
      <vt:lpstr>Lesson Objectives</vt:lpstr>
      <vt:lpstr>Social Processes and Ideologies</vt:lpstr>
      <vt:lpstr>Stigma and Discrimination</vt:lpstr>
      <vt:lpstr>Stigma and Mental Health</vt:lpstr>
      <vt:lpstr>Types of Social Processes and the Potential Impact</vt:lpstr>
      <vt:lpstr>Types of Social Processes and the Potential Impact</vt:lpstr>
      <vt:lpstr>Social Determinants of Health</vt:lpstr>
      <vt:lpstr>Analysing Secondary Data Activity</vt:lpstr>
      <vt:lpstr>How to Interpret Findings in this Report</vt:lpstr>
      <vt:lpstr>Economic and Political Ideologies</vt:lpstr>
      <vt:lpstr>Ideologies</vt:lpstr>
      <vt:lpstr>Left vs Right – Labour vs Conservative</vt:lpstr>
      <vt:lpstr>Economic and Political Ideologies Impact</vt:lpstr>
      <vt:lpstr>Economic and Political Ideologies - Brexit</vt:lpstr>
      <vt:lpstr>Public Health Campaigns and Media Influence</vt:lpstr>
      <vt:lpstr>Public Health Campaigns and Media Influence Examples – Sugar Reduction Programme</vt:lpstr>
      <vt:lpstr>PowerPoint Presentation</vt:lpstr>
      <vt:lpstr>Activity </vt:lpstr>
      <vt:lpstr>Assignment 1 Workshop and Draft Checking</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Parese Ahmed</cp:lastModifiedBy>
  <cp:revision>318</cp:revision>
  <dcterms:created xsi:type="dcterms:W3CDTF">2021-06-30T17:36:36Z</dcterms:created>
  <dcterms:modified xsi:type="dcterms:W3CDTF">2026-10-05T16:09:20Z</dcterms:modified>
</cp:coreProperties>
</file>