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7"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600" autoAdjust="0"/>
  </p:normalViewPr>
  <p:slideViewPr>
    <p:cSldViewPr snapToGrid="0">
      <p:cViewPr varScale="1">
        <p:scale>
          <a:sx n="50" d="100"/>
          <a:sy n="50" d="100"/>
        </p:scale>
        <p:origin x="1695" y="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3FBEC-2FE5-4E2C-9344-043883CB9DEC}" type="datetimeFigureOut">
              <a:rPr lang="en-US" smtClean="0"/>
              <a:t>10/28/2024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C60258-C4DE-4F78-AB92-6B1741400848}" type="slidenum">
              <a:rPr lang="en-US" smtClean="0"/>
              <a:t>‹#›</a:t>
            </a:fld>
            <a:endParaRPr lang="en-US"/>
          </a:p>
        </p:txBody>
      </p:sp>
    </p:spTree>
    <p:extLst>
      <p:ext uri="{BB962C8B-B14F-4D97-AF65-F5344CB8AC3E}">
        <p14:creationId xmlns:p14="http://schemas.microsoft.com/office/powerpoint/2010/main" val="2905472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the hotel and hospitality industry, one of the most prevalent problems this presentation will address today is the problem of </a:t>
            </a:r>
            <a:r>
              <a:rPr lang="en-US" dirty="0" err="1"/>
              <a:t>labour</a:t>
            </a:r>
            <a:r>
              <a:rPr lang="en-US" dirty="0"/>
              <a:t> shortage. This problem has recently worsened for various reasons, ranging from economic challenges to the flexibility of the workforce and the effects of the COVID-19 pandemic. As such, it is observable that most hospitality businesses are relying on gig workers and automation to address these issues. While these approaches are more flexible and efficient, there have always been problems corresponding with service quality and the aim of </a:t>
            </a:r>
            <a:r>
              <a:rPr lang="en-US" dirty="0" err="1"/>
              <a:t>personalisation</a:t>
            </a:r>
            <a:r>
              <a:rPr lang="en-US" dirty="0"/>
              <a:t>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Ghani et al.</a:t>
            </a:r>
            <a:r>
              <a:rPr lang="en-US" sz="1200" dirty="0">
                <a:effectLst/>
                <a:latin typeface="Times New Roman" panose="02020603050405020304" pitchFamily="18" charset="0"/>
                <a:ea typeface="Calibri" panose="020F0502020204030204" pitchFamily="34" charset="0"/>
              </a:rPr>
              <a:t>, 2022)</a:t>
            </a:r>
            <a:r>
              <a:rPr lang="en-US" dirty="0"/>
              <a:t>. This presentation will cover the causes of these </a:t>
            </a:r>
            <a:r>
              <a:rPr lang="en-US" dirty="0" err="1"/>
              <a:t>labour</a:t>
            </a:r>
            <a:r>
              <a:rPr lang="en-US" dirty="0"/>
              <a:t> gaps, the use of gig workers and implementation of automation in the field, and the sustainability of the solutions for the hospitality industry.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hotel and hospitality sector is one of the largest sectors of the global economy, and its profitability depends on the growth of a large pool of workers. However, the industry is currently facing acute problems with staff shortages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Deloitte, 2020</a:t>
            </a:r>
            <a:r>
              <a:rPr lang="en-US" dirty="0"/>
              <a:t>). These shortages have been compounded by several factors, such as the COVID-19 pandemic, which forced many workers out of the industry to give their services to other sectors. Policies relating to immigration have also adversely affected hotel businesses regarding workers, particularly in known territories such as the U.K., where many hotels relied on immigrant employees, particularly for lower-paid jobs. However, that is not all; economic changes, such as wage competition from other industries, make it challenging for hospitality businesses to employ and retain qualified human resources. In response to these issues, hotels have shifted to using contingent staff and/or technology staff. In this presentation, these approaches will be discussed, and the viability of each to tackle the persistent </a:t>
            </a:r>
            <a:r>
              <a:rPr lang="en-US" dirty="0" err="1"/>
              <a:t>labour</a:t>
            </a:r>
            <a:r>
              <a:rPr lang="en-US" dirty="0"/>
              <a:t> crisis will be explored.</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FC60258-C4DE-4F78-AB92-6B1741400848}" type="slidenum">
              <a:rPr lang="en-US" smtClean="0"/>
              <a:t>2</a:t>
            </a:fld>
            <a:endParaRPr lang="en-US"/>
          </a:p>
        </p:txBody>
      </p:sp>
    </p:spTree>
    <p:extLst>
      <p:ext uri="{BB962C8B-B14F-4D97-AF65-F5344CB8AC3E}">
        <p14:creationId xmlns:p14="http://schemas.microsoft.com/office/powerpoint/2010/main" val="669002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recent years, the gig economy has been noted as a viable solution for hotels experiencing a workforce shortage on their payroll. The demographics of its workforce can also easily be adjusted because gig workers only work on a short-term or per-project basis whenever there is a need for hotel accommodation or otherwise (</a:t>
            </a:r>
            <a:r>
              <a:rPr lang="en-US" sz="1200" dirty="0" err="1">
                <a:effectLst/>
                <a:latin typeface="Times New Roman" panose="02020603050405020304" pitchFamily="18" charset="0"/>
                <a:ea typeface="Calibri" panose="020F0502020204030204" pitchFamily="34" charset="0"/>
              </a:rPr>
              <a:t>Pathania</a:t>
            </a:r>
            <a:r>
              <a:rPr lang="en-US" sz="1200" dirty="0">
                <a:effectLst/>
                <a:latin typeface="Times New Roman" panose="02020603050405020304" pitchFamily="18" charset="0"/>
                <a:ea typeface="Calibri" panose="020F0502020204030204" pitchFamily="34" charset="0"/>
              </a:rPr>
              <a:t> , 2022</a:t>
            </a:r>
            <a:r>
              <a:rPr lang="en-US" dirty="0"/>
              <a:t>). However, </a:t>
            </a:r>
            <a:r>
              <a:rPr lang="en-US" sz="1800" dirty="0">
                <a:effectLst/>
                <a:latin typeface="Times New Roman" panose="02020603050405020304" pitchFamily="18" charset="0"/>
                <a:ea typeface="Calibri" panose="020F0502020204030204" pitchFamily="34" charset="0"/>
              </a:rPr>
              <a:t>El </a:t>
            </a:r>
            <a:r>
              <a:rPr lang="en-US" sz="1800" dirty="0" err="1">
                <a:effectLst/>
                <a:latin typeface="Times New Roman" panose="02020603050405020304" pitchFamily="18" charset="0"/>
                <a:ea typeface="Calibri" panose="020F0502020204030204" pitchFamily="34" charset="0"/>
              </a:rPr>
              <a:t>Hajal</a:t>
            </a:r>
            <a:r>
              <a:rPr lang="en-US" sz="1800" dirty="0">
                <a:effectLst/>
                <a:latin typeface="Times New Roman" panose="02020603050405020304" pitchFamily="18" charset="0"/>
                <a:ea typeface="Calibri" panose="020F0502020204030204" pitchFamily="34" charset="0"/>
              </a:rPr>
              <a:t> and </a:t>
            </a:r>
            <a:r>
              <a:rPr lang="en-US" sz="1800" dirty="0" err="1">
                <a:effectLst/>
                <a:latin typeface="Times New Roman" panose="02020603050405020304" pitchFamily="18" charset="0"/>
                <a:ea typeface="Calibri" panose="020F0502020204030204" pitchFamily="34" charset="0"/>
              </a:rPr>
              <a:t>Rowson</a:t>
            </a:r>
            <a:r>
              <a:rPr lang="en-US" sz="1800" dirty="0">
                <a:effectLst/>
                <a:latin typeface="Times New Roman" panose="02020603050405020304" pitchFamily="18" charset="0"/>
                <a:ea typeface="Calibri" panose="020F0502020204030204" pitchFamily="34" charset="0"/>
              </a:rPr>
              <a:t> (2021)</a:t>
            </a:r>
            <a:r>
              <a:rPr lang="en-US" dirty="0"/>
              <a:t> have pointed out some disadvantages of outsourcing work to gig employees, especially in delivering services. Since gig workers are not fully attached to a brand and may not be trained fully as employees, they provide services unpredictably, which may diminish the guest experience. On the other hand, automation offers another window to addressing the </a:t>
            </a:r>
            <a:r>
              <a:rPr lang="en-US" dirty="0" err="1"/>
              <a:t>labour</a:t>
            </a:r>
            <a:r>
              <a:rPr lang="en-US" dirty="0"/>
              <a:t> shortage problem through deskilling work and reducing the need for human </a:t>
            </a:r>
            <a:r>
              <a:rPr lang="en-US" dirty="0" err="1"/>
              <a:t>labour</a:t>
            </a:r>
            <a:r>
              <a:rPr lang="en-US" dirty="0"/>
              <a:t> (</a:t>
            </a:r>
            <a:r>
              <a:rPr lang="en-US" dirty="0" err="1"/>
              <a:t>Heing</a:t>
            </a:r>
            <a:r>
              <a:rPr lang="en-US" dirty="0"/>
              <a:t>, </a:t>
            </a:r>
            <a:r>
              <a:rPr lang="en-US" sz="1800" dirty="0">
                <a:effectLst/>
                <a:latin typeface="Times New Roman" panose="02020603050405020304" pitchFamily="18" charset="0"/>
                <a:ea typeface="Calibri" panose="020F0502020204030204" pitchFamily="34" charset="0"/>
              </a:rPr>
              <a:t>2020)</a:t>
            </a:r>
            <a:r>
              <a:rPr lang="en-US" dirty="0"/>
              <a:t>. For instance, self-service kiosks and robots can help alleviate service staff’s heavy workload and lower expenses. However, as </a:t>
            </a:r>
            <a:r>
              <a:rPr lang="en-US" sz="1800" dirty="0" err="1">
                <a:effectLst/>
                <a:latin typeface="Times New Roman" panose="02020603050405020304" pitchFamily="18" charset="0"/>
                <a:ea typeface="Calibri" panose="020F0502020204030204" pitchFamily="34" charset="0"/>
              </a:rPr>
              <a:t>Namov</a:t>
            </a:r>
            <a:r>
              <a:rPr lang="en-US" sz="1800" dirty="0">
                <a:effectLst/>
                <a:latin typeface="Times New Roman" panose="02020603050405020304" pitchFamily="18" charset="0"/>
                <a:ea typeface="Calibri" panose="020F0502020204030204" pitchFamily="34" charset="0"/>
              </a:rPr>
              <a:t> (2019)</a:t>
            </a:r>
            <a:r>
              <a:rPr lang="en-US" dirty="0"/>
              <a:t> observes, automation has its drawbacks because it does not esteem people’s expectations, especially in what they refer to as luxury or five-star hotel establishments. Such limitations make it hard to understand how hotels can use automation and deliver </a:t>
            </a:r>
            <a:r>
              <a:rPr lang="en-US" dirty="0" err="1"/>
              <a:t>personalised</a:t>
            </a:r>
            <a:r>
              <a:rPr lang="en-US" dirty="0"/>
              <a:t> customer service. </a:t>
            </a:r>
          </a:p>
        </p:txBody>
      </p:sp>
      <p:sp>
        <p:nvSpPr>
          <p:cNvPr id="4" name="Slide Number Placeholder 3"/>
          <p:cNvSpPr>
            <a:spLocks noGrp="1"/>
          </p:cNvSpPr>
          <p:nvPr>
            <p:ph type="sldNum" sz="quarter" idx="5"/>
          </p:nvPr>
        </p:nvSpPr>
        <p:spPr/>
        <p:txBody>
          <a:bodyPr/>
          <a:lstStyle/>
          <a:p>
            <a:fld id="{CFC60258-C4DE-4F78-AB92-6B1741400848}" type="slidenum">
              <a:rPr lang="en-US" smtClean="0"/>
              <a:t>3</a:t>
            </a:fld>
            <a:endParaRPr lang="en-US"/>
          </a:p>
        </p:txBody>
      </p:sp>
    </p:spTree>
    <p:extLst>
      <p:ext uri="{BB962C8B-B14F-4D97-AF65-F5344CB8AC3E}">
        <p14:creationId xmlns:p14="http://schemas.microsoft.com/office/powerpoint/2010/main" val="2388282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Political factors influence the prospect of the customer service industry in the </a:t>
            </a:r>
            <a:r>
              <a:rPr lang="en-US" dirty="0" err="1"/>
              <a:t>labour</a:t>
            </a:r>
            <a:r>
              <a:rPr lang="en-US" dirty="0"/>
              <a:t> market. Immigration policy is one of the important factors affecting the hospitality and tourism industry due to harsh policies. In most countries, especially Europe, hotel industries depend on migrant workers for bottom-end, low-wage, </a:t>
            </a:r>
            <a:r>
              <a:rPr lang="en-US" dirty="0" err="1"/>
              <a:t>labour-intensive</a:t>
            </a:r>
            <a:r>
              <a:rPr lang="en-US" dirty="0"/>
              <a:t> jobs, such as cleaning services, kitchen staff, and the like. However, changes in the recent past for stricter immigration policies have limited the number of migrant workers, thus causing a shortage of staff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Ndiuini</a:t>
            </a:r>
            <a:r>
              <a:rPr lang="en-US" sz="1800" dirty="0">
                <a:effectLst/>
                <a:latin typeface="Times New Roman" panose="02020603050405020304" pitchFamily="18" charset="0"/>
                <a:ea typeface="Calibri" panose="020F0502020204030204" pitchFamily="34" charset="0"/>
              </a:rPr>
              <a:t> and Baum, 2021)</a:t>
            </a:r>
            <a:r>
              <a:rPr lang="en-US" dirty="0"/>
              <a:t>. These policies are one of the reasons why hotels can no longer afford to continue staffing their operations with traditional employees but turn to gig workers and use automation tools instead. Due to these </a:t>
            </a:r>
            <a:r>
              <a:rPr lang="en-US" dirty="0" err="1"/>
              <a:t>labour</a:t>
            </a:r>
            <a:r>
              <a:rPr lang="en-US" dirty="0"/>
              <a:t> shortages, some governments have come up with workforce development projects with a view of training the domestic workforce. For instance, those in the UK are meant to encourage young people to join the hospitality industry. Still, there are emerging hotel employment </a:t>
            </a:r>
            <a:r>
              <a:rPr lang="en-US" dirty="0" err="1"/>
              <a:t>programmes</a:t>
            </a:r>
            <a:r>
              <a:rPr lang="en-US" dirty="0"/>
              <a:t> that can tackle this issue. However, they take time to bear fruits in the short run, and many hotels have remained challenged with shortages of employees. However, general regulations of gig workers, namely the classification of independent contractors using laws, influence how hotels may employ gig workers. Such political factors act as positives and negatives within the environment in which hotels are situated as the actors in the </a:t>
            </a:r>
            <a:r>
              <a:rPr lang="en-US" dirty="0" err="1"/>
              <a:t>labour</a:t>
            </a:r>
            <a:r>
              <a:rPr lang="en-US" dirty="0"/>
              <a:t> market.</a:t>
            </a:r>
          </a:p>
        </p:txBody>
      </p:sp>
      <p:sp>
        <p:nvSpPr>
          <p:cNvPr id="4" name="Slide Number Placeholder 3"/>
          <p:cNvSpPr>
            <a:spLocks noGrp="1"/>
          </p:cNvSpPr>
          <p:nvPr>
            <p:ph type="sldNum" sz="quarter" idx="5"/>
          </p:nvPr>
        </p:nvSpPr>
        <p:spPr/>
        <p:txBody>
          <a:bodyPr/>
          <a:lstStyle/>
          <a:p>
            <a:fld id="{CFC60258-C4DE-4F78-AB92-6B1741400848}" type="slidenum">
              <a:rPr lang="en-US" smtClean="0"/>
              <a:t>4</a:t>
            </a:fld>
            <a:endParaRPr lang="en-US"/>
          </a:p>
        </p:txBody>
      </p:sp>
    </p:spTree>
    <p:extLst>
      <p:ext uri="{BB962C8B-B14F-4D97-AF65-F5344CB8AC3E}">
        <p14:creationId xmlns:p14="http://schemas.microsoft.com/office/powerpoint/2010/main" val="1575663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terms of the demand for the workforce, the hospitality industry competes with other sectors, such as retail and logistics. These industries provide more lucrative wages and far better working conditions than those usually offered in the hotel industry and can easily lure potential human resources</a:t>
            </a:r>
            <a:r>
              <a:rPr lang="en-US" sz="1200" dirty="0">
                <a:effectLst/>
                <a:latin typeface="Times New Roman" panose="02020603050405020304" pitchFamily="18" charset="0"/>
                <a:ea typeface="Calibri" panose="020F0502020204030204" pitchFamily="34" charset="0"/>
              </a:rPr>
              <a:t>(HOTREC, 2022)</a:t>
            </a:r>
            <a:r>
              <a:rPr lang="en-US" dirty="0"/>
              <a:t>. Besides, due to rising inflation and challenging economic conditions, working has become more costly, and many employees must take better-paying jobs. This has made it even harder for hotels to recruit workers if they offer better wages, most of which hotels are aware they cannot afford because their profit margins are slender at best.</a:t>
            </a:r>
          </a:p>
          <a:p>
            <a:r>
              <a:rPr lang="en-US" dirty="0"/>
              <a:t>	As a result of these economic factors, all hotels have had to embrace gig workers and automation as strategies for cost-cutting. Through gig-based staffing, the supply of human resources at the hotels can be flexibly increased or decreased depending on the flow of customers, implying reduced permanent staffing costs such as providing salaries, bonuses and training. The new technological advance has been adopted as a tool to deem several tasks, including cheque-in duties that staff members previously handled to enhance reduced </a:t>
            </a:r>
            <a:r>
              <a:rPr lang="en-US" dirty="0" err="1"/>
              <a:t>labour</a:t>
            </a:r>
            <a:r>
              <a:rPr lang="en-US" dirty="0"/>
              <a:t> costs, primarily observed in budget hotels. However, while these solutions can reduce costs, they are also detrimental to the quality of service delivery and guest experiences, especially in upscale hotels that focus on interpersonal interaction with their guests (</a:t>
            </a:r>
            <a:r>
              <a:rPr lang="en-US" sz="1800" dirty="0">
                <a:effectLst/>
                <a:latin typeface="Calibri" panose="020F0502020204030204" pitchFamily="34" charset="0"/>
                <a:ea typeface="Calibri" panose="020F0502020204030204" pitchFamily="34" charset="0"/>
                <a:cs typeface="Times New Roman" panose="02020603050405020304" pitchFamily="18" charset="0"/>
              </a:rPr>
              <a:t>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Rowson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2021)</a:t>
            </a:r>
            <a:r>
              <a:rPr lang="en-US" dirty="0"/>
              <a:t>.</a:t>
            </a:r>
          </a:p>
        </p:txBody>
      </p:sp>
      <p:sp>
        <p:nvSpPr>
          <p:cNvPr id="4" name="Slide Number Placeholder 3"/>
          <p:cNvSpPr>
            <a:spLocks noGrp="1"/>
          </p:cNvSpPr>
          <p:nvPr>
            <p:ph type="sldNum" sz="quarter" idx="5"/>
          </p:nvPr>
        </p:nvSpPr>
        <p:spPr/>
        <p:txBody>
          <a:bodyPr/>
          <a:lstStyle/>
          <a:p>
            <a:fld id="{CFC60258-C4DE-4F78-AB92-6B1741400848}" type="slidenum">
              <a:rPr lang="en-US" smtClean="0"/>
              <a:t>5</a:t>
            </a:fld>
            <a:endParaRPr lang="en-US"/>
          </a:p>
        </p:txBody>
      </p:sp>
    </p:spTree>
    <p:extLst>
      <p:ext uri="{BB962C8B-B14F-4D97-AF65-F5344CB8AC3E}">
        <p14:creationId xmlns:p14="http://schemas.microsoft.com/office/powerpoint/2010/main" val="2796168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There are also social factors that are adding to the </a:t>
            </a:r>
            <a:r>
              <a:rPr lang="en-US" dirty="0" err="1"/>
              <a:t>labour</a:t>
            </a:r>
            <a:r>
              <a:rPr lang="en-US" dirty="0"/>
              <a:t> problems in the hospitality industry. Employees’ expectations have changed, especially where young people are concerned: they are looking for flexibility instead of stability and job roles that allow them to avoid burnout (</a:t>
            </a:r>
            <a:r>
              <a:rPr lang="en-US" sz="1800" dirty="0">
                <a:effectLst/>
                <a:latin typeface="Times New Roman" panose="02020603050405020304" pitchFamily="18" charset="0"/>
                <a:ea typeface="Calibri" panose="020F0502020204030204" pitchFamily="34" charset="0"/>
              </a:rPr>
              <a:t>Ghani et al., 2022)</a:t>
            </a:r>
            <a:r>
              <a:rPr lang="en-US" dirty="0"/>
              <a:t>. Roles associated with traditional hospitality, such as waiters, housekeeping and receptionists, which offer low wages for long working hours, are no longer as appealing to these workers. Because of this, most youths are seeking employment from these </a:t>
            </a:r>
            <a:r>
              <a:rPr lang="en-US" dirty="0" err="1"/>
              <a:t>organisations</a:t>
            </a:r>
            <a:r>
              <a:rPr lang="en-US" dirty="0"/>
              <a:t> as they can select their working schedule. This is just one of the changes in expectations towards the workforce, which is currently seeing hotels sourcing gig workers to bridge holes in the organization. On the customer side, there are also expectations, which are changing steadily. According to </a:t>
            </a:r>
            <a:r>
              <a:rPr lang="en-US" sz="1800" dirty="0">
                <a:effectLst/>
                <a:latin typeface="Calibri" panose="020F0502020204030204" pitchFamily="34" charset="0"/>
                <a:ea typeface="Calibri" panose="020F0502020204030204" pitchFamily="34" charset="0"/>
                <a:cs typeface="Times New Roman" panose="02020603050405020304" pitchFamily="18" charset="0"/>
              </a:rPr>
              <a:t>Deloitte (2020)</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 t</a:t>
            </a:r>
            <a:r>
              <a:rPr lang="en-US" dirty="0"/>
              <a:t>he COVID-19 pandemic hastened guests’ demand for more contactless services: guests expect to engage with hotel services through digital platforms without direct personal interaction. This shift has led to innovations in mobile cheque-in and digital options for ordering room services. Although this perfectly </a:t>
            </a:r>
            <a:r>
              <a:rPr lang="en-US" dirty="0" err="1"/>
              <a:t>synchronises</a:t>
            </a:r>
            <a:r>
              <a:rPr lang="en-US" dirty="0"/>
              <a:t> with automation, it presents some challenges to the hotels that rely on individual interfaces to achieve guest experience. Managing all these social changes can only be handled strategically in the area of staffing and the adoption of technology.</a:t>
            </a:r>
          </a:p>
          <a:p>
            <a:endParaRPr lang="en-US" dirty="0"/>
          </a:p>
          <a:p>
            <a:endParaRPr lang="en-US" dirty="0"/>
          </a:p>
        </p:txBody>
      </p:sp>
      <p:sp>
        <p:nvSpPr>
          <p:cNvPr id="4" name="Slide Number Placeholder 3"/>
          <p:cNvSpPr>
            <a:spLocks noGrp="1"/>
          </p:cNvSpPr>
          <p:nvPr>
            <p:ph type="sldNum" sz="quarter" idx="5"/>
          </p:nvPr>
        </p:nvSpPr>
        <p:spPr/>
        <p:txBody>
          <a:bodyPr/>
          <a:lstStyle/>
          <a:p>
            <a:fld id="{CFC60258-C4DE-4F78-AB92-6B1741400848}" type="slidenum">
              <a:rPr lang="en-US" smtClean="0"/>
              <a:t>6</a:t>
            </a:fld>
            <a:endParaRPr lang="en-US"/>
          </a:p>
        </p:txBody>
      </p:sp>
    </p:spTree>
    <p:extLst>
      <p:ext uri="{BB962C8B-B14F-4D97-AF65-F5344CB8AC3E}">
        <p14:creationId xmlns:p14="http://schemas.microsoft.com/office/powerpoint/2010/main" val="823416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Technological developments have largely boosted solutions to the problem of </a:t>
            </a:r>
            <a:r>
              <a:rPr lang="en-US" dirty="0" err="1"/>
              <a:t>labour</a:t>
            </a:r>
            <a:r>
              <a:rPr lang="en-US" dirty="0"/>
              <a:t> shortage in the hospitality industry </a:t>
            </a:r>
            <a:r>
              <a:rPr lang="en-US" sz="1800" dirty="0" err="1">
                <a:effectLst/>
                <a:latin typeface="Times New Roman" panose="02020603050405020304" pitchFamily="18" charset="0"/>
                <a:ea typeface="Calibri" panose="020F0502020204030204" pitchFamily="34" charset="0"/>
              </a:rPr>
              <a:t>Conrady</a:t>
            </a:r>
            <a:r>
              <a:rPr lang="en-US" sz="1800" dirty="0">
                <a:effectLst/>
                <a:latin typeface="Times New Roman" panose="02020603050405020304" pitchFamily="18" charset="0"/>
                <a:ea typeface="Calibri" panose="020F0502020204030204" pitchFamily="34" charset="0"/>
              </a:rPr>
              <a:t> and Buck (2012)</a:t>
            </a:r>
            <a:r>
              <a:rPr lang="en-US" dirty="0"/>
              <a:t>. New technologies such as artificial intelligence, robotics and self-service technologies have enabled the hotel industry to </a:t>
            </a:r>
            <a:r>
              <a:rPr lang="en-US" dirty="0" err="1"/>
              <a:t>dehumanise</a:t>
            </a:r>
            <a:r>
              <a:rPr lang="en-US" dirty="0"/>
              <a:t> its tasks. For instance, cheque-ins, room service, and many other services are now performed by self-service kiosks or robots and doubled by online chat. AI bots offer accommodation for guests’ inquiries. These technologies increase the productivity and efficiency of the </a:t>
            </a:r>
            <a:r>
              <a:rPr lang="en-US" dirty="0" err="1"/>
              <a:t>organisational</a:t>
            </a:r>
            <a:r>
              <a:rPr lang="en-US" dirty="0"/>
              <a:t> operations while enabling hotel chains to cut operating expenses. However, the implementation of automation in hospitality has several constraints. However, despite the efficiency with which routine processes are attributed to automation, it also has limitations; it cannot deliver the unique customer experience expected by many guests, especially in the luxury segment of the hospitality industry. For instance, </a:t>
            </a:r>
            <a:r>
              <a:rPr lang="en-US" sz="1200" dirty="0">
                <a:effectLst/>
                <a:latin typeface="Calibri" panose="020F0502020204030204" pitchFamily="34" charset="0"/>
                <a:ea typeface="Calibri" panose="020F0502020204030204" pitchFamily="34" charset="0"/>
                <a:cs typeface="Times New Roman" panose="02020603050405020304" pitchFamily="18" charset="0"/>
              </a:rPr>
              <a:t>Naumov’s (2019</a:t>
            </a:r>
            <a:r>
              <a:rPr lang="en-US" dirty="0"/>
              <a:t>) study revealed that even customers of luxury accommodation establishments with different forms of capital still appreciated the human factor, and its absence would result in low customer satisfaction. Hence, automation is one of the tools that are valuable when used appropriately for enhancing efficiency but also essential when used appropriately in the right aspects of the hotel business to avoid eliminating human interactions (</a:t>
            </a:r>
            <a:r>
              <a:rPr lang="en-US" sz="1800" dirty="0">
                <a:effectLst/>
                <a:latin typeface="Times New Roman" panose="02020603050405020304" pitchFamily="18" charset="0"/>
                <a:ea typeface="Calibri" panose="020F0502020204030204" pitchFamily="34" charset="0"/>
              </a:rPr>
              <a:t>Saini and Bhalla, 2022</a:t>
            </a:r>
            <a:r>
              <a:rPr lang="en-US" dirty="0"/>
              <a:t>).</a:t>
            </a:r>
          </a:p>
        </p:txBody>
      </p:sp>
      <p:sp>
        <p:nvSpPr>
          <p:cNvPr id="4" name="Slide Number Placeholder 3"/>
          <p:cNvSpPr>
            <a:spLocks noGrp="1"/>
          </p:cNvSpPr>
          <p:nvPr>
            <p:ph type="sldNum" sz="quarter" idx="5"/>
          </p:nvPr>
        </p:nvSpPr>
        <p:spPr/>
        <p:txBody>
          <a:bodyPr/>
          <a:lstStyle/>
          <a:p>
            <a:fld id="{CFC60258-C4DE-4F78-AB92-6B1741400848}" type="slidenum">
              <a:rPr lang="en-US" smtClean="0"/>
              <a:t>7</a:t>
            </a:fld>
            <a:endParaRPr lang="en-US"/>
          </a:p>
        </p:txBody>
      </p:sp>
    </p:spTree>
    <p:extLst>
      <p:ext uri="{BB962C8B-B14F-4D97-AF65-F5344CB8AC3E}">
        <p14:creationId xmlns:p14="http://schemas.microsoft.com/office/powerpoint/2010/main" val="1775418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Calibri" panose="020F0502020204030204" pitchFamily="34" charset="0"/>
              </a:rPr>
              <a:t>	Legal issues have a central role in the changes in </a:t>
            </a:r>
            <a:r>
              <a:rPr lang="en-US" sz="1800" kern="1200" dirty="0" err="1">
                <a:effectLst/>
                <a:latin typeface="Calibri" panose="020F0502020204030204" pitchFamily="34" charset="0"/>
                <a:ea typeface="Calibri" panose="020F0502020204030204" pitchFamily="34" charset="0"/>
                <a:cs typeface="Calibri" panose="020F0502020204030204" pitchFamily="34" charset="0"/>
              </a:rPr>
              <a:t>labour</a:t>
            </a:r>
            <a:r>
              <a:rPr lang="en-US" sz="1800" kern="1200" dirty="0">
                <a:effectLst/>
                <a:latin typeface="Calibri" panose="020F0502020204030204" pitchFamily="34" charset="0"/>
                <a:ea typeface="Calibri" panose="020F0502020204030204" pitchFamily="34" charset="0"/>
                <a:cs typeface="Calibri" panose="020F0502020204030204" pitchFamily="34" charset="0"/>
              </a:rPr>
              <a:t> relations in the hospitality sector.  Across the globe, discussions still revolve around the </a:t>
            </a:r>
            <a:r>
              <a:rPr lang="en-US" sz="1800" kern="1200" dirty="0" err="1">
                <a:effectLst/>
                <a:latin typeface="Calibri" panose="020F0502020204030204" pitchFamily="34" charset="0"/>
                <a:ea typeface="Calibri" panose="020F0502020204030204" pitchFamily="34" charset="0"/>
                <a:cs typeface="Calibri" panose="020F0502020204030204" pitchFamily="34" charset="0"/>
              </a:rPr>
              <a:t>nanopay</a:t>
            </a:r>
            <a:r>
              <a:rPr lang="en-US" sz="1800" kern="1200" dirty="0">
                <a:effectLst/>
                <a:latin typeface="Calibri" panose="020F0502020204030204" pitchFamily="34" charset="0"/>
                <a:ea typeface="Calibri" panose="020F0502020204030204" pitchFamily="34" charset="0"/>
                <a:cs typeface="Calibri" panose="020F0502020204030204" pitchFamily="34" charset="0"/>
              </a:rPr>
              <a:t>, which labels gig workers as contractors or employees. This distinction is important to </a:t>
            </a:r>
            <a:r>
              <a:rPr lang="en-US" sz="1800" kern="1200" dirty="0" err="1">
                <a:effectLst/>
                <a:latin typeface="Calibri" panose="020F0502020204030204" pitchFamily="34" charset="0"/>
                <a:ea typeface="Calibri" panose="020F0502020204030204" pitchFamily="34" charset="0"/>
                <a:cs typeface="Calibri" panose="020F0502020204030204" pitchFamily="34" charset="0"/>
              </a:rPr>
              <a:t>labour</a:t>
            </a:r>
            <a:r>
              <a:rPr lang="en-US" sz="1800" kern="1200" dirty="0">
                <a:effectLst/>
                <a:latin typeface="Calibri" panose="020F0502020204030204" pitchFamily="34" charset="0"/>
                <a:ea typeface="Calibri" panose="020F0502020204030204" pitchFamily="34" charset="0"/>
                <a:cs typeface="Calibri" panose="020F0502020204030204" pitchFamily="34" charset="0"/>
              </a:rPr>
              <a:t> rights and social conditions, including remuneration and wages, whether minimum wages or those set by collective bargaining agreements, employee benefits, and employment security (</a:t>
            </a:r>
            <a:r>
              <a:rPr lang="en-US" sz="1800" kern="1200" dirty="0" err="1">
                <a:effectLst/>
                <a:latin typeface="Times New Roman" panose="02020603050405020304" pitchFamily="18" charset="0"/>
                <a:ea typeface="Times New Roman" panose="02020603050405020304" pitchFamily="18" charset="0"/>
                <a:cs typeface="Times New Roman" panose="02020603050405020304" pitchFamily="18" charset="0"/>
              </a:rPr>
              <a:t>Frenken</a:t>
            </a: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US" sz="1800" kern="1200" dirty="0">
                <a:effectLst/>
                <a:latin typeface="Calibri" panose="020F0502020204030204" pitchFamily="34" charset="0"/>
                <a:ea typeface="Calibri" panose="020F0502020204030204" pitchFamily="34" charset="0"/>
                <a:cs typeface="Calibri" panose="020F0502020204030204" pitchFamily="34" charset="0"/>
              </a:rPr>
              <a:t> Apart from gig worker laws, immigration laws also have serious implications for workers available in the hospitality industry. Migrant workers are also employed in brief employment positions with many hotels, including cleaning and washing services and maintenance. According to </a:t>
            </a:r>
            <a:r>
              <a:rPr lang="en-US" sz="1800" kern="1200" dirty="0" err="1">
                <a:effectLst/>
                <a:latin typeface="Times New Roman" panose="02020603050405020304" pitchFamily="18" charset="0"/>
                <a:ea typeface="Times New Roman" panose="02020603050405020304" pitchFamily="18" charset="0"/>
                <a:cs typeface="Times New Roman" panose="02020603050405020304" pitchFamily="18" charset="0"/>
              </a:rPr>
              <a:t>Giousmpasoglou</a:t>
            </a: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 (2024), </a:t>
            </a:r>
            <a:r>
              <a:rPr lang="en-US" sz="1800" kern="1200" dirty="0">
                <a:effectLst/>
                <a:latin typeface="Calibri" panose="020F0502020204030204" pitchFamily="34" charset="0"/>
                <a:ea typeface="Calibri" panose="020F0502020204030204" pitchFamily="34" charset="0"/>
                <a:cs typeface="Calibri" panose="020F0502020204030204" pitchFamily="34" charset="0"/>
              </a:rPr>
              <a:t>legal changes could provide a solution whereby by changing the laws where visa restrictions were tight, a new visa category could be created for hospitality workers.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Calibri" panose="020F0502020204030204" pitchFamily="34" charset="0"/>
              </a:rPr>
              <a:t>On the other hand, automation presents some legal concerns of a different kind since machines completely do the processes. These are common challenges that come with the rise of adoption of AI solutions in hotels and, more prominently, in areas such as the use of robotics in hotel operations that cause concerns concerning the automation of </a:t>
            </a:r>
            <a:r>
              <a:rPr lang="en-US" sz="1800" kern="1200" dirty="0" err="1">
                <a:effectLst/>
                <a:latin typeface="Calibri" panose="020F0502020204030204" pitchFamily="34" charset="0"/>
                <a:ea typeface="Calibri" panose="020F0502020204030204" pitchFamily="34" charset="0"/>
                <a:cs typeface="Calibri" panose="020F0502020204030204" pitchFamily="34" charset="0"/>
              </a:rPr>
              <a:t>labour-intensive</a:t>
            </a:r>
            <a:r>
              <a:rPr lang="en-US" sz="1800" kern="1200" dirty="0">
                <a:effectLst/>
                <a:latin typeface="Calibri" panose="020F0502020204030204" pitchFamily="34" charset="0"/>
                <a:ea typeface="Calibri" panose="020F0502020204030204" pitchFamily="34" charset="0"/>
                <a:cs typeface="Calibri" panose="020F0502020204030204" pitchFamily="34" charset="0"/>
              </a:rPr>
              <a:t> service industries, internal security and privacy in the use of data collected by such systems, among others. Legal frameworks such as the EU's General Data Protection Regulation (GDPR) call for compliance to display customer data safety and privacy by hotel operational systems </a:t>
            </a: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(Bharti and </a:t>
            </a:r>
            <a:r>
              <a:rPr lang="en-US" sz="1800" kern="1200" dirty="0" err="1">
                <a:effectLst/>
                <a:latin typeface="Times New Roman" panose="02020603050405020304" pitchFamily="18" charset="0"/>
                <a:ea typeface="Times New Roman" panose="02020603050405020304" pitchFamily="18" charset="0"/>
                <a:cs typeface="Times New Roman" panose="02020603050405020304" pitchFamily="18" charset="0"/>
              </a:rPr>
              <a:t>Aryal</a:t>
            </a: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US" sz="1800" kern="1200" dirty="0">
                <a:effectLst/>
                <a:latin typeface="Calibri" panose="020F0502020204030204" pitchFamily="34" charset="0"/>
                <a:ea typeface="Calibri" panose="020F0502020204030204" pitchFamily="34" charset="0"/>
                <a:cs typeface="Calibri" panose="020F0502020204030204" pitchFamily="34" charset="0"/>
              </a:rPr>
              <a:t>. Furthermore, there are concerns over the loss of employment resulting in laws from the government concerning automation and what it can do to employees.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FC60258-C4DE-4F78-AB92-6B1741400848}" type="slidenum">
              <a:rPr lang="en-US" smtClean="0"/>
              <a:t>8</a:t>
            </a:fld>
            <a:endParaRPr lang="en-US"/>
          </a:p>
        </p:txBody>
      </p:sp>
    </p:spTree>
    <p:extLst>
      <p:ext uri="{BB962C8B-B14F-4D97-AF65-F5344CB8AC3E}">
        <p14:creationId xmlns:p14="http://schemas.microsoft.com/office/powerpoint/2010/main" val="3837185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various ways, the hotel and hospitality industry has attempted to combat </a:t>
            </a:r>
            <a:r>
              <a:rPr lang="en-US" dirty="0" err="1"/>
              <a:t>labour</a:t>
            </a:r>
            <a:r>
              <a:rPr lang="en-US" dirty="0"/>
              <a:t> shortages with varying levels of effectiveness. One of the most significant approaches has been delegating contract work to gig workers (</a:t>
            </a:r>
            <a:r>
              <a:rPr lang="en-US" sz="1800" dirty="0">
                <a:effectLst/>
                <a:latin typeface="Calibri" panose="020F0502020204030204" pitchFamily="34" charset="0"/>
                <a:ea typeface="Calibri" panose="020F0502020204030204" pitchFamily="34" charset="0"/>
                <a:cs typeface="Times New Roman" panose="02020603050405020304" pitchFamily="18" charset="0"/>
              </a:rPr>
              <a:t>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Rowson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2021</a:t>
            </a:r>
            <a:r>
              <a:rPr lang="en-US" dirty="0"/>
              <a:t>). With different services from TaskRabbit and </a:t>
            </a:r>
            <a:r>
              <a:rPr lang="en-US" dirty="0" err="1"/>
              <a:t>UberWorks</a:t>
            </a:r>
            <a:r>
              <a:rPr lang="en-US" dirty="0"/>
              <a:t>, hotels may find it easier to outsource their workers during staff shortages, particularly during holiday seasons, for instance, significant events. This tends to be more flexible in employee deployment, coupled with lesser control over service delivery consistency and lack of employee commitment. Several hotels are now opting for automation to continue managing the staff shortage. Automated cheque-in kiosks, automated cleaning robots, and smart virtual assistants are some of the changes that are currently being adopted to </a:t>
            </a:r>
            <a:r>
              <a:rPr lang="en-US" dirty="0" err="1"/>
              <a:t>minimise</a:t>
            </a:r>
            <a:r>
              <a:rPr lang="en-US" dirty="0"/>
              <a:t> human talent in the houses. Although this increases productivity, it may affect the customer care expected out of guests, especially in luxury hotel services.</a:t>
            </a:r>
          </a:p>
          <a:p>
            <a:r>
              <a:rPr lang="en-US" dirty="0"/>
              <a:t>	Due to the shortcomings of gig work and automation, more hotels are adopting a dual strategy. This requires </a:t>
            </a:r>
            <a:r>
              <a:rPr lang="en-US" dirty="0" err="1"/>
              <a:t>mobilising</a:t>
            </a:r>
            <a:r>
              <a:rPr lang="en-US" dirty="0"/>
              <a:t> gig workers to execute short-term, direct client assignments and integrating automation solutions to meet fundamental service delivery requirements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Heing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2020</a:t>
            </a:r>
            <a:r>
              <a:rPr lang="en-US" dirty="0"/>
              <a:t>). This blended model enables hotels to offer operational flexibility while gaining some operational control. Many hotels implement workforce development </a:t>
            </a:r>
            <a:r>
              <a:rPr lang="en-US" dirty="0" err="1"/>
              <a:t>programmes</a:t>
            </a:r>
            <a:r>
              <a:rPr lang="en-US" dirty="0"/>
              <a:t> to help recruit and maintain full-time employees. In the long-term </a:t>
            </a:r>
            <a:r>
              <a:rPr lang="en-US" dirty="0" err="1"/>
              <a:t>labour</a:t>
            </a:r>
            <a:r>
              <a:rPr lang="en-US" dirty="0"/>
              <a:t> shortage, better wages, the </a:t>
            </a:r>
            <a:r>
              <a:rPr lang="en-US" dirty="0" err="1"/>
              <a:t>organisation</a:t>
            </a:r>
            <a:r>
              <a:rPr lang="en-US" dirty="0"/>
              <a:t> and development of career opportunities, and better working conditions offer the best solutions. Some hotels also work closely with governments and schools to develop apprenticeship initiatives that produce a new hospitality talent pool (</a:t>
            </a:r>
            <a:r>
              <a:rPr lang="en-US" sz="1800" dirty="0">
                <a:effectLst/>
                <a:latin typeface="Calibri" panose="020F0502020204030204" pitchFamily="34" charset="0"/>
                <a:ea typeface="Calibri" panose="020F0502020204030204" pitchFamily="34" charset="0"/>
                <a:cs typeface="Times New Roman" panose="02020603050405020304" pitchFamily="18" charset="0"/>
              </a:rPr>
              <a:t>HOTREC, 2022</a:t>
            </a:r>
            <a:r>
              <a:rPr lang="en-US" dirty="0"/>
              <a:t>).</a:t>
            </a:r>
          </a:p>
        </p:txBody>
      </p:sp>
      <p:sp>
        <p:nvSpPr>
          <p:cNvPr id="4" name="Slide Number Placeholder 3"/>
          <p:cNvSpPr>
            <a:spLocks noGrp="1"/>
          </p:cNvSpPr>
          <p:nvPr>
            <p:ph type="sldNum" sz="quarter" idx="5"/>
          </p:nvPr>
        </p:nvSpPr>
        <p:spPr/>
        <p:txBody>
          <a:bodyPr/>
          <a:lstStyle/>
          <a:p>
            <a:fld id="{CFC60258-C4DE-4F78-AB92-6B1741400848}" type="slidenum">
              <a:rPr lang="en-US" smtClean="0"/>
              <a:t>9</a:t>
            </a:fld>
            <a:endParaRPr lang="en-US"/>
          </a:p>
        </p:txBody>
      </p:sp>
    </p:spTree>
    <p:extLst>
      <p:ext uri="{BB962C8B-B14F-4D97-AF65-F5344CB8AC3E}">
        <p14:creationId xmlns:p14="http://schemas.microsoft.com/office/powerpoint/2010/main" val="2286776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	Significant hotels such as Premier Inn and Travelodge, found in the UK, resort to freelance services available through the gig economy to replace employees during peak periods. Additionally, to meet the demand for a large workforce, many UK hotel chains like YOTEL and Premier Inn have resorted to automation, including using self-check-in kiosks and cleaning robots for short </a:t>
            </a:r>
            <a:r>
              <a:rPr lang="en-US" sz="1800" dirty="0" err="1">
                <a:effectLst/>
                <a:latin typeface="Times New Roman" panose="02020603050405020304" pitchFamily="18" charset="0"/>
                <a:ea typeface="Calibri" panose="020F0502020204030204" pitchFamily="34" charset="0"/>
              </a:rPr>
              <a:t>staffing.</a:t>
            </a:r>
            <a:r>
              <a:rPr lang="en-US" dirty="0" err="1"/>
              <a:t>The</a:t>
            </a:r>
            <a:r>
              <a:rPr lang="en-US" dirty="0"/>
              <a:t> hotel and hospitality industry must develop progressive policies and management approaches to address workforce shortages to improve the industry's prospects in the future. Focusing on employee training and further professional development is important. According to </a:t>
            </a:r>
            <a:r>
              <a:rPr lang="en-US" sz="1200" dirty="0">
                <a:effectLst/>
                <a:latin typeface="Calibri" panose="020F0502020204030204" pitchFamily="34" charset="0"/>
                <a:ea typeface="Calibri" panose="020F0502020204030204" pitchFamily="34" charset="0"/>
                <a:cs typeface="Times New Roman" panose="02020603050405020304" pitchFamily="18" charset="0"/>
              </a:rPr>
              <a:t>Ghani et al. (2022), hotels need</a:t>
            </a:r>
            <a:r>
              <a:rPr lang="en-US" dirty="0"/>
              <a:t> to collaborate with institutions of higher learning and governments to design educational </a:t>
            </a:r>
            <a:r>
              <a:rPr lang="en-US" dirty="0" err="1"/>
              <a:t>programmes</a:t>
            </a:r>
            <a:r>
              <a:rPr lang="en-US" dirty="0"/>
              <a:t> that prepare the workforce for front-end and back-end duties as the business grows with new technologies. Additionally, it remains the responsibility of governments and hotel operators to come up with standard measures for the classification of gig workers to balance the flexibility of gig work while extending fair wages and adequate remunerations, hence, industrial and social protections to the gig workers.  It is recommended that the automation should be done incrementally because, when done right, it becomes an addition to the human resources, particularly in areas where guests interface with the hotel (</a:t>
            </a:r>
            <a:r>
              <a:rPr lang="en-US" sz="1800" dirty="0">
                <a:effectLst/>
                <a:latin typeface="Calibri" panose="020F0502020204030204" pitchFamily="34" charset="0"/>
                <a:ea typeface="Calibri" panose="020F0502020204030204" pitchFamily="34" charset="0"/>
                <a:cs typeface="Times New Roman" panose="02020603050405020304" pitchFamily="18" charset="0"/>
              </a:rPr>
              <a:t>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Rowson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2021</a:t>
            </a:r>
            <a:r>
              <a:rPr lang="en-US" dirty="0"/>
              <a:t>). The other advantage of a phased strategy is that costs will be contained better. Similarly, employees and guests will be allowed time to come to terms with adopting new technologies in the hospitality sector. Moreover, changing immigration legislation to provide more work visas or temporary </a:t>
            </a:r>
            <a:r>
              <a:rPr lang="en-US" dirty="0" err="1"/>
              <a:t>labour</a:t>
            </a:r>
            <a:r>
              <a:rPr lang="en-US" dirty="0"/>
              <a:t> schemes for the hospitality sector could partially address workforce scarcity </a:t>
            </a:r>
            <a:r>
              <a:rPr lang="en-US" sz="1200" dirty="0"/>
              <a:t>(</a:t>
            </a:r>
            <a:r>
              <a:rPr lang="en-US" sz="1200" dirty="0" err="1">
                <a:effectLst/>
                <a:latin typeface="Times New Roman" panose="02020603050405020304" pitchFamily="18" charset="0"/>
                <a:ea typeface="Calibri" panose="020F0502020204030204" pitchFamily="34" charset="0"/>
              </a:rPr>
              <a:t>Ndiuini</a:t>
            </a:r>
            <a:r>
              <a:rPr lang="en-US" sz="1200" dirty="0">
                <a:effectLst/>
                <a:latin typeface="Times New Roman" panose="02020603050405020304" pitchFamily="18" charset="0"/>
                <a:ea typeface="Calibri" panose="020F0502020204030204" pitchFamily="34" charset="0"/>
              </a:rPr>
              <a:t> and Baum, 2021</a:t>
            </a:r>
            <a:r>
              <a:rPr lang="en-US" sz="1200" dirty="0"/>
              <a:t>)</a:t>
            </a:r>
            <a:r>
              <a:rPr lang="en-US" dirty="0"/>
              <a:t>. Hotels should adopt the way of working with gig and full-time workers and integrate into using robots. Thus, it enables an application of contingency concerning demand forces while keeping a medium human service/operation ratio.</a:t>
            </a:r>
          </a:p>
        </p:txBody>
      </p:sp>
      <p:sp>
        <p:nvSpPr>
          <p:cNvPr id="4" name="Slide Number Placeholder 3"/>
          <p:cNvSpPr>
            <a:spLocks noGrp="1"/>
          </p:cNvSpPr>
          <p:nvPr>
            <p:ph type="sldNum" sz="quarter" idx="5"/>
          </p:nvPr>
        </p:nvSpPr>
        <p:spPr/>
        <p:txBody>
          <a:bodyPr/>
          <a:lstStyle/>
          <a:p>
            <a:fld id="{CFC60258-C4DE-4F78-AB92-6B1741400848}" type="slidenum">
              <a:rPr lang="en-US" smtClean="0"/>
              <a:t>10</a:t>
            </a:fld>
            <a:endParaRPr lang="en-US"/>
          </a:p>
        </p:txBody>
      </p:sp>
    </p:spTree>
    <p:extLst>
      <p:ext uri="{BB962C8B-B14F-4D97-AF65-F5344CB8AC3E}">
        <p14:creationId xmlns:p14="http://schemas.microsoft.com/office/powerpoint/2010/main" val="688323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conclusion, </a:t>
            </a:r>
            <a:r>
              <a:rPr lang="en-US" dirty="0" err="1"/>
              <a:t>labour</a:t>
            </a:r>
            <a:r>
              <a:rPr lang="en-US" dirty="0"/>
              <a:t> shortages are among the most pressing challenges facing the hotel and hospitality industry today. While gig workers and automation provide flexible and cost-effective solutions, they have limitations. Gig workers can help fill short-term gaps, but the consistency of service can be affected, and automation, while improving efficiency, lacks the human touch that many guests expect, particularly in high-end </a:t>
            </a:r>
            <a:r>
              <a:rPr lang="en-US" dirty="0" err="1"/>
              <a:t>hotels.The</a:t>
            </a:r>
            <a:r>
              <a:rPr lang="en-US" dirty="0"/>
              <a:t> best solution is a hybrid approach that combines gig workers, automation, and a focus on workforce development. This model allows hotels to remain flexible in addressing immediate </a:t>
            </a:r>
            <a:r>
              <a:rPr lang="en-US" dirty="0" err="1"/>
              <a:t>labour</a:t>
            </a:r>
            <a:r>
              <a:rPr lang="en-US" dirty="0"/>
              <a:t> demands while maintaining service quality and operational efficiency. However, for this strategy to succeed, the industry needs to invest in training and upskilling employees strategically, gradually integrate automation where appropriate, and advocate for policy reforms—especially around gig worker protections and immigration laws. These steps will help the industry overcome </a:t>
            </a:r>
            <a:r>
              <a:rPr lang="en-US" dirty="0" err="1"/>
              <a:t>labour</a:t>
            </a:r>
            <a:r>
              <a:rPr lang="en-US" dirty="0"/>
              <a:t> shortages and ensure long-term sustainability and competitiveness.</a:t>
            </a:r>
          </a:p>
          <a:p>
            <a:endParaRPr lang="en-US" dirty="0"/>
          </a:p>
        </p:txBody>
      </p:sp>
      <p:sp>
        <p:nvSpPr>
          <p:cNvPr id="4" name="Slide Number Placeholder 3"/>
          <p:cNvSpPr>
            <a:spLocks noGrp="1"/>
          </p:cNvSpPr>
          <p:nvPr>
            <p:ph type="sldNum" sz="quarter" idx="5"/>
          </p:nvPr>
        </p:nvSpPr>
        <p:spPr/>
        <p:txBody>
          <a:bodyPr/>
          <a:lstStyle/>
          <a:p>
            <a:fld id="{CFC60258-C4DE-4F78-AB92-6B1741400848}" type="slidenum">
              <a:rPr lang="en-US" smtClean="0"/>
              <a:t>11</a:t>
            </a:fld>
            <a:endParaRPr lang="en-US"/>
          </a:p>
        </p:txBody>
      </p:sp>
    </p:spTree>
    <p:extLst>
      <p:ext uri="{BB962C8B-B14F-4D97-AF65-F5344CB8AC3E}">
        <p14:creationId xmlns:p14="http://schemas.microsoft.com/office/powerpoint/2010/main" val="2407483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C60258-C4DE-4F78-AB92-6B1741400848}" type="slidenum">
              <a:rPr lang="en-US" smtClean="0"/>
              <a:t>12</a:t>
            </a:fld>
            <a:endParaRPr lang="en-US"/>
          </a:p>
        </p:txBody>
      </p:sp>
    </p:spTree>
    <p:extLst>
      <p:ext uri="{BB962C8B-B14F-4D97-AF65-F5344CB8AC3E}">
        <p14:creationId xmlns:p14="http://schemas.microsoft.com/office/powerpoint/2010/main" val="2470942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3840033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56094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3498440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A98CD7-5008-4146-A0E3-B39D78B07C6B}" type="datetimeFigureOut">
              <a:rPr lang="en-US" smtClean="0"/>
              <a:t>10/28/2024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4158739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A98CD7-5008-4146-A0E3-B39D78B07C6B}" type="datetimeFigureOut">
              <a:rPr lang="en-US" smtClean="0"/>
              <a:t>10/28/2024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2247076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A98CD7-5008-4146-A0E3-B39D78B07C6B}" type="datetimeFigureOut">
              <a:rPr lang="en-US" smtClean="0"/>
              <a:t>10/28/2024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33250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A98CD7-5008-4146-A0E3-B39D78B07C6B}" type="datetimeFigureOut">
              <a:rPr lang="en-US" smtClean="0"/>
              <a:t>10/28/2024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844089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A98CD7-5008-4146-A0E3-B39D78B07C6B}" type="datetimeFigureOut">
              <a:rPr lang="en-US" smtClean="0"/>
              <a:t>10/28/2024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3285659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A98CD7-5008-4146-A0E3-B39D78B07C6B}" type="datetimeFigureOut">
              <a:rPr lang="en-US" smtClean="0"/>
              <a:t>10/28/2024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976348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374321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A6F08A8-7AB9-4091-90EF-54C084E5717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28591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A98CD7-5008-4146-A0E3-B39D78B07C6B}" type="datetimeFigureOut">
              <a:rPr lang="en-US" smtClean="0"/>
              <a:t>10/28/2024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6532529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A98CD7-5008-4146-A0E3-B39D78B07C6B}" type="datetimeFigureOut">
              <a:rPr lang="en-US" smtClean="0"/>
              <a:t>10/28/2024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A6F08A8-7AB9-4091-90EF-54C084E5717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23088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A98CD7-5008-4146-A0E3-B39D78B07C6B}" type="datetimeFigureOut">
              <a:rPr lang="en-US" smtClean="0"/>
              <a:t>10/28/2024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487264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1433042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A98CD7-5008-4146-A0E3-B39D78B07C6B}" type="datetimeFigureOut">
              <a:rPr lang="en-US" smtClean="0"/>
              <a:t>10/28/2024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A6F08A8-7AB9-4091-90EF-54C084E57174}" type="slidenum">
              <a:rPr lang="en-US" smtClean="0"/>
              <a:t>‹#›</a:t>
            </a:fld>
            <a:endParaRPr lang="en-US"/>
          </a:p>
        </p:txBody>
      </p:sp>
    </p:spTree>
    <p:extLst>
      <p:ext uri="{BB962C8B-B14F-4D97-AF65-F5344CB8AC3E}">
        <p14:creationId xmlns:p14="http://schemas.microsoft.com/office/powerpoint/2010/main" val="2861363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FA98CD7-5008-4146-A0E3-B39D78B07C6B}" type="datetimeFigureOut">
              <a:rPr lang="en-US" smtClean="0"/>
              <a:t>10/28/2024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A6F08A8-7AB9-4091-90EF-54C084E57174}" type="slidenum">
              <a:rPr lang="en-US" smtClean="0"/>
              <a:t>‹#›</a:t>
            </a:fld>
            <a:endParaRPr lang="en-US"/>
          </a:p>
        </p:txBody>
      </p:sp>
    </p:spTree>
    <p:extLst>
      <p:ext uri="{BB962C8B-B14F-4D97-AF65-F5344CB8AC3E}">
        <p14:creationId xmlns:p14="http://schemas.microsoft.com/office/powerpoint/2010/main" val="121685711"/>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www.mdpi.com/2071-1050/14/5/2885" TargetMode="External"/><Relationship Id="rId3" Type="http://schemas.openxmlformats.org/officeDocument/2006/relationships/hyperlink" Target="https://www.tandfonline.com/doi/abs/10.1080/14782804.2022.2130193" TargetMode="External"/><Relationship Id="rId7" Type="http://schemas.openxmlformats.org/officeDocument/2006/relationships/hyperlink" Target="https://www.emerald.com/insight/content/doi/10.1108/S0733-558X20200000066005/full/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tandfonline.com/doi/abs/10.1080/22243534.2021.2006938" TargetMode="External"/><Relationship Id="rId5" Type="http://schemas.openxmlformats.org/officeDocument/2006/relationships/hyperlink" Target="https://www.deloitte.com/global/en/issues/resilience/covid-19-scenarios-and-impacts-for-business-and-society-world-remade.html" TargetMode="External"/><Relationship Id="rId4" Type="http://schemas.openxmlformats.org/officeDocument/2006/relationships/hyperlink" Target="https://www.springer.com/series/8406?srsltid=AfmBOopxtW7T2cIrviPYGfKmbet0UdlrZk7UaG02gt9hQajckXPU9tmr"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books.google.com/books?hl=en&amp;lr=&amp;id=pUMmEAAAQBAJ&amp;oi=fnd&amp;pg=PP1&amp;dq=Drawbaks+of+using+Gig+Workers+in+the+Hospitality+Sector++in+UK+to+curb+labour+shortage&amp;ots=6dhDMEld9e&amp;sig=SaJhz6yruIsJVoIO5ukrb_UyFfk" TargetMode="External"/><Relationship Id="rId2" Type="http://schemas.openxmlformats.org/officeDocument/2006/relationships/hyperlink" Target="https://doi.org/10.3390/su16198428" TargetMode="External"/><Relationship Id="rId1" Type="http://schemas.openxmlformats.org/officeDocument/2006/relationships/slideLayout" Target="../slideLayouts/slideLayout2.xml"/><Relationship Id="rId6" Type="http://schemas.openxmlformats.org/officeDocument/2006/relationships/hyperlink" Target="https://books.google.com/books?hl=en&amp;lr=&amp;id=7yidEAAAQBAJ&amp;oi=fnd&amp;pg=PA1&amp;dq=websites+such+as+TaskRabbit+and+Upwork+has+become+prevalent+in+recruiting+flexible+talent+for+engagements+such+as+housekeeping&amp;ots=Ju-rI-wi6d&amp;sig=nw3sPZvqCMryoLgLn4JI7-xAIjo" TargetMode="External"/><Relationship Id="rId5" Type="http://schemas.openxmlformats.org/officeDocument/2006/relationships/hyperlink" Target="https://www.emerald.com/insight/content/doi/10.1108/978-1-78756-687-320191007/full/html" TargetMode="External"/><Relationship Id="rId4" Type="http://schemas.openxmlformats.org/officeDocument/2006/relationships/hyperlink" Target="https://www.hotrec.eu/media/static/files/import/policies_all_2022_2022_3/labour-shortages-in-the-hospitality-secto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5274B-C9FD-4BE5-1896-A9B854118361}"/>
              </a:ext>
            </a:extLst>
          </p:cNvPr>
          <p:cNvSpPr>
            <a:spLocks noGrp="1"/>
          </p:cNvSpPr>
          <p:nvPr>
            <p:ph type="ctrTitle"/>
          </p:nvPr>
        </p:nvSpPr>
        <p:spPr>
          <a:xfrm>
            <a:off x="1524000" y="413657"/>
            <a:ext cx="9144000" cy="2256972"/>
          </a:xfrm>
        </p:spPr>
        <p:txBody>
          <a:bodyPr>
            <a:normAutofit fontScale="90000"/>
          </a:bodyPr>
          <a:lstStyle/>
          <a:p>
            <a:r>
              <a:rPr lang="en-US" dirty="0"/>
              <a:t>Contemporary Themes In the Hotel and Hospitality Sector</a:t>
            </a:r>
          </a:p>
        </p:txBody>
      </p:sp>
      <p:sp>
        <p:nvSpPr>
          <p:cNvPr id="3" name="Subtitle 2">
            <a:extLst>
              <a:ext uri="{FF2B5EF4-FFF2-40B4-BE49-F238E27FC236}">
                <a16:creationId xmlns:a16="http://schemas.microsoft.com/office/drawing/2014/main" id="{B51828F1-3F4E-BE7E-7D43-EE4862368A30}"/>
              </a:ext>
            </a:extLst>
          </p:cNvPr>
          <p:cNvSpPr>
            <a:spLocks noGrp="1"/>
          </p:cNvSpPr>
          <p:nvPr>
            <p:ph type="subTitle" idx="1"/>
          </p:nvPr>
        </p:nvSpPr>
        <p:spPr>
          <a:xfrm>
            <a:off x="1524000" y="2670629"/>
            <a:ext cx="9144000" cy="3773714"/>
          </a:xfrm>
        </p:spPr>
        <p:txBody>
          <a:bodyPr/>
          <a:lstStyle/>
          <a:p>
            <a:endParaRPr lang="en-US" dirty="0"/>
          </a:p>
          <a:p>
            <a:endParaRPr lang="en-US" dirty="0"/>
          </a:p>
          <a:p>
            <a:r>
              <a:rPr lang="en-US" dirty="0"/>
              <a:t>Student Name : </a:t>
            </a:r>
            <a:r>
              <a:rPr lang="en-US" dirty="0" err="1"/>
              <a:t>Iuliana</a:t>
            </a:r>
            <a:r>
              <a:rPr lang="en-US" dirty="0"/>
              <a:t> </a:t>
            </a:r>
            <a:r>
              <a:rPr lang="en-US" dirty="0" err="1"/>
              <a:t>Susanu</a:t>
            </a:r>
            <a:r>
              <a:rPr lang="en-US" dirty="0"/>
              <a:t> ID:  2117501</a:t>
            </a:r>
          </a:p>
          <a:p>
            <a:r>
              <a:rPr lang="en-US" dirty="0"/>
              <a:t>Module Code: BMIH 6001</a:t>
            </a:r>
          </a:p>
          <a:p>
            <a:r>
              <a:rPr lang="en-US" dirty="0"/>
              <a:t>Professor : Natalie Brailsford</a:t>
            </a:r>
          </a:p>
          <a:p>
            <a:r>
              <a:rPr lang="en-US" dirty="0"/>
              <a:t>Date of Submission : 07.11.2024</a:t>
            </a:r>
          </a:p>
        </p:txBody>
      </p:sp>
    </p:spTree>
    <p:extLst>
      <p:ext uri="{BB962C8B-B14F-4D97-AF65-F5344CB8AC3E}">
        <p14:creationId xmlns:p14="http://schemas.microsoft.com/office/powerpoint/2010/main" val="77659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31757-3B7C-9046-7BD1-0DEB24DF3304}"/>
              </a:ext>
            </a:extLst>
          </p:cNvPr>
          <p:cNvSpPr>
            <a:spLocks noGrp="1"/>
          </p:cNvSpPr>
          <p:nvPr>
            <p:ph type="title"/>
          </p:nvPr>
        </p:nvSpPr>
        <p:spPr>
          <a:xfrm>
            <a:off x="2895600" y="365125"/>
            <a:ext cx="8610600" cy="1325563"/>
          </a:xfrm>
        </p:spPr>
        <p:txBody>
          <a:bodyPr>
            <a:normAutofit/>
          </a:bodyPr>
          <a:lstStyle/>
          <a:p>
            <a:pPr algn="ctr"/>
            <a:r>
              <a:rPr lang="en-US" dirty="0"/>
              <a:t>Introduction and Background</a:t>
            </a:r>
          </a:p>
        </p:txBody>
      </p:sp>
      <p:sp>
        <p:nvSpPr>
          <p:cNvPr id="3" name="Content Placeholder 2">
            <a:extLst>
              <a:ext uri="{FF2B5EF4-FFF2-40B4-BE49-F238E27FC236}">
                <a16:creationId xmlns:a16="http://schemas.microsoft.com/office/drawing/2014/main" id="{62E0071C-2014-0341-24E8-76FBD7FAACD6}"/>
              </a:ext>
            </a:extLst>
          </p:cNvPr>
          <p:cNvSpPr>
            <a:spLocks noGrp="1"/>
          </p:cNvSpPr>
          <p:nvPr>
            <p:ph sz="half" idx="1"/>
          </p:nvPr>
        </p:nvSpPr>
        <p:spPr>
          <a:xfrm>
            <a:off x="838200" y="1291772"/>
            <a:ext cx="6660697" cy="5201104"/>
          </a:xfrm>
        </p:spPr>
        <p:txBody>
          <a:bodyPr>
            <a:noAutofit/>
          </a:bodyPr>
          <a:lstStyle/>
          <a:p>
            <a:r>
              <a:rPr lang="en-US" dirty="0"/>
              <a:t>Since the hotel and hospitality sector directly deals with guests, there is a high demand for human resources.</a:t>
            </a:r>
          </a:p>
          <a:p>
            <a:r>
              <a:rPr lang="en-US" dirty="0"/>
              <a:t>In recent years, the industry has experienced severe </a:t>
            </a:r>
            <a:r>
              <a:rPr lang="en-US" dirty="0" err="1"/>
              <a:t>labour</a:t>
            </a:r>
            <a:r>
              <a:rPr lang="en-US" dirty="0"/>
              <a:t> challenges and hiring issues (</a:t>
            </a:r>
            <a:r>
              <a:rPr lang="en-US" dirty="0" err="1">
                <a:effectLst/>
                <a:ea typeface="Calibri" panose="020F0502020204030204" pitchFamily="34" charset="0"/>
              </a:rPr>
              <a:t>Pathania</a:t>
            </a:r>
            <a:r>
              <a:rPr lang="en-US" dirty="0">
                <a:effectLst/>
                <a:ea typeface="Calibri" panose="020F0502020204030204" pitchFamily="34" charset="0"/>
              </a:rPr>
              <a:t>,  2022 ).</a:t>
            </a:r>
          </a:p>
          <a:p>
            <a:r>
              <a:rPr lang="en-US" dirty="0"/>
              <a:t>Causes include the global COVID-19 outbreak and shifts in the </a:t>
            </a:r>
            <a:r>
              <a:rPr lang="en-US" dirty="0" err="1"/>
              <a:t>labour</a:t>
            </a:r>
            <a:r>
              <a:rPr lang="en-US" dirty="0"/>
              <a:t> market demand.</a:t>
            </a:r>
          </a:p>
          <a:p>
            <a:r>
              <a:rPr lang="en-US" dirty="0"/>
              <a:t>The hotel Industry faces a challenge with the growing competition within and outside the sector for scarce human capital.</a:t>
            </a:r>
          </a:p>
          <a:p>
            <a:r>
              <a:rPr lang="en-US" dirty="0"/>
              <a:t>The industry is considering outsourcing staffing services, using gig workers, and embracing automation models.</a:t>
            </a:r>
          </a:p>
          <a:p>
            <a:r>
              <a:rPr lang="en-US" dirty="0"/>
              <a:t>Though these solutions alleviate the situation, they present new difficulties regarding robust service provision whereby the hybrid workforce is often employed (</a:t>
            </a:r>
            <a:r>
              <a:rPr lang="en-US" dirty="0">
                <a:effectLst/>
                <a:ea typeface="Calibri" panose="020F0502020204030204" pitchFamily="34" charset="0"/>
                <a:cs typeface="Times New Roman" panose="02020603050405020304" pitchFamily="18" charset="0"/>
              </a:rPr>
              <a:t>Deloitte, 2020</a:t>
            </a:r>
            <a:r>
              <a:rPr lang="en-US" dirty="0"/>
              <a:t>).</a:t>
            </a:r>
          </a:p>
        </p:txBody>
      </p:sp>
      <p:pic>
        <p:nvPicPr>
          <p:cNvPr id="6" name="Content Placeholder 5">
            <a:extLst>
              <a:ext uri="{FF2B5EF4-FFF2-40B4-BE49-F238E27FC236}">
                <a16:creationId xmlns:a16="http://schemas.microsoft.com/office/drawing/2014/main" id="{A4D4F6BC-002D-0889-D207-3975729B0F5E}"/>
              </a:ext>
            </a:extLst>
          </p:cNvPr>
          <p:cNvPicPr>
            <a:picLocks noGrp="1" noChangeAspect="1"/>
          </p:cNvPicPr>
          <p:nvPr>
            <p:ph sz="half" idx="2"/>
          </p:nvPr>
        </p:nvPicPr>
        <p:blipFill>
          <a:blip r:embed="rId3"/>
          <a:stretch>
            <a:fillRect/>
          </a:stretch>
        </p:blipFill>
        <p:spPr>
          <a:xfrm>
            <a:off x="7498896" y="1494971"/>
            <a:ext cx="4591503" cy="4252685"/>
          </a:xfrm>
        </p:spPr>
      </p:pic>
    </p:spTree>
    <p:extLst>
      <p:ext uri="{BB962C8B-B14F-4D97-AF65-F5344CB8AC3E}">
        <p14:creationId xmlns:p14="http://schemas.microsoft.com/office/powerpoint/2010/main" val="2863248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68DA-605B-2C1D-1A64-07A6D76DF308}"/>
              </a:ext>
            </a:extLst>
          </p:cNvPr>
          <p:cNvSpPr>
            <a:spLocks noGrp="1"/>
          </p:cNvSpPr>
          <p:nvPr>
            <p:ph type="title"/>
          </p:nvPr>
        </p:nvSpPr>
        <p:spPr>
          <a:xfrm>
            <a:off x="838200" y="365126"/>
            <a:ext cx="10515600" cy="825046"/>
          </a:xfrm>
        </p:spPr>
        <p:txBody>
          <a:bodyPr/>
          <a:lstStyle/>
          <a:p>
            <a:pPr algn="ctr"/>
            <a:r>
              <a:rPr lang="en-US" b="1" dirty="0"/>
              <a:t>Literature Review</a:t>
            </a:r>
          </a:p>
        </p:txBody>
      </p:sp>
      <p:sp>
        <p:nvSpPr>
          <p:cNvPr id="3" name="Content Placeholder 2">
            <a:extLst>
              <a:ext uri="{FF2B5EF4-FFF2-40B4-BE49-F238E27FC236}">
                <a16:creationId xmlns:a16="http://schemas.microsoft.com/office/drawing/2014/main" id="{1A2AD5A9-56E6-86AC-2ABC-D2412D2C7B83}"/>
              </a:ext>
            </a:extLst>
          </p:cNvPr>
          <p:cNvSpPr>
            <a:spLocks noGrp="1"/>
          </p:cNvSpPr>
          <p:nvPr>
            <p:ph sz="half" idx="1"/>
          </p:nvPr>
        </p:nvSpPr>
        <p:spPr>
          <a:xfrm>
            <a:off x="319314" y="1422400"/>
            <a:ext cx="6675845" cy="4934857"/>
          </a:xfrm>
        </p:spPr>
        <p:txBody>
          <a:bodyPr>
            <a:normAutofit lnSpcReduction="10000"/>
          </a:bodyPr>
          <a:lstStyle/>
          <a:p>
            <a:r>
              <a:rPr lang="en-US" sz="2000" dirty="0"/>
              <a:t>Gig workers and automation are becoming popular in the hotel industry to address the lack of workforce availability (</a:t>
            </a:r>
            <a:r>
              <a:rPr lang="en-US" sz="2000" dirty="0" err="1">
                <a:effectLst/>
                <a:ea typeface="Calibri" panose="020F0502020204030204" pitchFamily="34" charset="0"/>
              </a:rPr>
              <a:t>Pathania</a:t>
            </a:r>
            <a:r>
              <a:rPr lang="en-US" sz="2000" dirty="0">
                <a:effectLst/>
                <a:ea typeface="Calibri" panose="020F0502020204030204" pitchFamily="34" charset="0"/>
              </a:rPr>
              <a:t> , 2022)</a:t>
            </a:r>
            <a:r>
              <a:rPr lang="en-US" sz="2000" dirty="0"/>
              <a:t>.</a:t>
            </a:r>
          </a:p>
          <a:p>
            <a:r>
              <a:rPr lang="en-US" sz="2000" dirty="0"/>
              <a:t>Gig employees mean availability, but it compromises service delivery and quality.</a:t>
            </a:r>
          </a:p>
          <a:p>
            <a:r>
              <a:rPr lang="en-US" sz="2000" dirty="0"/>
              <a:t>The automation process helps reduce costs and increase capacity.</a:t>
            </a:r>
          </a:p>
          <a:p>
            <a:r>
              <a:rPr lang="en-US" sz="2000" dirty="0"/>
              <a:t>Automation cannot be wholly used instead of guest-oriented services (</a:t>
            </a:r>
            <a:r>
              <a:rPr lang="en-US" sz="2000" dirty="0" err="1">
                <a:effectLst/>
                <a:ea typeface="Calibri" panose="020F0502020204030204" pitchFamily="34" charset="0"/>
              </a:rPr>
              <a:t>Namov</a:t>
            </a:r>
            <a:r>
              <a:rPr lang="en-US" sz="2000" dirty="0">
                <a:ea typeface="Calibri" panose="020F0502020204030204" pitchFamily="34" charset="0"/>
              </a:rPr>
              <a:t>, </a:t>
            </a:r>
            <a:r>
              <a:rPr lang="en-US" sz="2000" dirty="0">
                <a:effectLst/>
                <a:ea typeface="Calibri" panose="020F0502020204030204" pitchFamily="34" charset="0"/>
              </a:rPr>
              <a:t>2019</a:t>
            </a:r>
            <a:r>
              <a:rPr lang="en-US" sz="2000" dirty="0"/>
              <a:t>)</a:t>
            </a:r>
            <a:r>
              <a:rPr lang="en-US" sz="2000" u="sng" kern="100" dirty="0">
                <a:solidFill>
                  <a:srgbClr val="0000FF"/>
                </a:solidFill>
                <a:effectLst/>
                <a:highlight>
                  <a:srgbClr val="FFFF00"/>
                </a:highlight>
                <a:ea typeface="Calibri" panose="020F0502020204030204" pitchFamily="34" charset="0"/>
                <a:cs typeface="Times New Roman" panose="02020603050405020304" pitchFamily="18" charset="0"/>
              </a:rPr>
              <a:t> </a:t>
            </a:r>
          </a:p>
          <a:p>
            <a:r>
              <a:rPr lang="en-US" sz="2000" dirty="0"/>
              <a:t>Gig workers and automation provide the best solution and can work, especially in budget hotels.</a:t>
            </a:r>
          </a:p>
          <a:p>
            <a:r>
              <a:rPr lang="en-US" sz="2000" dirty="0"/>
              <a:t>There is, however, a need to have proper management to ensure that quality and efficiency are achieved with this blended model.</a:t>
            </a:r>
          </a:p>
        </p:txBody>
      </p:sp>
      <p:pic>
        <p:nvPicPr>
          <p:cNvPr id="6" name="Content Placeholder 5">
            <a:extLst>
              <a:ext uri="{FF2B5EF4-FFF2-40B4-BE49-F238E27FC236}">
                <a16:creationId xmlns:a16="http://schemas.microsoft.com/office/drawing/2014/main" id="{B7C47A68-2A02-520B-6ECF-B46706D800B5}"/>
              </a:ext>
            </a:extLst>
          </p:cNvPr>
          <p:cNvPicPr>
            <a:picLocks noGrp="1" noChangeAspect="1"/>
          </p:cNvPicPr>
          <p:nvPr>
            <p:ph sz="half" idx="2"/>
          </p:nvPr>
        </p:nvPicPr>
        <p:blipFill>
          <a:blip r:embed="rId3"/>
          <a:stretch>
            <a:fillRect/>
          </a:stretch>
        </p:blipFill>
        <p:spPr>
          <a:xfrm>
            <a:off x="7191375" y="2635016"/>
            <a:ext cx="4313238" cy="2759544"/>
          </a:xfrm>
        </p:spPr>
      </p:pic>
    </p:spTree>
    <p:extLst>
      <p:ext uri="{BB962C8B-B14F-4D97-AF65-F5344CB8AC3E}">
        <p14:creationId xmlns:p14="http://schemas.microsoft.com/office/powerpoint/2010/main" val="729521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1A716-2001-C795-01B5-1EEC17B28A36}"/>
              </a:ext>
            </a:extLst>
          </p:cNvPr>
          <p:cNvSpPr>
            <a:spLocks noGrp="1"/>
          </p:cNvSpPr>
          <p:nvPr>
            <p:ph type="title"/>
          </p:nvPr>
        </p:nvSpPr>
        <p:spPr/>
        <p:txBody>
          <a:bodyPr/>
          <a:lstStyle/>
          <a:p>
            <a:r>
              <a:rPr lang="en-US" dirty="0"/>
              <a:t>PESTEL Analysis: Political Factors</a:t>
            </a:r>
          </a:p>
        </p:txBody>
      </p:sp>
      <p:sp>
        <p:nvSpPr>
          <p:cNvPr id="3" name="Content Placeholder 2">
            <a:extLst>
              <a:ext uri="{FF2B5EF4-FFF2-40B4-BE49-F238E27FC236}">
                <a16:creationId xmlns:a16="http://schemas.microsoft.com/office/drawing/2014/main" id="{C7AFBEFE-E7A2-8529-272D-6871F4C77A9F}"/>
              </a:ext>
            </a:extLst>
          </p:cNvPr>
          <p:cNvSpPr>
            <a:spLocks noGrp="1"/>
          </p:cNvSpPr>
          <p:nvPr>
            <p:ph sz="half" idx="1"/>
          </p:nvPr>
        </p:nvSpPr>
        <p:spPr>
          <a:xfrm>
            <a:off x="359229" y="1524000"/>
            <a:ext cx="5620657" cy="4818743"/>
          </a:xfrm>
        </p:spPr>
        <p:txBody>
          <a:bodyPr>
            <a:noAutofit/>
          </a:bodyPr>
          <a:lstStyle/>
          <a:p>
            <a:r>
              <a:rPr lang="en-US" sz="2000" dirty="0"/>
              <a:t>The extent to which the hospitality industry is competent in staffing depends on government policies and </a:t>
            </a:r>
            <a:r>
              <a:rPr lang="en-US" sz="2000" dirty="0" err="1"/>
              <a:t>labour</a:t>
            </a:r>
            <a:r>
              <a:rPr lang="en-US" sz="2000" dirty="0"/>
              <a:t> laws </a:t>
            </a:r>
            <a:r>
              <a:rPr lang="en-US" sz="2000" dirty="0">
                <a:effectLst/>
                <a:ea typeface="Calibri" panose="020F0502020204030204" pitchFamily="34" charset="0"/>
              </a:rPr>
              <a:t>(</a:t>
            </a:r>
            <a:r>
              <a:rPr lang="en-US" sz="2000" dirty="0" err="1">
                <a:effectLst/>
                <a:ea typeface="Calibri" panose="020F0502020204030204" pitchFamily="34" charset="0"/>
              </a:rPr>
              <a:t>Ndiuinia</a:t>
            </a:r>
            <a:r>
              <a:rPr lang="en-US" sz="2000" dirty="0">
                <a:effectLst/>
                <a:ea typeface="Calibri" panose="020F0502020204030204" pitchFamily="34" charset="0"/>
              </a:rPr>
              <a:t> and Baum, 2021)</a:t>
            </a:r>
            <a:r>
              <a:rPr lang="en-US" sz="2000" dirty="0"/>
              <a:t>.</a:t>
            </a:r>
          </a:p>
          <a:p>
            <a:r>
              <a:rPr lang="en-US" sz="2000" dirty="0"/>
              <a:t> Restrictions on immigration have made hiring tasks more cumbersome. </a:t>
            </a:r>
          </a:p>
          <a:p>
            <a:r>
              <a:rPr lang="en-US" sz="2000" dirty="0"/>
              <a:t>According to </a:t>
            </a:r>
            <a:r>
              <a:rPr lang="en-US" sz="2000" dirty="0">
                <a:effectLst/>
                <a:ea typeface="Calibri" panose="020F0502020204030204" pitchFamily="34" charset="0"/>
                <a:cs typeface="Times New Roman" panose="02020603050405020304" pitchFamily="18" charset="0"/>
              </a:rPr>
              <a:t>El </a:t>
            </a:r>
            <a:r>
              <a:rPr lang="en-US" sz="2000" dirty="0" err="1">
                <a:effectLst/>
                <a:ea typeface="Calibri" panose="020F0502020204030204" pitchFamily="34" charset="0"/>
                <a:cs typeface="Times New Roman" panose="02020603050405020304" pitchFamily="18" charset="0"/>
              </a:rPr>
              <a:t>Hajal</a:t>
            </a:r>
            <a:r>
              <a:rPr lang="en-US" sz="2000" dirty="0">
                <a:ea typeface="Calibri" panose="020F0502020204030204" pitchFamily="34" charset="0"/>
                <a:cs typeface="Times New Roman" panose="02020603050405020304" pitchFamily="18" charset="0"/>
              </a:rPr>
              <a:t> </a:t>
            </a:r>
            <a:r>
              <a:rPr lang="en-US" sz="2000" dirty="0">
                <a:effectLst/>
                <a:ea typeface="Calibri" panose="020F0502020204030204" pitchFamily="34" charset="0"/>
                <a:cs typeface="Times New Roman" panose="02020603050405020304" pitchFamily="18" charset="0"/>
              </a:rPr>
              <a:t>and </a:t>
            </a:r>
            <a:r>
              <a:rPr lang="en-US" sz="2000" dirty="0" err="1">
                <a:effectLst/>
                <a:ea typeface="Calibri" panose="020F0502020204030204" pitchFamily="34" charset="0"/>
                <a:cs typeface="Times New Roman" panose="02020603050405020304" pitchFamily="18" charset="0"/>
              </a:rPr>
              <a:t>Rowson</a:t>
            </a:r>
            <a:r>
              <a:rPr lang="en-US" sz="2000" dirty="0">
                <a:effectLst/>
                <a:ea typeface="Calibri" panose="020F0502020204030204" pitchFamily="34" charset="0"/>
                <a:cs typeface="Times New Roman" panose="02020603050405020304" pitchFamily="18" charset="0"/>
              </a:rPr>
              <a:t> (2021), </a:t>
            </a:r>
            <a:r>
              <a:rPr lang="en-US" sz="2000" dirty="0"/>
              <a:t>future workforce development plans to build local talent are vital.</a:t>
            </a:r>
          </a:p>
          <a:p>
            <a:r>
              <a:rPr lang="en-US" sz="2000" dirty="0"/>
              <a:t> However, it may take a long time to produce results.</a:t>
            </a:r>
          </a:p>
          <a:p>
            <a:r>
              <a:rPr lang="en-US" sz="2000" dirty="0"/>
              <a:t>Lack of restrictive immigration policies and delayed program functioning raise short-term effects.</a:t>
            </a:r>
          </a:p>
        </p:txBody>
      </p:sp>
      <p:pic>
        <p:nvPicPr>
          <p:cNvPr id="6" name="Content Placeholder 5">
            <a:extLst>
              <a:ext uri="{FF2B5EF4-FFF2-40B4-BE49-F238E27FC236}">
                <a16:creationId xmlns:a16="http://schemas.microsoft.com/office/drawing/2014/main" id="{F001B766-DE9B-3799-F91C-67624122798A}"/>
              </a:ext>
            </a:extLst>
          </p:cNvPr>
          <p:cNvPicPr>
            <a:picLocks noGrp="1" noChangeAspect="1"/>
          </p:cNvPicPr>
          <p:nvPr>
            <p:ph sz="half" idx="2"/>
          </p:nvPr>
        </p:nvPicPr>
        <p:blipFill>
          <a:blip r:embed="rId3"/>
          <a:stretch>
            <a:fillRect/>
          </a:stretch>
        </p:blipFill>
        <p:spPr>
          <a:xfrm>
            <a:off x="7191375" y="3101835"/>
            <a:ext cx="4313238" cy="1825906"/>
          </a:xfrm>
        </p:spPr>
      </p:pic>
    </p:spTree>
    <p:extLst>
      <p:ext uri="{BB962C8B-B14F-4D97-AF65-F5344CB8AC3E}">
        <p14:creationId xmlns:p14="http://schemas.microsoft.com/office/powerpoint/2010/main" val="3946566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BF0C3-6C08-C580-047B-18DA1368E082}"/>
              </a:ext>
            </a:extLst>
          </p:cNvPr>
          <p:cNvSpPr>
            <a:spLocks noGrp="1"/>
          </p:cNvSpPr>
          <p:nvPr>
            <p:ph type="title"/>
          </p:nvPr>
        </p:nvSpPr>
        <p:spPr>
          <a:xfrm>
            <a:off x="838200" y="365126"/>
            <a:ext cx="10515600" cy="723446"/>
          </a:xfrm>
        </p:spPr>
        <p:txBody>
          <a:bodyPr>
            <a:normAutofit/>
          </a:bodyPr>
          <a:lstStyle/>
          <a:p>
            <a:r>
              <a:rPr lang="en-US" dirty="0"/>
              <a:t>PESTEL Analysis: Economic Factors</a:t>
            </a:r>
          </a:p>
        </p:txBody>
      </p:sp>
      <p:sp>
        <p:nvSpPr>
          <p:cNvPr id="3" name="Content Placeholder 2">
            <a:extLst>
              <a:ext uri="{FF2B5EF4-FFF2-40B4-BE49-F238E27FC236}">
                <a16:creationId xmlns:a16="http://schemas.microsoft.com/office/drawing/2014/main" id="{365A30FA-7A9F-9082-AEEC-AB4F358B8973}"/>
              </a:ext>
            </a:extLst>
          </p:cNvPr>
          <p:cNvSpPr>
            <a:spLocks noGrp="1"/>
          </p:cNvSpPr>
          <p:nvPr>
            <p:ph sz="half" idx="1"/>
          </p:nvPr>
        </p:nvSpPr>
        <p:spPr>
          <a:xfrm>
            <a:off x="838200" y="1349830"/>
            <a:ext cx="6353174" cy="5268684"/>
          </a:xfrm>
        </p:spPr>
        <p:txBody>
          <a:bodyPr>
            <a:noAutofit/>
          </a:bodyPr>
          <a:lstStyle/>
          <a:p>
            <a:r>
              <a:rPr lang="en-US" dirty="0"/>
              <a:t>Economic forces influencing </a:t>
            </a:r>
            <a:r>
              <a:rPr lang="en-US" dirty="0" err="1"/>
              <a:t>labour</a:t>
            </a:r>
            <a:r>
              <a:rPr lang="en-US" dirty="0"/>
              <a:t> shortages include wage competition and the low unemployment.</a:t>
            </a:r>
          </a:p>
          <a:p>
            <a:r>
              <a:rPr lang="en-US" dirty="0">
                <a:effectLst/>
                <a:ea typeface="Calibri" panose="020F0502020204030204" pitchFamily="34" charset="0"/>
              </a:rPr>
              <a:t>An estimated </a:t>
            </a:r>
            <a:r>
              <a:rPr lang="en-US" dirty="0" err="1">
                <a:effectLst/>
                <a:ea typeface="Calibri" panose="020F0502020204030204" pitchFamily="34" charset="0"/>
              </a:rPr>
              <a:t>labour</a:t>
            </a:r>
            <a:r>
              <a:rPr lang="en-US" dirty="0">
                <a:effectLst/>
                <a:ea typeface="Calibri" panose="020F0502020204030204" pitchFamily="34" charset="0"/>
              </a:rPr>
              <a:t> shortage of 174,000 employees is recorded.</a:t>
            </a:r>
          </a:p>
          <a:p>
            <a:r>
              <a:rPr lang="en-US" dirty="0">
                <a:ea typeface="Calibri" panose="020F0502020204030204" pitchFamily="34" charset="0"/>
              </a:rPr>
              <a:t>This</a:t>
            </a:r>
            <a:r>
              <a:rPr lang="en-US" dirty="0">
                <a:effectLst/>
                <a:ea typeface="Calibri" panose="020F0502020204030204" pitchFamily="34" charset="0"/>
              </a:rPr>
              <a:t> leads to an estimated revenue loss of €21 billion (HOTREC, 2022).</a:t>
            </a:r>
            <a:endParaRPr lang="en-US" dirty="0"/>
          </a:p>
          <a:p>
            <a:r>
              <a:rPr lang="en-US" dirty="0"/>
              <a:t>Quality of human capital is declining as most employees are moving to other industries.</a:t>
            </a:r>
          </a:p>
          <a:p>
            <a:r>
              <a:rPr lang="en-US" dirty="0"/>
              <a:t>Today’s crises are making hoteliers rely on gig workers and various smart technologies (</a:t>
            </a:r>
            <a:r>
              <a:rPr lang="en-US" dirty="0">
                <a:effectLst/>
                <a:ea typeface="Calibri" panose="020F0502020204030204" pitchFamily="34" charset="0"/>
                <a:cs typeface="Times New Roman" panose="02020603050405020304" pitchFamily="18" charset="0"/>
              </a:rPr>
              <a:t>El </a:t>
            </a:r>
            <a:r>
              <a:rPr lang="en-US" dirty="0" err="1">
                <a:effectLst/>
                <a:ea typeface="Calibri" panose="020F0502020204030204" pitchFamily="34" charset="0"/>
                <a:cs typeface="Times New Roman" panose="02020603050405020304" pitchFamily="18" charset="0"/>
              </a:rPr>
              <a:t>Hajal</a:t>
            </a:r>
            <a:r>
              <a:rPr lang="en-US" dirty="0">
                <a:effectLst/>
                <a:ea typeface="Calibri" panose="020F0502020204030204" pitchFamily="34" charset="0"/>
                <a:cs typeface="Times New Roman" panose="02020603050405020304" pitchFamily="18" charset="0"/>
              </a:rPr>
              <a:t> and </a:t>
            </a:r>
            <a:r>
              <a:rPr lang="en-US" dirty="0" err="1">
                <a:effectLst/>
                <a:ea typeface="Calibri" panose="020F0502020204030204" pitchFamily="34" charset="0"/>
                <a:cs typeface="Times New Roman" panose="02020603050405020304" pitchFamily="18" charset="0"/>
              </a:rPr>
              <a:t>Rowson</a:t>
            </a:r>
            <a:r>
              <a:rPr lang="en-US" dirty="0">
                <a:effectLst/>
                <a:ea typeface="Calibri" panose="020F0502020204030204" pitchFamily="34" charset="0"/>
                <a:cs typeface="Times New Roman" panose="02020603050405020304" pitchFamily="18" charset="0"/>
              </a:rPr>
              <a:t>, 2021)</a:t>
            </a:r>
            <a:r>
              <a:rPr lang="en-US" dirty="0"/>
              <a:t>.</a:t>
            </a:r>
          </a:p>
          <a:p>
            <a:r>
              <a:rPr lang="en-US" dirty="0"/>
              <a:t>Gig work and automation bring flexibility to working conditions but achieve inadequate service delivery.</a:t>
            </a:r>
          </a:p>
        </p:txBody>
      </p:sp>
      <p:pic>
        <p:nvPicPr>
          <p:cNvPr id="8" name="Content Placeholder 7">
            <a:extLst>
              <a:ext uri="{FF2B5EF4-FFF2-40B4-BE49-F238E27FC236}">
                <a16:creationId xmlns:a16="http://schemas.microsoft.com/office/drawing/2014/main" id="{6C71800D-C73A-6FFB-4CED-8B48E0CF9472}"/>
              </a:ext>
            </a:extLst>
          </p:cNvPr>
          <p:cNvPicPr>
            <a:picLocks noGrp="1" noChangeAspect="1"/>
          </p:cNvPicPr>
          <p:nvPr>
            <p:ph sz="half" idx="2"/>
          </p:nvPr>
        </p:nvPicPr>
        <p:blipFill>
          <a:blip r:embed="rId3"/>
          <a:stretch>
            <a:fillRect/>
          </a:stretch>
        </p:blipFill>
        <p:spPr>
          <a:xfrm>
            <a:off x="7191374" y="1618011"/>
            <a:ext cx="4811939" cy="3621977"/>
          </a:xfrm>
        </p:spPr>
      </p:pic>
    </p:spTree>
    <p:extLst>
      <p:ext uri="{BB962C8B-B14F-4D97-AF65-F5344CB8AC3E}">
        <p14:creationId xmlns:p14="http://schemas.microsoft.com/office/powerpoint/2010/main" val="3985037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71747-B97D-4696-43B3-BB97B66B6D43}"/>
              </a:ext>
            </a:extLst>
          </p:cNvPr>
          <p:cNvSpPr>
            <a:spLocks noGrp="1"/>
          </p:cNvSpPr>
          <p:nvPr>
            <p:ph type="title"/>
          </p:nvPr>
        </p:nvSpPr>
        <p:spPr/>
        <p:txBody>
          <a:bodyPr/>
          <a:lstStyle/>
          <a:p>
            <a:pPr algn="ctr"/>
            <a:r>
              <a:rPr lang="en-US" dirty="0"/>
              <a:t>PESTEL Analysis: Social factors</a:t>
            </a:r>
          </a:p>
        </p:txBody>
      </p:sp>
      <p:sp>
        <p:nvSpPr>
          <p:cNvPr id="3" name="Content Placeholder 2">
            <a:extLst>
              <a:ext uri="{FF2B5EF4-FFF2-40B4-BE49-F238E27FC236}">
                <a16:creationId xmlns:a16="http://schemas.microsoft.com/office/drawing/2014/main" id="{60856A63-7806-CF63-8191-B933543CB946}"/>
              </a:ext>
            </a:extLst>
          </p:cNvPr>
          <p:cNvSpPr>
            <a:spLocks noGrp="1"/>
          </p:cNvSpPr>
          <p:nvPr>
            <p:ph sz="half" idx="1"/>
          </p:nvPr>
        </p:nvSpPr>
        <p:spPr>
          <a:xfrm>
            <a:off x="838200" y="1825625"/>
            <a:ext cx="5852886" cy="4351338"/>
          </a:xfrm>
        </p:spPr>
        <p:txBody>
          <a:bodyPr>
            <a:normAutofit fontScale="92500" lnSpcReduction="20000"/>
          </a:bodyPr>
          <a:lstStyle/>
          <a:p>
            <a:r>
              <a:rPr lang="en-US" sz="2000" dirty="0"/>
              <a:t>Individual desires for flexible hours, better work-life balance and career advancements affect </a:t>
            </a:r>
            <a:r>
              <a:rPr lang="en-US" sz="2000" dirty="0" err="1"/>
              <a:t>labour</a:t>
            </a:r>
            <a:r>
              <a:rPr lang="en-US" sz="2000" dirty="0"/>
              <a:t> demands (</a:t>
            </a:r>
            <a:r>
              <a:rPr lang="en-US" sz="2000" dirty="0">
                <a:effectLst/>
                <a:ea typeface="Calibri" panose="020F0502020204030204" pitchFamily="34" charset="0"/>
              </a:rPr>
              <a:t>Ghani et al., 2022</a:t>
            </a:r>
            <a:r>
              <a:rPr lang="en-US" sz="2000" dirty="0"/>
              <a:t>.</a:t>
            </a:r>
          </a:p>
          <a:p>
            <a:r>
              <a:rPr lang="en-US" sz="2000" dirty="0"/>
              <a:t>Conventional hotel occupations are considered to be undesirable because of the shift work and remuneration.</a:t>
            </a:r>
          </a:p>
          <a:p>
            <a:r>
              <a:rPr lang="en-US" sz="2000" dirty="0"/>
              <a:t> gig work is popular with young workers looking for casual, flexible work (</a:t>
            </a:r>
            <a:r>
              <a:rPr lang="en-US" sz="2000" dirty="0" err="1">
                <a:effectLst/>
                <a:ea typeface="Calibri" panose="020F0502020204030204" pitchFamily="34" charset="0"/>
                <a:cs typeface="Times New Roman" panose="02020603050405020304" pitchFamily="18" charset="0"/>
              </a:rPr>
              <a:t>Heing</a:t>
            </a:r>
            <a:r>
              <a:rPr lang="en-US" sz="2000" dirty="0">
                <a:effectLst/>
                <a:ea typeface="Calibri" panose="020F0502020204030204" pitchFamily="34" charset="0"/>
                <a:cs typeface="Times New Roman" panose="02020603050405020304" pitchFamily="18" charset="0"/>
              </a:rPr>
              <a:t>, 2020)</a:t>
            </a:r>
            <a:r>
              <a:rPr lang="en-US" sz="2000" dirty="0"/>
              <a:t>.</a:t>
            </a:r>
          </a:p>
          <a:p>
            <a:r>
              <a:rPr lang="en-US" sz="2000" dirty="0"/>
              <a:t>There is an increase in acceptance of automation, particularly regarding self-service.</a:t>
            </a:r>
          </a:p>
          <a:p>
            <a:r>
              <a:rPr lang="en-US" sz="2000" dirty="0"/>
              <a:t>The gig economy is unstable, and applying advanced technology can </a:t>
            </a:r>
            <a:r>
              <a:rPr lang="en-US" sz="2000" dirty="0" err="1"/>
              <a:t>minimise</a:t>
            </a:r>
            <a:r>
              <a:rPr lang="en-US" sz="2000" dirty="0"/>
              <a:t> the human touch in luxurious spaces (</a:t>
            </a:r>
            <a:r>
              <a:rPr lang="en-US" sz="2000" dirty="0" err="1"/>
              <a:t>Hajal</a:t>
            </a:r>
            <a:r>
              <a:rPr lang="en-US" sz="2000" dirty="0">
                <a:effectLst/>
                <a:ea typeface="Calibri" panose="020F0502020204030204" pitchFamily="34" charset="0"/>
                <a:cs typeface="Times New Roman" panose="02020603050405020304" pitchFamily="18" charset="0"/>
              </a:rPr>
              <a:t> and </a:t>
            </a:r>
            <a:r>
              <a:rPr lang="en-US" sz="2000" dirty="0" err="1">
                <a:effectLst/>
                <a:ea typeface="Calibri" panose="020F0502020204030204" pitchFamily="34" charset="0"/>
                <a:cs typeface="Times New Roman" panose="02020603050405020304" pitchFamily="18" charset="0"/>
              </a:rPr>
              <a:t>Rowson</a:t>
            </a:r>
            <a:r>
              <a:rPr lang="en-US" sz="2000" dirty="0">
                <a:effectLst/>
                <a:ea typeface="Calibri" panose="020F0502020204030204" pitchFamily="34" charset="0"/>
                <a:cs typeface="Times New Roman" panose="02020603050405020304" pitchFamily="18" charset="0"/>
              </a:rPr>
              <a:t>, 2021)</a:t>
            </a:r>
            <a:r>
              <a:rPr lang="en-US" sz="2000" dirty="0"/>
              <a:t>.</a:t>
            </a:r>
          </a:p>
        </p:txBody>
      </p:sp>
      <p:pic>
        <p:nvPicPr>
          <p:cNvPr id="11" name="Content Placeholder 10">
            <a:extLst>
              <a:ext uri="{FF2B5EF4-FFF2-40B4-BE49-F238E27FC236}">
                <a16:creationId xmlns:a16="http://schemas.microsoft.com/office/drawing/2014/main" id="{502F1E57-5618-BCB4-6A8B-FE8FE119C159}"/>
              </a:ext>
            </a:extLst>
          </p:cNvPr>
          <p:cNvPicPr>
            <a:picLocks noGrp="1" noChangeAspect="1"/>
          </p:cNvPicPr>
          <p:nvPr>
            <p:ph sz="half" idx="2"/>
          </p:nvPr>
        </p:nvPicPr>
        <p:blipFill>
          <a:blip r:embed="rId3"/>
          <a:stretch>
            <a:fillRect/>
          </a:stretch>
        </p:blipFill>
        <p:spPr>
          <a:xfrm>
            <a:off x="7191375" y="2571944"/>
            <a:ext cx="4313238" cy="2885688"/>
          </a:xfrm>
          <a:prstGeom prst="rect">
            <a:avLst/>
          </a:prstGeom>
        </p:spPr>
      </p:pic>
    </p:spTree>
    <p:extLst>
      <p:ext uri="{BB962C8B-B14F-4D97-AF65-F5344CB8AC3E}">
        <p14:creationId xmlns:p14="http://schemas.microsoft.com/office/powerpoint/2010/main" val="81941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068D-BEC5-833F-7764-96F4844D1500}"/>
              </a:ext>
            </a:extLst>
          </p:cNvPr>
          <p:cNvSpPr>
            <a:spLocks noGrp="1"/>
          </p:cNvSpPr>
          <p:nvPr>
            <p:ph type="title"/>
          </p:nvPr>
        </p:nvSpPr>
        <p:spPr/>
        <p:txBody>
          <a:bodyPr/>
          <a:lstStyle/>
          <a:p>
            <a:r>
              <a:rPr lang="en-US" dirty="0"/>
              <a:t>PESTEL Analysis: Technological</a:t>
            </a:r>
          </a:p>
        </p:txBody>
      </p:sp>
      <p:sp>
        <p:nvSpPr>
          <p:cNvPr id="3" name="Content Placeholder 2">
            <a:extLst>
              <a:ext uri="{FF2B5EF4-FFF2-40B4-BE49-F238E27FC236}">
                <a16:creationId xmlns:a16="http://schemas.microsoft.com/office/drawing/2014/main" id="{2082B26C-133E-4524-9775-D9FBEB4735E5}"/>
              </a:ext>
            </a:extLst>
          </p:cNvPr>
          <p:cNvSpPr>
            <a:spLocks noGrp="1"/>
          </p:cNvSpPr>
          <p:nvPr>
            <p:ph sz="half" idx="1"/>
          </p:nvPr>
        </p:nvSpPr>
        <p:spPr>
          <a:xfrm>
            <a:off x="838199" y="1582057"/>
            <a:ext cx="6230258" cy="4594906"/>
          </a:xfrm>
        </p:spPr>
        <p:txBody>
          <a:bodyPr>
            <a:normAutofit lnSpcReduction="10000"/>
          </a:bodyPr>
          <a:lstStyle/>
          <a:p>
            <a:r>
              <a:rPr lang="en-US" dirty="0"/>
              <a:t>AI and robotics create innovative solutions to counteract the problem of </a:t>
            </a:r>
            <a:r>
              <a:rPr lang="en-US" dirty="0" err="1"/>
              <a:t>labour</a:t>
            </a:r>
            <a:r>
              <a:rPr lang="en-US" dirty="0"/>
              <a:t> deficit through automated registration and concierge services (</a:t>
            </a:r>
            <a:r>
              <a:rPr lang="en-US" sz="1800" dirty="0">
                <a:effectLst/>
                <a:ea typeface="Calibri" panose="020F0502020204030204" pitchFamily="34" charset="0"/>
                <a:cs typeface="Times New Roman" panose="02020603050405020304" pitchFamily="18" charset="0"/>
              </a:rPr>
              <a:t>Naumov, 2019</a:t>
            </a:r>
            <a:r>
              <a:rPr lang="en-US" dirty="0"/>
              <a:t>).</a:t>
            </a:r>
          </a:p>
          <a:p>
            <a:r>
              <a:rPr lang="en-US" dirty="0"/>
              <a:t>Automation leads to </a:t>
            </a:r>
            <a:r>
              <a:rPr lang="en-US" dirty="0" err="1"/>
              <a:t>optimisation</a:t>
            </a:r>
            <a:r>
              <a:rPr lang="en-US" dirty="0"/>
              <a:t> and prejudice with the use of </a:t>
            </a:r>
            <a:r>
              <a:rPr lang="en-US" dirty="0" err="1"/>
              <a:t>labour</a:t>
            </a:r>
            <a:r>
              <a:rPr lang="en-US" dirty="0"/>
              <a:t>.</a:t>
            </a:r>
          </a:p>
          <a:p>
            <a:r>
              <a:rPr lang="en-US" dirty="0"/>
              <a:t>High initial costs and training are constraints that affect the implementation of automation in an organization (</a:t>
            </a:r>
            <a:r>
              <a:rPr lang="en-US" sz="1800" dirty="0" err="1">
                <a:effectLst/>
                <a:ea typeface="Calibri" panose="020F0502020204030204" pitchFamily="34" charset="0"/>
              </a:rPr>
              <a:t>Conrady</a:t>
            </a:r>
            <a:r>
              <a:rPr lang="en-US" sz="1800" dirty="0">
                <a:effectLst/>
                <a:ea typeface="Calibri" panose="020F0502020204030204" pitchFamily="34" charset="0"/>
              </a:rPr>
              <a:t> and Buck, 2012)</a:t>
            </a:r>
            <a:r>
              <a:rPr lang="en-US" dirty="0"/>
              <a:t>.</a:t>
            </a:r>
          </a:p>
          <a:p>
            <a:r>
              <a:rPr lang="en-US" dirty="0" err="1"/>
              <a:t>Personalised</a:t>
            </a:r>
            <a:r>
              <a:rPr lang="en-US" dirty="0"/>
              <a:t> service expected in luxury hotels can, in part, be delivered by automation but cannot be fully replaced.</a:t>
            </a:r>
          </a:p>
          <a:p>
            <a:r>
              <a:rPr lang="en-US" dirty="0"/>
              <a:t>Automation </a:t>
            </a:r>
            <a:r>
              <a:rPr lang="en-US" dirty="0" err="1"/>
              <a:t>optimises</a:t>
            </a:r>
            <a:r>
              <a:rPr lang="en-US" dirty="0"/>
              <a:t> work, but it may not address the need for a human touch in a big hotel (</a:t>
            </a:r>
            <a:r>
              <a:rPr lang="en-US" sz="1800" dirty="0">
                <a:effectLst/>
                <a:ea typeface="Calibri" panose="020F0502020204030204" pitchFamily="34" charset="0"/>
              </a:rPr>
              <a:t>Saini and Bhalla, 2022)</a:t>
            </a:r>
            <a:r>
              <a:rPr lang="en-US" dirty="0"/>
              <a:t>.</a:t>
            </a:r>
          </a:p>
          <a:p>
            <a:endParaRPr lang="en-US" dirty="0"/>
          </a:p>
          <a:p>
            <a:endParaRPr lang="en-US" dirty="0"/>
          </a:p>
          <a:p>
            <a:endParaRPr lang="en-US" dirty="0"/>
          </a:p>
          <a:p>
            <a:endParaRPr lang="en-US" dirty="0"/>
          </a:p>
          <a:p>
            <a:endParaRPr lang="en-US" dirty="0"/>
          </a:p>
          <a:p>
            <a:endParaRPr lang="en-US" dirty="0"/>
          </a:p>
        </p:txBody>
      </p:sp>
      <p:pic>
        <p:nvPicPr>
          <p:cNvPr id="11" name="Content Placeholder 10">
            <a:extLst>
              <a:ext uri="{FF2B5EF4-FFF2-40B4-BE49-F238E27FC236}">
                <a16:creationId xmlns:a16="http://schemas.microsoft.com/office/drawing/2014/main" id="{8E79B4DF-B603-1FE3-BDEE-40DD4F1EC85D}"/>
              </a:ext>
            </a:extLst>
          </p:cNvPr>
          <p:cNvPicPr>
            <a:picLocks noGrp="1" noChangeAspect="1"/>
          </p:cNvPicPr>
          <p:nvPr>
            <p:ph sz="half" idx="2"/>
          </p:nvPr>
        </p:nvPicPr>
        <p:blipFill>
          <a:blip r:embed="rId3"/>
          <a:stretch>
            <a:fillRect/>
          </a:stretch>
        </p:blipFill>
        <p:spPr>
          <a:xfrm>
            <a:off x="7191375" y="2845625"/>
            <a:ext cx="4313238" cy="2338325"/>
          </a:xfrm>
        </p:spPr>
      </p:pic>
    </p:spTree>
    <p:extLst>
      <p:ext uri="{BB962C8B-B14F-4D97-AF65-F5344CB8AC3E}">
        <p14:creationId xmlns:p14="http://schemas.microsoft.com/office/powerpoint/2010/main" val="1216945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0E9B-3B35-B2D2-A4F2-B35C9EE03EA4}"/>
              </a:ext>
            </a:extLst>
          </p:cNvPr>
          <p:cNvSpPr>
            <a:spLocks noGrp="1"/>
          </p:cNvSpPr>
          <p:nvPr>
            <p:ph type="title"/>
          </p:nvPr>
        </p:nvSpPr>
        <p:spPr/>
        <p:txBody>
          <a:bodyPr/>
          <a:lstStyle/>
          <a:p>
            <a:r>
              <a:rPr lang="en-US" dirty="0"/>
              <a:t>PESTEL Analysis: Legal Factors</a:t>
            </a:r>
          </a:p>
        </p:txBody>
      </p:sp>
      <p:sp>
        <p:nvSpPr>
          <p:cNvPr id="3" name="Content Placeholder 2">
            <a:extLst>
              <a:ext uri="{FF2B5EF4-FFF2-40B4-BE49-F238E27FC236}">
                <a16:creationId xmlns:a16="http://schemas.microsoft.com/office/drawing/2014/main" id="{72DDC9E9-97E4-F666-E5C3-D50EF34205C5}"/>
              </a:ext>
            </a:extLst>
          </p:cNvPr>
          <p:cNvSpPr>
            <a:spLocks noGrp="1"/>
          </p:cNvSpPr>
          <p:nvPr>
            <p:ph sz="half" idx="1"/>
          </p:nvPr>
        </p:nvSpPr>
        <p:spPr>
          <a:xfrm>
            <a:off x="838199" y="1825625"/>
            <a:ext cx="6353176" cy="4351338"/>
          </a:xfrm>
        </p:spPr>
        <p:txBody>
          <a:bodyPr>
            <a:normAutofit/>
          </a:bodyPr>
          <a:lstStyle/>
          <a:p>
            <a:r>
              <a:rPr lang="en-US" dirty="0"/>
              <a:t>Employment regulation hampers the ability of hotels to control their expenditures and employees </a:t>
            </a:r>
            <a:r>
              <a:rPr lang="en-US" sz="1800" dirty="0">
                <a:effectLst/>
                <a:ea typeface="Calibri" panose="020F0502020204030204" pitchFamily="34" charset="0"/>
              </a:rPr>
              <a:t>(</a:t>
            </a:r>
            <a:r>
              <a:rPr lang="en-US" sz="1800" dirty="0" err="1">
                <a:effectLst/>
                <a:ea typeface="Calibri" panose="020F0502020204030204" pitchFamily="34" charset="0"/>
              </a:rPr>
              <a:t>Giousmpasoglou</a:t>
            </a:r>
            <a:r>
              <a:rPr lang="en-US" sz="1800" dirty="0">
                <a:effectLst/>
                <a:ea typeface="Calibri" panose="020F0502020204030204" pitchFamily="34" charset="0"/>
              </a:rPr>
              <a:t>, 2024)</a:t>
            </a:r>
            <a:r>
              <a:rPr lang="en-US" dirty="0"/>
              <a:t>.</a:t>
            </a:r>
          </a:p>
          <a:p>
            <a:r>
              <a:rPr lang="en-US" dirty="0"/>
              <a:t>Working hour regulations and the gig work models are also a hindrance.</a:t>
            </a:r>
          </a:p>
          <a:p>
            <a:r>
              <a:rPr lang="en-US" dirty="0"/>
              <a:t>The laws regulating worker classification can increase costs for hotels engaging gig workers.</a:t>
            </a:r>
          </a:p>
          <a:p>
            <a:r>
              <a:rPr lang="en-US" dirty="0"/>
              <a:t>By preserving legal rights, </a:t>
            </a:r>
            <a:r>
              <a:rPr lang="en-US" dirty="0" err="1"/>
              <a:t>organisations</a:t>
            </a:r>
            <a:r>
              <a:rPr lang="en-US" dirty="0"/>
              <a:t> guarantee the application of equal pay </a:t>
            </a:r>
            <a:r>
              <a:rPr lang="en-US" sz="1800" dirty="0">
                <a:effectLst/>
                <a:ea typeface="Calibri" panose="020F0502020204030204" pitchFamily="34" charset="0"/>
              </a:rPr>
              <a:t>(Bharti and </a:t>
            </a:r>
            <a:r>
              <a:rPr lang="en-US" sz="1800" dirty="0" err="1">
                <a:effectLst/>
                <a:ea typeface="Calibri" panose="020F0502020204030204" pitchFamily="34" charset="0"/>
              </a:rPr>
              <a:t>Aryal</a:t>
            </a:r>
            <a:r>
              <a:rPr lang="en-US" sz="1800" dirty="0">
                <a:effectLst/>
                <a:ea typeface="Calibri" panose="020F0502020204030204" pitchFamily="34" charset="0"/>
              </a:rPr>
              <a:t>, 2023)</a:t>
            </a:r>
            <a:r>
              <a:rPr lang="en-US" dirty="0"/>
              <a:t>.</a:t>
            </a:r>
          </a:p>
          <a:p>
            <a:r>
              <a:rPr lang="en-US" dirty="0"/>
              <a:t>However, they limit adjustments in staffing scenarios.</a:t>
            </a:r>
          </a:p>
        </p:txBody>
      </p:sp>
      <p:pic>
        <p:nvPicPr>
          <p:cNvPr id="6" name="Content Placeholder 5">
            <a:extLst>
              <a:ext uri="{FF2B5EF4-FFF2-40B4-BE49-F238E27FC236}">
                <a16:creationId xmlns:a16="http://schemas.microsoft.com/office/drawing/2014/main" id="{D4F8D2EC-484E-795C-0EB1-BD3EA4F9AB47}"/>
              </a:ext>
            </a:extLst>
          </p:cNvPr>
          <p:cNvPicPr>
            <a:picLocks noGrp="1" noChangeAspect="1"/>
          </p:cNvPicPr>
          <p:nvPr>
            <p:ph sz="half" idx="2"/>
          </p:nvPr>
        </p:nvPicPr>
        <p:blipFill>
          <a:blip r:embed="rId3"/>
          <a:stretch>
            <a:fillRect/>
          </a:stretch>
        </p:blipFill>
        <p:spPr>
          <a:xfrm>
            <a:off x="7191375" y="2695199"/>
            <a:ext cx="4313238" cy="2639177"/>
          </a:xfrm>
        </p:spPr>
      </p:pic>
    </p:spTree>
    <p:extLst>
      <p:ext uri="{BB962C8B-B14F-4D97-AF65-F5344CB8AC3E}">
        <p14:creationId xmlns:p14="http://schemas.microsoft.com/office/powerpoint/2010/main" val="3033541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8CCD3-9DB9-7309-8190-8A54D9537400}"/>
              </a:ext>
            </a:extLst>
          </p:cNvPr>
          <p:cNvSpPr>
            <a:spLocks noGrp="1"/>
          </p:cNvSpPr>
          <p:nvPr>
            <p:ph type="title"/>
          </p:nvPr>
        </p:nvSpPr>
        <p:spPr/>
        <p:txBody>
          <a:bodyPr/>
          <a:lstStyle/>
          <a:p>
            <a:r>
              <a:rPr lang="en-US" dirty="0"/>
              <a:t>PESTEL Analysis :Environmental</a:t>
            </a:r>
          </a:p>
        </p:txBody>
      </p:sp>
      <p:sp>
        <p:nvSpPr>
          <p:cNvPr id="3" name="Content Placeholder 2">
            <a:extLst>
              <a:ext uri="{FF2B5EF4-FFF2-40B4-BE49-F238E27FC236}">
                <a16:creationId xmlns:a16="http://schemas.microsoft.com/office/drawing/2014/main" id="{96401F73-375A-AEBE-A457-6C7BA5FF4B27}"/>
              </a:ext>
            </a:extLst>
          </p:cNvPr>
          <p:cNvSpPr>
            <a:spLocks noGrp="1"/>
          </p:cNvSpPr>
          <p:nvPr>
            <p:ph sz="half" idx="1"/>
          </p:nvPr>
        </p:nvSpPr>
        <p:spPr>
          <a:xfrm>
            <a:off x="838200" y="1478280"/>
            <a:ext cx="5836920" cy="4995091"/>
          </a:xfrm>
        </p:spPr>
        <p:txBody>
          <a:bodyPr>
            <a:noAutofit/>
          </a:bodyPr>
          <a:lstStyle/>
          <a:p>
            <a:r>
              <a:rPr lang="en-US" dirty="0"/>
              <a:t>Sustainability is now a major focus in the hospitality industry (</a:t>
            </a:r>
            <a:r>
              <a:rPr lang="en-US" dirty="0">
                <a:effectLst/>
                <a:ea typeface="Calibri" panose="020F0502020204030204" pitchFamily="34" charset="0"/>
                <a:cs typeface="Times New Roman" panose="02020603050405020304" pitchFamily="18" charset="0"/>
              </a:rPr>
              <a:t>Deloitte, 2020)</a:t>
            </a:r>
            <a:r>
              <a:rPr lang="en-US" dirty="0"/>
              <a:t>.</a:t>
            </a:r>
          </a:p>
          <a:p>
            <a:r>
              <a:rPr lang="en-US" dirty="0"/>
              <a:t>Automated systems save energy to the viable and possible limit.</a:t>
            </a:r>
          </a:p>
          <a:p>
            <a:r>
              <a:rPr lang="en-US" dirty="0"/>
              <a:t>Scarce </a:t>
            </a:r>
            <a:r>
              <a:rPr lang="en-US" dirty="0" err="1"/>
              <a:t>labour</a:t>
            </a:r>
            <a:r>
              <a:rPr lang="en-US" dirty="0"/>
              <a:t> makes it difficult for management to find individuals to work on these technologies following their environmental conservation goals.</a:t>
            </a:r>
          </a:p>
          <a:p>
            <a:r>
              <a:rPr lang="en-US" dirty="0"/>
              <a:t>Examples include automated cheque-in kiosks, cleaning robots, and smart virtual assistants(</a:t>
            </a:r>
            <a:r>
              <a:rPr lang="en-US" dirty="0">
                <a:effectLst/>
                <a:ea typeface="Calibri" panose="020F0502020204030204" pitchFamily="34" charset="0"/>
                <a:cs typeface="Times New Roman" panose="02020603050405020304" pitchFamily="18" charset="0"/>
              </a:rPr>
              <a:t>Naumov, 2019)</a:t>
            </a:r>
            <a:r>
              <a:rPr lang="en-US" dirty="0"/>
              <a:t>. </a:t>
            </a:r>
          </a:p>
          <a:p>
            <a:r>
              <a:rPr lang="en-US" dirty="0"/>
              <a:t>This may, in turn, affect job opportunities that were previously available for people.</a:t>
            </a:r>
          </a:p>
          <a:p>
            <a:r>
              <a:rPr lang="en-US" dirty="0"/>
              <a:t>Sustainability skills may be further worsened due to the issue of labor shortages.</a:t>
            </a:r>
          </a:p>
        </p:txBody>
      </p:sp>
      <p:pic>
        <p:nvPicPr>
          <p:cNvPr id="14" name="Content Placeholder 13">
            <a:extLst>
              <a:ext uri="{FF2B5EF4-FFF2-40B4-BE49-F238E27FC236}">
                <a16:creationId xmlns:a16="http://schemas.microsoft.com/office/drawing/2014/main" id="{1D0E4B38-2D15-7EA7-79DF-6008E93899ED}"/>
              </a:ext>
            </a:extLst>
          </p:cNvPr>
          <p:cNvPicPr>
            <a:picLocks noGrp="1" noChangeAspect="1"/>
          </p:cNvPicPr>
          <p:nvPr>
            <p:ph sz="half" idx="2"/>
          </p:nvPr>
        </p:nvPicPr>
        <p:blipFill>
          <a:blip r:embed="rId3"/>
          <a:stretch>
            <a:fillRect/>
          </a:stretch>
        </p:blipFill>
        <p:spPr>
          <a:xfrm>
            <a:off x="7761842" y="2125663"/>
            <a:ext cx="3172304" cy="3778250"/>
          </a:xfrm>
        </p:spPr>
      </p:pic>
    </p:spTree>
    <p:extLst>
      <p:ext uri="{BB962C8B-B14F-4D97-AF65-F5344CB8AC3E}">
        <p14:creationId xmlns:p14="http://schemas.microsoft.com/office/powerpoint/2010/main" val="3393877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C825-640A-F9F1-C0C6-6E506A0023C1}"/>
              </a:ext>
            </a:extLst>
          </p:cNvPr>
          <p:cNvSpPr>
            <a:spLocks noGrp="1"/>
          </p:cNvSpPr>
          <p:nvPr>
            <p:ph type="title"/>
          </p:nvPr>
        </p:nvSpPr>
        <p:spPr/>
        <p:txBody>
          <a:bodyPr>
            <a:normAutofit fontScale="90000"/>
          </a:bodyPr>
          <a:lstStyle/>
          <a:p>
            <a:r>
              <a:rPr lang="en-US" dirty="0"/>
              <a:t>Industry Response and Future Policy and Management Options for Labor Shortages</a:t>
            </a:r>
          </a:p>
        </p:txBody>
      </p:sp>
      <p:sp>
        <p:nvSpPr>
          <p:cNvPr id="3" name="Content Placeholder 2">
            <a:extLst>
              <a:ext uri="{FF2B5EF4-FFF2-40B4-BE49-F238E27FC236}">
                <a16:creationId xmlns:a16="http://schemas.microsoft.com/office/drawing/2014/main" id="{B5A6617C-B4DA-7954-774B-7538E7A44993}"/>
              </a:ext>
            </a:extLst>
          </p:cNvPr>
          <p:cNvSpPr>
            <a:spLocks noGrp="1"/>
          </p:cNvSpPr>
          <p:nvPr>
            <p:ph sz="half" idx="1"/>
          </p:nvPr>
        </p:nvSpPr>
        <p:spPr>
          <a:xfrm>
            <a:off x="304800" y="1654628"/>
            <a:ext cx="6458858" cy="5036457"/>
          </a:xfrm>
        </p:spPr>
        <p:txBody>
          <a:bodyPr>
            <a:noAutofit/>
          </a:bodyPr>
          <a:lstStyle/>
          <a:p>
            <a:r>
              <a:rPr lang="en-US" sz="1600" dirty="0"/>
              <a:t>Significant hotels in the UK have embraced automation and gig workforce in their establishments.</a:t>
            </a:r>
          </a:p>
          <a:p>
            <a:r>
              <a:rPr lang="en-US" sz="1600" dirty="0"/>
              <a:t>Invest in performance management and workforce training and develop skills development frameworks that foster talent retention (</a:t>
            </a:r>
            <a:r>
              <a:rPr lang="en-US" sz="1600" dirty="0">
                <a:effectLst/>
                <a:ea typeface="Calibri" panose="020F0502020204030204" pitchFamily="34" charset="0"/>
                <a:cs typeface="Times New Roman" panose="02020603050405020304" pitchFamily="18" charset="0"/>
              </a:rPr>
              <a:t>Ghani et al., 2022)</a:t>
            </a:r>
            <a:r>
              <a:rPr lang="en-US" sz="1600" dirty="0"/>
              <a:t>.</a:t>
            </a:r>
          </a:p>
          <a:p>
            <a:r>
              <a:rPr lang="en-US" sz="1600" dirty="0"/>
              <a:t>Hire gig workers cum employees, traditional employees, and leverage automation by incorporating a solid training program and quality assurance (</a:t>
            </a:r>
            <a:r>
              <a:rPr lang="en-US" sz="1600" dirty="0">
                <a:effectLst/>
                <a:ea typeface="Calibri" panose="020F0502020204030204" pitchFamily="34" charset="0"/>
                <a:cs typeface="Times New Roman" panose="02020603050405020304" pitchFamily="18" charset="0"/>
              </a:rPr>
              <a:t>Naumov, 2019</a:t>
            </a:r>
            <a:r>
              <a:rPr lang="en-US" sz="1600" dirty="0"/>
              <a:t>).</a:t>
            </a:r>
          </a:p>
          <a:p>
            <a:r>
              <a:rPr lang="en-US" sz="1600" dirty="0" err="1"/>
              <a:t>Prioritise</a:t>
            </a:r>
            <a:r>
              <a:rPr lang="en-US" sz="1600" dirty="0"/>
              <a:t> using technology to make long-term changes to enhance guest satisfaction and employee cooperation (</a:t>
            </a:r>
            <a:r>
              <a:rPr lang="en-US" sz="1600" dirty="0">
                <a:effectLst/>
                <a:ea typeface="Calibri" panose="020F0502020204030204" pitchFamily="34" charset="0"/>
                <a:cs typeface="Times New Roman" panose="02020603050405020304" pitchFamily="18" charset="0"/>
              </a:rPr>
              <a:t>El </a:t>
            </a:r>
            <a:r>
              <a:rPr lang="en-US" sz="1600" dirty="0" err="1">
                <a:effectLst/>
                <a:ea typeface="Calibri" panose="020F0502020204030204" pitchFamily="34" charset="0"/>
                <a:cs typeface="Times New Roman" panose="02020603050405020304" pitchFamily="18" charset="0"/>
              </a:rPr>
              <a:t>Hajal</a:t>
            </a:r>
            <a:r>
              <a:rPr lang="en-US" sz="1600" dirty="0">
                <a:effectLst/>
                <a:ea typeface="Calibri" panose="020F0502020204030204" pitchFamily="34" charset="0"/>
                <a:cs typeface="Times New Roman" panose="02020603050405020304" pitchFamily="18" charset="0"/>
              </a:rPr>
              <a:t> and </a:t>
            </a:r>
            <a:r>
              <a:rPr lang="en-US" sz="1600" dirty="0" err="1">
                <a:effectLst/>
                <a:ea typeface="Calibri" panose="020F0502020204030204" pitchFamily="34" charset="0"/>
                <a:cs typeface="Times New Roman" panose="02020603050405020304" pitchFamily="18" charset="0"/>
              </a:rPr>
              <a:t>Rowson</a:t>
            </a:r>
            <a:r>
              <a:rPr lang="en-US" sz="1600" dirty="0">
                <a:effectLst/>
                <a:ea typeface="Calibri" panose="020F0502020204030204" pitchFamily="34" charset="0"/>
                <a:cs typeface="Times New Roman" panose="02020603050405020304" pitchFamily="18" charset="0"/>
              </a:rPr>
              <a:t>, 2021</a:t>
            </a:r>
            <a:r>
              <a:rPr lang="en-US" sz="1600" dirty="0"/>
              <a:t>).</a:t>
            </a:r>
          </a:p>
          <a:p>
            <a:r>
              <a:rPr lang="en-US" sz="1600" dirty="0"/>
              <a:t> Lobby for liberal employment policies to protect independent contractors and meet employers’ needs.</a:t>
            </a:r>
          </a:p>
          <a:p>
            <a:r>
              <a:rPr lang="en-US" sz="1600" dirty="0"/>
              <a:t> Advocate for change in policies concerning immigration to increase (</a:t>
            </a:r>
            <a:r>
              <a:rPr lang="en-US" sz="1600" dirty="0" err="1">
                <a:effectLst/>
                <a:ea typeface="Calibri" panose="020F0502020204030204" pitchFamily="34" charset="0"/>
              </a:rPr>
              <a:t>Ndiuini</a:t>
            </a:r>
            <a:r>
              <a:rPr lang="en-US" sz="1600" dirty="0">
                <a:effectLst/>
                <a:ea typeface="Calibri" panose="020F0502020204030204" pitchFamily="34" charset="0"/>
              </a:rPr>
              <a:t> and Baum, 2021</a:t>
            </a:r>
            <a:r>
              <a:rPr lang="en-US" sz="1600" dirty="0"/>
              <a:t>).</a:t>
            </a:r>
          </a:p>
        </p:txBody>
      </p:sp>
      <p:pic>
        <p:nvPicPr>
          <p:cNvPr id="6" name="Content Placeholder 5">
            <a:extLst>
              <a:ext uri="{FF2B5EF4-FFF2-40B4-BE49-F238E27FC236}">
                <a16:creationId xmlns:a16="http://schemas.microsoft.com/office/drawing/2014/main" id="{EB295DEC-04B3-AB0A-BA49-235C9C33C54C}"/>
              </a:ext>
            </a:extLst>
          </p:cNvPr>
          <p:cNvPicPr>
            <a:picLocks noGrp="1" noChangeAspect="1"/>
          </p:cNvPicPr>
          <p:nvPr>
            <p:ph sz="half" idx="2"/>
          </p:nvPr>
        </p:nvPicPr>
        <p:blipFill>
          <a:blip r:embed="rId3"/>
          <a:stretch>
            <a:fillRect/>
          </a:stretch>
        </p:blipFill>
        <p:spPr>
          <a:xfrm>
            <a:off x="7191374" y="1799771"/>
            <a:ext cx="4811939" cy="3447967"/>
          </a:xfrm>
        </p:spPr>
      </p:pic>
    </p:spTree>
    <p:extLst>
      <p:ext uri="{BB962C8B-B14F-4D97-AF65-F5344CB8AC3E}">
        <p14:creationId xmlns:p14="http://schemas.microsoft.com/office/powerpoint/2010/main" val="3909089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A392-EFCC-E2A4-66E6-6187EB297DF8}"/>
              </a:ext>
            </a:extLst>
          </p:cNvPr>
          <p:cNvSpPr>
            <a:spLocks noGrp="1"/>
          </p:cNvSpPr>
          <p:nvPr>
            <p:ph type="title"/>
          </p:nvPr>
        </p:nvSpPr>
        <p:spPr/>
        <p:txBody>
          <a:bodyPr/>
          <a:lstStyle/>
          <a:p>
            <a:r>
              <a:rPr lang="en-US" dirty="0"/>
              <a:t> Conclusion</a:t>
            </a:r>
          </a:p>
        </p:txBody>
      </p:sp>
      <p:sp>
        <p:nvSpPr>
          <p:cNvPr id="3" name="Content Placeholder 2">
            <a:extLst>
              <a:ext uri="{FF2B5EF4-FFF2-40B4-BE49-F238E27FC236}">
                <a16:creationId xmlns:a16="http://schemas.microsoft.com/office/drawing/2014/main" id="{0F2648A8-0885-BFD0-EFF2-8D3943694F1E}"/>
              </a:ext>
            </a:extLst>
          </p:cNvPr>
          <p:cNvSpPr>
            <a:spLocks noGrp="1"/>
          </p:cNvSpPr>
          <p:nvPr>
            <p:ph sz="half" idx="1"/>
          </p:nvPr>
        </p:nvSpPr>
        <p:spPr>
          <a:xfrm>
            <a:off x="838200" y="1825625"/>
            <a:ext cx="6248400" cy="4351338"/>
          </a:xfrm>
        </p:spPr>
        <p:txBody>
          <a:bodyPr>
            <a:normAutofit/>
          </a:bodyPr>
          <a:lstStyle/>
          <a:p>
            <a:r>
              <a:rPr lang="en-US" dirty="0"/>
              <a:t> </a:t>
            </a:r>
            <a:r>
              <a:rPr lang="en-US" dirty="0" err="1"/>
              <a:t>Labour</a:t>
            </a:r>
            <a:r>
              <a:rPr lang="en-US" dirty="0"/>
              <a:t> shortages in the field of hospitality remain significant.</a:t>
            </a:r>
          </a:p>
          <a:p>
            <a:r>
              <a:rPr lang="en-US" dirty="0"/>
              <a:t>Gig workers and automation are flexible and cheaper, but they have some problems.</a:t>
            </a:r>
          </a:p>
          <a:p>
            <a:r>
              <a:rPr lang="en-US" dirty="0"/>
              <a:t>The evidence from the current research shows that a dual strategy of the gig economy coupled with automation and workforce upskilling is critical.</a:t>
            </a:r>
          </a:p>
          <a:p>
            <a:r>
              <a:rPr lang="en-US" dirty="0"/>
              <a:t>Actual long-term improvements are crucial.</a:t>
            </a:r>
          </a:p>
          <a:p>
            <a:r>
              <a:rPr lang="en-US" dirty="0"/>
              <a:t>This depends on long-term approaches, such as targeted technological investments and policy changes.</a:t>
            </a:r>
          </a:p>
        </p:txBody>
      </p:sp>
      <p:pic>
        <p:nvPicPr>
          <p:cNvPr id="6" name="Content Placeholder 5">
            <a:extLst>
              <a:ext uri="{FF2B5EF4-FFF2-40B4-BE49-F238E27FC236}">
                <a16:creationId xmlns:a16="http://schemas.microsoft.com/office/drawing/2014/main" id="{423C23EF-5BCD-866D-8E5C-5246B1B85B7C}"/>
              </a:ext>
            </a:extLst>
          </p:cNvPr>
          <p:cNvPicPr>
            <a:picLocks noGrp="1" noChangeAspect="1"/>
          </p:cNvPicPr>
          <p:nvPr>
            <p:ph sz="half" idx="2"/>
          </p:nvPr>
        </p:nvPicPr>
        <p:blipFill>
          <a:blip r:embed="rId3"/>
          <a:stretch>
            <a:fillRect/>
          </a:stretch>
        </p:blipFill>
        <p:spPr>
          <a:xfrm>
            <a:off x="7191375" y="1905000"/>
            <a:ext cx="4313238" cy="3263153"/>
          </a:xfrm>
        </p:spPr>
      </p:pic>
    </p:spTree>
    <p:extLst>
      <p:ext uri="{BB962C8B-B14F-4D97-AF65-F5344CB8AC3E}">
        <p14:creationId xmlns:p14="http://schemas.microsoft.com/office/powerpoint/2010/main" val="2556275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01FC1-F4F7-CE26-9394-02A5F5B2BFEE}"/>
              </a:ext>
            </a:extLst>
          </p:cNvPr>
          <p:cNvSpPr>
            <a:spLocks noGrp="1"/>
          </p:cNvSpPr>
          <p:nvPr>
            <p:ph type="title"/>
          </p:nvPr>
        </p:nvSpPr>
        <p:spPr>
          <a:xfrm>
            <a:off x="838200" y="365126"/>
            <a:ext cx="10515600" cy="897618"/>
          </a:xfrm>
        </p:spPr>
        <p:txBody>
          <a:bodyPr/>
          <a:lstStyle/>
          <a:p>
            <a:pPr algn="ctr"/>
            <a:r>
              <a:rPr lang="en-US" dirty="0"/>
              <a:t>References List</a:t>
            </a:r>
          </a:p>
        </p:txBody>
      </p:sp>
      <p:sp>
        <p:nvSpPr>
          <p:cNvPr id="3" name="Content Placeholder 2">
            <a:extLst>
              <a:ext uri="{FF2B5EF4-FFF2-40B4-BE49-F238E27FC236}">
                <a16:creationId xmlns:a16="http://schemas.microsoft.com/office/drawing/2014/main" id="{CD658647-9B50-C418-DBE5-7EA7AF599E38}"/>
              </a:ext>
            </a:extLst>
          </p:cNvPr>
          <p:cNvSpPr>
            <a:spLocks noGrp="1"/>
          </p:cNvSpPr>
          <p:nvPr>
            <p:ph idx="1"/>
          </p:nvPr>
        </p:nvSpPr>
        <p:spPr>
          <a:xfrm>
            <a:off x="838200" y="1262744"/>
            <a:ext cx="10515600" cy="5230130"/>
          </a:xfrm>
        </p:spPr>
        <p:txBody>
          <a:bodyPr>
            <a:normAutofit fontScale="62500" lnSpcReduction="20000"/>
          </a:bodyPr>
          <a:lstStyle/>
          <a:p>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Bharti, S.S. and </a:t>
            </a:r>
            <a:r>
              <a:rPr lang="en-US" sz="2700" kern="100" dirty="0" err="1">
                <a:effectLst/>
                <a:latin typeface="Times New Roman" panose="02020603050405020304" pitchFamily="18" charset="0"/>
                <a:ea typeface="Calibri" panose="020F0502020204030204" pitchFamily="34" charset="0"/>
                <a:cs typeface="Times New Roman" panose="02020603050405020304" pitchFamily="18" charset="0"/>
              </a:rPr>
              <a:t>Aryal</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S.K. (2023) The right to privacy and an implication of the EU General Data Protection Regulation (GDPR) in Europe: Challenges to the companies. </a:t>
            </a:r>
            <a:r>
              <a:rPr lang="en-US" sz="27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Contemporary European Studies</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7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(4), pp.1391-1402.</a:t>
            </a:r>
            <a:r>
              <a:rPr lang="en-US" sz="27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https://www.tandfonline.com/doi/abs/10.1080/14782804.2022.2130193</a:t>
            </a: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2700" kern="100" dirty="0" err="1">
                <a:effectLst/>
                <a:latin typeface="Times New Roman" panose="02020603050405020304" pitchFamily="18" charset="0"/>
                <a:ea typeface="Calibri" panose="020F0502020204030204" pitchFamily="34" charset="0"/>
                <a:cs typeface="Times New Roman" panose="02020603050405020304" pitchFamily="18" charset="0"/>
              </a:rPr>
              <a:t>Conrady</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R., and Buck, M. (2012) </a:t>
            </a:r>
            <a:r>
              <a:rPr lang="en-US" sz="2700" i="1" kern="100" dirty="0">
                <a:effectLst/>
                <a:latin typeface="Times New Roman" panose="02020603050405020304" pitchFamily="18" charset="0"/>
                <a:ea typeface="Calibri" panose="020F0502020204030204" pitchFamily="34" charset="0"/>
                <a:cs typeface="Times New Roman" panose="02020603050405020304" pitchFamily="18" charset="0"/>
              </a:rPr>
              <a:t>Trends and Issues in Global Tourism</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Springer </a:t>
            </a:r>
            <a:r>
              <a:rPr lang="en-US" sz="27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https://www.springer.com/series/8406?srsltid=AfmBOopxtW7T2cIrviPYGfKmbet0UdlrZk7UaG02gt9hQajckXPU9tmr</a:t>
            </a: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Deloitte (2020)</a:t>
            </a:r>
            <a:r>
              <a:rPr lang="en-US" sz="2700" u="sng"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700" i="1" kern="100" dirty="0">
                <a:effectLst/>
                <a:latin typeface="Calibri" panose="020F0502020204030204" pitchFamily="34" charset="0"/>
                <a:ea typeface="Calibri" panose="020F0502020204030204" pitchFamily="34" charset="0"/>
                <a:cs typeface="Times New Roman" panose="02020603050405020304" pitchFamily="18" charset="0"/>
              </a:rPr>
              <a:t>The world remade by COVID-19 for travel and hospitality</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7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https://www.deloitte.com/global/en/issues/resilience/covid-19-scenarios-and-impacts-for-business-and-society-world-remade.html</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indent="-457200">
              <a:lnSpc>
                <a:spcPct val="115000"/>
              </a:lnSpc>
              <a:spcBef>
                <a:spcPts val="0"/>
              </a:spcBef>
              <a:spcAft>
                <a:spcPts val="0"/>
              </a:spcAft>
            </a:pP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El </a:t>
            </a:r>
            <a:r>
              <a:rPr lang="en-US" sz="2700" kern="100" dirty="0" err="1">
                <a:effectLst/>
                <a:latin typeface="Calibri" panose="020F0502020204030204" pitchFamily="34" charset="0"/>
                <a:ea typeface="Calibri" panose="020F0502020204030204" pitchFamily="34" charset="0"/>
                <a:cs typeface="Times New Roman" panose="02020603050405020304" pitchFamily="18" charset="0"/>
              </a:rPr>
              <a:t>Hajal</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 G. and </a:t>
            </a:r>
            <a:r>
              <a:rPr lang="en-US" sz="2700" kern="100" dirty="0" err="1">
                <a:effectLst/>
                <a:latin typeface="Calibri" panose="020F0502020204030204" pitchFamily="34" charset="0"/>
                <a:ea typeface="Calibri" panose="020F0502020204030204" pitchFamily="34" charset="0"/>
                <a:cs typeface="Times New Roman" panose="02020603050405020304" pitchFamily="18" charset="0"/>
              </a:rPr>
              <a:t>Rowson</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 B. (2021) The future of hospitality jobs: The rise of the gig worker. </a:t>
            </a:r>
            <a:r>
              <a:rPr lang="en-US" sz="2700" i="1" kern="100" dirty="0">
                <a:effectLst/>
                <a:latin typeface="Calibri" panose="020F0502020204030204" pitchFamily="34" charset="0"/>
                <a:ea typeface="Calibri" panose="020F0502020204030204" pitchFamily="34" charset="0"/>
                <a:cs typeface="Times New Roman" panose="02020603050405020304" pitchFamily="18" charset="0"/>
              </a:rPr>
              <a:t>Research in Hospitality Management</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7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(3), pp.185-190.</a:t>
            </a:r>
            <a:r>
              <a:rPr lang="en-US" sz="27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https://www.tandfonline.com/doi/abs/10.1080/22243534.2021.2006938</a:t>
            </a: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2700" kern="100" dirty="0" err="1">
                <a:effectLst/>
                <a:latin typeface="Times New Roman" panose="02020603050405020304" pitchFamily="18" charset="0"/>
                <a:ea typeface="Calibri" panose="020F0502020204030204" pitchFamily="34" charset="0"/>
                <a:cs typeface="Times New Roman" panose="02020603050405020304" pitchFamily="18" charset="0"/>
              </a:rPr>
              <a:t>Frenken</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US" sz="2700" kern="100" dirty="0" err="1">
                <a:effectLst/>
                <a:latin typeface="Times New Roman" panose="02020603050405020304" pitchFamily="18" charset="0"/>
                <a:ea typeface="Calibri" panose="020F0502020204030204" pitchFamily="34" charset="0"/>
                <a:cs typeface="Times New Roman" panose="02020603050405020304" pitchFamily="18" charset="0"/>
              </a:rPr>
              <a:t>Vaskelainen</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US" sz="2700" kern="100" dirty="0" err="1">
                <a:effectLst/>
                <a:latin typeface="Times New Roman" panose="02020603050405020304" pitchFamily="18" charset="0"/>
                <a:ea typeface="Calibri" panose="020F0502020204030204" pitchFamily="34" charset="0"/>
                <a:cs typeface="Times New Roman" panose="02020603050405020304" pitchFamily="18" charset="0"/>
              </a:rPr>
              <a:t>Fünfschilling</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L. and </a:t>
            </a:r>
            <a:r>
              <a:rPr lang="en-US" sz="2700" kern="100" dirty="0" err="1">
                <a:effectLst/>
                <a:latin typeface="Times New Roman" panose="02020603050405020304" pitchFamily="18" charset="0"/>
                <a:ea typeface="Calibri" panose="020F0502020204030204" pitchFamily="34" charset="0"/>
                <a:cs typeface="Times New Roman" panose="02020603050405020304" pitchFamily="18" charset="0"/>
              </a:rPr>
              <a:t>Piscicelli</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L. (2020) An institutional logics perspective on the gig economy. In </a:t>
            </a:r>
            <a:r>
              <a:rPr lang="en-US" sz="2700" i="1" kern="100" dirty="0">
                <a:effectLst/>
                <a:latin typeface="Times New Roman" panose="02020603050405020304" pitchFamily="18" charset="0"/>
                <a:ea typeface="Calibri" panose="020F0502020204030204" pitchFamily="34" charset="0"/>
                <a:cs typeface="Times New Roman" panose="02020603050405020304" pitchFamily="18" charset="0"/>
              </a:rPr>
              <a:t>Theorizing the sharing economy: Variety and trajectories of new forms of organizing</a:t>
            </a:r>
            <a:r>
              <a:rPr lang="en-US" sz="2700" kern="100" dirty="0">
                <a:effectLst/>
                <a:latin typeface="Times New Roman" panose="02020603050405020304" pitchFamily="18" charset="0"/>
                <a:ea typeface="Calibri" panose="020F0502020204030204" pitchFamily="34" charset="0"/>
                <a:cs typeface="Times New Roman" panose="02020603050405020304" pitchFamily="18" charset="0"/>
              </a:rPr>
              <a:t> (pp. 83-105). Emerald Publishing Limited. </a:t>
            </a:r>
            <a:r>
              <a:rPr lang="en-US" sz="27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https://www.emerald.com/insight/content/doi/10.1108/S0733-558X20200000066005/full/html</a:t>
            </a: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Ghani, B., Zada, M., Memon, K.R., Ullah, R., Khattak, A., Han, H., Ariza-Montes, A. and Araya-Castillo, L. (2022) Challenges and strategies for employee retention in the hospitality industry: A review. </a:t>
            </a:r>
            <a:r>
              <a:rPr lang="en-US" sz="2700" i="1" kern="100"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70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US" sz="2700" kern="100" dirty="0">
                <a:effectLst/>
                <a:latin typeface="Calibri" panose="020F0502020204030204" pitchFamily="34" charset="0"/>
                <a:ea typeface="Calibri" panose="020F0502020204030204" pitchFamily="34" charset="0"/>
                <a:cs typeface="Times New Roman" panose="02020603050405020304" pitchFamily="18" charset="0"/>
              </a:rPr>
              <a:t>(5), p.2885.</a:t>
            </a:r>
            <a:r>
              <a:rPr lang="en-US" sz="27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https://www.mdpi.com/2071-1050/14/5/2885</a:t>
            </a: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277238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D190-DB3A-D413-43B5-6E5D81B4A043}"/>
              </a:ext>
            </a:extLst>
          </p:cNvPr>
          <p:cNvSpPr>
            <a:spLocks noGrp="1"/>
          </p:cNvSpPr>
          <p:nvPr>
            <p:ph type="title"/>
          </p:nvPr>
        </p:nvSpPr>
        <p:spPr>
          <a:xfrm>
            <a:off x="838200" y="365126"/>
            <a:ext cx="10515600" cy="679904"/>
          </a:xfrm>
        </p:spPr>
        <p:txBody>
          <a:bodyPr>
            <a:normAutofit/>
          </a:bodyPr>
          <a:lstStyle/>
          <a:p>
            <a:pPr algn="ctr"/>
            <a:r>
              <a:rPr lang="en-US" dirty="0"/>
              <a:t>References List Cont.’</a:t>
            </a:r>
          </a:p>
        </p:txBody>
      </p:sp>
      <p:sp>
        <p:nvSpPr>
          <p:cNvPr id="3" name="Content Placeholder 2">
            <a:extLst>
              <a:ext uri="{FF2B5EF4-FFF2-40B4-BE49-F238E27FC236}">
                <a16:creationId xmlns:a16="http://schemas.microsoft.com/office/drawing/2014/main" id="{198C97BE-3CF3-ADDF-F49B-78C5FF802CD6}"/>
              </a:ext>
            </a:extLst>
          </p:cNvPr>
          <p:cNvSpPr>
            <a:spLocks noGrp="1"/>
          </p:cNvSpPr>
          <p:nvPr>
            <p:ph idx="1"/>
          </p:nvPr>
        </p:nvSpPr>
        <p:spPr>
          <a:xfrm>
            <a:off x="838200" y="1349829"/>
            <a:ext cx="10515600" cy="4827134"/>
          </a:xfrm>
        </p:spPr>
        <p:txBody>
          <a:bodyPr>
            <a:normAutofit fontScale="85000" lnSpcReduction="20000"/>
          </a:bodyPr>
          <a:lstStyle/>
          <a:p>
            <a:pPr marL="457200" marR="0" indent="-457200">
              <a:lnSpc>
                <a:spcPct val="115000"/>
              </a:lnSpc>
              <a:spcBef>
                <a:spcPts val="0"/>
              </a:spcBef>
              <a:spcAft>
                <a:spcPts val="0"/>
              </a:spcAft>
            </a:pPr>
            <a:r>
              <a:rPr lang="en-US" sz="1900" kern="100" dirty="0" err="1">
                <a:effectLst/>
                <a:latin typeface="Times New Roman" panose="02020603050405020304" pitchFamily="18" charset="0"/>
                <a:ea typeface="Calibri" panose="020F0502020204030204" pitchFamily="34" charset="0"/>
                <a:cs typeface="Times New Roman" panose="02020603050405020304" pitchFamily="18" charset="0"/>
              </a:rPr>
              <a:t>Giousmpasoglou</a:t>
            </a:r>
            <a:r>
              <a:rPr lang="en-US" sz="1900" kern="100" dirty="0">
                <a:effectLst/>
                <a:latin typeface="Times New Roman" panose="02020603050405020304" pitchFamily="18" charset="0"/>
                <a:ea typeface="Calibri" panose="020F0502020204030204" pitchFamily="34" charset="0"/>
                <a:cs typeface="Times New Roman" panose="02020603050405020304" pitchFamily="18" charset="0"/>
              </a:rPr>
              <a:t>, C. (2024) 'Working conditions in the hospitality industry: The case for a fair and decent work agenda,' </a:t>
            </a:r>
            <a:r>
              <a:rPr lang="en-US" sz="19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900" kern="100" dirty="0">
                <a:effectLst/>
                <a:latin typeface="Times New Roman" panose="02020603050405020304" pitchFamily="18" charset="0"/>
                <a:ea typeface="Calibri" panose="020F0502020204030204" pitchFamily="34" charset="0"/>
                <a:cs typeface="Times New Roman" panose="02020603050405020304" pitchFamily="18" charset="0"/>
              </a:rPr>
              <a:t>, 16(19), p. 8428. </a:t>
            </a:r>
            <a:r>
              <a:rPr lang="en-US" sz="19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https://doi.org/10.3390/su16198428</a:t>
            </a:r>
            <a:r>
              <a:rPr lang="en-US" sz="19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9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900" kern="100" dirty="0" err="1">
                <a:effectLst/>
                <a:latin typeface="Calibri" panose="020F0502020204030204" pitchFamily="34" charset="0"/>
                <a:ea typeface="Calibri" panose="020F0502020204030204" pitchFamily="34" charset="0"/>
                <a:cs typeface="Times New Roman" panose="02020603050405020304" pitchFamily="18" charset="0"/>
              </a:rPr>
              <a:t>Heing</a:t>
            </a: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 B. (2020) The gig economy. </a:t>
            </a:r>
            <a:r>
              <a:rPr lang="en-US" sz="1900" i="1" kern="100" dirty="0">
                <a:effectLst/>
                <a:latin typeface="Calibri" panose="020F0502020204030204" pitchFamily="34" charset="0"/>
                <a:ea typeface="Calibri" panose="020F0502020204030204" pitchFamily="34" charset="0"/>
                <a:cs typeface="Times New Roman" panose="02020603050405020304" pitchFamily="18" charset="0"/>
              </a:rPr>
              <a:t>Greenhaven Publishing LLC</a:t>
            </a: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 2020. </a:t>
            </a:r>
            <a:r>
              <a:rPr lang="en-US" sz="19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https://books.google.com/books?hl=en&amp;lr=&amp;id=pUMmEAAAQBAJ&amp;oi=fnd&amp;pg=PP1&amp;dq=Drawbaks+of+using+Gig+Workers+in+the+Hospitality+Sector++in+UK+to+curb+labour+shortage&amp;ots=6dhDMEld9e&amp;sig=SaJhz6yruIsJVoIO5ukrb_UyFfk</a:t>
            </a:r>
            <a:endParaRPr lang="en-US" sz="19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US" sz="1900" dirty="0">
                <a:effectLst/>
                <a:latin typeface="Times New Roman" panose="02020603050405020304" pitchFamily="18" charset="0"/>
                <a:ea typeface="Times New Roman" panose="02020603050405020304" pitchFamily="18" charset="0"/>
              </a:rPr>
              <a:t>HOTREC (2022) </a:t>
            </a:r>
            <a:r>
              <a:rPr lang="en-US" sz="1900" i="1" dirty="0" err="1">
                <a:effectLst/>
                <a:latin typeface="Times New Roman" panose="02020603050405020304" pitchFamily="18" charset="0"/>
                <a:ea typeface="Times New Roman" panose="02020603050405020304" pitchFamily="18" charset="0"/>
              </a:rPr>
              <a:t>Labour</a:t>
            </a:r>
            <a:r>
              <a:rPr lang="en-US" sz="1900" i="1" dirty="0">
                <a:effectLst/>
                <a:latin typeface="Times New Roman" panose="02020603050405020304" pitchFamily="18" charset="0"/>
                <a:ea typeface="Times New Roman" panose="02020603050405020304" pitchFamily="18" charset="0"/>
              </a:rPr>
              <a:t> shortages in the hospitality sector: forward-thinking and practices sharing</a:t>
            </a:r>
            <a:r>
              <a:rPr lang="en-US" sz="1900" dirty="0">
                <a:effectLst/>
                <a:latin typeface="Times New Roman" panose="02020603050405020304" pitchFamily="18" charset="0"/>
                <a:ea typeface="Times New Roman" panose="02020603050405020304" pitchFamily="18" charset="0"/>
              </a:rPr>
              <a:t>. report. </a:t>
            </a:r>
            <a:r>
              <a:rPr lang="en-US" sz="1900" u="sng" dirty="0">
                <a:solidFill>
                  <a:srgbClr val="0000FF"/>
                </a:solidFill>
                <a:effectLst/>
                <a:latin typeface="Times New Roman" panose="02020603050405020304" pitchFamily="18" charset="0"/>
                <a:ea typeface="Times New Roman" panose="02020603050405020304" pitchFamily="18" charset="0"/>
                <a:hlinkClick r:id="rId4"/>
              </a:rPr>
              <a:t>https://www.hotrec.eu/media/static/files/import/policies_all_2022_2022_3/labour-shortages-in-the-hospitality-sector-.pdf</a:t>
            </a:r>
            <a:r>
              <a:rPr lang="en-US" sz="1900" dirty="0">
                <a:effectLst/>
                <a:latin typeface="Times New Roman" panose="02020603050405020304" pitchFamily="18" charset="0"/>
                <a:ea typeface="Times New Roman" panose="02020603050405020304" pitchFamily="18" charset="0"/>
              </a:rPr>
              <a:t>.</a:t>
            </a:r>
          </a:p>
          <a:p>
            <a:pPr marL="457200" marR="0" indent="-457200">
              <a:lnSpc>
                <a:spcPct val="115000"/>
              </a:lnSpc>
              <a:spcBef>
                <a:spcPts val="0"/>
              </a:spcBef>
              <a:spcAft>
                <a:spcPts val="0"/>
              </a:spcAft>
            </a:pP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Naumov, N. (2019) The impact of robots, artificial intelligence, and service automation on service quality and service experience in hospitality. In </a:t>
            </a:r>
            <a:r>
              <a:rPr lang="en-US" sz="1900" i="1" kern="100" dirty="0">
                <a:effectLst/>
                <a:latin typeface="Calibri" panose="020F0502020204030204" pitchFamily="34" charset="0"/>
                <a:ea typeface="Calibri" panose="020F0502020204030204" pitchFamily="34" charset="0"/>
                <a:cs typeface="Times New Roman" panose="02020603050405020304" pitchFamily="18" charset="0"/>
              </a:rPr>
              <a:t>Robots, artificial intelligence, and service automation in travel, tourism and hospitality</a:t>
            </a: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 (pp. 123-133). emerald publishing </a:t>
            </a:r>
            <a:r>
              <a:rPr lang="en-US" sz="1900" kern="100" dirty="0" err="1">
                <a:effectLst/>
                <a:latin typeface="Calibri" panose="020F0502020204030204" pitchFamily="34" charset="0"/>
                <a:ea typeface="Calibri" panose="020F0502020204030204" pitchFamily="34" charset="0"/>
                <a:cs typeface="Times New Roman" panose="02020603050405020304" pitchFamily="18" charset="0"/>
              </a:rPr>
              <a:t>limited.</a:t>
            </a:r>
            <a:r>
              <a:rPr lang="en-US" sz="19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a:t>
            </a:r>
            <a:r>
              <a:rPr lang="en-US" sz="19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://www.emerald.com/insight/content/doi/10.1108/978-1-78756-687-320191007/full/html</a:t>
            </a:r>
            <a:endParaRPr lang="en-US" sz="19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9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Ndiuini</a:t>
            </a:r>
            <a:r>
              <a:rPr lang="en-US" sz="1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and Baum, T. (2021) </a:t>
            </a:r>
            <a:r>
              <a:rPr lang="en-US" sz="1900" kern="100" dirty="0">
                <a:effectLst/>
                <a:latin typeface="Times New Roman" panose="02020603050405020304" pitchFamily="18" charset="0"/>
                <a:ea typeface="Calibri" panose="020F0502020204030204" pitchFamily="34" charset="0"/>
                <a:cs typeface="Times New Roman" panose="02020603050405020304" pitchFamily="18" charset="0"/>
              </a:rPr>
              <a:t>Underemployment and lived experiences of migrant workers in the hotel industry: policy and industry implications. </a:t>
            </a:r>
            <a:r>
              <a:rPr lang="en-US" sz="19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Policy Research in Tourism, Leisure and Events</a:t>
            </a:r>
            <a:r>
              <a:rPr lang="en-US" sz="19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9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1900" kern="100" dirty="0">
                <a:effectLst/>
                <a:latin typeface="Times New Roman" panose="02020603050405020304" pitchFamily="18" charset="0"/>
                <a:ea typeface="Calibri" panose="020F0502020204030204" pitchFamily="34" charset="0"/>
                <a:cs typeface="Times New Roman" panose="02020603050405020304" pitchFamily="18" charset="0"/>
              </a:rPr>
              <a:t>(1), pp.36-</a:t>
            </a:r>
            <a:endParaRPr lang="en-US" sz="19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15000"/>
              </a:lnSpc>
              <a:spcBef>
                <a:spcPts val="0"/>
              </a:spcBef>
              <a:spcAft>
                <a:spcPts val="0"/>
              </a:spcAft>
            </a:pPr>
            <a:r>
              <a:rPr lang="en-US" sz="1900" kern="100" dirty="0" err="1">
                <a:effectLst/>
                <a:latin typeface="Calibri" panose="020F0502020204030204" pitchFamily="34" charset="0"/>
                <a:ea typeface="Calibri" panose="020F0502020204030204" pitchFamily="34" charset="0"/>
                <a:cs typeface="Times New Roman" panose="02020603050405020304" pitchFamily="18" charset="0"/>
              </a:rPr>
              <a:t>Pathania</a:t>
            </a: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 R. (2022</a:t>
            </a:r>
            <a:r>
              <a:rPr lang="en-US" sz="1900" kern="100" dirty="0">
                <a:latin typeface="Calibri" panose="020F0502020204030204" pitchFamily="34" charset="0"/>
                <a:ea typeface="Calibri" panose="020F0502020204030204" pitchFamily="34" charset="0"/>
                <a:cs typeface="Times New Roman" panose="02020603050405020304" pitchFamily="18" charset="0"/>
              </a:rPr>
              <a:t>) </a:t>
            </a:r>
            <a:r>
              <a:rPr lang="en-US" sz="1900" i="1" kern="100" dirty="0">
                <a:effectLst/>
                <a:latin typeface="Calibri" panose="020F0502020204030204" pitchFamily="34" charset="0"/>
                <a:ea typeface="Calibri" panose="020F0502020204030204" pitchFamily="34" charset="0"/>
                <a:cs typeface="Times New Roman" panose="02020603050405020304" pitchFamily="18" charset="0"/>
              </a:rPr>
              <a:t>AN INTRODUCTION TO THE GIG ECONOMY</a:t>
            </a: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 Clever Fox </a:t>
            </a:r>
            <a:r>
              <a:rPr lang="en-US" sz="1900" kern="100" dirty="0" err="1">
                <a:effectLst/>
                <a:latin typeface="Calibri" panose="020F0502020204030204" pitchFamily="34" charset="0"/>
                <a:ea typeface="Calibri" panose="020F0502020204030204" pitchFamily="34" charset="0"/>
                <a:cs typeface="Times New Roman" panose="02020603050405020304" pitchFamily="18" charset="0"/>
              </a:rPr>
              <a:t>Publishing.</a:t>
            </a:r>
            <a:r>
              <a:rPr lang="en-US" sz="19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a:t>
            </a:r>
            <a:r>
              <a:rPr lang="en-US" sz="19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://books.google.com/</a:t>
            </a:r>
            <a:r>
              <a:rPr lang="en-US" sz="19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books?hl</a:t>
            </a:r>
            <a:r>
              <a:rPr lang="en-US" sz="19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a:t>
            </a:r>
            <a:r>
              <a:rPr lang="en-US" sz="19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en&amp;lr</a:t>
            </a:r>
            <a:r>
              <a:rPr lang="en-US" sz="19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=&amp;id=7yidEAAAQBAJ&amp;oi=</a:t>
            </a:r>
            <a:r>
              <a:rPr lang="en-US" sz="19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fnd&amp;pg</a:t>
            </a:r>
            <a:r>
              <a:rPr lang="en-US" sz="19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=PA1&amp;dq=websites+such+as+TaskRabbit+and+Upwork+has+become+prevalent+in+recruiting+flexible+talent+for+engagements+such+as+housekeeping&amp;ots=Ju-rI-wi6d&amp;sig=nw3sPZvqCMryoLgLn4JI7-xAIjo</a:t>
            </a:r>
            <a:r>
              <a:rPr lang="en-US" sz="19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207468708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0</TotalTime>
  <Words>4387</Words>
  <Application>Microsoft Office PowerPoint</Application>
  <PresentationFormat>Widescreen</PresentationFormat>
  <Paragraphs>118</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Wisp</vt:lpstr>
      <vt:lpstr>Contemporary Themes In the Hotel and Hospitality Sector</vt:lpstr>
      <vt:lpstr>Introduction and Background</vt:lpstr>
      <vt:lpstr>Literature Review</vt:lpstr>
      <vt:lpstr>PESTEL Analysis: Political Factors</vt:lpstr>
      <vt:lpstr>PESTEL Analysis: Economic Factors</vt:lpstr>
      <vt:lpstr>PESTEL Analysis: Social factors</vt:lpstr>
      <vt:lpstr>PESTEL Analysis: Technological</vt:lpstr>
      <vt:lpstr>PESTEL Analysis: Legal Factors</vt:lpstr>
      <vt:lpstr>PESTEL Analysis :Environmental</vt:lpstr>
      <vt:lpstr>Industry Response and Future Policy and Management Options for Labor Shortages</vt:lpstr>
      <vt:lpstr> Conclusion</vt:lpstr>
      <vt:lpstr>References List</vt:lpstr>
      <vt:lpstr>References List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2024-10-21T00:23:09Z</dcterms:created>
  <dcterms:modified xsi:type="dcterms:W3CDTF">2024-10-28T07:52:49Z</dcterms:modified>
</cp:coreProperties>
</file>