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67" r:id="rId3"/>
    <p:sldId id="264" r:id="rId4"/>
    <p:sldId id="266" r:id="rId5"/>
    <p:sldId id="269" r:id="rId6"/>
    <p:sldId id="272" r:id="rId7"/>
    <p:sldId id="273" r:id="rId8"/>
    <p:sldId id="270" r:id="rId9"/>
    <p:sldId id="27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64" d="100"/>
          <a:sy n="64" d="100"/>
        </p:scale>
        <p:origin x="51" y="2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1736E4-D0F9-468A-8BC3-B5E468CF061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1251711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1736E4-D0F9-468A-8BC3-B5E468CF061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1188414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C1736E4-D0F9-468A-8BC3-B5E468CF061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4063045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1736E4-D0F9-468A-8BC3-B5E468CF0615}"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386738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1736E4-D0F9-468A-8BC3-B5E468CF0615}"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2624805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1736E4-D0F9-468A-8BC3-B5E468CF0615}"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1843763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736E4-D0F9-468A-8BC3-B5E468CF0615}" type="datetimeFigureOut">
              <a:rPr lang="en-GB" smtClean="0"/>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1853074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1736E4-D0F9-468A-8BC3-B5E468CF0615}"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1214486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1736E4-D0F9-468A-8BC3-B5E468CF0615}"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2987819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1736E4-D0F9-468A-8BC3-B5E468CF061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986811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1736E4-D0F9-468A-8BC3-B5E468CF061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13DD60-186D-451A-A2F6-A1369C8C76F3}" type="slidenum">
              <a:rPr lang="en-GB" smtClean="0"/>
              <a:t>‹#›</a:t>
            </a:fld>
            <a:endParaRPr lang="en-GB"/>
          </a:p>
        </p:txBody>
      </p:sp>
    </p:spTree>
    <p:extLst>
      <p:ext uri="{BB962C8B-B14F-4D97-AF65-F5344CB8AC3E}">
        <p14:creationId xmlns:p14="http://schemas.microsoft.com/office/powerpoint/2010/main" val="59544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1736E4-D0F9-468A-8BC3-B5E468CF0615}" type="datetimeFigureOut">
              <a:rPr lang="en-GB" smtClean="0"/>
              <a:t>17/02/2020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13DD60-186D-451A-A2F6-A1369C8C76F3}" type="slidenum">
              <a:rPr lang="en-GB" smtClean="0"/>
              <a:t>‹#›</a:t>
            </a:fld>
            <a:endParaRPr lang="en-GB"/>
          </a:p>
        </p:txBody>
      </p:sp>
    </p:spTree>
    <p:extLst>
      <p:ext uri="{BB962C8B-B14F-4D97-AF65-F5344CB8AC3E}">
        <p14:creationId xmlns:p14="http://schemas.microsoft.com/office/powerpoint/2010/main" val="28141801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365125"/>
            <a:ext cx="10515600" cy="796613"/>
          </a:xfrm>
        </p:spPr>
        <p:txBody>
          <a:bodyPr/>
          <a:lstStyle/>
          <a:p>
            <a:pPr algn="ctr"/>
            <a:r>
              <a:rPr lang="en-GB" dirty="0" smtClean="0"/>
              <a:t>Introduction / Literature Review</a:t>
            </a:r>
            <a:endParaRPr lang="en-GB" dirty="0"/>
          </a:p>
        </p:txBody>
      </p:sp>
      <p:sp>
        <p:nvSpPr>
          <p:cNvPr id="7" name="Content Placeholder 6"/>
          <p:cNvSpPr>
            <a:spLocks noGrp="1"/>
          </p:cNvSpPr>
          <p:nvPr>
            <p:ph idx="1"/>
          </p:nvPr>
        </p:nvSpPr>
        <p:spPr>
          <a:xfrm>
            <a:off x="838200" y="1266669"/>
            <a:ext cx="10515600" cy="5501390"/>
          </a:xfrm>
        </p:spPr>
        <p:txBody>
          <a:bodyPr>
            <a:normAutofit fontScale="92500" lnSpcReduction="10000"/>
          </a:bodyPr>
          <a:lstStyle/>
          <a:p>
            <a:pPr marL="0" indent="0" algn="ctr">
              <a:lnSpc>
                <a:spcPct val="300000"/>
              </a:lnSpc>
              <a:buNone/>
            </a:pPr>
            <a:r>
              <a:rPr lang="en-GB" sz="2400" dirty="0" smtClean="0"/>
              <a:t>Provide the research context and themes</a:t>
            </a:r>
          </a:p>
          <a:p>
            <a:pPr marL="0" indent="0" algn="ctr">
              <a:lnSpc>
                <a:spcPct val="300000"/>
              </a:lnSpc>
              <a:buNone/>
            </a:pPr>
            <a:r>
              <a:rPr lang="en-GB" sz="2400" dirty="0" smtClean="0"/>
              <a:t>Provide relevant theory and information for the reader to understand the research.</a:t>
            </a:r>
          </a:p>
          <a:p>
            <a:pPr marL="0" indent="0" algn="ctr">
              <a:lnSpc>
                <a:spcPct val="300000"/>
              </a:lnSpc>
              <a:buNone/>
            </a:pPr>
            <a:r>
              <a:rPr lang="en-GB" sz="2400" dirty="0" smtClean="0"/>
              <a:t>Provided supporting research related to theory and each theme</a:t>
            </a:r>
          </a:p>
          <a:p>
            <a:pPr marL="0" indent="0" algn="ctr">
              <a:lnSpc>
                <a:spcPct val="300000"/>
              </a:lnSpc>
              <a:buNone/>
            </a:pPr>
            <a:r>
              <a:rPr lang="en-GB" sz="2400" dirty="0" smtClean="0"/>
              <a:t>Justify the need for the research</a:t>
            </a:r>
          </a:p>
          <a:p>
            <a:pPr marL="0" indent="0" algn="ctr">
              <a:lnSpc>
                <a:spcPct val="300000"/>
              </a:lnSpc>
              <a:buNone/>
            </a:pPr>
            <a:r>
              <a:rPr lang="en-GB" sz="2400" dirty="0" smtClean="0"/>
              <a:t>State the research question</a:t>
            </a:r>
          </a:p>
        </p:txBody>
      </p:sp>
      <p:sp>
        <p:nvSpPr>
          <p:cNvPr id="8" name="Down Arrow 7"/>
          <p:cNvSpPr/>
          <p:nvPr/>
        </p:nvSpPr>
        <p:spPr>
          <a:xfrm>
            <a:off x="5816184" y="2166078"/>
            <a:ext cx="419724" cy="7345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5856158" y="3245369"/>
            <a:ext cx="419724" cy="7345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a:off x="5886138" y="4324661"/>
            <a:ext cx="419724" cy="7345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a:off x="5911122" y="5546360"/>
            <a:ext cx="419724" cy="7345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8241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6632"/>
          </a:xfrm>
        </p:spPr>
        <p:txBody>
          <a:bodyPr/>
          <a:lstStyle/>
          <a:p>
            <a:pPr algn="ctr"/>
            <a:r>
              <a:rPr lang="en-GB" dirty="0" smtClean="0"/>
              <a:t>Introduction/ Literature review</a:t>
            </a:r>
            <a:endParaRPr lang="en-GB" dirty="0"/>
          </a:p>
        </p:txBody>
      </p:sp>
      <p:sp>
        <p:nvSpPr>
          <p:cNvPr id="3" name="Content Placeholder 2"/>
          <p:cNvSpPr>
            <a:spLocks noGrp="1"/>
          </p:cNvSpPr>
          <p:nvPr>
            <p:ph idx="1"/>
          </p:nvPr>
        </p:nvSpPr>
        <p:spPr>
          <a:xfrm>
            <a:off x="838200" y="1570792"/>
            <a:ext cx="10515600" cy="4942434"/>
          </a:xfrm>
        </p:spPr>
        <p:txBody>
          <a:bodyPr>
            <a:normAutofit fontScale="92500" lnSpcReduction="10000"/>
          </a:bodyPr>
          <a:lstStyle/>
          <a:p>
            <a:pPr marL="514350" indent="-514350">
              <a:lnSpc>
                <a:spcPct val="150000"/>
              </a:lnSpc>
              <a:buFont typeface="+mj-lt"/>
              <a:buAutoNum type="arabicPeriod"/>
            </a:pPr>
            <a:r>
              <a:rPr lang="en-GB" dirty="0" smtClean="0"/>
              <a:t>Search and re-search the literature</a:t>
            </a:r>
          </a:p>
          <a:p>
            <a:pPr marL="514350" indent="-514350">
              <a:lnSpc>
                <a:spcPct val="150000"/>
              </a:lnSpc>
              <a:buFont typeface="+mj-lt"/>
              <a:buAutoNum type="arabicPeriod"/>
            </a:pPr>
            <a:r>
              <a:rPr lang="en-GB" dirty="0" smtClean="0"/>
              <a:t>Define </a:t>
            </a:r>
            <a:r>
              <a:rPr lang="en-GB" dirty="0"/>
              <a:t>the topic and </a:t>
            </a:r>
            <a:r>
              <a:rPr lang="en-GB" dirty="0" smtClean="0"/>
              <a:t>write according to your intended audience.</a:t>
            </a:r>
            <a:endParaRPr lang="en-GB" dirty="0"/>
          </a:p>
          <a:p>
            <a:pPr marL="514350" indent="-514350">
              <a:lnSpc>
                <a:spcPct val="150000"/>
              </a:lnSpc>
              <a:buFont typeface="+mj-lt"/>
              <a:buAutoNum type="arabicPeriod"/>
            </a:pPr>
            <a:r>
              <a:rPr lang="en-GB" dirty="0" smtClean="0"/>
              <a:t>Find </a:t>
            </a:r>
            <a:r>
              <a:rPr lang="en-GB" dirty="0" smtClean="0"/>
              <a:t>a logical structure and flow – tell the story</a:t>
            </a:r>
          </a:p>
          <a:p>
            <a:pPr marL="514350" indent="-514350">
              <a:lnSpc>
                <a:spcPct val="150000"/>
              </a:lnSpc>
              <a:buFont typeface="+mj-lt"/>
              <a:buAutoNum type="arabicPeriod"/>
            </a:pPr>
            <a:r>
              <a:rPr lang="en-GB" dirty="0" smtClean="0"/>
              <a:t>Keep </a:t>
            </a:r>
            <a:r>
              <a:rPr lang="en-GB" dirty="0"/>
              <a:t>focused </a:t>
            </a:r>
          </a:p>
          <a:p>
            <a:pPr marL="514350" indent="-514350">
              <a:lnSpc>
                <a:spcPct val="150000"/>
              </a:lnSpc>
              <a:buFont typeface="+mj-lt"/>
              <a:buAutoNum type="arabicPeriod"/>
            </a:pPr>
            <a:r>
              <a:rPr lang="en-GB" dirty="0" smtClean="0"/>
              <a:t>Be </a:t>
            </a:r>
            <a:r>
              <a:rPr lang="en-GB" dirty="0"/>
              <a:t>critical</a:t>
            </a:r>
          </a:p>
          <a:p>
            <a:pPr marL="514350" indent="-514350">
              <a:lnSpc>
                <a:spcPct val="150000"/>
              </a:lnSpc>
              <a:buFont typeface="+mj-lt"/>
              <a:buAutoNum type="arabicPeriod"/>
            </a:pPr>
            <a:r>
              <a:rPr lang="en-GB" dirty="0" smtClean="0"/>
              <a:t>Include current </a:t>
            </a:r>
            <a:r>
              <a:rPr lang="en-GB" dirty="0"/>
              <a:t>research </a:t>
            </a:r>
            <a:r>
              <a:rPr lang="en-GB" dirty="0" smtClean="0"/>
              <a:t>but </a:t>
            </a:r>
            <a:r>
              <a:rPr lang="en-GB" dirty="0"/>
              <a:t>older studies may also be </a:t>
            </a:r>
            <a:r>
              <a:rPr lang="en-GB" dirty="0" smtClean="0"/>
              <a:t>useful.</a:t>
            </a:r>
          </a:p>
          <a:p>
            <a:pPr marL="514350" indent="-514350">
              <a:lnSpc>
                <a:spcPct val="150000"/>
              </a:lnSpc>
              <a:buFont typeface="+mj-lt"/>
              <a:buAutoNum type="arabicPeriod"/>
            </a:pPr>
            <a:r>
              <a:rPr lang="en-GB" dirty="0" smtClean="0"/>
              <a:t>Start general and narrow the focus till to justify your research question.</a:t>
            </a:r>
            <a:endParaRPr lang="en-GB" dirty="0"/>
          </a:p>
          <a:p>
            <a:endParaRPr lang="en-GB" dirty="0"/>
          </a:p>
        </p:txBody>
      </p:sp>
    </p:spTree>
    <p:extLst>
      <p:ext uri="{BB962C8B-B14F-4D97-AF65-F5344CB8AC3E}">
        <p14:creationId xmlns:p14="http://schemas.microsoft.com/office/powerpoint/2010/main" val="2625165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330036" y="274638"/>
            <a:ext cx="8880764" cy="633412"/>
          </a:xfrm>
        </p:spPr>
        <p:txBody>
          <a:bodyPr>
            <a:normAutofit fontScale="90000"/>
          </a:bodyPr>
          <a:lstStyle/>
          <a:p>
            <a:pPr algn="ctr"/>
            <a:r>
              <a:rPr lang="en-GB" altLang="en-US" dirty="0" smtClean="0">
                <a:solidFill>
                  <a:srgbClr val="FF0000"/>
                </a:solidFill>
              </a:rPr>
              <a:t>Where is the Proof?</a:t>
            </a:r>
            <a:endParaRPr lang="en-GB" altLang="en-US" dirty="0" smtClean="0">
              <a:solidFill>
                <a:srgbClr val="FF0000"/>
              </a:solidFill>
            </a:endParaRPr>
          </a:p>
        </p:txBody>
      </p:sp>
      <p:sp>
        <p:nvSpPr>
          <p:cNvPr id="24579" name="Content Placeholder 2"/>
          <p:cNvSpPr>
            <a:spLocks noGrp="1"/>
          </p:cNvSpPr>
          <p:nvPr>
            <p:ph idx="1"/>
          </p:nvPr>
        </p:nvSpPr>
        <p:spPr>
          <a:xfrm>
            <a:off x="764498" y="1196976"/>
            <a:ext cx="10141800" cy="4525963"/>
          </a:xfrm>
        </p:spPr>
        <p:txBody>
          <a:bodyPr>
            <a:normAutofit/>
          </a:bodyPr>
          <a:lstStyle/>
          <a:p>
            <a:pPr marL="0" indent="0">
              <a:buNone/>
            </a:pPr>
            <a:r>
              <a:rPr lang="en-GB" altLang="en-US" sz="2400" dirty="0"/>
              <a:t>Have you presented the evidence is a sound and appropriate manner?</a:t>
            </a:r>
          </a:p>
          <a:p>
            <a:pPr marL="0" indent="0">
              <a:buNone/>
            </a:pPr>
            <a:endParaRPr lang="en-GB" altLang="en-US" sz="2400" dirty="0"/>
          </a:p>
          <a:p>
            <a:pPr marL="0" indent="0">
              <a:buNone/>
            </a:pPr>
            <a:r>
              <a:rPr lang="en-GB" altLang="en-US" sz="2400" dirty="0"/>
              <a:t>Have you presented </a:t>
            </a:r>
            <a:r>
              <a:rPr lang="en-GB" altLang="en-US" sz="2400" dirty="0" smtClean="0"/>
              <a:t>sufficient evidence from appropriate sources?</a:t>
            </a:r>
            <a:endParaRPr lang="en-GB" altLang="en-US" sz="2400" dirty="0"/>
          </a:p>
          <a:p>
            <a:pPr marL="0" indent="0">
              <a:buNone/>
            </a:pPr>
            <a:endParaRPr lang="en-GB" altLang="en-US" sz="2400" dirty="0"/>
          </a:p>
          <a:p>
            <a:pPr marL="0" indent="0">
              <a:buNone/>
            </a:pPr>
            <a:r>
              <a:rPr lang="en-GB" altLang="en-US" sz="2400" dirty="0" smtClean="0"/>
              <a:t>Have </a:t>
            </a:r>
            <a:r>
              <a:rPr lang="en-GB" altLang="en-US" sz="2400" dirty="0"/>
              <a:t>you made sure there are no gaps in the evidence or assumptions?</a:t>
            </a:r>
          </a:p>
          <a:p>
            <a:pPr marL="0" indent="0">
              <a:buNone/>
            </a:pPr>
            <a:endParaRPr lang="en-GB" altLang="en-US" sz="2400" dirty="0"/>
          </a:p>
          <a:p>
            <a:pPr marL="0" indent="0">
              <a:buNone/>
            </a:pPr>
            <a:r>
              <a:rPr lang="en-GB" altLang="en-US" sz="2400" dirty="0"/>
              <a:t>Have you </a:t>
            </a:r>
            <a:r>
              <a:rPr lang="en-GB" altLang="en-US" sz="2400" dirty="0" smtClean="0"/>
              <a:t>/ can you supported </a:t>
            </a:r>
            <a:r>
              <a:rPr lang="en-GB" altLang="en-US" sz="2400" dirty="0"/>
              <a:t>your </a:t>
            </a:r>
            <a:r>
              <a:rPr lang="en-GB" altLang="en-US" sz="2400" dirty="0" smtClean="0"/>
              <a:t>statements by </a:t>
            </a:r>
            <a:r>
              <a:rPr lang="en-GB" altLang="en-US" sz="2400" dirty="0"/>
              <a:t>triangulating with other evidence / research</a:t>
            </a:r>
            <a:r>
              <a:rPr lang="en-GB" altLang="en-US" sz="2400" dirty="0" smtClean="0"/>
              <a:t>.</a:t>
            </a:r>
          </a:p>
          <a:p>
            <a:pPr marL="0" indent="0">
              <a:buNone/>
            </a:pPr>
            <a:endParaRPr lang="en-GB" altLang="en-US" sz="2400" dirty="0"/>
          </a:p>
          <a:p>
            <a:pPr marL="0" indent="0">
              <a:buNone/>
            </a:pPr>
            <a:r>
              <a:rPr lang="en-GB" altLang="en-US" sz="2400" dirty="0" smtClean="0"/>
              <a:t>Be critical in reviewing and using research to support your work.</a:t>
            </a:r>
            <a:endParaRPr lang="en-GB" altLang="en-US" sz="2400" dirty="0"/>
          </a:p>
          <a:p>
            <a:pPr marL="0" indent="0">
              <a:buNone/>
            </a:pPr>
            <a:endParaRPr lang="en-GB" altLang="en-US" sz="2400" dirty="0"/>
          </a:p>
        </p:txBody>
      </p:sp>
    </p:spTree>
    <p:extLst>
      <p:ext uri="{BB962C8B-B14F-4D97-AF65-F5344CB8AC3E}">
        <p14:creationId xmlns:p14="http://schemas.microsoft.com/office/powerpoint/2010/main" val="3132573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774826" y="260350"/>
            <a:ext cx="8374063" cy="647700"/>
          </a:xfrm>
        </p:spPr>
        <p:txBody>
          <a:bodyPr>
            <a:normAutofit fontScale="90000"/>
          </a:bodyPr>
          <a:lstStyle/>
          <a:p>
            <a:r>
              <a:rPr lang="en-GB" altLang="en-US" dirty="0" smtClean="0">
                <a:solidFill>
                  <a:srgbClr val="FF0000"/>
                </a:solidFill>
              </a:rPr>
              <a:t>Evaluating your </a:t>
            </a:r>
            <a:r>
              <a:rPr lang="en-GB" altLang="en-US" dirty="0" smtClean="0">
                <a:solidFill>
                  <a:srgbClr val="FF0000"/>
                </a:solidFill>
              </a:rPr>
              <a:t>Literature Review</a:t>
            </a:r>
          </a:p>
        </p:txBody>
      </p:sp>
      <p:sp>
        <p:nvSpPr>
          <p:cNvPr id="9219" name="Content Placeholder 2"/>
          <p:cNvSpPr>
            <a:spLocks noGrp="1"/>
          </p:cNvSpPr>
          <p:nvPr>
            <p:ph idx="1"/>
          </p:nvPr>
        </p:nvSpPr>
        <p:spPr>
          <a:xfrm>
            <a:off x="648393" y="1268413"/>
            <a:ext cx="9925396" cy="5276474"/>
          </a:xfrm>
        </p:spPr>
        <p:txBody>
          <a:bodyPr>
            <a:normAutofit/>
          </a:bodyPr>
          <a:lstStyle/>
          <a:p>
            <a:pPr>
              <a:lnSpc>
                <a:spcPct val="150000"/>
              </a:lnSpc>
            </a:pPr>
            <a:r>
              <a:rPr lang="en-GB" altLang="en-US" sz="2400" dirty="0" smtClean="0"/>
              <a:t>Has </a:t>
            </a:r>
            <a:r>
              <a:rPr lang="en-GB" altLang="en-US" sz="2400" dirty="0"/>
              <a:t>the literature used comprehensive and relevant?</a:t>
            </a:r>
          </a:p>
          <a:p>
            <a:pPr>
              <a:lnSpc>
                <a:spcPct val="150000"/>
              </a:lnSpc>
            </a:pPr>
            <a:r>
              <a:rPr lang="en-GB" altLang="en-US" sz="2400" dirty="0" smtClean="0"/>
              <a:t>Has </a:t>
            </a:r>
            <a:r>
              <a:rPr lang="en-GB" altLang="en-US" sz="2400" dirty="0"/>
              <a:t>the literature current (mainly within last 5 years)?</a:t>
            </a:r>
          </a:p>
          <a:p>
            <a:pPr>
              <a:lnSpc>
                <a:spcPct val="150000"/>
              </a:lnSpc>
            </a:pPr>
            <a:r>
              <a:rPr lang="en-GB" altLang="en-US" sz="2400" dirty="0" smtClean="0"/>
              <a:t>Are </a:t>
            </a:r>
            <a:r>
              <a:rPr lang="en-GB" altLang="en-US" sz="2400" dirty="0"/>
              <a:t>there seminal publications included?</a:t>
            </a:r>
          </a:p>
          <a:p>
            <a:pPr>
              <a:lnSpc>
                <a:spcPct val="150000"/>
              </a:lnSpc>
            </a:pPr>
            <a:r>
              <a:rPr lang="en-GB" altLang="en-US" sz="2400" dirty="0"/>
              <a:t>Is the literature from primary sources?</a:t>
            </a:r>
          </a:p>
          <a:p>
            <a:r>
              <a:rPr lang="en-GB" altLang="en-US" sz="2400" dirty="0"/>
              <a:t>Have </a:t>
            </a:r>
            <a:r>
              <a:rPr lang="en-GB" altLang="en-US" sz="2400" dirty="0" smtClean="0"/>
              <a:t>you </a:t>
            </a:r>
            <a:r>
              <a:rPr lang="en-GB" altLang="en-US" sz="2400" dirty="0"/>
              <a:t>reviewed central or key theory and </a:t>
            </a:r>
            <a:r>
              <a:rPr lang="en-GB" altLang="en-US" sz="2400" dirty="0" smtClean="0"/>
              <a:t>or theoretical </a:t>
            </a:r>
            <a:r>
              <a:rPr lang="en-GB" altLang="en-US" sz="2400" dirty="0"/>
              <a:t>framework.</a:t>
            </a:r>
          </a:p>
          <a:p>
            <a:pPr>
              <a:lnSpc>
                <a:spcPct val="150000"/>
              </a:lnSpc>
            </a:pPr>
            <a:r>
              <a:rPr lang="en-GB" altLang="en-US" sz="2400" dirty="0"/>
              <a:t>Is the literature review logically organised and logical.</a:t>
            </a:r>
          </a:p>
          <a:p>
            <a:r>
              <a:rPr lang="en-GB" altLang="en-US" sz="2400" dirty="0"/>
              <a:t>Does the literature develop towards a clear research question?</a:t>
            </a:r>
          </a:p>
        </p:txBody>
      </p:sp>
    </p:spTree>
    <p:extLst>
      <p:ext uri="{BB962C8B-B14F-4D97-AF65-F5344CB8AC3E}">
        <p14:creationId xmlns:p14="http://schemas.microsoft.com/office/powerpoint/2010/main" val="171015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6613"/>
          </a:xfrm>
        </p:spPr>
        <p:txBody>
          <a:bodyPr/>
          <a:lstStyle/>
          <a:p>
            <a:pPr algn="ctr"/>
            <a:r>
              <a:rPr lang="en-GB" dirty="0" smtClean="0"/>
              <a:t>Research Question</a:t>
            </a:r>
            <a:endParaRPr lang="en-GB" dirty="0"/>
          </a:p>
        </p:txBody>
      </p:sp>
      <p:sp>
        <p:nvSpPr>
          <p:cNvPr id="3" name="Content Placeholder 2"/>
          <p:cNvSpPr>
            <a:spLocks noGrp="1"/>
          </p:cNvSpPr>
          <p:nvPr>
            <p:ph idx="1"/>
          </p:nvPr>
        </p:nvSpPr>
        <p:spPr>
          <a:xfrm>
            <a:off x="673308" y="1161737"/>
            <a:ext cx="10515600" cy="5231567"/>
          </a:xfrm>
        </p:spPr>
        <p:txBody>
          <a:bodyPr>
            <a:normAutofit fontScale="85000" lnSpcReduction="10000"/>
          </a:bodyPr>
          <a:lstStyle/>
          <a:p>
            <a:pPr marL="0" indent="0">
              <a:buNone/>
            </a:pPr>
            <a:r>
              <a:rPr lang="en-GB" dirty="0" smtClean="0"/>
              <a:t>The specific question you set out to answer. </a:t>
            </a:r>
          </a:p>
          <a:p>
            <a:pPr marL="0" indent="0">
              <a:buNone/>
            </a:pPr>
            <a:endParaRPr lang="en-GB" dirty="0"/>
          </a:p>
          <a:p>
            <a:pPr marL="0" indent="0">
              <a:buNone/>
            </a:pPr>
            <a:r>
              <a:rPr lang="en-GB" dirty="0" smtClean="0"/>
              <a:t>A single statement w</a:t>
            </a:r>
            <a:r>
              <a:rPr lang="en-GB" dirty="0" smtClean="0"/>
              <a:t>ritten in simplistic unambiguous language.</a:t>
            </a:r>
          </a:p>
          <a:p>
            <a:pPr marL="0" indent="0">
              <a:buNone/>
            </a:pPr>
            <a:endParaRPr lang="en-GB" dirty="0"/>
          </a:p>
          <a:p>
            <a:pPr marL="0" indent="0">
              <a:buNone/>
            </a:pPr>
            <a:r>
              <a:rPr lang="en-GB" dirty="0" smtClean="0"/>
              <a:t>May be in the form of a hypothesis however the hypothesis is an educated guess whereas the research question is just a </a:t>
            </a:r>
            <a:r>
              <a:rPr lang="en-GB" dirty="0" err="1" smtClean="0"/>
              <a:t>genral</a:t>
            </a:r>
            <a:r>
              <a:rPr lang="en-GB" dirty="0" smtClean="0"/>
              <a:t> statement </a:t>
            </a:r>
            <a:r>
              <a:rPr lang="en-GB" dirty="0" err="1" smtClean="0"/>
              <a:t>possing</a:t>
            </a:r>
            <a:r>
              <a:rPr lang="en-GB" dirty="0" smtClean="0"/>
              <a:t> a question.</a:t>
            </a:r>
          </a:p>
          <a:p>
            <a:pPr marL="0" indent="0">
              <a:buNone/>
            </a:pPr>
            <a:endParaRPr lang="en-GB" dirty="0"/>
          </a:p>
          <a:p>
            <a:r>
              <a:rPr lang="en-GB" dirty="0" smtClean="0">
                <a:solidFill>
                  <a:srgbClr val="FF0000"/>
                </a:solidFill>
              </a:rPr>
              <a:t>RQ – To evaluate the relationship between physical activity and body fat levels</a:t>
            </a:r>
          </a:p>
          <a:p>
            <a:endParaRPr lang="en-GB" dirty="0"/>
          </a:p>
          <a:p>
            <a:r>
              <a:rPr lang="en-GB" dirty="0" smtClean="0">
                <a:solidFill>
                  <a:srgbClr val="002060"/>
                </a:solidFill>
              </a:rPr>
              <a:t>Hypothesis – Inactive people will have greater body fat than active people</a:t>
            </a:r>
          </a:p>
          <a:p>
            <a:endParaRPr lang="en-GB" dirty="0">
              <a:solidFill>
                <a:srgbClr val="002060"/>
              </a:solidFill>
            </a:endParaRPr>
          </a:p>
          <a:p>
            <a:r>
              <a:rPr lang="en-GB" dirty="0" smtClean="0">
                <a:solidFill>
                  <a:schemeClr val="accent6">
                    <a:lumMod val="50000"/>
                  </a:schemeClr>
                </a:solidFill>
              </a:rPr>
              <a:t>Null Hypothesis – Physical activity levels does not affect body fat.</a:t>
            </a:r>
            <a:endParaRPr lang="en-GB" dirty="0">
              <a:solidFill>
                <a:schemeClr val="accent6">
                  <a:lumMod val="50000"/>
                </a:schemeClr>
              </a:solidFill>
            </a:endParaRPr>
          </a:p>
        </p:txBody>
      </p:sp>
    </p:spTree>
    <p:extLst>
      <p:ext uri="{BB962C8B-B14F-4D97-AF65-F5344CB8AC3E}">
        <p14:creationId xmlns:p14="http://schemas.microsoft.com/office/powerpoint/2010/main" val="3910625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solidFill>
                  <a:srgbClr val="FF0000"/>
                </a:solidFill>
              </a:rPr>
              <a:t>The start - Set the scene and context</a:t>
            </a:r>
            <a:endParaRPr lang="en-GB" dirty="0"/>
          </a:p>
        </p:txBody>
      </p:sp>
      <p:sp>
        <p:nvSpPr>
          <p:cNvPr id="5" name="Content Placeholder 4"/>
          <p:cNvSpPr>
            <a:spLocks noGrp="1"/>
          </p:cNvSpPr>
          <p:nvPr>
            <p:ph idx="1"/>
          </p:nvPr>
        </p:nvSpPr>
        <p:spPr>
          <a:xfrm>
            <a:off x="838200" y="1485207"/>
            <a:ext cx="10515600" cy="4926678"/>
          </a:xfrm>
        </p:spPr>
        <p:txBody>
          <a:bodyPr>
            <a:normAutofit lnSpcReduction="10000"/>
          </a:bodyPr>
          <a:lstStyle/>
          <a:p>
            <a:pPr marL="0" indent="0">
              <a:buNone/>
            </a:pPr>
            <a:endParaRPr lang="en-GB" dirty="0" smtClean="0"/>
          </a:p>
          <a:p>
            <a:pPr marL="0" indent="0">
              <a:buNone/>
            </a:pPr>
            <a:r>
              <a:rPr lang="en-GB" dirty="0" smtClean="0"/>
              <a:t>Muscle </a:t>
            </a:r>
            <a:r>
              <a:rPr lang="en-GB" dirty="0"/>
              <a:t>strength loss and fatigue are two critical factors for </a:t>
            </a:r>
            <a:r>
              <a:rPr lang="en-GB" dirty="0" smtClean="0"/>
              <a:t>aging people </a:t>
            </a:r>
            <a:r>
              <a:rPr lang="en-GB" dirty="0"/>
              <a:t>to develop frailty (Fried et al., 2001; Hsieh and Tseng, 2017</a:t>
            </a:r>
            <a:r>
              <a:rPr lang="en-GB" dirty="0" smtClean="0"/>
              <a:t>). Deterioration </a:t>
            </a:r>
            <a:r>
              <a:rPr lang="en-GB" dirty="0"/>
              <a:t>of muscle quantity and quality are considered the </a:t>
            </a:r>
            <a:r>
              <a:rPr lang="en-GB" dirty="0" smtClean="0"/>
              <a:t>most important </a:t>
            </a:r>
            <a:r>
              <a:rPr lang="en-GB" dirty="0"/>
              <a:t>changes related to aging (McGregor et al., 2014; Tseng et al</a:t>
            </a:r>
            <a:r>
              <a:rPr lang="en-GB" dirty="0" smtClean="0"/>
              <a:t>.,2015</a:t>
            </a:r>
            <a:r>
              <a:rPr lang="en-GB" dirty="0"/>
              <a:t>) but the cause of strength loss might be different in phases </a:t>
            </a:r>
            <a:r>
              <a:rPr lang="en-GB" dirty="0" smtClean="0"/>
              <a:t>of aging</a:t>
            </a:r>
            <a:r>
              <a:rPr lang="en-GB" dirty="0"/>
              <a:t>, such as middle-age versus old age. Understanding the </a:t>
            </a:r>
            <a:r>
              <a:rPr lang="en-GB" dirty="0" smtClean="0"/>
              <a:t>mechanisms of </a:t>
            </a:r>
            <a:r>
              <a:rPr lang="en-GB" dirty="0"/>
              <a:t>age-related muscle loss is important to develop suitable </a:t>
            </a:r>
            <a:r>
              <a:rPr lang="en-GB" dirty="0" smtClean="0"/>
              <a:t>training protocols </a:t>
            </a:r>
            <a:r>
              <a:rPr lang="en-GB" dirty="0"/>
              <a:t>since various studies identified the importance of </a:t>
            </a:r>
            <a:r>
              <a:rPr lang="en-GB" dirty="0" smtClean="0"/>
              <a:t>increasing strength </a:t>
            </a:r>
            <a:r>
              <a:rPr lang="en-GB" dirty="0"/>
              <a:t>in older people and animals (</a:t>
            </a:r>
            <a:r>
              <a:rPr lang="en-GB" dirty="0" err="1"/>
              <a:t>Burd</a:t>
            </a:r>
            <a:r>
              <a:rPr lang="en-GB" dirty="0"/>
              <a:t> et al., 2010) </a:t>
            </a:r>
            <a:r>
              <a:rPr lang="en-GB" dirty="0" smtClean="0"/>
              <a:t>Middle-age people </a:t>
            </a:r>
            <a:r>
              <a:rPr lang="en-GB" dirty="0"/>
              <a:t>have shown some decrease in muscle strength (</a:t>
            </a:r>
            <a:r>
              <a:rPr lang="en-GB" dirty="0" err="1"/>
              <a:t>Akima</a:t>
            </a:r>
            <a:r>
              <a:rPr lang="en-GB" dirty="0"/>
              <a:t> et al</a:t>
            </a:r>
            <a:r>
              <a:rPr lang="en-GB" dirty="0" smtClean="0"/>
              <a:t>.,2001</a:t>
            </a:r>
            <a:r>
              <a:rPr lang="en-GB" dirty="0"/>
              <a:t>) and/or fatigue (</a:t>
            </a:r>
            <a:r>
              <a:rPr lang="en-GB" dirty="0" err="1"/>
              <a:t>Muehlbauer</a:t>
            </a:r>
            <a:r>
              <a:rPr lang="en-GB" dirty="0"/>
              <a:t> et al., 2015) but the mechanism </a:t>
            </a:r>
            <a:r>
              <a:rPr lang="en-GB" dirty="0" smtClean="0"/>
              <a:t>are not </a:t>
            </a:r>
            <a:r>
              <a:rPr lang="en-GB" dirty="0"/>
              <a:t>clear in this population.</a:t>
            </a:r>
          </a:p>
        </p:txBody>
      </p:sp>
    </p:spTree>
    <p:extLst>
      <p:ext uri="{BB962C8B-B14F-4D97-AF65-F5344CB8AC3E}">
        <p14:creationId xmlns:p14="http://schemas.microsoft.com/office/powerpoint/2010/main" val="588499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1071"/>
          </a:xfrm>
        </p:spPr>
        <p:txBody>
          <a:bodyPr/>
          <a:lstStyle/>
          <a:p>
            <a:r>
              <a:rPr lang="en-GB" dirty="0" smtClean="0">
                <a:solidFill>
                  <a:srgbClr val="FF0000"/>
                </a:solidFill>
              </a:rPr>
              <a:t>The end – Justify the research question</a:t>
            </a:r>
            <a:endParaRPr lang="en-GB" dirty="0">
              <a:solidFill>
                <a:srgbClr val="FF0000"/>
              </a:solidFill>
            </a:endParaRPr>
          </a:p>
        </p:txBody>
      </p:sp>
      <p:sp>
        <p:nvSpPr>
          <p:cNvPr id="3" name="Content Placeholder 2"/>
          <p:cNvSpPr>
            <a:spLocks noGrp="1"/>
          </p:cNvSpPr>
          <p:nvPr>
            <p:ph idx="1"/>
          </p:nvPr>
        </p:nvSpPr>
        <p:spPr>
          <a:xfrm>
            <a:off x="577734" y="1269076"/>
            <a:ext cx="10515600" cy="5347855"/>
          </a:xfrm>
        </p:spPr>
        <p:txBody>
          <a:bodyPr>
            <a:normAutofit/>
          </a:bodyPr>
          <a:lstStyle/>
          <a:p>
            <a:pPr marL="0" indent="0">
              <a:buNone/>
            </a:pPr>
            <a:r>
              <a:rPr lang="en-GB" dirty="0"/>
              <a:t>On field, the strength was not usually measured in a standard </a:t>
            </a:r>
            <a:r>
              <a:rPr lang="en-GB" dirty="0" smtClean="0"/>
              <a:t>lab setting</a:t>
            </a:r>
            <a:r>
              <a:rPr lang="en-GB" dirty="0"/>
              <a:t>, but in some functional test forms. For example, hand </a:t>
            </a:r>
            <a:r>
              <a:rPr lang="en-GB" dirty="0" smtClean="0"/>
              <a:t>grip strength </a:t>
            </a:r>
            <a:r>
              <a:rPr lang="en-GB" dirty="0"/>
              <a:t>has been identified as an indicator of general muscle </a:t>
            </a:r>
            <a:r>
              <a:rPr lang="en-GB" dirty="0" smtClean="0"/>
              <a:t>strength </a:t>
            </a:r>
            <a:r>
              <a:rPr lang="da-DK" dirty="0" smtClean="0"/>
              <a:t>(</a:t>
            </a:r>
            <a:r>
              <a:rPr lang="da-DK" dirty="0"/>
              <a:t>Lauretani et al., 1985; Bassey, 1998; Fried et al., 2001). </a:t>
            </a:r>
            <a:r>
              <a:rPr lang="da-DK" dirty="0" smtClean="0"/>
              <a:t>Sit-to-stand </a:t>
            </a:r>
            <a:r>
              <a:rPr lang="en-GB" dirty="0" smtClean="0"/>
              <a:t>test </a:t>
            </a:r>
            <a:r>
              <a:rPr lang="en-GB" dirty="0"/>
              <a:t>has been identified as a function test of low extremity </a:t>
            </a:r>
            <a:r>
              <a:rPr lang="en-GB" dirty="0" smtClean="0"/>
              <a:t>muscle strength </a:t>
            </a:r>
            <a:r>
              <a:rPr lang="en-GB" dirty="0"/>
              <a:t>which is related to walking speed and falls (Glenn et al., 2017</a:t>
            </a:r>
            <a:r>
              <a:rPr lang="en-GB" dirty="0" smtClean="0"/>
              <a:t>; </a:t>
            </a:r>
            <a:r>
              <a:rPr lang="en-GB" dirty="0" err="1" smtClean="0"/>
              <a:t>Takai</a:t>
            </a:r>
            <a:r>
              <a:rPr lang="en-GB" dirty="0" smtClean="0"/>
              <a:t> </a:t>
            </a:r>
            <a:r>
              <a:rPr lang="en-GB" dirty="0"/>
              <a:t>et al., 2009). Whether the early stage aging related </a:t>
            </a:r>
            <a:r>
              <a:rPr lang="en-GB" dirty="0" smtClean="0"/>
              <a:t>strength change </a:t>
            </a:r>
            <a:r>
              <a:rPr lang="en-GB" dirty="0"/>
              <a:t>will impact the functional performance is not clear. Therefore</a:t>
            </a:r>
            <a:r>
              <a:rPr lang="en-GB" dirty="0" smtClean="0"/>
              <a:t>, the </a:t>
            </a:r>
            <a:r>
              <a:rPr lang="en-GB" dirty="0"/>
              <a:t>purpose of this study was to investigate the differences in </a:t>
            </a:r>
            <a:r>
              <a:rPr lang="en-GB" dirty="0" smtClean="0"/>
              <a:t>central and </a:t>
            </a:r>
            <a:r>
              <a:rPr lang="en-GB" dirty="0"/>
              <a:t>peripheral muscular strength, central neural excitabilities, and </a:t>
            </a:r>
            <a:r>
              <a:rPr lang="en-GB" dirty="0" smtClean="0"/>
              <a:t>fatigue responses </a:t>
            </a:r>
            <a:r>
              <a:rPr lang="en-GB" dirty="0"/>
              <a:t>between young adults and middle-age adults. The </a:t>
            </a:r>
            <a:r>
              <a:rPr lang="en-GB" dirty="0" smtClean="0"/>
              <a:t>relationship between </a:t>
            </a:r>
            <a:r>
              <a:rPr lang="en-GB" dirty="0"/>
              <a:t>the early stage aging-related strength change </a:t>
            </a:r>
            <a:r>
              <a:rPr lang="en-GB" dirty="0" smtClean="0"/>
              <a:t>and functional </a:t>
            </a:r>
            <a:r>
              <a:rPr lang="en-GB" dirty="0"/>
              <a:t>performance changes were also evaluated.</a:t>
            </a:r>
          </a:p>
        </p:txBody>
      </p:sp>
    </p:spTree>
    <p:extLst>
      <p:ext uri="{BB962C8B-B14F-4D97-AF65-F5344CB8AC3E}">
        <p14:creationId xmlns:p14="http://schemas.microsoft.com/office/powerpoint/2010/main" val="3287006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500 </a:t>
            </a:r>
            <a:r>
              <a:rPr lang="en-GB" dirty="0" err="1" smtClean="0"/>
              <a:t>words’ish</a:t>
            </a:r>
            <a:endParaRPr lang="en-GB" dirty="0"/>
          </a:p>
        </p:txBody>
      </p:sp>
      <p:sp>
        <p:nvSpPr>
          <p:cNvPr id="3" name="Content Placeholder 2"/>
          <p:cNvSpPr>
            <a:spLocks noGrp="1"/>
          </p:cNvSpPr>
          <p:nvPr>
            <p:ph idx="1"/>
          </p:nvPr>
        </p:nvSpPr>
        <p:spPr/>
        <p:txBody>
          <a:bodyPr/>
          <a:lstStyle/>
          <a:p>
            <a:pPr marL="0" indent="0">
              <a:buNone/>
            </a:pPr>
            <a:r>
              <a:rPr lang="en-GB" dirty="0" smtClean="0"/>
              <a:t>Include 10-12 Journal based reference sources – though depends on the area of research.</a:t>
            </a:r>
          </a:p>
          <a:p>
            <a:pPr marL="0" indent="0">
              <a:buNone/>
            </a:pPr>
            <a:endParaRPr lang="en-GB" dirty="0"/>
          </a:p>
          <a:p>
            <a:pPr marL="0" indent="0">
              <a:buNone/>
            </a:pPr>
            <a:r>
              <a:rPr lang="en-GB" dirty="0" smtClean="0"/>
              <a:t>Write in past impersonal tense</a:t>
            </a:r>
            <a:endParaRPr lang="en-GB" dirty="0"/>
          </a:p>
        </p:txBody>
      </p:sp>
    </p:spTree>
    <p:extLst>
      <p:ext uri="{BB962C8B-B14F-4D97-AF65-F5344CB8AC3E}">
        <p14:creationId xmlns:p14="http://schemas.microsoft.com/office/powerpoint/2010/main" val="711975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6652"/>
          </a:xfrm>
        </p:spPr>
        <p:txBody>
          <a:bodyPr/>
          <a:lstStyle/>
          <a:p>
            <a:r>
              <a:rPr lang="en-GB" dirty="0" smtClean="0"/>
              <a:t>Task</a:t>
            </a:r>
            <a:endParaRPr lang="en-GB" dirty="0"/>
          </a:p>
        </p:txBody>
      </p:sp>
      <p:sp>
        <p:nvSpPr>
          <p:cNvPr id="3" name="Content Placeholder 2"/>
          <p:cNvSpPr>
            <a:spLocks noGrp="1"/>
          </p:cNvSpPr>
          <p:nvPr>
            <p:ph idx="1"/>
          </p:nvPr>
        </p:nvSpPr>
        <p:spPr>
          <a:xfrm>
            <a:off x="838200" y="1345940"/>
            <a:ext cx="10515600" cy="850119"/>
          </a:xfrm>
        </p:spPr>
        <p:txBody>
          <a:bodyPr>
            <a:normAutofit lnSpcReduction="10000"/>
          </a:bodyPr>
          <a:lstStyle/>
          <a:p>
            <a:pPr marL="0" indent="0">
              <a:buNone/>
            </a:pPr>
            <a:r>
              <a:rPr lang="en-GB" dirty="0" smtClean="0"/>
              <a:t>Write the first paragraph of your introduction stating the context or nature of the research – approx. 50-75 words</a:t>
            </a:r>
            <a:endParaRPr lang="en-GB" dirty="0"/>
          </a:p>
        </p:txBody>
      </p:sp>
      <p:sp>
        <p:nvSpPr>
          <p:cNvPr id="4" name="Rectangle 3"/>
          <p:cNvSpPr/>
          <p:nvPr/>
        </p:nvSpPr>
        <p:spPr>
          <a:xfrm>
            <a:off x="1257924" y="3058553"/>
            <a:ext cx="9310141" cy="3416320"/>
          </a:xfrm>
          <a:prstGeom prst="rect">
            <a:avLst/>
          </a:prstGeom>
        </p:spPr>
        <p:txBody>
          <a:bodyPr wrap="square">
            <a:spAutoFit/>
          </a:bodyPr>
          <a:lstStyle/>
          <a:p>
            <a:r>
              <a:rPr lang="en-GB" sz="2400" dirty="0">
                <a:solidFill>
                  <a:srgbClr val="FF0000"/>
                </a:solidFill>
                <a:latin typeface="Calibri" panose="020F0502020204030204" pitchFamily="34" charset="0"/>
                <a:ea typeface="Calibri" panose="020F0502020204030204" pitchFamily="34" charset="0"/>
                <a:cs typeface="Times New Roman" panose="02020603050405020304" pitchFamily="18" charset="0"/>
              </a:rPr>
              <a:t>Neuromuscular degeneration associated with the ageing process represents a major challenge for the health care services within the United Kingdom (UK). In women over 50 years the implications of this process are likely to be accentuated due to menopausal transition and habitually low rates of physical activity. However emerging evidence suggests that high intensity strength training is an effective mechanism able to slow functional deterioration and reduce the need for primary health care interventions, although the most effective format for this exercise has still to be determined in older middle-aged </a:t>
            </a:r>
            <a:r>
              <a:rPr lang="en-GB" sz="2400"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women.</a:t>
            </a:r>
            <a:endParaRPr lang="en-GB" sz="2400" dirty="0">
              <a:solidFill>
                <a:srgbClr val="FF0000"/>
              </a:solidFill>
            </a:endParaRPr>
          </a:p>
        </p:txBody>
      </p:sp>
    </p:spTree>
    <p:extLst>
      <p:ext uri="{BB962C8B-B14F-4D97-AF65-F5344CB8AC3E}">
        <p14:creationId xmlns:p14="http://schemas.microsoft.com/office/powerpoint/2010/main" val="4174704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778</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Introduction / Literature Review</vt:lpstr>
      <vt:lpstr>Introduction/ Literature review</vt:lpstr>
      <vt:lpstr>Where is the Proof?</vt:lpstr>
      <vt:lpstr>Evaluating your Literature Review</vt:lpstr>
      <vt:lpstr>Research Question</vt:lpstr>
      <vt:lpstr>The start - Set the scene and context</vt:lpstr>
      <vt:lpstr>The end – Justify the research question</vt:lpstr>
      <vt:lpstr>500 words’ish</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 Literature Review</dc:title>
  <dc:creator>David Gardner</dc:creator>
  <cp:lastModifiedBy>David Gardner</cp:lastModifiedBy>
  <cp:revision>8</cp:revision>
  <dcterms:created xsi:type="dcterms:W3CDTF">2020-02-17T19:22:26Z</dcterms:created>
  <dcterms:modified xsi:type="dcterms:W3CDTF">2020-02-17T20:01:55Z</dcterms:modified>
</cp:coreProperties>
</file>