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62074" autoAdjust="0"/>
  </p:normalViewPr>
  <p:slideViewPr>
    <p:cSldViewPr snapToGrid="0">
      <p:cViewPr>
        <p:scale>
          <a:sx n="65" d="100"/>
          <a:sy n="65" d="100"/>
        </p:scale>
        <p:origin x="135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4F9DEA-F5F1-48C3-BF61-0CE1C18BD53A}"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D50C67-3EF1-41FA-8C00-B84A2BBFE4F8}" type="slidenum">
              <a:rPr lang="en-GB" smtClean="0"/>
              <a:t>‹#›</a:t>
            </a:fld>
            <a:endParaRPr lang="en-GB"/>
          </a:p>
        </p:txBody>
      </p:sp>
    </p:spTree>
    <p:extLst>
      <p:ext uri="{BB962C8B-B14F-4D97-AF65-F5344CB8AC3E}">
        <p14:creationId xmlns:p14="http://schemas.microsoft.com/office/powerpoint/2010/main" val="201730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D50C67-3EF1-41FA-8C00-B84A2BBFE4F8}" type="slidenum">
              <a:rPr lang="en-GB" smtClean="0"/>
              <a:t>1</a:t>
            </a:fld>
            <a:endParaRPr lang="en-GB"/>
          </a:p>
        </p:txBody>
      </p:sp>
    </p:spTree>
    <p:extLst>
      <p:ext uri="{BB962C8B-B14F-4D97-AF65-F5344CB8AC3E}">
        <p14:creationId xmlns:p14="http://schemas.microsoft.com/office/powerpoint/2010/main" val="2148220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Myself Nikita Nana Angelina Wilson is going to demonstrate the presentation on Psychology in Health and Social Care. The presentation will be done in the context of a 4-year-old boy named Isaac who is attending a multi-agency centre for social and developmental challenges. The estimation of the scenario of the child, identification and application of Erikson’s Psychosocial Stages theory and the consideration of different influences will be demonstrated here. The subsequent part of this presentation will carry out a practical proposal containing realistic interventions which will be suitable for the removal of the challenges of the child, considering the critical estimation of the selected theory. </a:t>
            </a:r>
          </a:p>
          <a:p>
            <a:pPr algn="just"/>
            <a:endParaRPr lang="en-GB" dirty="0"/>
          </a:p>
        </p:txBody>
      </p:sp>
      <p:sp>
        <p:nvSpPr>
          <p:cNvPr id="4" name="Slide Number Placeholder 3"/>
          <p:cNvSpPr>
            <a:spLocks noGrp="1"/>
          </p:cNvSpPr>
          <p:nvPr>
            <p:ph type="sldNum" sz="quarter" idx="5"/>
          </p:nvPr>
        </p:nvSpPr>
        <p:spPr/>
        <p:txBody>
          <a:bodyPr/>
          <a:lstStyle/>
          <a:p>
            <a:fld id="{63D50C67-3EF1-41FA-8C00-B84A2BBFE4F8}" type="slidenum">
              <a:rPr lang="en-GB" smtClean="0"/>
              <a:t>3</a:t>
            </a:fld>
            <a:endParaRPr lang="en-GB"/>
          </a:p>
        </p:txBody>
      </p:sp>
    </p:spTree>
    <p:extLst>
      <p:ext uri="{BB962C8B-B14F-4D97-AF65-F5344CB8AC3E}">
        <p14:creationId xmlns:p14="http://schemas.microsoft.com/office/powerpoint/2010/main" val="4101511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291EE-2824-90DA-A00B-D3CAF72C30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9892F7-3967-24DC-9893-25DAF2C076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1AF0AD-9223-1C08-75CD-D3BC32A9479E}"/>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Isaac is a four-year-old boy living with his mother, and his mother is a single parent who has been experiencing postnatal depression, low confidence, and limited social support. Different types of social challenges, like reluctance in playing with others, clinginess only with mother, struggles to join group activity and difficulties sleeping are experienced by Isaac due to disrupted child care arrangements in the past 2 years. At the age of three, he had egocentric speeches and different types of difficulties were also shown in the development of language and overall independent cognitive development. </a:t>
            </a:r>
          </a:p>
        </p:txBody>
      </p:sp>
      <p:sp>
        <p:nvSpPr>
          <p:cNvPr id="4" name="Slide Number Placeholder 3">
            <a:extLst>
              <a:ext uri="{FF2B5EF4-FFF2-40B4-BE49-F238E27FC236}">
                <a16:creationId xmlns:a16="http://schemas.microsoft.com/office/drawing/2014/main" id="{ABE2CB0B-2017-C95E-1177-7CC5CD2B80FA}"/>
              </a:ext>
            </a:extLst>
          </p:cNvPr>
          <p:cNvSpPr>
            <a:spLocks noGrp="1"/>
          </p:cNvSpPr>
          <p:nvPr>
            <p:ph type="sldNum" sz="quarter" idx="5"/>
          </p:nvPr>
        </p:nvSpPr>
        <p:spPr/>
        <p:txBody>
          <a:bodyPr/>
          <a:lstStyle/>
          <a:p>
            <a:fld id="{63D50C67-3EF1-41FA-8C00-B84A2BBFE4F8}" type="slidenum">
              <a:rPr lang="en-GB" smtClean="0"/>
              <a:t>4</a:t>
            </a:fld>
            <a:endParaRPr lang="en-GB"/>
          </a:p>
        </p:txBody>
      </p:sp>
    </p:spTree>
    <p:extLst>
      <p:ext uri="{BB962C8B-B14F-4D97-AF65-F5344CB8AC3E}">
        <p14:creationId xmlns:p14="http://schemas.microsoft.com/office/powerpoint/2010/main" val="1836757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8D1BE-39EC-8F89-B7EF-CCBDA643B5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C7E3DA-55B7-74FF-96C5-FDB2A8DE91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30AE3F-9413-C90F-6DBC-70C5C88CB81E}"/>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According to the case study of Isaac, Erikson’s Psychosocial Stages will be applicable for the overall estimation of lifespan development. The theory encapsulates 8 sequential stages of human growth from infancy to late adulthood (</a:t>
            </a:r>
            <a:r>
              <a:rPr lang="en-GB" sz="1200" kern="1200" dirty="0" err="1">
                <a:solidFill>
                  <a:schemeClr val="tx1"/>
                </a:solidFill>
                <a:effectLst/>
                <a:latin typeface="+mn-lt"/>
                <a:ea typeface="+mn-ea"/>
                <a:cs typeface="+mn-cs"/>
              </a:rPr>
              <a:t>Rorije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a:t>
            </a:r>
            <a:r>
              <a:rPr lang="en-IN" sz="1200" kern="1200" dirty="0">
                <a:solidFill>
                  <a:schemeClr val="tx1"/>
                </a:solidFill>
                <a:effectLst/>
                <a:latin typeface="+mn-lt"/>
                <a:ea typeface="+mn-ea"/>
                <a:cs typeface="+mn-cs"/>
              </a:rPr>
              <a:t>. Each of the stages involves a central psychological conflict that helps in the formation of identity and growth. The core conflict of each stage helps to shape personality and identity, and also successfully resolves the conflicts for the escalation of healthy development. It is an influential tool for understanding the development of humans over their lifespan. The development of personality goes through different stages of this theory, where trust versus mistrust, autonomy versus doubt, and initiative versus guilt are some stages for the development of social interaction and maintenance of relationships (</a:t>
            </a:r>
            <a:r>
              <a:rPr lang="en-GB" sz="1200" kern="1200" dirty="0">
                <a:solidFill>
                  <a:schemeClr val="tx1"/>
                </a:solidFill>
                <a:effectLst/>
                <a:latin typeface="+mn-lt"/>
                <a:ea typeface="+mn-ea"/>
                <a:cs typeface="+mn-cs"/>
              </a:rPr>
              <a:t>Maree, 2022).</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032235-8A6A-576C-0203-ADE1337E6479}"/>
              </a:ext>
            </a:extLst>
          </p:cNvPr>
          <p:cNvSpPr>
            <a:spLocks noGrp="1"/>
          </p:cNvSpPr>
          <p:nvPr>
            <p:ph type="sldNum" sz="quarter" idx="5"/>
          </p:nvPr>
        </p:nvSpPr>
        <p:spPr/>
        <p:txBody>
          <a:bodyPr/>
          <a:lstStyle/>
          <a:p>
            <a:fld id="{63D50C67-3EF1-41FA-8C00-B84A2BBFE4F8}" type="slidenum">
              <a:rPr lang="en-GB" smtClean="0"/>
              <a:t>5</a:t>
            </a:fld>
            <a:endParaRPr lang="en-GB"/>
          </a:p>
        </p:txBody>
      </p:sp>
    </p:spTree>
    <p:extLst>
      <p:ext uri="{BB962C8B-B14F-4D97-AF65-F5344CB8AC3E}">
        <p14:creationId xmlns:p14="http://schemas.microsoft.com/office/powerpoint/2010/main" val="4184873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67464-C21E-5839-0088-0BFB9643B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05B226-2592-40E6-9F68-BDDFBC2F9C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9AEF5D-C2F6-CB89-0B06-1F43AF893AEB}"/>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The case study of Isaac shows different types of difficulties in cognitive development that eventually impact the purpose of disrupted child care, limitations in social introduction and different types of introversion (</a:t>
            </a:r>
            <a:r>
              <a:rPr lang="en-GB" sz="1200" kern="1200" dirty="0">
                <a:solidFill>
                  <a:schemeClr val="tx1"/>
                </a:solidFill>
                <a:effectLst/>
                <a:latin typeface="+mn-lt"/>
                <a:ea typeface="+mn-ea"/>
                <a:cs typeface="+mn-cs"/>
              </a:rPr>
              <a:t>de Carvalho and Veiga, 2022)</a:t>
            </a:r>
            <a:r>
              <a:rPr lang="en-IN" sz="1200" kern="1200" dirty="0">
                <a:solidFill>
                  <a:schemeClr val="tx1"/>
                </a:solidFill>
                <a:effectLst/>
                <a:latin typeface="+mn-lt"/>
                <a:ea typeface="+mn-ea"/>
                <a:cs typeface="+mn-cs"/>
              </a:rPr>
              <a:t>. The early childhood stage of this theory is directly related to the case of Isaac, who has had disrupted child care arrangements due to the postnatal depression of his mother and limitations of social support. Different types of conflict, like autonomy versus shame and doubt, in this stage, lead to the issues of social inclusion and activities (</a:t>
            </a:r>
            <a:r>
              <a:rPr lang="en-GB" sz="1200" kern="1200" dirty="0">
                <a:solidFill>
                  <a:schemeClr val="tx1"/>
                </a:solidFill>
                <a:effectLst/>
                <a:latin typeface="+mn-lt"/>
                <a:ea typeface="+mn-ea"/>
                <a:cs typeface="+mn-cs"/>
              </a:rPr>
              <a:t>Mishra, 2024)</a:t>
            </a:r>
            <a:r>
              <a:rPr lang="en-IN" sz="1200" kern="1200" dirty="0">
                <a:solidFill>
                  <a:schemeClr val="tx1"/>
                </a:solidFill>
                <a:effectLst/>
                <a:latin typeface="+mn-lt"/>
                <a:ea typeface="+mn-ea"/>
                <a:cs typeface="+mn-cs"/>
              </a:rPr>
              <a:t>. This early childhood stage is associated with the process of gaining a little level of independence, where Isaac felt withdrawn due to early disruption in his upbringing. The provision of shame and doubt also happened to Isaac to perform basic actions since he was struggling with emotional response, and he also had issues with the development of language. </a:t>
            </a:r>
          </a:p>
        </p:txBody>
      </p:sp>
      <p:sp>
        <p:nvSpPr>
          <p:cNvPr id="4" name="Slide Number Placeholder 3">
            <a:extLst>
              <a:ext uri="{FF2B5EF4-FFF2-40B4-BE49-F238E27FC236}">
                <a16:creationId xmlns:a16="http://schemas.microsoft.com/office/drawing/2014/main" id="{159AAEA6-8868-35D7-3553-04ADFCEC7B65}"/>
              </a:ext>
            </a:extLst>
          </p:cNvPr>
          <p:cNvSpPr>
            <a:spLocks noGrp="1"/>
          </p:cNvSpPr>
          <p:nvPr>
            <p:ph type="sldNum" sz="quarter" idx="5"/>
          </p:nvPr>
        </p:nvSpPr>
        <p:spPr/>
        <p:txBody>
          <a:bodyPr/>
          <a:lstStyle/>
          <a:p>
            <a:fld id="{63D50C67-3EF1-41FA-8C00-B84A2BBFE4F8}" type="slidenum">
              <a:rPr lang="en-GB" smtClean="0"/>
              <a:t>6</a:t>
            </a:fld>
            <a:endParaRPr lang="en-GB"/>
          </a:p>
        </p:txBody>
      </p:sp>
    </p:spTree>
    <p:extLst>
      <p:ext uri="{BB962C8B-B14F-4D97-AF65-F5344CB8AC3E}">
        <p14:creationId xmlns:p14="http://schemas.microsoft.com/office/powerpoint/2010/main" val="1391622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6AA92-6075-4127-FAE5-8B07B1CF31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830A02-F7CA-0153-AC3F-7E49B82294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7480B-AE0E-7F1F-4068-3B264702F3A7}"/>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The case study and application of this theory indicate that Isaac needs proper social support and also the guidance of the family to remove the challenges of social inclusion, language development and difficulties in sleeping. The withdrawal from group activity, group play, needs to be managed through the practical execution of a play-based learning strategy, which will help Isaac to step into the stage of</a:t>
            </a:r>
            <a:r>
              <a:rPr lang="en-IN" sz="1200" b="1" kern="1200" dirty="0">
                <a:solidFill>
                  <a:schemeClr val="tx1"/>
                </a:solidFill>
                <a:effectLst/>
                <a:latin typeface="+mn-lt"/>
                <a:ea typeface="+mn-ea"/>
                <a:cs typeface="+mn-cs"/>
              </a:rPr>
              <a:t> initiative versus guilt (</a:t>
            </a:r>
            <a:r>
              <a:rPr lang="en-GB" sz="1200" kern="1200" dirty="0">
                <a:solidFill>
                  <a:schemeClr val="tx1"/>
                </a:solidFill>
                <a:effectLst/>
                <a:latin typeface="+mn-lt"/>
                <a:ea typeface="+mn-ea"/>
                <a:cs typeface="+mn-cs"/>
              </a:rPr>
              <a:t>Miller and Lang, 2022)</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This preschool stage needs to be followed by attachment-based approaches of activity, a homely atmosphere, a language-rich environment and proper support from the parents. The application of this theory and its connection with the strategies of nurturing relationship and development communication will also be effective for the achievement of social development (</a:t>
            </a:r>
            <a:r>
              <a:rPr lang="en-GB" sz="1200" kern="1200" dirty="0" err="1">
                <a:solidFill>
                  <a:schemeClr val="tx1"/>
                </a:solidFill>
                <a:effectLst/>
                <a:latin typeface="+mn-lt"/>
                <a:ea typeface="+mn-ea"/>
                <a:cs typeface="+mn-cs"/>
              </a:rPr>
              <a:t>Likhar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a:t>
            </a:r>
            <a:r>
              <a:rPr lang="en-IN" sz="1200" kern="1200" dirty="0">
                <a:solidFill>
                  <a:schemeClr val="tx1"/>
                </a:solidFill>
                <a:effectLst/>
                <a:latin typeface="+mn-lt"/>
                <a:ea typeface="+mn-ea"/>
                <a:cs typeface="+mn-cs"/>
              </a:rPr>
              <a:t>. The strategic execution of different activities with attachment will help Isaac to achieve psychosocial development, along with the assertion of power and control over social interaction. </a:t>
            </a:r>
            <a:r>
              <a:rPr lang="en-IN" sz="1200" b="1" kern="1200" dirty="0">
                <a:solidFill>
                  <a:schemeClr val="tx1"/>
                </a:solidFill>
                <a:effectLst/>
                <a:latin typeface="+mn-lt"/>
                <a:ea typeface="+mn-ea"/>
                <a:cs typeface="+mn-cs"/>
              </a:rPr>
              <a:t>New River Green Children's Centre</a:t>
            </a:r>
            <a:r>
              <a:rPr lang="en-IN" sz="1200" kern="1200" dirty="0">
                <a:solidFill>
                  <a:schemeClr val="tx1"/>
                </a:solidFill>
                <a:effectLst/>
                <a:latin typeface="+mn-lt"/>
                <a:ea typeface="+mn-ea"/>
                <a:cs typeface="+mn-cs"/>
              </a:rPr>
              <a:t> is one of the significant child care service providers that needs to be involved in the collaboration in the delivery of these chosen strategies for the actualisation of multi-agency early health planning. </a:t>
            </a:r>
          </a:p>
        </p:txBody>
      </p:sp>
      <p:sp>
        <p:nvSpPr>
          <p:cNvPr id="4" name="Slide Number Placeholder 3">
            <a:extLst>
              <a:ext uri="{FF2B5EF4-FFF2-40B4-BE49-F238E27FC236}">
                <a16:creationId xmlns:a16="http://schemas.microsoft.com/office/drawing/2014/main" id="{2228DC64-C8E2-8779-7150-4A599B308BD9}"/>
              </a:ext>
            </a:extLst>
          </p:cNvPr>
          <p:cNvSpPr>
            <a:spLocks noGrp="1"/>
          </p:cNvSpPr>
          <p:nvPr>
            <p:ph type="sldNum" sz="quarter" idx="5"/>
          </p:nvPr>
        </p:nvSpPr>
        <p:spPr/>
        <p:txBody>
          <a:bodyPr/>
          <a:lstStyle/>
          <a:p>
            <a:fld id="{63D50C67-3EF1-41FA-8C00-B84A2BBFE4F8}" type="slidenum">
              <a:rPr lang="en-GB" smtClean="0"/>
              <a:t>7</a:t>
            </a:fld>
            <a:endParaRPr lang="en-GB"/>
          </a:p>
        </p:txBody>
      </p:sp>
    </p:spTree>
    <p:extLst>
      <p:ext uri="{BB962C8B-B14F-4D97-AF65-F5344CB8AC3E}">
        <p14:creationId xmlns:p14="http://schemas.microsoft.com/office/powerpoint/2010/main" val="807789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32A5F-2849-D61B-473C-584FABFC69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FE53B9-A5E4-E66C-A5F1-CE98D6ED35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DA4E43-1457-3EDD-D52D-A3841A2A4240}"/>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The biological influence of Issac greatly impacted its development. The postnatal depression of his mother and having a lower level of confidence eventually impacted the temperament of Isaac, and at the age of 3, he experienced the issues of egocentric speech and reluctance to join the group (</a:t>
            </a:r>
            <a:r>
              <a:rPr lang="en-GB" sz="1200" kern="1200" dirty="0">
                <a:solidFill>
                  <a:schemeClr val="tx1"/>
                </a:solidFill>
                <a:effectLst/>
                <a:latin typeface="+mn-lt"/>
                <a:ea typeface="+mn-ea"/>
                <a:cs typeface="+mn-cs"/>
              </a:rPr>
              <a:t>Nathan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a:t>
            </a:r>
            <a:endParaRPr lang="en-IN" sz="1200" kern="1200" dirty="0">
              <a:solidFill>
                <a:schemeClr val="tx1"/>
              </a:solidFill>
              <a:effectLst/>
              <a:latin typeface="+mn-lt"/>
              <a:ea typeface="+mn-ea"/>
              <a:cs typeface="+mn-cs"/>
            </a:endParaRPr>
          </a:p>
          <a:p>
            <a:pPr algn="just"/>
            <a:r>
              <a:rPr lang="en-IN" sz="1200" kern="1200" dirty="0">
                <a:solidFill>
                  <a:schemeClr val="tx1"/>
                </a:solidFill>
                <a:effectLst/>
                <a:latin typeface="+mn-lt"/>
                <a:ea typeface="+mn-ea"/>
                <a:cs typeface="+mn-cs"/>
              </a:rPr>
              <a:t>Environmental influences impact his overall development and delay language development, difficulties in sleeping and also only connection with the mother are the consequences of environmental issues since his mother was provided with limited social support, and he has had disrupted child care management in his former stay. The study shows that both nature and the process of nurture are responsible for the development of an infant (</a:t>
            </a:r>
            <a:r>
              <a:rPr lang="en-GB" sz="1200" kern="1200" dirty="0">
                <a:solidFill>
                  <a:schemeClr val="tx1"/>
                </a:solidFill>
                <a:effectLst/>
                <a:latin typeface="+mn-lt"/>
                <a:ea typeface="+mn-ea"/>
                <a:cs typeface="+mn-cs"/>
              </a:rPr>
              <a:t>Gans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a:t>
            </a:r>
            <a:r>
              <a:rPr lang="en-IN"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A4295E49-6F76-B405-5D16-FC34D292E3BD}"/>
              </a:ext>
            </a:extLst>
          </p:cNvPr>
          <p:cNvSpPr>
            <a:spLocks noGrp="1"/>
          </p:cNvSpPr>
          <p:nvPr>
            <p:ph type="sldNum" sz="quarter" idx="5"/>
          </p:nvPr>
        </p:nvSpPr>
        <p:spPr/>
        <p:txBody>
          <a:bodyPr/>
          <a:lstStyle/>
          <a:p>
            <a:fld id="{63D50C67-3EF1-41FA-8C00-B84A2BBFE4F8}" type="slidenum">
              <a:rPr lang="en-GB" smtClean="0"/>
              <a:t>8</a:t>
            </a:fld>
            <a:endParaRPr lang="en-GB"/>
          </a:p>
        </p:txBody>
      </p:sp>
    </p:spTree>
    <p:extLst>
      <p:ext uri="{BB962C8B-B14F-4D97-AF65-F5344CB8AC3E}">
        <p14:creationId xmlns:p14="http://schemas.microsoft.com/office/powerpoint/2010/main" val="2086956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14EC9-A3C0-0729-4DC5-55353D705E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393620-FCC7-7557-59AD-1F5068D641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5DBB02-73BE-A303-74E1-CB6A0CC913C5}"/>
              </a:ext>
            </a:extLst>
          </p:cNvPr>
          <p:cNvSpPr>
            <a:spLocks noGrp="1"/>
          </p:cNvSpPr>
          <p:nvPr>
            <p:ph type="body" idx="1"/>
          </p:nvPr>
        </p:nvSpPr>
        <p:spPr/>
        <p:txBody>
          <a:bodyPr/>
          <a:lstStyle/>
          <a:p>
            <a:pPr algn="just"/>
            <a:r>
              <a:rPr lang="en-IN" sz="1200" kern="1200" dirty="0">
                <a:solidFill>
                  <a:schemeClr val="tx1"/>
                </a:solidFill>
                <a:effectLst/>
                <a:latin typeface="+mn-lt"/>
                <a:ea typeface="+mn-ea"/>
                <a:cs typeface="+mn-cs"/>
              </a:rPr>
              <a:t>The beneficial area of this psychosocial development theory is related to the perspective of lifespan, along with the emphasis on social and cultural influence that highlights the role of family, society, culture and environment in the development of personality. The case study of Isaac clearly shows that the intervention of social inclusion, the support of a healthy family, and the help of proper support in early child care could have been beneficial for the smooth development of Issac (</a:t>
            </a:r>
            <a:r>
              <a:rPr lang="en-GB" sz="1200" kern="1200" dirty="0">
                <a:solidFill>
                  <a:schemeClr val="tx1"/>
                </a:solidFill>
                <a:effectLst/>
                <a:latin typeface="+mn-lt"/>
                <a:ea typeface="+mn-ea"/>
                <a:cs typeface="+mn-cs"/>
              </a:rPr>
              <a:t>Tollan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a:t>
            </a:r>
            <a:endParaRPr lang="en-IN" sz="1200" kern="1200" dirty="0">
              <a:solidFill>
                <a:schemeClr val="tx1"/>
              </a:solidFill>
              <a:effectLst/>
              <a:latin typeface="+mn-lt"/>
              <a:ea typeface="+mn-ea"/>
              <a:cs typeface="+mn-cs"/>
            </a:endParaRPr>
          </a:p>
          <a:p>
            <a:pPr algn="just"/>
            <a:r>
              <a:rPr lang="en-IN" sz="1200" kern="1200" dirty="0">
                <a:solidFill>
                  <a:schemeClr val="tx1"/>
                </a:solidFill>
                <a:effectLst/>
                <a:latin typeface="+mn-lt"/>
                <a:ea typeface="+mn-ea"/>
                <a:cs typeface="+mn-cs"/>
              </a:rPr>
              <a:t>The inadequacy of explaining the factors of personality, socioeconomic status and also the concept of integrity often becomes problematic for the smooth progression in childhood. Scientific limitations and the possibility of cultural bias can reduce the predictive power of Issac in the inclusion of social and environmental development. </a:t>
            </a:r>
          </a:p>
          <a:p>
            <a:pPr algn="just"/>
            <a:r>
              <a:rPr lang="en-IN" sz="1200" kern="1200" dirty="0">
                <a:solidFill>
                  <a:schemeClr val="tx1"/>
                </a:solidFill>
                <a:effectLst/>
                <a:latin typeface="+mn-lt"/>
                <a:ea typeface="+mn-ea"/>
                <a:cs typeface="+mn-cs"/>
              </a:rPr>
              <a:t>Since Isaac has gone through a disruption in the purpose of the child care arrangement, alternatively, </a:t>
            </a:r>
            <a:r>
              <a:rPr lang="en-IN" sz="1200" b="1" kern="1200" dirty="0">
                <a:solidFill>
                  <a:schemeClr val="tx1"/>
                </a:solidFill>
                <a:effectLst/>
                <a:latin typeface="+mn-lt"/>
                <a:ea typeface="+mn-ea"/>
                <a:cs typeface="+mn-cs"/>
              </a:rPr>
              <a:t>Piaget’s Cognitive Development Theory</a:t>
            </a:r>
            <a:r>
              <a:rPr lang="en-IN" sz="1200" kern="1200" dirty="0">
                <a:solidFill>
                  <a:schemeClr val="tx1"/>
                </a:solidFill>
                <a:effectLst/>
                <a:latin typeface="+mn-lt"/>
                <a:ea typeface="+mn-ea"/>
                <a:cs typeface="+mn-cs"/>
              </a:rPr>
              <a:t> will be beneficial for the betterment of Isaac, focusing on the area of increasing the thinking and reasoning ability, along with the concept of the pre-operational stage (</a:t>
            </a:r>
            <a:r>
              <a:rPr lang="en-GB" sz="1200" kern="1200" dirty="0" err="1">
                <a:solidFill>
                  <a:schemeClr val="tx1"/>
                </a:solidFill>
                <a:effectLst/>
                <a:latin typeface="+mn-lt"/>
                <a:ea typeface="+mn-ea"/>
                <a:cs typeface="+mn-cs"/>
              </a:rPr>
              <a:t>Pakpahan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Saragih</a:t>
            </a:r>
            <a:r>
              <a:rPr lang="en-GB" sz="1200" kern="1200" dirty="0">
                <a:solidFill>
                  <a:schemeClr val="tx1"/>
                </a:solidFill>
                <a:effectLst/>
                <a:latin typeface="+mn-lt"/>
                <a:ea typeface="+mn-ea"/>
                <a:cs typeface="+mn-cs"/>
              </a:rPr>
              <a:t>, 2022).</a:t>
            </a:r>
            <a:r>
              <a:rPr lang="en-IN" sz="1200" kern="1200" dirty="0">
                <a:solidFill>
                  <a:schemeClr val="tx1"/>
                </a:solidFill>
                <a:effectLst/>
                <a:latin typeface="+mn-lt"/>
                <a:ea typeface="+mn-ea"/>
                <a:cs typeface="+mn-cs"/>
              </a:rPr>
              <a:t> The removal of the problem of egocentric speech will also contribute to the rapid development of language and the intuitive process of logical thinking (</a:t>
            </a:r>
            <a:r>
              <a:rPr lang="en-GB" sz="1200" kern="1200" dirty="0" err="1">
                <a:solidFill>
                  <a:schemeClr val="tx1"/>
                </a:solidFill>
                <a:effectLst/>
                <a:latin typeface="+mn-lt"/>
                <a:ea typeface="+mn-ea"/>
                <a:cs typeface="+mn-cs"/>
              </a:rPr>
              <a:t>Oogarah</a:t>
            </a:r>
            <a:r>
              <a:rPr lang="en-GB" sz="1200" kern="1200" dirty="0">
                <a:solidFill>
                  <a:schemeClr val="tx1"/>
                </a:solidFill>
                <a:effectLst/>
                <a:latin typeface="+mn-lt"/>
                <a:ea typeface="+mn-ea"/>
                <a:cs typeface="+mn-cs"/>
              </a:rPr>
              <a:t>-Pratap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a:t>
            </a:r>
            <a:endParaRPr lang="en-IN" sz="1200" kern="1200" dirty="0">
              <a:solidFill>
                <a:schemeClr val="tx1"/>
              </a:solidFill>
              <a:effectLst/>
              <a:latin typeface="+mn-lt"/>
              <a:ea typeface="+mn-ea"/>
              <a:cs typeface="+mn-cs"/>
            </a:endParaRPr>
          </a:p>
          <a:p>
            <a:pPr algn="just"/>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7E6120D-91D5-D19D-BC20-D42BBFCBA6C9}"/>
              </a:ext>
            </a:extLst>
          </p:cNvPr>
          <p:cNvSpPr>
            <a:spLocks noGrp="1"/>
          </p:cNvSpPr>
          <p:nvPr>
            <p:ph type="sldNum" sz="quarter" idx="5"/>
          </p:nvPr>
        </p:nvSpPr>
        <p:spPr/>
        <p:txBody>
          <a:bodyPr/>
          <a:lstStyle/>
          <a:p>
            <a:fld id="{63D50C67-3EF1-41FA-8C00-B84A2BBFE4F8}" type="slidenum">
              <a:rPr lang="en-GB" smtClean="0"/>
              <a:t>9</a:t>
            </a:fld>
            <a:endParaRPr lang="en-GB"/>
          </a:p>
        </p:txBody>
      </p:sp>
    </p:spTree>
    <p:extLst>
      <p:ext uri="{BB962C8B-B14F-4D97-AF65-F5344CB8AC3E}">
        <p14:creationId xmlns:p14="http://schemas.microsoft.com/office/powerpoint/2010/main" val="3000959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4563B-86C7-E4DE-E707-C6EA31DA25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3D5CF3-0BB0-9419-8738-6BC9D9829E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877B61-127C-4F71-9D58-F786DF934251}"/>
              </a:ext>
            </a:extLst>
          </p:cNvPr>
          <p:cNvSpPr>
            <a:spLocks noGrp="1"/>
          </p:cNvSpPr>
          <p:nvPr>
            <p:ph type="body" idx="1"/>
          </p:nvPr>
        </p:nvSpPr>
        <p:spPr/>
        <p:txBody>
          <a:bodyPr/>
          <a:lstStyle/>
          <a:p>
            <a:pPr algn="just"/>
            <a:r>
              <a:rPr lang="en-US" sz="1200" kern="1200" dirty="0">
                <a:solidFill>
                  <a:schemeClr val="tx1"/>
                </a:solidFill>
                <a:effectLst/>
                <a:latin typeface="+mn-lt"/>
                <a:ea typeface="+mn-ea"/>
                <a:cs typeface="+mn-cs"/>
              </a:rPr>
              <a:t>The overall evaluation of the case study and also the estimation of the proposal for an early support plan help in the identification of lifespan development theory. Erikson’s Psychosocial Stages are applied with critical estimation to the case study of Isaac, which becomes impactful for the strategic execution of practical stages for realistic intervention. The limitations of the theory and the alternative option could also be beneficial for the overall progression of New River Green Children's Centre as an early year support provider.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511BC6C-1CB4-AEB0-F48A-BF30D4E52EF7}"/>
              </a:ext>
            </a:extLst>
          </p:cNvPr>
          <p:cNvSpPr>
            <a:spLocks noGrp="1"/>
          </p:cNvSpPr>
          <p:nvPr>
            <p:ph type="sldNum" sz="quarter" idx="5"/>
          </p:nvPr>
        </p:nvSpPr>
        <p:spPr/>
        <p:txBody>
          <a:bodyPr/>
          <a:lstStyle/>
          <a:p>
            <a:fld id="{63D50C67-3EF1-41FA-8C00-B84A2BBFE4F8}" type="slidenum">
              <a:rPr lang="en-GB" smtClean="0"/>
              <a:t>10</a:t>
            </a:fld>
            <a:endParaRPr lang="en-GB"/>
          </a:p>
        </p:txBody>
      </p:sp>
    </p:spTree>
    <p:extLst>
      <p:ext uri="{BB962C8B-B14F-4D97-AF65-F5344CB8AC3E}">
        <p14:creationId xmlns:p14="http://schemas.microsoft.com/office/powerpoint/2010/main" val="2695870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24292-82E5-67BD-55F6-39849BEBDE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3650B3-62EF-830D-304D-E3D6C2BA32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02C38F-C354-2829-A5F7-05ABDB68C593}"/>
              </a:ext>
            </a:extLst>
          </p:cNvPr>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D7D14C7-183C-238D-B6D2-C912DBEC1E5F}"/>
              </a:ext>
            </a:extLst>
          </p:cNvPr>
          <p:cNvSpPr>
            <a:spLocks noGrp="1"/>
          </p:cNvSpPr>
          <p:nvPr>
            <p:ph type="sldNum" sz="quarter" idx="5"/>
          </p:nvPr>
        </p:nvSpPr>
        <p:spPr/>
        <p:txBody>
          <a:bodyPr/>
          <a:lstStyle/>
          <a:p>
            <a:fld id="{63D50C67-3EF1-41FA-8C00-B84A2BBFE4F8}" type="slidenum">
              <a:rPr lang="en-GB" smtClean="0"/>
              <a:t>11</a:t>
            </a:fld>
            <a:endParaRPr lang="en-GB"/>
          </a:p>
        </p:txBody>
      </p:sp>
    </p:spTree>
    <p:extLst>
      <p:ext uri="{BB962C8B-B14F-4D97-AF65-F5344CB8AC3E}">
        <p14:creationId xmlns:p14="http://schemas.microsoft.com/office/powerpoint/2010/main" val="3293541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6C8E3-D9A7-FD5F-83E8-75EB8C2028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BD602-B7D0-7F7E-FAFC-948783B19F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448111-AA5C-AC4A-0AC3-5EC9B112E69E}"/>
              </a:ext>
            </a:extLst>
          </p:cNvPr>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0F8F143-30D5-6498-E99A-91AEF15063C5}"/>
              </a:ext>
            </a:extLst>
          </p:cNvPr>
          <p:cNvSpPr>
            <a:spLocks noGrp="1"/>
          </p:cNvSpPr>
          <p:nvPr>
            <p:ph type="sldNum" sz="quarter" idx="5"/>
          </p:nvPr>
        </p:nvSpPr>
        <p:spPr/>
        <p:txBody>
          <a:bodyPr/>
          <a:lstStyle/>
          <a:p>
            <a:fld id="{63D50C67-3EF1-41FA-8C00-B84A2BBFE4F8}" type="slidenum">
              <a:rPr lang="en-GB" smtClean="0"/>
              <a:t>12</a:t>
            </a:fld>
            <a:endParaRPr lang="en-GB"/>
          </a:p>
        </p:txBody>
      </p:sp>
    </p:spTree>
    <p:extLst>
      <p:ext uri="{BB962C8B-B14F-4D97-AF65-F5344CB8AC3E}">
        <p14:creationId xmlns:p14="http://schemas.microsoft.com/office/powerpoint/2010/main" val="596345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29A603-20B1-8951-C762-1218D6BCEF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E3DF98-421D-0C89-2FB1-64FCF95FAE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581D79-5AAB-0022-15CA-0A26DE4CAE8E}"/>
              </a:ext>
            </a:extLst>
          </p:cNvPr>
          <p:cNvSpPr>
            <a:spLocks noGrp="1"/>
          </p:cNvSpPr>
          <p:nvPr>
            <p:ph type="body" idx="1"/>
          </p:nvPr>
        </p:nvSpPr>
        <p:spPr/>
        <p:txBody>
          <a:bodyPr/>
          <a:lstStyle/>
          <a:p>
            <a:pPr algn="just"/>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8E002E2-7938-257D-F5F8-E7F86CCEF754}"/>
              </a:ext>
            </a:extLst>
          </p:cNvPr>
          <p:cNvSpPr>
            <a:spLocks noGrp="1"/>
          </p:cNvSpPr>
          <p:nvPr>
            <p:ph type="sldNum" sz="quarter" idx="5"/>
          </p:nvPr>
        </p:nvSpPr>
        <p:spPr/>
        <p:txBody>
          <a:bodyPr/>
          <a:lstStyle/>
          <a:p>
            <a:fld id="{63D50C67-3EF1-41FA-8C00-B84A2BBFE4F8}" type="slidenum">
              <a:rPr lang="en-GB" smtClean="0"/>
              <a:t>13</a:t>
            </a:fld>
            <a:endParaRPr lang="en-GB"/>
          </a:p>
        </p:txBody>
      </p:sp>
    </p:spTree>
    <p:extLst>
      <p:ext uri="{BB962C8B-B14F-4D97-AF65-F5344CB8AC3E}">
        <p14:creationId xmlns:p14="http://schemas.microsoft.com/office/powerpoint/2010/main" val="263927180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0B8885-09BC-4F12-A8C8-CE5A7B056716}"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26383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0B8885-09BC-4F12-A8C8-CE5A7B056716}"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3801907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0B8885-09BC-4F12-A8C8-CE5A7B056716}"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3119596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598564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0B8885-09BC-4F12-A8C8-CE5A7B056716}"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200515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0B8885-09BC-4F12-A8C8-CE5A7B056716}"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426182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280B8885-09BC-4F12-A8C8-CE5A7B056716}"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1377202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264026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3047789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939128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1214220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21338CD-88F0-45C7-8E9D-9063389D57C5}"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635543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0B8885-09BC-4F12-A8C8-CE5A7B056716}"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602036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0B8885-09BC-4F12-A8C8-CE5A7B056716}"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2835111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0B8885-09BC-4F12-A8C8-CE5A7B056716}"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1238815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0B8885-09BC-4F12-A8C8-CE5A7B056716}"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1338CD-88F0-45C7-8E9D-9063389D57C5}" type="slidenum">
              <a:rPr lang="en-GB" smtClean="0"/>
              <a:t>‹#›</a:t>
            </a:fld>
            <a:endParaRPr lang="en-GB"/>
          </a:p>
        </p:txBody>
      </p:sp>
    </p:spTree>
    <p:extLst>
      <p:ext uri="{BB962C8B-B14F-4D97-AF65-F5344CB8AC3E}">
        <p14:creationId xmlns:p14="http://schemas.microsoft.com/office/powerpoint/2010/main" val="882227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280B8885-09BC-4F12-A8C8-CE5A7B056716}" type="datetimeFigureOut">
              <a:rPr lang="en-GB" smtClean="0"/>
              <a:t>15/06/2026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21338CD-88F0-45C7-8E9D-9063389D57C5}" type="slidenum">
              <a:rPr lang="en-GB" smtClean="0"/>
              <a:t>‹#›</a:t>
            </a:fld>
            <a:endParaRPr lang="en-GB"/>
          </a:p>
        </p:txBody>
      </p:sp>
    </p:spTree>
    <p:extLst>
      <p:ext uri="{BB962C8B-B14F-4D97-AF65-F5344CB8AC3E}">
        <p14:creationId xmlns:p14="http://schemas.microsoft.com/office/powerpoint/2010/main" val="3178804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80B8885-09BC-4F12-A8C8-CE5A7B056716}" type="datetimeFigureOut">
              <a:rPr lang="en-GB" smtClean="0"/>
              <a:t>15/06/2026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21338CD-88F0-45C7-8E9D-9063389D57C5}" type="slidenum">
              <a:rPr lang="en-GB" smtClean="0"/>
              <a:t>‹#›</a:t>
            </a:fld>
            <a:endParaRPr lang="en-GB"/>
          </a:p>
        </p:txBody>
      </p:sp>
    </p:spTree>
    <p:extLst>
      <p:ext uri="{BB962C8B-B14F-4D97-AF65-F5344CB8AC3E}">
        <p14:creationId xmlns:p14="http://schemas.microsoft.com/office/powerpoint/2010/main" val="292694460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link.springer.com/article/10.1007/s43076-022-00143-0"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www.taylorfrancis.com/chapters/edit/10.4324/9781003120216-11/psychosocial-development-theory-erik-erikson-critical-overview-jacobus-maree" TargetMode="External"/><Relationship Id="rId4" Type="http://schemas.openxmlformats.org/officeDocument/2006/relationships/hyperlink" Target="https://link.springer.com/article/10.1186/s12966-022-01272-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iastate.pressbooks.pub/individualfamilydevelopment/chapter/erikson-and-psychosocial-theory/"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link.springer.com/chapter/10.1007/978-3-031-81351-1_8" TargetMode="External"/><Relationship Id="rId5" Type="http://schemas.openxmlformats.org/officeDocument/2006/relationships/hyperlink" Target="https://link.springer.com/article/10.1186/s12889-022-12729-5" TargetMode="External"/><Relationship Id="rId4" Type="http://schemas.openxmlformats.org/officeDocument/2006/relationships/hyperlink" Target="https://nssresearchjournal.com/CertEdiDoc/CurrentEdition66377235-cb92-4009-b8f4-24fc26bb70d2.pdf#page=33"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52622/joal.v2i2.79" TargetMode="External"/><Relationship Id="rId7" Type="http://schemas.openxmlformats.org/officeDocument/2006/relationships/hyperlink" Target="https://link.springer.com/article/10.1007/s40474-023-00274-8"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doi.org/10.3389/feduc.2023.1228905" TargetMode="External"/><Relationship Id="rId5" Type="http://schemas.openxmlformats.org/officeDocument/2006/relationships/hyperlink" Target="https://www.ceeol.com/search/article-detail?id=1177467" TargetMode="External"/><Relationship Id="rId4" Type="http://schemas.openxmlformats.org/officeDocument/2006/relationships/hyperlink" Target="https://link.springer.com/article/10.1186/s12889-022-1272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6B3BD13-CED0-63F1-CC78-1A2281B29964}"/>
              </a:ext>
            </a:extLst>
          </p:cNvPr>
          <p:cNvSpPr>
            <a:spLocks noGrp="1"/>
          </p:cNvSpPr>
          <p:nvPr>
            <p:ph type="subTitle" idx="1"/>
          </p:nvPr>
        </p:nvSpPr>
        <p:spPr>
          <a:xfrm>
            <a:off x="93785" y="844061"/>
            <a:ext cx="11898924" cy="5462953"/>
          </a:xfrm>
        </p:spPr>
        <p:txBody>
          <a:bodyPr>
            <a:normAutofit/>
          </a:bodyPr>
          <a:lstStyle/>
          <a:p>
            <a:pPr algn="ctr"/>
            <a:r>
              <a:rPr lang="en-GB" sz="2000" b="1" dirty="0">
                <a:solidFill>
                  <a:srgbClr val="FFFF00"/>
                </a:solidFill>
              </a:rPr>
              <a:t>Module: LCHS4010 – Psychology in Health and Social Care </a:t>
            </a:r>
          </a:p>
          <a:p>
            <a:pPr algn="ctr"/>
            <a:r>
              <a:rPr lang="en-GB" b="1" dirty="0">
                <a:solidFill>
                  <a:srgbClr val="FFFF00"/>
                </a:solidFill>
              </a:rPr>
              <a:t>Case Study: Presentation /  Isaac / Erikson psychosocial </a:t>
            </a:r>
          </a:p>
          <a:p>
            <a:pPr algn="ctr"/>
            <a:r>
              <a:rPr lang="en-GB" b="1" dirty="0">
                <a:solidFill>
                  <a:srgbClr val="FFFF00"/>
                </a:solidFill>
              </a:rPr>
              <a:t>Student Name: Nikita Nana Angelina Wilson </a:t>
            </a:r>
          </a:p>
          <a:p>
            <a:pPr algn="ctr"/>
            <a:r>
              <a:rPr lang="en-GB" b="1" dirty="0">
                <a:solidFill>
                  <a:srgbClr val="FFFF00"/>
                </a:solidFill>
              </a:rPr>
              <a:t>Student ID: 2506894  </a:t>
            </a:r>
          </a:p>
          <a:p>
            <a:pPr algn="ctr"/>
            <a:endParaRPr lang="en-GB" b="1" dirty="0">
              <a:solidFill>
                <a:srgbClr val="FFFF00"/>
              </a:solidFill>
            </a:endParaRPr>
          </a:p>
          <a:p>
            <a:pPr algn="ctr"/>
            <a:endParaRPr lang="en-GB" b="1" dirty="0">
              <a:solidFill>
                <a:srgbClr val="FFFF00"/>
              </a:solidFill>
            </a:endParaRPr>
          </a:p>
          <a:p>
            <a:pPr algn="ctr"/>
            <a:r>
              <a:rPr lang="en-GB" b="1" dirty="0">
                <a:solidFill>
                  <a:srgbClr val="FFFF00"/>
                </a:solidFill>
              </a:rPr>
              <a:t>Lecturer Name: Alice Clayton</a:t>
            </a:r>
            <a:endParaRPr lang="en-GB" sz="2000" b="1" dirty="0">
              <a:solidFill>
                <a:srgbClr val="FFFF00"/>
              </a:solidFill>
            </a:endParaRPr>
          </a:p>
        </p:txBody>
      </p:sp>
    </p:spTree>
    <p:extLst>
      <p:ext uri="{BB962C8B-B14F-4D97-AF65-F5344CB8AC3E}">
        <p14:creationId xmlns:p14="http://schemas.microsoft.com/office/powerpoint/2010/main" val="409343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CA983C-620A-8C74-4C5B-7C4966BF89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0B1B5-B9ED-C3E8-1C63-6788F039F117}"/>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Table of contents </a:t>
            </a:r>
            <a:endParaRPr lang="en-GB" sz="2800" b="1" dirty="0">
              <a:solidFill>
                <a:srgbClr val="FFFF00"/>
              </a:solidFill>
            </a:endParaRPr>
          </a:p>
        </p:txBody>
      </p:sp>
      <p:sp>
        <p:nvSpPr>
          <p:cNvPr id="3" name="Subtitle 2">
            <a:extLst>
              <a:ext uri="{FF2B5EF4-FFF2-40B4-BE49-F238E27FC236}">
                <a16:creationId xmlns:a16="http://schemas.microsoft.com/office/drawing/2014/main" id="{362C39E9-6E00-D13D-CA86-0E33A4F83B01}"/>
              </a:ext>
            </a:extLst>
          </p:cNvPr>
          <p:cNvSpPr>
            <a:spLocks noGrp="1"/>
          </p:cNvSpPr>
          <p:nvPr>
            <p:ph type="subTitle" idx="1"/>
          </p:nvPr>
        </p:nvSpPr>
        <p:spPr>
          <a:xfrm>
            <a:off x="1019222" y="1890805"/>
            <a:ext cx="10303534" cy="3821373"/>
          </a:xfrm>
        </p:spPr>
        <p:txBody>
          <a:bodyPr>
            <a:normAutofit/>
          </a:bodyPr>
          <a:lstStyle/>
          <a:p>
            <a:pPr marL="342900" indent="-342900" algn="just">
              <a:buFont typeface="Arial" panose="020B0604020202020204" pitchFamily="34" charset="0"/>
              <a:buChar char="•"/>
            </a:pPr>
            <a:r>
              <a:rPr lang="en-US" sz="2000" b="1" dirty="0"/>
              <a:t>Introduction </a:t>
            </a:r>
          </a:p>
          <a:p>
            <a:pPr marL="342900" indent="-342900" algn="just">
              <a:buFont typeface="Arial" panose="020B0604020202020204" pitchFamily="34" charset="0"/>
              <a:buChar char="•"/>
            </a:pPr>
            <a:r>
              <a:rPr lang="en-US" sz="2000" b="1" dirty="0"/>
              <a:t>Overview of the case study </a:t>
            </a:r>
          </a:p>
          <a:p>
            <a:pPr marL="342900" indent="-342900" algn="just">
              <a:buFont typeface="Arial" panose="020B0604020202020204" pitchFamily="34" charset="0"/>
              <a:buChar char="•"/>
            </a:pPr>
            <a:r>
              <a:rPr lang="en-US" sz="2000" b="1" dirty="0"/>
              <a:t>Erikson’s Psychosocial Stages</a:t>
            </a:r>
          </a:p>
          <a:p>
            <a:pPr marL="342900" indent="-342900" algn="just">
              <a:buFont typeface="Arial" panose="020B0604020202020204" pitchFamily="34" charset="0"/>
              <a:buChar char="•"/>
            </a:pPr>
            <a:r>
              <a:rPr lang="en-US" sz="2000" b="1" dirty="0"/>
              <a:t>Erikson’s Psychosocial Stages and Issac’s experiences </a:t>
            </a:r>
          </a:p>
          <a:p>
            <a:pPr marL="342900" indent="-342900" algn="just">
              <a:buFont typeface="Arial" panose="020B0604020202020204" pitchFamily="34" charset="0"/>
              <a:buChar char="•"/>
            </a:pPr>
            <a:r>
              <a:rPr lang="en-US" sz="2000" b="1" dirty="0"/>
              <a:t>Proposal of a realistic intervention </a:t>
            </a:r>
          </a:p>
          <a:p>
            <a:pPr marL="342900" indent="-342900" algn="just">
              <a:buFont typeface="Arial" panose="020B0604020202020204" pitchFamily="34" charset="0"/>
              <a:buChar char="•"/>
            </a:pPr>
            <a:r>
              <a:rPr lang="en-US" sz="2000" b="1" dirty="0"/>
              <a:t>Nature vs nurture </a:t>
            </a:r>
          </a:p>
          <a:p>
            <a:pPr marL="342900" indent="-342900" algn="just">
              <a:buFont typeface="Arial" panose="020B0604020202020204" pitchFamily="34" charset="0"/>
              <a:buChar char="•"/>
            </a:pPr>
            <a:r>
              <a:rPr lang="en-US" sz="2000" b="1" dirty="0"/>
              <a:t>Critical estimation of the theory </a:t>
            </a:r>
          </a:p>
          <a:p>
            <a:pPr marL="342900" indent="-342900" algn="just">
              <a:buFont typeface="Arial" panose="020B0604020202020204" pitchFamily="34" charset="0"/>
              <a:buChar char="•"/>
            </a:pPr>
            <a:r>
              <a:rPr lang="en-US" sz="2000" b="1" dirty="0"/>
              <a:t>Conclusion</a:t>
            </a:r>
          </a:p>
          <a:p>
            <a:pPr marL="342900" indent="-342900" algn="just">
              <a:buFont typeface="Arial" panose="020B0604020202020204" pitchFamily="34" charset="0"/>
              <a:buChar char="•"/>
            </a:pPr>
            <a:r>
              <a:rPr lang="en-GB" sz="2000" b="1" dirty="0"/>
              <a:t>References</a:t>
            </a:r>
          </a:p>
        </p:txBody>
      </p:sp>
    </p:spTree>
    <p:extLst>
      <p:ext uri="{BB962C8B-B14F-4D97-AF65-F5344CB8AC3E}">
        <p14:creationId xmlns:p14="http://schemas.microsoft.com/office/powerpoint/2010/main" val="144243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89369-EA5A-2A2A-DC5F-74125835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CD4A39-8FA9-F706-C4E1-190D65DD8E8B}"/>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Introduction </a:t>
            </a:r>
            <a:endParaRPr lang="en-GB" sz="2800" b="1" dirty="0">
              <a:solidFill>
                <a:srgbClr val="FFFF00"/>
              </a:solidFill>
            </a:endParaRPr>
          </a:p>
        </p:txBody>
      </p:sp>
      <p:sp>
        <p:nvSpPr>
          <p:cNvPr id="3" name="Subtitle 2">
            <a:extLst>
              <a:ext uri="{FF2B5EF4-FFF2-40B4-BE49-F238E27FC236}">
                <a16:creationId xmlns:a16="http://schemas.microsoft.com/office/drawing/2014/main" id="{FBA01AC6-7961-4658-1002-F259E091ED60}"/>
              </a:ext>
            </a:extLst>
          </p:cNvPr>
          <p:cNvSpPr>
            <a:spLocks noGrp="1"/>
          </p:cNvSpPr>
          <p:nvPr>
            <p:ph type="subTitle" idx="1"/>
          </p:nvPr>
        </p:nvSpPr>
        <p:spPr>
          <a:xfrm>
            <a:off x="634181" y="1474839"/>
            <a:ext cx="10987547" cy="4807974"/>
          </a:xfrm>
        </p:spPr>
        <p:txBody>
          <a:bodyPr>
            <a:normAutofit/>
          </a:bodyPr>
          <a:lstStyle/>
          <a:p>
            <a:pPr marL="342900" indent="-342900" algn="just">
              <a:buFont typeface="Arial" panose="020B0604020202020204" pitchFamily="34" charset="0"/>
              <a:buChar char="•"/>
            </a:pPr>
            <a:r>
              <a:rPr lang="en-IN" dirty="0"/>
              <a:t>Nikita Nana Angelina Wilson presenting the </a:t>
            </a:r>
            <a:r>
              <a:rPr lang="en-US" dirty="0"/>
              <a:t>demonstration on Psychology in Health and Social Care</a:t>
            </a:r>
          </a:p>
          <a:p>
            <a:pPr marL="342900" indent="-342900" algn="just">
              <a:buFont typeface="Arial" panose="020B0604020202020204" pitchFamily="34" charset="0"/>
              <a:buChar char="•"/>
            </a:pPr>
            <a:r>
              <a:rPr lang="en-US" dirty="0"/>
              <a:t>The case study is on Issac, a 4 years old boy </a:t>
            </a:r>
          </a:p>
          <a:p>
            <a:pPr marL="342900" indent="-342900" algn="just">
              <a:buFont typeface="Arial" panose="020B0604020202020204" pitchFamily="34" charset="0"/>
              <a:buChar char="•"/>
            </a:pPr>
            <a:r>
              <a:rPr lang="en-GB" dirty="0"/>
              <a:t>Multi-agency centre proposal strategy </a:t>
            </a:r>
          </a:p>
          <a:p>
            <a:pPr marL="342900" indent="-342900" algn="just">
              <a:buFont typeface="Arial" panose="020B0604020202020204" pitchFamily="34" charset="0"/>
              <a:buChar char="•"/>
            </a:pPr>
            <a:r>
              <a:rPr lang="en-US" dirty="0"/>
              <a:t>Erikson’s Psychosocial Stages theory </a:t>
            </a:r>
          </a:p>
          <a:p>
            <a:pPr marL="342900" indent="-342900" algn="just">
              <a:buFont typeface="Arial" panose="020B0604020202020204" pitchFamily="34" charset="0"/>
              <a:buChar char="•"/>
            </a:pPr>
            <a:r>
              <a:rPr lang="en-US" dirty="0"/>
              <a:t>Practical proposal containing realistic interventions </a:t>
            </a:r>
          </a:p>
          <a:p>
            <a:pPr marL="342900" indent="-342900" algn="just">
              <a:buFont typeface="Arial" panose="020B0604020202020204" pitchFamily="34" charset="0"/>
              <a:buChar char="•"/>
            </a:pPr>
            <a:r>
              <a:rPr lang="en-US" dirty="0"/>
              <a:t>Removal of the challenges </a:t>
            </a:r>
          </a:p>
          <a:p>
            <a:pPr marL="342900" indent="-342900" algn="just">
              <a:buFont typeface="Arial" panose="020B0604020202020204" pitchFamily="34" charset="0"/>
              <a:buChar char="•"/>
            </a:pPr>
            <a:r>
              <a:rPr lang="en-US" dirty="0"/>
              <a:t>Critical evaluation of the theory</a:t>
            </a:r>
          </a:p>
          <a:p>
            <a:pPr algn="just"/>
            <a:endParaRPr lang="en-GB" dirty="0"/>
          </a:p>
        </p:txBody>
      </p:sp>
    </p:spTree>
    <p:extLst>
      <p:ext uri="{BB962C8B-B14F-4D97-AF65-F5344CB8AC3E}">
        <p14:creationId xmlns:p14="http://schemas.microsoft.com/office/powerpoint/2010/main" val="4294523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889FC-4C14-C03C-FE07-360ED3CEF5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38569-1F4C-7AA4-B840-C1C57DCB25BA}"/>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Overview of the case study </a:t>
            </a:r>
            <a:endParaRPr lang="en-GB" sz="2800" b="1" dirty="0">
              <a:solidFill>
                <a:srgbClr val="FFFF00"/>
              </a:solidFill>
            </a:endParaRPr>
          </a:p>
        </p:txBody>
      </p:sp>
      <p:sp>
        <p:nvSpPr>
          <p:cNvPr id="3" name="Subtitle 2">
            <a:extLst>
              <a:ext uri="{FF2B5EF4-FFF2-40B4-BE49-F238E27FC236}">
                <a16:creationId xmlns:a16="http://schemas.microsoft.com/office/drawing/2014/main" id="{6DB083AC-1CEC-04B0-6E1E-102BEDD01948}"/>
              </a:ext>
            </a:extLst>
          </p:cNvPr>
          <p:cNvSpPr>
            <a:spLocks noGrp="1"/>
          </p:cNvSpPr>
          <p:nvPr>
            <p:ph type="subTitle" idx="1"/>
          </p:nvPr>
        </p:nvSpPr>
        <p:spPr>
          <a:xfrm>
            <a:off x="680009" y="1831811"/>
            <a:ext cx="6826920" cy="4318266"/>
          </a:xfrm>
        </p:spPr>
        <p:txBody>
          <a:bodyPr>
            <a:normAutofit/>
          </a:bodyPr>
          <a:lstStyle/>
          <a:p>
            <a:pPr marL="342900" indent="-342900" algn="just">
              <a:buFont typeface="Arial" panose="020B0604020202020204" pitchFamily="34" charset="0"/>
              <a:buChar char="•"/>
            </a:pPr>
            <a:r>
              <a:rPr lang="en-US" sz="2000" dirty="0"/>
              <a:t>A four-year-old boy </a:t>
            </a:r>
          </a:p>
          <a:p>
            <a:pPr marL="342900" indent="-342900" algn="just">
              <a:buFont typeface="Arial" panose="020B0604020202020204" pitchFamily="34" charset="0"/>
              <a:buChar char="•"/>
            </a:pPr>
            <a:r>
              <a:rPr lang="en-US" sz="2000" dirty="0"/>
              <a:t>Reared up by his Mother </a:t>
            </a:r>
          </a:p>
          <a:p>
            <a:pPr marL="342900" indent="-342900" algn="just">
              <a:buFont typeface="Arial" panose="020B0604020202020204" pitchFamily="34" charset="0"/>
              <a:buChar char="•"/>
            </a:pPr>
            <a:r>
              <a:rPr lang="en-US" dirty="0"/>
              <a:t>Mother - </a:t>
            </a:r>
            <a:r>
              <a:rPr lang="en-US" sz="2000" dirty="0"/>
              <a:t>single parent experiencing postnatal depression</a:t>
            </a:r>
          </a:p>
          <a:p>
            <a:pPr marL="342900" indent="-342900" algn="just">
              <a:buFont typeface="Arial" panose="020B0604020202020204" pitchFamily="34" charset="0"/>
              <a:buChar char="•"/>
            </a:pPr>
            <a:r>
              <a:rPr lang="en-US" sz="2000" dirty="0"/>
              <a:t>Social challenges</a:t>
            </a:r>
          </a:p>
          <a:p>
            <a:pPr marL="342900" indent="-342900" algn="just">
              <a:buFont typeface="Arial" panose="020B0604020202020204" pitchFamily="34" charset="0"/>
              <a:buChar char="•"/>
            </a:pPr>
            <a:r>
              <a:rPr lang="en-US" sz="2000" dirty="0"/>
              <a:t>Reluctance</a:t>
            </a:r>
          </a:p>
          <a:p>
            <a:pPr marL="342900" indent="-342900" algn="just">
              <a:buFont typeface="Arial" panose="020B0604020202020204" pitchFamily="34" charset="0"/>
              <a:buChar char="•"/>
            </a:pPr>
            <a:r>
              <a:rPr lang="en-US" sz="2000" dirty="0"/>
              <a:t>Clinginess</a:t>
            </a:r>
          </a:p>
          <a:p>
            <a:pPr marL="342900" indent="-342900" algn="just">
              <a:buFont typeface="Arial" panose="020B0604020202020204" pitchFamily="34" charset="0"/>
              <a:buChar char="•"/>
            </a:pPr>
            <a:r>
              <a:rPr lang="en-US" sz="2000" dirty="0"/>
              <a:t>Struggles to join group activity </a:t>
            </a:r>
          </a:p>
          <a:p>
            <a:pPr marL="342900" indent="-342900" algn="just">
              <a:buFont typeface="Arial" panose="020B0604020202020204" pitchFamily="34" charset="0"/>
              <a:buChar char="•"/>
            </a:pPr>
            <a:r>
              <a:rPr lang="en-US" sz="2000" dirty="0"/>
              <a:t>Difficulties sleeping </a:t>
            </a:r>
          </a:p>
          <a:p>
            <a:pPr marL="342900" indent="-342900" algn="just">
              <a:buFont typeface="Arial" panose="020B0604020202020204" pitchFamily="34" charset="0"/>
              <a:buChar char="•"/>
            </a:pPr>
            <a:r>
              <a:rPr lang="en-US" dirty="0"/>
              <a:t>E</a:t>
            </a:r>
            <a:r>
              <a:rPr lang="en-US" sz="2000" dirty="0"/>
              <a:t>gocentric speeches </a:t>
            </a:r>
          </a:p>
          <a:p>
            <a:pPr marL="342900" indent="-342900" algn="just">
              <a:buFont typeface="Arial" panose="020B0604020202020204" pitchFamily="34" charset="0"/>
              <a:buChar char="•"/>
            </a:pPr>
            <a:r>
              <a:rPr lang="en-US" sz="2000" dirty="0"/>
              <a:t>Issues in development of language</a:t>
            </a:r>
            <a:endParaRPr lang="en-GB" sz="2000" dirty="0"/>
          </a:p>
        </p:txBody>
      </p:sp>
      <p:pic>
        <p:nvPicPr>
          <p:cNvPr id="5" name="Picture 4">
            <a:extLst>
              <a:ext uri="{FF2B5EF4-FFF2-40B4-BE49-F238E27FC236}">
                <a16:creationId xmlns:a16="http://schemas.microsoft.com/office/drawing/2014/main" id="{0352DE6A-AFA9-771F-E1FD-38632D35DF4A}"/>
              </a:ext>
            </a:extLst>
          </p:cNvPr>
          <p:cNvPicPr>
            <a:picLocks noChangeAspect="1"/>
          </p:cNvPicPr>
          <p:nvPr/>
        </p:nvPicPr>
        <p:blipFill>
          <a:blip r:embed="rId3"/>
          <a:stretch>
            <a:fillRect/>
          </a:stretch>
        </p:blipFill>
        <p:spPr>
          <a:xfrm>
            <a:off x="9203263" y="2648047"/>
            <a:ext cx="2771429" cy="1561905"/>
          </a:xfrm>
          <a:prstGeom prst="rect">
            <a:avLst/>
          </a:prstGeom>
        </p:spPr>
      </p:pic>
    </p:spTree>
    <p:extLst>
      <p:ext uri="{BB962C8B-B14F-4D97-AF65-F5344CB8AC3E}">
        <p14:creationId xmlns:p14="http://schemas.microsoft.com/office/powerpoint/2010/main" val="760621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A78042-7B92-CD4A-DF80-FE0EA09EA3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D5B254-D051-F5E7-D241-343734438220}"/>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Erikson’s Psychosocial Stages</a:t>
            </a:r>
            <a:endParaRPr lang="en-GB" sz="2800" b="1" dirty="0">
              <a:solidFill>
                <a:srgbClr val="FFFF00"/>
              </a:solidFill>
            </a:endParaRPr>
          </a:p>
        </p:txBody>
      </p:sp>
      <p:sp>
        <p:nvSpPr>
          <p:cNvPr id="3" name="Subtitle 2">
            <a:extLst>
              <a:ext uri="{FF2B5EF4-FFF2-40B4-BE49-F238E27FC236}">
                <a16:creationId xmlns:a16="http://schemas.microsoft.com/office/drawing/2014/main" id="{7DD995BE-D614-9A06-EAC8-29D823918778}"/>
              </a:ext>
            </a:extLst>
          </p:cNvPr>
          <p:cNvSpPr>
            <a:spLocks noGrp="1"/>
          </p:cNvSpPr>
          <p:nvPr>
            <p:ph type="subTitle" idx="1"/>
          </p:nvPr>
        </p:nvSpPr>
        <p:spPr>
          <a:xfrm>
            <a:off x="458784" y="1802314"/>
            <a:ext cx="7195629" cy="4597632"/>
          </a:xfrm>
        </p:spPr>
        <p:txBody>
          <a:bodyPr>
            <a:normAutofit/>
          </a:bodyPr>
          <a:lstStyle/>
          <a:p>
            <a:pPr marL="342900" indent="-342900" algn="just">
              <a:buFont typeface="Arial" panose="020B0604020202020204" pitchFamily="34" charset="0"/>
              <a:buChar char="•"/>
            </a:pPr>
            <a:r>
              <a:rPr lang="en-US" sz="2000" dirty="0"/>
              <a:t>Erikson’s psychosocial stages of lifespan development</a:t>
            </a:r>
          </a:p>
          <a:p>
            <a:pPr marL="342900" indent="-342900" algn="just">
              <a:buFont typeface="Arial" panose="020B0604020202020204" pitchFamily="34" charset="0"/>
              <a:buChar char="•"/>
            </a:pPr>
            <a:r>
              <a:rPr lang="en-US" sz="2000" dirty="0"/>
              <a:t>Infancy to late adulthood (</a:t>
            </a:r>
            <a:r>
              <a:rPr lang="en-US" dirty="0" err="1"/>
              <a:t>R</a:t>
            </a:r>
            <a:r>
              <a:rPr lang="en-US" sz="2000" dirty="0" err="1"/>
              <a:t>orije</a:t>
            </a:r>
            <a:r>
              <a:rPr lang="en-US" sz="2000" dirty="0"/>
              <a:t> </a:t>
            </a:r>
            <a:r>
              <a:rPr lang="en-US" sz="2000" i="1" dirty="0"/>
              <a:t>et al., </a:t>
            </a:r>
            <a:r>
              <a:rPr lang="en-US" sz="2000" dirty="0"/>
              <a:t>2023).</a:t>
            </a:r>
          </a:p>
          <a:p>
            <a:pPr marL="342900" indent="-342900" algn="just">
              <a:buFont typeface="Arial" panose="020B0604020202020204" pitchFamily="34" charset="0"/>
              <a:buChar char="•"/>
            </a:pPr>
            <a:r>
              <a:rPr lang="en-US" sz="2000" dirty="0"/>
              <a:t>Central psychological conflict </a:t>
            </a:r>
          </a:p>
          <a:p>
            <a:pPr marL="342900" indent="-342900" algn="just">
              <a:buFont typeface="Arial" panose="020B0604020202020204" pitchFamily="34" charset="0"/>
              <a:buChar char="•"/>
            </a:pPr>
            <a:r>
              <a:rPr lang="en-US" sz="2000" dirty="0"/>
              <a:t>Shaping personality and identity</a:t>
            </a:r>
          </a:p>
          <a:p>
            <a:pPr marL="342900" indent="-342900" algn="just">
              <a:buFont typeface="Arial" panose="020B0604020202020204" pitchFamily="34" charset="0"/>
              <a:buChar char="•"/>
            </a:pPr>
            <a:r>
              <a:rPr lang="en-US" sz="2000" dirty="0"/>
              <a:t>Successfully resolves the conflicts </a:t>
            </a:r>
          </a:p>
          <a:p>
            <a:pPr marL="342900" indent="-342900" algn="just">
              <a:buFont typeface="Arial" panose="020B0604020202020204" pitchFamily="34" charset="0"/>
              <a:buChar char="•"/>
            </a:pPr>
            <a:r>
              <a:rPr lang="en-US" sz="2000" dirty="0"/>
              <a:t>Influential tool for psychological development </a:t>
            </a:r>
          </a:p>
          <a:p>
            <a:pPr marL="342900" indent="-342900" algn="just">
              <a:buFont typeface="Arial" panose="020B0604020202020204" pitchFamily="34" charset="0"/>
              <a:buChar char="•"/>
            </a:pPr>
            <a:r>
              <a:rPr lang="en-US" sz="2000" dirty="0"/>
              <a:t>Social interaction and maintenance of relationships (</a:t>
            </a:r>
            <a:r>
              <a:rPr lang="en-US" dirty="0"/>
              <a:t>M</a:t>
            </a:r>
            <a:r>
              <a:rPr lang="en-US" sz="2000" dirty="0"/>
              <a:t>aree, 2022).</a:t>
            </a:r>
            <a:endParaRPr lang="en-GB" sz="2000" dirty="0"/>
          </a:p>
        </p:txBody>
      </p:sp>
      <p:pic>
        <p:nvPicPr>
          <p:cNvPr id="5" name="Picture 4">
            <a:extLst>
              <a:ext uri="{FF2B5EF4-FFF2-40B4-BE49-F238E27FC236}">
                <a16:creationId xmlns:a16="http://schemas.microsoft.com/office/drawing/2014/main" id="{40710D12-5918-4AA7-0556-3852B70A5D1E}"/>
              </a:ext>
            </a:extLst>
          </p:cNvPr>
          <p:cNvPicPr>
            <a:picLocks noChangeAspect="1"/>
          </p:cNvPicPr>
          <p:nvPr/>
        </p:nvPicPr>
        <p:blipFill>
          <a:blip r:embed="rId3"/>
          <a:stretch>
            <a:fillRect/>
          </a:stretch>
        </p:blipFill>
        <p:spPr>
          <a:xfrm>
            <a:off x="9265168" y="2595666"/>
            <a:ext cx="2647619" cy="1666667"/>
          </a:xfrm>
          <a:prstGeom prst="rect">
            <a:avLst/>
          </a:prstGeom>
        </p:spPr>
      </p:pic>
    </p:spTree>
    <p:extLst>
      <p:ext uri="{BB962C8B-B14F-4D97-AF65-F5344CB8AC3E}">
        <p14:creationId xmlns:p14="http://schemas.microsoft.com/office/powerpoint/2010/main" val="3588960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CF85C-68F9-135E-9F43-DF047B91F0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BD9196-7729-9722-E115-FCA7418FEBE2}"/>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Erikson’s Psychosocial Stages and Issac’s experiences </a:t>
            </a:r>
            <a:endParaRPr lang="en-GB" sz="2800" b="1" dirty="0">
              <a:solidFill>
                <a:srgbClr val="FFFF00"/>
              </a:solidFill>
            </a:endParaRPr>
          </a:p>
        </p:txBody>
      </p:sp>
      <p:sp>
        <p:nvSpPr>
          <p:cNvPr id="3" name="Subtitle 2">
            <a:extLst>
              <a:ext uri="{FF2B5EF4-FFF2-40B4-BE49-F238E27FC236}">
                <a16:creationId xmlns:a16="http://schemas.microsoft.com/office/drawing/2014/main" id="{4E4D2ED0-6DC1-BD30-4CFD-35118106D619}"/>
              </a:ext>
            </a:extLst>
          </p:cNvPr>
          <p:cNvSpPr>
            <a:spLocks noGrp="1"/>
          </p:cNvSpPr>
          <p:nvPr>
            <p:ph type="subTitle" idx="1"/>
          </p:nvPr>
        </p:nvSpPr>
        <p:spPr>
          <a:xfrm>
            <a:off x="547274" y="1713825"/>
            <a:ext cx="6989152" cy="4067543"/>
          </a:xfrm>
        </p:spPr>
        <p:txBody>
          <a:bodyPr>
            <a:normAutofit/>
          </a:bodyPr>
          <a:lstStyle/>
          <a:p>
            <a:pPr marL="342900" indent="-342900" algn="just">
              <a:buFont typeface="Arial" panose="020B0604020202020204" pitchFamily="34" charset="0"/>
              <a:buChar char="•"/>
            </a:pPr>
            <a:r>
              <a:rPr lang="en-US" dirty="0"/>
              <a:t>The theory is applicable to the following areas : -</a:t>
            </a:r>
          </a:p>
          <a:p>
            <a:pPr marL="342900" indent="-342900" algn="just">
              <a:buFont typeface="Wingdings" panose="05000000000000000000" pitchFamily="2" charset="2"/>
              <a:buChar char="q"/>
            </a:pPr>
            <a:r>
              <a:rPr lang="en-US" dirty="0"/>
              <a:t>D</a:t>
            </a:r>
            <a:r>
              <a:rPr lang="en-US" sz="2000" dirty="0"/>
              <a:t>isrupted child care</a:t>
            </a:r>
          </a:p>
          <a:p>
            <a:pPr marL="342900" indent="-342900" algn="just">
              <a:buFont typeface="Wingdings" panose="05000000000000000000" pitchFamily="2" charset="2"/>
              <a:buChar char="q"/>
            </a:pPr>
            <a:r>
              <a:rPr lang="en-US" dirty="0"/>
              <a:t>L</a:t>
            </a:r>
            <a:r>
              <a:rPr lang="en-US" sz="2000" dirty="0"/>
              <a:t>imitations in social introduction </a:t>
            </a:r>
          </a:p>
          <a:p>
            <a:pPr marL="342900" indent="-342900" algn="just">
              <a:buFont typeface="Wingdings" panose="05000000000000000000" pitchFamily="2" charset="2"/>
              <a:buChar char="q"/>
            </a:pPr>
            <a:r>
              <a:rPr lang="en-US" dirty="0"/>
              <a:t>Di</a:t>
            </a:r>
            <a:r>
              <a:rPr lang="en-US" sz="2000" dirty="0"/>
              <a:t>fferent types of introversion (de Carvalho and Veiga, 2022).</a:t>
            </a:r>
          </a:p>
          <a:p>
            <a:pPr marL="342900" indent="-342900" algn="just">
              <a:buFont typeface="Arial" panose="020B0604020202020204" pitchFamily="34" charset="0"/>
              <a:buChar char="•"/>
            </a:pPr>
            <a:r>
              <a:rPr lang="en-US" sz="2000" dirty="0"/>
              <a:t>Autonomy versus shame and doubt</a:t>
            </a:r>
          </a:p>
          <a:p>
            <a:pPr marL="342900" indent="-342900" algn="just">
              <a:buFont typeface="Arial" panose="020B0604020202020204" pitchFamily="34" charset="0"/>
              <a:buChar char="•"/>
            </a:pPr>
            <a:r>
              <a:rPr lang="en-US" sz="2000" dirty="0"/>
              <a:t>Social inclusion and activities (</a:t>
            </a:r>
            <a:r>
              <a:rPr lang="en-US" dirty="0"/>
              <a:t>M</a:t>
            </a:r>
            <a:r>
              <a:rPr lang="en-US" sz="2000" dirty="0"/>
              <a:t>ishra, 2024)</a:t>
            </a:r>
          </a:p>
          <a:p>
            <a:pPr marL="342900" indent="-342900" algn="just">
              <a:buFont typeface="Arial" panose="020B0604020202020204" pitchFamily="34" charset="0"/>
              <a:buChar char="•"/>
            </a:pPr>
            <a:r>
              <a:rPr lang="en-US" sz="2000" dirty="0"/>
              <a:t>Withdrawn due to early disruption</a:t>
            </a:r>
          </a:p>
          <a:p>
            <a:pPr marL="342900" indent="-342900" algn="just">
              <a:buFont typeface="Arial" panose="020B0604020202020204" pitchFamily="34" charset="0"/>
              <a:buChar char="•"/>
            </a:pPr>
            <a:r>
              <a:rPr lang="en-US" sz="2000" dirty="0"/>
              <a:t>Issues with the development of language. </a:t>
            </a:r>
          </a:p>
        </p:txBody>
      </p:sp>
      <p:pic>
        <p:nvPicPr>
          <p:cNvPr id="5" name="Picture 4">
            <a:extLst>
              <a:ext uri="{FF2B5EF4-FFF2-40B4-BE49-F238E27FC236}">
                <a16:creationId xmlns:a16="http://schemas.microsoft.com/office/drawing/2014/main" id="{3AF5DE0E-7B0C-66F0-19A1-84F998FEDB9D}"/>
              </a:ext>
            </a:extLst>
          </p:cNvPr>
          <p:cNvPicPr>
            <a:picLocks noChangeAspect="1"/>
          </p:cNvPicPr>
          <p:nvPr/>
        </p:nvPicPr>
        <p:blipFill>
          <a:blip r:embed="rId3"/>
          <a:stretch>
            <a:fillRect/>
          </a:stretch>
        </p:blipFill>
        <p:spPr>
          <a:xfrm>
            <a:off x="9476001" y="2748047"/>
            <a:ext cx="2590476" cy="1361905"/>
          </a:xfrm>
          <a:prstGeom prst="rect">
            <a:avLst/>
          </a:prstGeom>
        </p:spPr>
      </p:pic>
    </p:spTree>
    <p:extLst>
      <p:ext uri="{BB962C8B-B14F-4D97-AF65-F5344CB8AC3E}">
        <p14:creationId xmlns:p14="http://schemas.microsoft.com/office/powerpoint/2010/main" val="1162367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2F278-209C-6214-35EA-6C6960BB82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B82A1C-6B69-4D26-DC59-E9195D040C0B}"/>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Proposal of a realistic intervention </a:t>
            </a:r>
            <a:endParaRPr lang="en-GB" sz="2800" b="1" dirty="0">
              <a:solidFill>
                <a:srgbClr val="FFFF00"/>
              </a:solidFill>
            </a:endParaRPr>
          </a:p>
        </p:txBody>
      </p:sp>
      <p:sp>
        <p:nvSpPr>
          <p:cNvPr id="3" name="Subtitle 2">
            <a:extLst>
              <a:ext uri="{FF2B5EF4-FFF2-40B4-BE49-F238E27FC236}">
                <a16:creationId xmlns:a16="http://schemas.microsoft.com/office/drawing/2014/main" id="{3D4ED393-E5D8-47C4-C05B-FA9063D8574E}"/>
              </a:ext>
            </a:extLst>
          </p:cNvPr>
          <p:cNvSpPr>
            <a:spLocks noGrp="1"/>
          </p:cNvSpPr>
          <p:nvPr>
            <p:ph type="subTitle" idx="1"/>
          </p:nvPr>
        </p:nvSpPr>
        <p:spPr>
          <a:xfrm>
            <a:off x="1019222" y="1890805"/>
            <a:ext cx="6266481" cy="4259272"/>
          </a:xfrm>
        </p:spPr>
        <p:txBody>
          <a:bodyPr>
            <a:normAutofit lnSpcReduction="10000"/>
          </a:bodyPr>
          <a:lstStyle/>
          <a:p>
            <a:pPr marL="342900" indent="-342900" algn="just">
              <a:buFont typeface="Arial" panose="020B0604020202020204" pitchFamily="34" charset="0"/>
              <a:buChar char="•"/>
            </a:pPr>
            <a:r>
              <a:rPr lang="en-US" sz="2000" dirty="0"/>
              <a:t>Execution of a play-based learning strategy</a:t>
            </a:r>
          </a:p>
          <a:p>
            <a:pPr marL="342900" indent="-342900" algn="just">
              <a:buFont typeface="Arial" panose="020B0604020202020204" pitchFamily="34" charset="0"/>
              <a:buChar char="•"/>
            </a:pPr>
            <a:r>
              <a:rPr lang="en-US" sz="2000" dirty="0"/>
              <a:t>Stepping into the stage of initiative versus guilt (Miller and Lang, 2022). </a:t>
            </a:r>
          </a:p>
          <a:p>
            <a:pPr marL="342900" indent="-342900" algn="just">
              <a:buFont typeface="Arial" panose="020B0604020202020204" pitchFamily="34" charset="0"/>
              <a:buChar char="•"/>
            </a:pPr>
            <a:r>
              <a:rPr lang="en-US" sz="2000" dirty="0"/>
              <a:t>Attachment-based approaches </a:t>
            </a:r>
          </a:p>
          <a:p>
            <a:pPr marL="342900" indent="-342900" algn="just">
              <a:buFont typeface="Arial" panose="020B0604020202020204" pitchFamily="34" charset="0"/>
              <a:buChar char="•"/>
            </a:pPr>
            <a:r>
              <a:rPr lang="en-US" sz="2000" dirty="0"/>
              <a:t>Language-rich environment </a:t>
            </a:r>
          </a:p>
          <a:p>
            <a:pPr marL="342900" indent="-342900" algn="just">
              <a:buFont typeface="Arial" panose="020B0604020202020204" pitchFamily="34" charset="0"/>
              <a:buChar char="•"/>
            </a:pPr>
            <a:r>
              <a:rPr lang="en-US" sz="2000" dirty="0"/>
              <a:t>Proper support from the parents</a:t>
            </a:r>
          </a:p>
          <a:p>
            <a:pPr marL="342900" indent="-342900" algn="just">
              <a:buFont typeface="Arial" panose="020B0604020202020204" pitchFamily="34" charset="0"/>
              <a:buChar char="•"/>
            </a:pPr>
            <a:r>
              <a:rPr lang="en-US" sz="2000" dirty="0"/>
              <a:t>Cultivation of  relationship </a:t>
            </a:r>
          </a:p>
          <a:p>
            <a:pPr marL="342900" indent="-342900" algn="just">
              <a:buFont typeface="Arial" panose="020B0604020202020204" pitchFamily="34" charset="0"/>
              <a:buChar char="•"/>
            </a:pPr>
            <a:r>
              <a:rPr lang="en-US" sz="2000" dirty="0"/>
              <a:t>Growth communication </a:t>
            </a:r>
          </a:p>
          <a:p>
            <a:pPr marL="342900" indent="-342900" algn="just">
              <a:buFont typeface="Arial" panose="020B0604020202020204" pitchFamily="34" charset="0"/>
              <a:buChar char="•"/>
            </a:pPr>
            <a:r>
              <a:rPr lang="en-US" sz="2000" dirty="0"/>
              <a:t>Success of social development (</a:t>
            </a:r>
            <a:r>
              <a:rPr lang="en-US" dirty="0" err="1"/>
              <a:t>L</a:t>
            </a:r>
            <a:r>
              <a:rPr lang="en-US" sz="2000" dirty="0" err="1"/>
              <a:t>ikhar</a:t>
            </a:r>
            <a:r>
              <a:rPr lang="en-US" sz="2000" dirty="0"/>
              <a:t> </a:t>
            </a:r>
            <a:r>
              <a:rPr lang="en-US" sz="2000" i="1" dirty="0"/>
              <a:t>et al., </a:t>
            </a:r>
            <a:r>
              <a:rPr lang="en-US" sz="2000" dirty="0"/>
              <a:t>2022). </a:t>
            </a:r>
          </a:p>
          <a:p>
            <a:pPr marL="342900" indent="-342900" algn="just">
              <a:buFont typeface="Arial" panose="020B0604020202020204" pitchFamily="34" charset="0"/>
              <a:buChar char="•"/>
            </a:pPr>
            <a:r>
              <a:rPr lang="en-US" dirty="0"/>
              <a:t>Collaboration with </a:t>
            </a:r>
            <a:r>
              <a:rPr lang="en-IN" b="1" i="1" dirty="0"/>
              <a:t>New River Green Children's Centre</a:t>
            </a:r>
            <a:r>
              <a:rPr lang="en-IN" i="1" dirty="0"/>
              <a:t> </a:t>
            </a:r>
            <a:endParaRPr lang="en-GB" sz="2000" i="1" dirty="0"/>
          </a:p>
        </p:txBody>
      </p:sp>
      <p:pic>
        <p:nvPicPr>
          <p:cNvPr id="5" name="Picture 4">
            <a:extLst>
              <a:ext uri="{FF2B5EF4-FFF2-40B4-BE49-F238E27FC236}">
                <a16:creationId xmlns:a16="http://schemas.microsoft.com/office/drawing/2014/main" id="{4A27628B-D1D2-3336-CD02-C3C3D8E5D47E}"/>
              </a:ext>
            </a:extLst>
          </p:cNvPr>
          <p:cNvPicPr>
            <a:picLocks noChangeAspect="1"/>
          </p:cNvPicPr>
          <p:nvPr/>
        </p:nvPicPr>
        <p:blipFill>
          <a:blip r:embed="rId3"/>
          <a:stretch>
            <a:fillRect/>
          </a:stretch>
        </p:blipFill>
        <p:spPr>
          <a:xfrm>
            <a:off x="9533144" y="2581381"/>
            <a:ext cx="2476190" cy="1695238"/>
          </a:xfrm>
          <a:prstGeom prst="rect">
            <a:avLst/>
          </a:prstGeom>
        </p:spPr>
      </p:pic>
    </p:spTree>
    <p:extLst>
      <p:ext uri="{BB962C8B-B14F-4D97-AF65-F5344CB8AC3E}">
        <p14:creationId xmlns:p14="http://schemas.microsoft.com/office/powerpoint/2010/main" val="4130710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1214A-A933-A26A-F47E-8365F1A96E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105638-EDF8-126B-C34C-6E75B10D10F7}"/>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Nature vs nurture </a:t>
            </a:r>
            <a:endParaRPr lang="en-GB" sz="2800" b="1" dirty="0">
              <a:solidFill>
                <a:srgbClr val="FFFF00"/>
              </a:solidFill>
            </a:endParaRPr>
          </a:p>
        </p:txBody>
      </p:sp>
      <p:sp>
        <p:nvSpPr>
          <p:cNvPr id="3" name="Subtitle 2">
            <a:extLst>
              <a:ext uri="{FF2B5EF4-FFF2-40B4-BE49-F238E27FC236}">
                <a16:creationId xmlns:a16="http://schemas.microsoft.com/office/drawing/2014/main" id="{54CD7BFA-0114-9370-4EC9-E864BC7E29DE}"/>
              </a:ext>
            </a:extLst>
          </p:cNvPr>
          <p:cNvSpPr>
            <a:spLocks noGrp="1"/>
          </p:cNvSpPr>
          <p:nvPr>
            <p:ph type="subTitle" idx="1"/>
          </p:nvPr>
        </p:nvSpPr>
        <p:spPr>
          <a:xfrm>
            <a:off x="1235811" y="1913066"/>
            <a:ext cx="6234664" cy="4194436"/>
          </a:xfrm>
        </p:spPr>
        <p:txBody>
          <a:bodyPr>
            <a:normAutofit/>
          </a:bodyPr>
          <a:lstStyle/>
          <a:p>
            <a:pPr marL="342900" indent="-342900" algn="just">
              <a:buFont typeface="Arial" panose="020B0604020202020204" pitchFamily="34" charset="0"/>
              <a:buChar char="•"/>
            </a:pPr>
            <a:r>
              <a:rPr lang="en-GB" dirty="0"/>
              <a:t>B</a:t>
            </a:r>
            <a:r>
              <a:rPr lang="en-GB" sz="2000" dirty="0"/>
              <a:t>iological influence </a:t>
            </a:r>
          </a:p>
          <a:p>
            <a:pPr marL="342900" indent="-342900" algn="just">
              <a:buFont typeface="Wingdings" panose="05000000000000000000" pitchFamily="2" charset="2"/>
              <a:buChar char="Ø"/>
            </a:pPr>
            <a:r>
              <a:rPr lang="en-GB" dirty="0"/>
              <a:t>Issues of mother</a:t>
            </a:r>
          </a:p>
          <a:p>
            <a:pPr marL="342900" indent="-342900" algn="just">
              <a:buFont typeface="Wingdings" panose="05000000000000000000" pitchFamily="2" charset="2"/>
              <a:buChar char="Ø"/>
            </a:pPr>
            <a:r>
              <a:rPr lang="en-US" dirty="0"/>
              <a:t>R</a:t>
            </a:r>
            <a:r>
              <a:rPr lang="en-US" sz="2000" dirty="0"/>
              <a:t>eluctance to join the group (Nathan </a:t>
            </a:r>
            <a:r>
              <a:rPr lang="en-US" sz="2000" i="1" dirty="0"/>
              <a:t>et al., </a:t>
            </a:r>
            <a:r>
              <a:rPr lang="en-US" sz="2000" dirty="0"/>
              <a:t>2022).</a:t>
            </a:r>
            <a:endParaRPr lang="en-GB" dirty="0"/>
          </a:p>
          <a:p>
            <a:pPr marL="342900" indent="-342900" algn="just">
              <a:buFont typeface="Arial" panose="020B0604020202020204" pitchFamily="34" charset="0"/>
              <a:buChar char="•"/>
            </a:pPr>
            <a:r>
              <a:rPr lang="en-GB" sz="2000" dirty="0"/>
              <a:t>Environmental influences</a:t>
            </a:r>
          </a:p>
          <a:p>
            <a:pPr marL="342900" indent="-342900" algn="just">
              <a:buFont typeface="Arial" panose="020B0604020202020204" pitchFamily="34" charset="0"/>
              <a:buChar char="•"/>
            </a:pPr>
            <a:r>
              <a:rPr lang="en-GB" dirty="0"/>
              <a:t>D</a:t>
            </a:r>
            <a:r>
              <a:rPr lang="en-GB" sz="2000" dirty="0"/>
              <a:t>isrupted child care management </a:t>
            </a:r>
          </a:p>
          <a:p>
            <a:pPr marL="342900" indent="-342900" algn="just">
              <a:buFont typeface="Arial" panose="020B0604020202020204" pitchFamily="34" charset="0"/>
              <a:buChar char="•"/>
            </a:pPr>
            <a:r>
              <a:rPr lang="en-GB" dirty="0"/>
              <a:t>L</a:t>
            </a:r>
            <a:r>
              <a:rPr lang="en-GB" sz="2000" dirty="0"/>
              <a:t>imited social support</a:t>
            </a:r>
          </a:p>
        </p:txBody>
      </p:sp>
      <p:pic>
        <p:nvPicPr>
          <p:cNvPr id="5" name="Picture 4">
            <a:extLst>
              <a:ext uri="{FF2B5EF4-FFF2-40B4-BE49-F238E27FC236}">
                <a16:creationId xmlns:a16="http://schemas.microsoft.com/office/drawing/2014/main" id="{7AEFEA6D-9569-3E9D-14C3-4663100154D2}"/>
              </a:ext>
            </a:extLst>
          </p:cNvPr>
          <p:cNvPicPr>
            <a:picLocks noChangeAspect="1"/>
          </p:cNvPicPr>
          <p:nvPr/>
        </p:nvPicPr>
        <p:blipFill>
          <a:blip r:embed="rId3"/>
          <a:stretch>
            <a:fillRect/>
          </a:stretch>
        </p:blipFill>
        <p:spPr>
          <a:xfrm>
            <a:off x="9417549" y="2684620"/>
            <a:ext cx="2342857" cy="1695238"/>
          </a:xfrm>
          <a:prstGeom prst="rect">
            <a:avLst/>
          </a:prstGeom>
        </p:spPr>
      </p:pic>
    </p:spTree>
    <p:extLst>
      <p:ext uri="{BB962C8B-B14F-4D97-AF65-F5344CB8AC3E}">
        <p14:creationId xmlns:p14="http://schemas.microsoft.com/office/powerpoint/2010/main" val="1851381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1C4D4-D64F-EDCE-0BB8-F5C34C2FEA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5BA61B-BA7B-5E90-8DDE-E6B7CB900733}"/>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Critical estimation of the theory </a:t>
            </a:r>
            <a:endParaRPr lang="en-GB" sz="2800" b="1" dirty="0">
              <a:solidFill>
                <a:srgbClr val="FFFF00"/>
              </a:solidFill>
            </a:endParaRPr>
          </a:p>
        </p:txBody>
      </p:sp>
      <p:sp>
        <p:nvSpPr>
          <p:cNvPr id="3" name="Subtitle 2">
            <a:extLst>
              <a:ext uri="{FF2B5EF4-FFF2-40B4-BE49-F238E27FC236}">
                <a16:creationId xmlns:a16="http://schemas.microsoft.com/office/drawing/2014/main" id="{8DD0E86C-C31D-32FD-E170-6C2C280F254E}"/>
              </a:ext>
            </a:extLst>
          </p:cNvPr>
          <p:cNvSpPr>
            <a:spLocks noGrp="1"/>
          </p:cNvSpPr>
          <p:nvPr>
            <p:ph type="subTitle" idx="1"/>
          </p:nvPr>
        </p:nvSpPr>
        <p:spPr>
          <a:xfrm>
            <a:off x="483079" y="1570009"/>
            <a:ext cx="7815531" cy="4951562"/>
          </a:xfrm>
        </p:spPr>
        <p:txBody>
          <a:bodyPr>
            <a:normAutofit/>
          </a:bodyPr>
          <a:lstStyle/>
          <a:p>
            <a:pPr marL="342900" indent="-342900" algn="just">
              <a:buFont typeface="Arial" panose="020B0604020202020204" pitchFamily="34" charset="0"/>
              <a:buChar char="•"/>
            </a:pPr>
            <a:r>
              <a:rPr lang="en-GB" sz="2000" b="1" dirty="0">
                <a:solidFill>
                  <a:srgbClr val="FFFF00"/>
                </a:solidFill>
              </a:rPr>
              <a:t>Strengths </a:t>
            </a:r>
          </a:p>
          <a:p>
            <a:pPr marL="342900" indent="-342900" algn="just">
              <a:buFont typeface="Wingdings" panose="05000000000000000000" pitchFamily="2" charset="2"/>
              <a:buChar char="Ø"/>
            </a:pPr>
            <a:r>
              <a:rPr lang="en-US" dirty="0"/>
              <a:t>perspective of lifespan</a:t>
            </a:r>
          </a:p>
          <a:p>
            <a:pPr marL="342900" indent="-342900" algn="just">
              <a:buFont typeface="Wingdings" panose="05000000000000000000" pitchFamily="2" charset="2"/>
              <a:buChar char="Ø"/>
            </a:pPr>
            <a:r>
              <a:rPr lang="en-US" dirty="0"/>
              <a:t>social and cultural influence </a:t>
            </a:r>
          </a:p>
          <a:p>
            <a:pPr marL="342900" indent="-342900" algn="just">
              <a:buFont typeface="Wingdings" panose="05000000000000000000" pitchFamily="2" charset="2"/>
              <a:buChar char="Ø"/>
            </a:pPr>
            <a:r>
              <a:rPr lang="en-US" dirty="0"/>
              <a:t>development of personality</a:t>
            </a:r>
          </a:p>
          <a:p>
            <a:pPr marL="342900" indent="-342900" algn="just">
              <a:buFont typeface="Wingdings" panose="05000000000000000000" pitchFamily="2" charset="2"/>
              <a:buChar char="Ø"/>
            </a:pPr>
            <a:r>
              <a:rPr lang="en-US" dirty="0"/>
              <a:t>proper support in early child care (Tollan </a:t>
            </a:r>
            <a:r>
              <a:rPr lang="en-US" i="1" dirty="0"/>
              <a:t>et al., </a:t>
            </a:r>
            <a:r>
              <a:rPr lang="en-US" dirty="0"/>
              <a:t>2023). </a:t>
            </a:r>
            <a:endParaRPr lang="en-GB" sz="2000" dirty="0"/>
          </a:p>
          <a:p>
            <a:pPr marL="342900" indent="-342900" algn="just">
              <a:buFont typeface="Arial" panose="020B0604020202020204" pitchFamily="34" charset="0"/>
              <a:buChar char="•"/>
            </a:pPr>
            <a:r>
              <a:rPr lang="en-GB" b="1" dirty="0">
                <a:solidFill>
                  <a:srgbClr val="FFFF00"/>
                </a:solidFill>
              </a:rPr>
              <a:t>Weaknesses</a:t>
            </a:r>
            <a:r>
              <a:rPr lang="en-GB" dirty="0">
                <a:solidFill>
                  <a:srgbClr val="FFFF00"/>
                </a:solidFill>
              </a:rPr>
              <a:t> </a:t>
            </a:r>
          </a:p>
          <a:p>
            <a:pPr marL="342900" indent="-342900" algn="just">
              <a:buFont typeface="Wingdings" panose="05000000000000000000" pitchFamily="2" charset="2"/>
              <a:buChar char="Ø"/>
            </a:pPr>
            <a:r>
              <a:rPr lang="en-US" dirty="0"/>
              <a:t>inadequacy of explaining the factors </a:t>
            </a:r>
          </a:p>
          <a:p>
            <a:pPr marL="342900" indent="-342900" algn="just">
              <a:buFont typeface="Wingdings" panose="05000000000000000000" pitchFamily="2" charset="2"/>
              <a:buChar char="Ø"/>
            </a:pPr>
            <a:r>
              <a:rPr lang="en-US" dirty="0"/>
              <a:t>concept of integrity often creates issues </a:t>
            </a:r>
          </a:p>
          <a:p>
            <a:pPr marL="342900" indent="-342900" algn="just">
              <a:buFont typeface="Wingdings" panose="05000000000000000000" pitchFamily="2" charset="2"/>
              <a:buChar char="Ø"/>
            </a:pPr>
            <a:r>
              <a:rPr lang="en-US" dirty="0"/>
              <a:t>cultural bias </a:t>
            </a:r>
            <a:endParaRPr lang="en-GB" dirty="0"/>
          </a:p>
          <a:p>
            <a:pPr marL="342900" indent="-342900" algn="just">
              <a:buFont typeface="Arial" panose="020B0604020202020204" pitchFamily="34" charset="0"/>
              <a:buChar char="•"/>
            </a:pPr>
            <a:r>
              <a:rPr lang="en-GB" sz="2000" b="1" dirty="0">
                <a:solidFill>
                  <a:srgbClr val="FFFF00"/>
                </a:solidFill>
              </a:rPr>
              <a:t>Alte</a:t>
            </a:r>
            <a:r>
              <a:rPr lang="en-GB" b="1" dirty="0">
                <a:solidFill>
                  <a:srgbClr val="FFFF00"/>
                </a:solidFill>
              </a:rPr>
              <a:t>rnative theory </a:t>
            </a:r>
          </a:p>
          <a:p>
            <a:pPr marL="342900" indent="-342900" algn="just">
              <a:buFont typeface="Wingdings" panose="05000000000000000000" pitchFamily="2" charset="2"/>
              <a:buChar char="Ø"/>
            </a:pPr>
            <a:r>
              <a:rPr lang="en-GB" sz="2000" dirty="0"/>
              <a:t>Piaget’s Cognitive Development Theory (</a:t>
            </a:r>
            <a:r>
              <a:rPr lang="en-GB" sz="2000" dirty="0" err="1"/>
              <a:t>Oogarah</a:t>
            </a:r>
            <a:r>
              <a:rPr lang="en-GB" sz="2000" dirty="0"/>
              <a:t>-Pratap </a:t>
            </a:r>
            <a:r>
              <a:rPr lang="en-GB" sz="2000" i="1" dirty="0"/>
              <a:t>et al., </a:t>
            </a:r>
            <a:r>
              <a:rPr lang="en-GB" sz="2000" dirty="0"/>
              <a:t>2025).</a:t>
            </a:r>
          </a:p>
          <a:p>
            <a:pPr marL="342900" indent="-342900" algn="just">
              <a:buFont typeface="Arial" panose="020B0604020202020204" pitchFamily="34" charset="0"/>
              <a:buChar char="•"/>
            </a:pPr>
            <a:endParaRPr lang="en-GB" sz="2000" dirty="0"/>
          </a:p>
        </p:txBody>
      </p:sp>
      <p:pic>
        <p:nvPicPr>
          <p:cNvPr id="5" name="Picture 4">
            <a:extLst>
              <a:ext uri="{FF2B5EF4-FFF2-40B4-BE49-F238E27FC236}">
                <a16:creationId xmlns:a16="http://schemas.microsoft.com/office/drawing/2014/main" id="{E34DA55F-18D0-B903-6A21-762C91DD2E53}"/>
              </a:ext>
            </a:extLst>
          </p:cNvPr>
          <p:cNvPicPr>
            <a:picLocks noChangeAspect="1"/>
          </p:cNvPicPr>
          <p:nvPr/>
        </p:nvPicPr>
        <p:blipFill>
          <a:blip r:embed="rId3"/>
          <a:stretch>
            <a:fillRect/>
          </a:stretch>
        </p:blipFill>
        <p:spPr>
          <a:xfrm>
            <a:off x="8024137" y="1924238"/>
            <a:ext cx="2714286" cy="1504762"/>
          </a:xfrm>
          <a:prstGeom prst="rect">
            <a:avLst/>
          </a:prstGeom>
        </p:spPr>
      </p:pic>
      <p:pic>
        <p:nvPicPr>
          <p:cNvPr id="8" name="Picture 7">
            <a:extLst>
              <a:ext uri="{FF2B5EF4-FFF2-40B4-BE49-F238E27FC236}">
                <a16:creationId xmlns:a16="http://schemas.microsoft.com/office/drawing/2014/main" id="{4A660D50-EE76-ECC8-C00A-5536A7574606}"/>
              </a:ext>
            </a:extLst>
          </p:cNvPr>
          <p:cNvPicPr>
            <a:picLocks noChangeAspect="1"/>
          </p:cNvPicPr>
          <p:nvPr/>
        </p:nvPicPr>
        <p:blipFill>
          <a:blip r:embed="rId4"/>
          <a:stretch>
            <a:fillRect/>
          </a:stretch>
        </p:blipFill>
        <p:spPr>
          <a:xfrm>
            <a:off x="8832731" y="3783229"/>
            <a:ext cx="2876190" cy="1542857"/>
          </a:xfrm>
          <a:prstGeom prst="rect">
            <a:avLst/>
          </a:prstGeom>
        </p:spPr>
      </p:pic>
    </p:spTree>
    <p:extLst>
      <p:ext uri="{BB962C8B-B14F-4D97-AF65-F5344CB8AC3E}">
        <p14:creationId xmlns:p14="http://schemas.microsoft.com/office/powerpoint/2010/main" val="3597257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8FA6C-5976-DDE9-69E0-AC566D35AD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460AD4-FF08-250A-FB40-9645D95F4D06}"/>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Conclusion</a:t>
            </a:r>
            <a:endParaRPr lang="en-GB" sz="2800" b="1" dirty="0">
              <a:solidFill>
                <a:srgbClr val="FFFF00"/>
              </a:solidFill>
            </a:endParaRPr>
          </a:p>
        </p:txBody>
      </p:sp>
      <p:sp>
        <p:nvSpPr>
          <p:cNvPr id="3" name="Subtitle 2">
            <a:extLst>
              <a:ext uri="{FF2B5EF4-FFF2-40B4-BE49-F238E27FC236}">
                <a16:creationId xmlns:a16="http://schemas.microsoft.com/office/drawing/2014/main" id="{88E25C98-7CC4-896A-7DC0-1149F8119A19}"/>
              </a:ext>
            </a:extLst>
          </p:cNvPr>
          <p:cNvSpPr>
            <a:spLocks noGrp="1"/>
          </p:cNvSpPr>
          <p:nvPr>
            <p:ph type="subTitle" idx="1"/>
          </p:nvPr>
        </p:nvSpPr>
        <p:spPr>
          <a:xfrm>
            <a:off x="1347019" y="1947622"/>
            <a:ext cx="9497961" cy="4297903"/>
          </a:xfrm>
        </p:spPr>
        <p:txBody>
          <a:bodyPr>
            <a:normAutofit/>
          </a:bodyPr>
          <a:lstStyle/>
          <a:p>
            <a:pPr marL="342900" indent="-342900" algn="just">
              <a:buFont typeface="Arial" panose="020B0604020202020204" pitchFamily="34" charset="0"/>
              <a:buChar char="•"/>
            </a:pPr>
            <a:r>
              <a:rPr lang="en-GB" sz="2400" dirty="0"/>
              <a:t>Evaluation of the case study becomes associated with the application of the theory </a:t>
            </a:r>
          </a:p>
          <a:p>
            <a:pPr marL="342900" indent="-342900" algn="just">
              <a:buFont typeface="Arial" panose="020B0604020202020204" pitchFamily="34" charset="0"/>
              <a:buChar char="•"/>
            </a:pPr>
            <a:r>
              <a:rPr lang="en-GB" sz="2400" dirty="0"/>
              <a:t>The estimation helps to identify the reasons behind Issac’s developmental challenges </a:t>
            </a:r>
          </a:p>
          <a:p>
            <a:pPr marL="342900" indent="-342900" algn="just">
              <a:buFont typeface="Arial" panose="020B0604020202020204" pitchFamily="34" charset="0"/>
              <a:buChar char="•"/>
            </a:pPr>
            <a:r>
              <a:rPr lang="en-US" sz="2400" dirty="0"/>
              <a:t>Strategic execution of practical stages for realistic intervention of approaches </a:t>
            </a:r>
          </a:p>
          <a:p>
            <a:pPr marL="342900" indent="-342900" algn="just">
              <a:buFont typeface="Arial" panose="020B0604020202020204" pitchFamily="34" charset="0"/>
              <a:buChar char="•"/>
            </a:pPr>
            <a:r>
              <a:rPr lang="en-US" sz="2400" dirty="0"/>
              <a:t>Critical evaluation of the study helps to draw another significant theory </a:t>
            </a:r>
            <a:endParaRPr lang="en-GB" sz="2400" dirty="0"/>
          </a:p>
        </p:txBody>
      </p:sp>
    </p:spTree>
    <p:extLst>
      <p:ext uri="{BB962C8B-B14F-4D97-AF65-F5344CB8AC3E}">
        <p14:creationId xmlns:p14="http://schemas.microsoft.com/office/powerpoint/2010/main" val="3840624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3BDE23-BF51-6E14-0080-7464E5D2E4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EFEECD-A0D1-C82E-AAB5-F44811A6825A}"/>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References </a:t>
            </a:r>
            <a:endParaRPr lang="en-GB" sz="2800" b="1" dirty="0">
              <a:solidFill>
                <a:srgbClr val="FFFF00"/>
              </a:solidFill>
            </a:endParaRPr>
          </a:p>
        </p:txBody>
      </p:sp>
      <p:sp>
        <p:nvSpPr>
          <p:cNvPr id="3" name="Subtitle 2">
            <a:extLst>
              <a:ext uri="{FF2B5EF4-FFF2-40B4-BE49-F238E27FC236}">
                <a16:creationId xmlns:a16="http://schemas.microsoft.com/office/drawing/2014/main" id="{37B90CF4-BBE8-5E49-8A56-D8C88FE3CCEC}"/>
              </a:ext>
            </a:extLst>
          </p:cNvPr>
          <p:cNvSpPr>
            <a:spLocks noGrp="1"/>
          </p:cNvSpPr>
          <p:nvPr>
            <p:ph type="subTitle" idx="1"/>
          </p:nvPr>
        </p:nvSpPr>
        <p:spPr>
          <a:xfrm>
            <a:off x="221226" y="1297858"/>
            <a:ext cx="11813457" cy="5279923"/>
          </a:xfrm>
        </p:spPr>
        <p:txBody>
          <a:bodyPr>
            <a:normAutofit/>
          </a:bodyPr>
          <a:lstStyle/>
          <a:p>
            <a:pPr marL="342900" indent="-342900" algn="just">
              <a:buFont typeface="Arial" panose="020B0604020202020204" pitchFamily="34" charset="0"/>
              <a:buChar char="•"/>
            </a:pPr>
            <a:r>
              <a:rPr lang="en-GB" b="1" dirty="0"/>
              <a:t>de Carvalho, N.A. and Veiga, F.H. (2022) ‘Psychosocial development research in adolescence: A scoping review.’ </a:t>
            </a:r>
            <a:r>
              <a:rPr lang="en-GB" b="1" i="1" dirty="0"/>
              <a:t>Trends in Psychology</a:t>
            </a:r>
            <a:r>
              <a:rPr lang="en-GB" b="1" dirty="0"/>
              <a:t>, </a:t>
            </a:r>
            <a:r>
              <a:rPr lang="en-GB" b="1" i="1" dirty="0"/>
              <a:t>30</a:t>
            </a:r>
            <a:r>
              <a:rPr lang="en-GB" b="1" dirty="0"/>
              <a:t>(4), pp.640-669. Available at: </a:t>
            </a:r>
            <a:r>
              <a:rPr lang="en-GB" b="1" u="sng" dirty="0">
                <a:hlinkClick r:id="rId3"/>
              </a:rPr>
              <a:t>https://link.springer.com/article/10.1007/s43076-022-00143-0</a:t>
            </a:r>
            <a:r>
              <a:rPr lang="en-GB" b="1" dirty="0"/>
              <a:t> </a:t>
            </a:r>
            <a:endParaRPr lang="en-IN" b="1" dirty="0"/>
          </a:p>
          <a:p>
            <a:pPr marL="342900" indent="-342900" algn="just">
              <a:buFont typeface="Arial" panose="020B0604020202020204" pitchFamily="34" charset="0"/>
              <a:buChar char="•"/>
            </a:pPr>
            <a:r>
              <a:rPr lang="en-GB" b="1" dirty="0"/>
              <a:t>Gans, K.M., Tovar, A., Kang, A., Ward, D.S., Stowers, K.C., von Ash, T., Dionne, L., </a:t>
            </a:r>
            <a:r>
              <a:rPr lang="en-GB" b="1" dirty="0" err="1"/>
              <a:t>Papandonatos</a:t>
            </a:r>
            <a:r>
              <a:rPr lang="en-GB" b="1" dirty="0"/>
              <a:t>, G.D., Mena, N., Jiang, Q. and </a:t>
            </a:r>
            <a:r>
              <a:rPr lang="en-GB" b="1" dirty="0" err="1"/>
              <a:t>Risica</a:t>
            </a:r>
            <a:r>
              <a:rPr lang="en-GB" b="1" dirty="0"/>
              <a:t>, P.M. (2022) ‘A multi-component tailored intervention in family childcare homes improves diet quality and sedentary </a:t>
            </a:r>
            <a:r>
              <a:rPr lang="en-GB" b="1" dirty="0" err="1"/>
              <a:t>behavior</a:t>
            </a:r>
            <a:r>
              <a:rPr lang="en-GB" b="1" dirty="0"/>
              <a:t> of preschool children compared to an attention control: results from the Healthy Start-</a:t>
            </a:r>
            <a:r>
              <a:rPr lang="en-GB" b="1" dirty="0" err="1"/>
              <a:t>Comienzos</a:t>
            </a:r>
            <a:r>
              <a:rPr lang="en-GB" b="1" dirty="0"/>
              <a:t> Sanos cluster randomized trial.’ </a:t>
            </a:r>
            <a:r>
              <a:rPr lang="en-GB" b="1" i="1" dirty="0"/>
              <a:t>International Journal of </a:t>
            </a:r>
            <a:r>
              <a:rPr lang="en-GB" b="1" i="1" dirty="0" err="1"/>
              <a:t>Behavioral</a:t>
            </a:r>
            <a:r>
              <a:rPr lang="en-GB" b="1" i="1" dirty="0"/>
              <a:t> Nutrition and Physical Activity</a:t>
            </a:r>
            <a:r>
              <a:rPr lang="en-GB" b="1" dirty="0"/>
              <a:t>, </a:t>
            </a:r>
            <a:r>
              <a:rPr lang="en-GB" b="1" i="1" dirty="0"/>
              <a:t>19</a:t>
            </a:r>
            <a:r>
              <a:rPr lang="en-GB" b="1" dirty="0"/>
              <a:t>(1), p.45. Available at: </a:t>
            </a:r>
            <a:r>
              <a:rPr lang="en-GB" b="1" u="sng" dirty="0">
                <a:hlinkClick r:id="rId4"/>
              </a:rPr>
              <a:t>https://link.springer.com/article/10.1186/s12966-022-01272-6</a:t>
            </a:r>
            <a:r>
              <a:rPr lang="en-GB" b="1" dirty="0"/>
              <a:t> </a:t>
            </a:r>
            <a:endParaRPr lang="en-IN" b="1" dirty="0"/>
          </a:p>
          <a:p>
            <a:pPr marL="342900" indent="-342900" algn="just">
              <a:buFont typeface="Arial" panose="020B0604020202020204" pitchFamily="34" charset="0"/>
              <a:buChar char="•"/>
            </a:pPr>
            <a:r>
              <a:rPr lang="en-GB" b="1" dirty="0" err="1"/>
              <a:t>Likhar</a:t>
            </a:r>
            <a:r>
              <a:rPr lang="en-GB" b="1" dirty="0"/>
              <a:t>, A., Baghel, P., Patil, M. and Patil, M.S. (2022) ‘Early childhood development and social determinants. </a:t>
            </a:r>
            <a:r>
              <a:rPr lang="en-GB" b="1" i="1" dirty="0" err="1"/>
              <a:t>Cureus</a:t>
            </a:r>
            <a:r>
              <a:rPr lang="en-GB" b="1" dirty="0"/>
              <a:t>, </a:t>
            </a:r>
            <a:r>
              <a:rPr lang="en-GB" b="1" i="1" dirty="0"/>
              <a:t>14</a:t>
            </a:r>
            <a:r>
              <a:rPr lang="en-GB" b="1" dirty="0"/>
              <a:t>(9). Available at: 10.7759/cureus.29500 </a:t>
            </a:r>
            <a:endParaRPr lang="en-IN" b="1" dirty="0"/>
          </a:p>
          <a:p>
            <a:pPr marL="342900" indent="-342900" algn="just">
              <a:buFont typeface="Arial" panose="020B0604020202020204" pitchFamily="34" charset="0"/>
              <a:buChar char="•"/>
            </a:pPr>
            <a:r>
              <a:rPr lang="en-GB" b="1" dirty="0"/>
              <a:t>Maree, J.G. (2022) ‘The psychosocial development theory of Erik Erikson: critical overview.’ </a:t>
            </a:r>
            <a:r>
              <a:rPr lang="en-GB" b="1" i="1" dirty="0"/>
              <a:t>The influence of theorists and pioneers on early childhood education</a:t>
            </a:r>
            <a:r>
              <a:rPr lang="en-GB" b="1" dirty="0"/>
              <a:t>, pp.119-133. Available at: </a:t>
            </a:r>
            <a:r>
              <a:rPr lang="en-GB" b="1" u="sng" dirty="0">
                <a:hlinkClick r:id="rId5"/>
              </a:rPr>
              <a:t>https://www.taylorfrancis.com/chapters/edit/10.4324/9781003120216-11/psychosocial-development-theory-erik-erikson-critical-overview-jacobus-maree</a:t>
            </a:r>
            <a:r>
              <a:rPr lang="en-GB" b="1" dirty="0"/>
              <a:t> (Accessed: 09 June 2026).</a:t>
            </a:r>
            <a:endParaRPr lang="en-IN" b="1" dirty="0"/>
          </a:p>
          <a:p>
            <a:pPr marL="342900" indent="-342900" algn="just">
              <a:buFont typeface="Arial" panose="020B0604020202020204" pitchFamily="34" charset="0"/>
              <a:buChar char="•"/>
            </a:pPr>
            <a:endParaRPr lang="en-GB" sz="2000" b="1" dirty="0"/>
          </a:p>
        </p:txBody>
      </p:sp>
    </p:spTree>
    <p:extLst>
      <p:ext uri="{BB962C8B-B14F-4D97-AF65-F5344CB8AC3E}">
        <p14:creationId xmlns:p14="http://schemas.microsoft.com/office/powerpoint/2010/main" val="1553697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3091C-599C-79B0-F590-FA5049FC2F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012B44-A104-754A-5528-BA87159D0BB3}"/>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References </a:t>
            </a:r>
            <a:endParaRPr lang="en-GB" sz="2800" b="1" dirty="0">
              <a:solidFill>
                <a:srgbClr val="FFFF00"/>
              </a:solidFill>
            </a:endParaRPr>
          </a:p>
        </p:txBody>
      </p:sp>
      <p:sp>
        <p:nvSpPr>
          <p:cNvPr id="3" name="Subtitle 2">
            <a:extLst>
              <a:ext uri="{FF2B5EF4-FFF2-40B4-BE49-F238E27FC236}">
                <a16:creationId xmlns:a16="http://schemas.microsoft.com/office/drawing/2014/main" id="{F8A87B67-EF8D-70F7-03DD-5ED47EAEFF04}"/>
              </a:ext>
            </a:extLst>
          </p:cNvPr>
          <p:cNvSpPr>
            <a:spLocks noGrp="1"/>
          </p:cNvSpPr>
          <p:nvPr>
            <p:ph type="subTitle" idx="1"/>
          </p:nvPr>
        </p:nvSpPr>
        <p:spPr>
          <a:xfrm>
            <a:off x="233516" y="1135992"/>
            <a:ext cx="11724967" cy="5471469"/>
          </a:xfrm>
        </p:spPr>
        <p:txBody>
          <a:bodyPr>
            <a:normAutofit/>
          </a:bodyPr>
          <a:lstStyle/>
          <a:p>
            <a:pPr marL="342900" indent="-342900" algn="just">
              <a:buFont typeface="Arial" panose="020B0604020202020204" pitchFamily="34" charset="0"/>
              <a:buChar char="•"/>
            </a:pPr>
            <a:r>
              <a:rPr lang="en-GB" b="1" dirty="0"/>
              <a:t>Miller, S.A. and Lang, D. (2022) ‘Psychosocial Theory: Erikson.’ </a:t>
            </a:r>
            <a:r>
              <a:rPr lang="en-GB" b="1" i="1" dirty="0"/>
              <a:t>Individual and family development, health, and well-being</a:t>
            </a:r>
            <a:r>
              <a:rPr lang="en-GB" b="1" dirty="0"/>
              <a:t>. Available at: </a:t>
            </a:r>
            <a:r>
              <a:rPr lang="en-GB" b="1" u="sng" dirty="0">
                <a:hlinkClick r:id="rId3"/>
              </a:rPr>
              <a:t>https://iastate.pressbooks.pub/individualfamilydevelopment/chapter/erikson-and-psychosocial-theory/</a:t>
            </a:r>
            <a:r>
              <a:rPr lang="en-GB" b="1" dirty="0"/>
              <a:t> (Accessed: 09 June 2026).</a:t>
            </a:r>
            <a:endParaRPr lang="en-IN" b="1" dirty="0"/>
          </a:p>
          <a:p>
            <a:pPr marL="342900" indent="-342900" algn="just">
              <a:buFont typeface="Arial" panose="020B0604020202020204" pitchFamily="34" charset="0"/>
              <a:buChar char="•"/>
            </a:pPr>
            <a:r>
              <a:rPr lang="en-GB" b="1" dirty="0"/>
              <a:t>Mishra, D. (2024) ‘Erik Erikson's Theory of Psychosocial Development.’ </a:t>
            </a:r>
            <a:r>
              <a:rPr lang="en-GB" b="1" i="1" dirty="0"/>
              <a:t>Regional Editor Board-International &amp; National</a:t>
            </a:r>
            <a:r>
              <a:rPr lang="en-GB" b="1" dirty="0"/>
              <a:t>. Available at: </a:t>
            </a:r>
            <a:r>
              <a:rPr lang="en-GB" b="1" u="sng" dirty="0">
                <a:hlinkClick r:id="rId4"/>
              </a:rPr>
              <a:t>https://nssresearchjournal.com/CertEdiDoc/CurrentEdition66377235-cb92-4009-b8f4-24fc26bb70d2.pdf#page=33</a:t>
            </a:r>
            <a:r>
              <a:rPr lang="en-GB" b="1" dirty="0"/>
              <a:t> (Accessed on: 09 June 2026).</a:t>
            </a:r>
            <a:endParaRPr lang="en-IN" b="1" dirty="0"/>
          </a:p>
          <a:p>
            <a:pPr marL="342900" indent="-342900" algn="just">
              <a:buFont typeface="Arial" panose="020B0604020202020204" pitchFamily="34" charset="0"/>
              <a:buChar char="•"/>
            </a:pPr>
            <a:r>
              <a:rPr lang="en-GB" b="1" dirty="0"/>
              <a:t>Nathan, A., Adams, E., Trost, S., Cross, D., </a:t>
            </a:r>
            <a:r>
              <a:rPr lang="en-GB" b="1" dirty="0" err="1"/>
              <a:t>Schipperijn</a:t>
            </a:r>
            <a:r>
              <a:rPr lang="en-GB" b="1" dirty="0"/>
              <a:t>, J., McLaughlin, M., Thornton, A., Trapp, G., Lester, L., George, P. and Wenden, E. (2022) ‘Evaluating the effectiveness of the Play Active policy intervention and implementation support in early childhood education and care: a pragmatic cluster randomised trial protocol.’ </a:t>
            </a:r>
            <a:r>
              <a:rPr lang="en-GB" b="1" i="1" dirty="0"/>
              <a:t>BMC public health</a:t>
            </a:r>
            <a:r>
              <a:rPr lang="en-GB" b="1" dirty="0"/>
              <a:t>, </a:t>
            </a:r>
            <a:r>
              <a:rPr lang="en-GB" b="1" i="1" dirty="0"/>
              <a:t>22</a:t>
            </a:r>
            <a:r>
              <a:rPr lang="en-GB" b="1" dirty="0"/>
              <a:t>(1), p.306. Available at: </a:t>
            </a:r>
            <a:r>
              <a:rPr lang="en-GB" b="1" u="sng" dirty="0">
                <a:hlinkClick r:id="rId5"/>
              </a:rPr>
              <a:t>https://link.sprin</a:t>
            </a:r>
            <a:r>
              <a:rPr lang="en-GB" b="1" dirty="0"/>
              <a:t>Oogarah-Pratap, B., </a:t>
            </a:r>
            <a:r>
              <a:rPr lang="en-GB" b="1" dirty="0" err="1"/>
              <a:t>Bholoa</a:t>
            </a:r>
            <a:r>
              <a:rPr lang="en-GB" b="1" dirty="0"/>
              <a:t>, A. and Ramma, Y. (2025) ‘Stage theory of cognitive development—Jean Piaget.’ In </a:t>
            </a:r>
            <a:r>
              <a:rPr lang="en-GB" b="1" i="1" dirty="0"/>
              <a:t>Science education in theory and practice: An introductory guide to learning theory</a:t>
            </a:r>
            <a:r>
              <a:rPr lang="en-GB" b="1" dirty="0"/>
              <a:t> (pp. 125-142). Cham: Springer Nature Switzerland. Available at: </a:t>
            </a:r>
            <a:r>
              <a:rPr lang="en-GB" b="1" u="sng" dirty="0">
                <a:hlinkClick r:id="rId6"/>
              </a:rPr>
              <a:t>https://link.springer.com/chapter/10.1007/978-3-031-81351-1_8</a:t>
            </a:r>
            <a:r>
              <a:rPr lang="en-GB" b="1" dirty="0"/>
              <a:t> </a:t>
            </a:r>
            <a:endParaRPr lang="en-IN" b="1" dirty="0"/>
          </a:p>
        </p:txBody>
      </p:sp>
    </p:spTree>
    <p:extLst>
      <p:ext uri="{BB962C8B-B14F-4D97-AF65-F5344CB8AC3E}">
        <p14:creationId xmlns:p14="http://schemas.microsoft.com/office/powerpoint/2010/main" val="4265148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5F47F-CB0A-290D-147C-42CAB3E48E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9AB994-B167-9C28-F506-F773758B5299}"/>
              </a:ext>
            </a:extLst>
          </p:cNvPr>
          <p:cNvSpPr>
            <a:spLocks noGrp="1"/>
          </p:cNvSpPr>
          <p:nvPr>
            <p:ph type="ctrTitle"/>
          </p:nvPr>
        </p:nvSpPr>
        <p:spPr>
          <a:xfrm>
            <a:off x="1444978" y="458054"/>
            <a:ext cx="9144000" cy="648258"/>
          </a:xfrm>
        </p:spPr>
        <p:txBody>
          <a:bodyPr>
            <a:noAutofit/>
          </a:bodyPr>
          <a:lstStyle/>
          <a:p>
            <a:pPr algn="ctr"/>
            <a:r>
              <a:rPr lang="en-US" sz="2800" b="1" dirty="0">
                <a:solidFill>
                  <a:srgbClr val="FFFF00"/>
                </a:solidFill>
              </a:rPr>
              <a:t>References </a:t>
            </a:r>
            <a:endParaRPr lang="en-GB" sz="2800" b="1" dirty="0">
              <a:solidFill>
                <a:srgbClr val="FFFF00"/>
              </a:solidFill>
            </a:endParaRPr>
          </a:p>
        </p:txBody>
      </p:sp>
      <p:sp>
        <p:nvSpPr>
          <p:cNvPr id="3" name="Subtitle 2">
            <a:extLst>
              <a:ext uri="{FF2B5EF4-FFF2-40B4-BE49-F238E27FC236}">
                <a16:creationId xmlns:a16="http://schemas.microsoft.com/office/drawing/2014/main" id="{41F1FBE5-26C7-1CCB-39DB-FE4C14A54AA8}"/>
              </a:ext>
            </a:extLst>
          </p:cNvPr>
          <p:cNvSpPr>
            <a:spLocks noGrp="1"/>
          </p:cNvSpPr>
          <p:nvPr>
            <p:ph type="subTitle" idx="1"/>
          </p:nvPr>
        </p:nvSpPr>
        <p:spPr>
          <a:xfrm>
            <a:off x="233516" y="1135992"/>
            <a:ext cx="11724967" cy="5471469"/>
          </a:xfrm>
        </p:spPr>
        <p:txBody>
          <a:bodyPr>
            <a:normAutofit/>
          </a:bodyPr>
          <a:lstStyle/>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b="1" dirty="0" err="1"/>
              <a:t>Pakpahan</a:t>
            </a:r>
            <a:r>
              <a:rPr lang="en-GB" b="1" dirty="0"/>
              <a:t>, F.H. and </a:t>
            </a:r>
            <a:r>
              <a:rPr lang="en-GB" b="1" dirty="0" err="1"/>
              <a:t>Saragih</a:t>
            </a:r>
            <a:r>
              <a:rPr lang="en-GB" b="1" dirty="0"/>
              <a:t>, M. (2022) ‘Theory of cognitive development by Jean Piaget.’ </a:t>
            </a:r>
            <a:r>
              <a:rPr lang="en-GB" b="1" i="1" dirty="0"/>
              <a:t>Journal of Applied Linguistics</a:t>
            </a:r>
            <a:r>
              <a:rPr lang="en-GB" b="1" dirty="0"/>
              <a:t>, </a:t>
            </a:r>
            <a:r>
              <a:rPr lang="en-GB" b="1" i="1" dirty="0"/>
              <a:t>2</a:t>
            </a:r>
            <a:r>
              <a:rPr lang="en-GB" b="1" dirty="0"/>
              <a:t>(1), pp.55-60. Available at: </a:t>
            </a:r>
            <a:r>
              <a:rPr lang="en-GB" b="1" u="sng" dirty="0">
                <a:hlinkClick r:id="rId3"/>
              </a:rPr>
              <a:t>https://doi.org/10.52622/joal.v2i2.79</a:t>
            </a:r>
            <a:r>
              <a:rPr lang="en-GB" b="1" u="sng" dirty="0">
                <a:hlinkClick r:id="rId4"/>
              </a:rPr>
              <a:t>ger.com/article/10.1186/s12889-022-12729-5</a:t>
            </a:r>
            <a:r>
              <a:rPr lang="en-GB" b="1" dirty="0"/>
              <a:t>  </a:t>
            </a:r>
            <a:endParaRPr lang="en-IN" b="1" dirty="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b="1" dirty="0"/>
              <a:t>Ramadani, S. (2023) ‘Language development in children, importance and stages.’ </a:t>
            </a:r>
            <a:r>
              <a:rPr lang="en-GB" b="1" i="1" dirty="0"/>
              <a:t>FILOLOGJIA-International Journal of Human Sciences</a:t>
            </a:r>
            <a:r>
              <a:rPr lang="en-GB" b="1" dirty="0"/>
              <a:t>, </a:t>
            </a:r>
            <a:r>
              <a:rPr lang="en-GB" b="1" i="1" dirty="0"/>
              <a:t>11</a:t>
            </a:r>
            <a:r>
              <a:rPr lang="en-GB" b="1" dirty="0"/>
              <a:t>(20-21), pp.197-202. Available at: </a:t>
            </a:r>
            <a:r>
              <a:rPr lang="en-GB" b="1" u="sng" dirty="0">
                <a:hlinkClick r:id="rId5"/>
              </a:rPr>
              <a:t>https://www.ceeol.com/search/article-detail?id=1177467</a:t>
            </a:r>
            <a:r>
              <a:rPr lang="en-GB" b="1" dirty="0"/>
              <a:t> (Accessed: 09 June 2026). </a:t>
            </a:r>
            <a:endParaRPr lang="en-IN" b="1" dirty="0"/>
          </a:p>
          <a:p>
            <a:pPr marL="342900" indent="-342900" algn="just">
              <a:buFont typeface="Arial" panose="020B0604020202020204" pitchFamily="34" charset="0"/>
              <a:buChar char="•"/>
            </a:pPr>
            <a:r>
              <a:rPr lang="en-GB" b="1" dirty="0" err="1"/>
              <a:t>Rorije</a:t>
            </a:r>
            <a:r>
              <a:rPr lang="en-GB" b="1" dirty="0"/>
              <a:t>, M., Damen, S., Janssen, M.J. and Minnaert, A. (2023) ‘Applying Erikson’s theory of psychosocial development to understand autonomy development in children and youths with </a:t>
            </a:r>
            <a:r>
              <a:rPr lang="en-GB" b="1" dirty="0" err="1"/>
              <a:t>deafblindness</a:t>
            </a:r>
            <a:r>
              <a:rPr lang="en-GB" b="1" dirty="0"/>
              <a:t>: a systematic literature review.’ In </a:t>
            </a:r>
            <a:r>
              <a:rPr lang="en-GB" b="1" i="1" dirty="0"/>
              <a:t>Frontiers in Education</a:t>
            </a:r>
            <a:r>
              <a:rPr lang="en-GB" b="1" dirty="0"/>
              <a:t> (Vol. 8, p. 1228905). Frontiers Media SA. Available at: </a:t>
            </a:r>
            <a:r>
              <a:rPr lang="en-GB" b="1" u="sng" dirty="0">
                <a:hlinkClick r:id="rId6"/>
              </a:rPr>
              <a:t>https://doi.org/10.3389/feduc.2023.1228905</a:t>
            </a:r>
            <a:r>
              <a:rPr lang="en-GB" b="1" dirty="0"/>
              <a:t> </a:t>
            </a:r>
            <a:endParaRPr lang="en-IN" b="1" dirty="0"/>
          </a:p>
          <a:p>
            <a:pPr marL="342900" indent="-342900" algn="just">
              <a:buFont typeface="Arial" panose="020B0604020202020204" pitchFamily="34" charset="0"/>
              <a:buChar char="•"/>
            </a:pPr>
            <a:r>
              <a:rPr lang="en-GB" b="1" dirty="0"/>
              <a:t>Tollan, K., </a:t>
            </a:r>
            <a:r>
              <a:rPr lang="en-GB" b="1" dirty="0" err="1"/>
              <a:t>Jezrawi</a:t>
            </a:r>
            <a:r>
              <a:rPr lang="en-GB" b="1" dirty="0"/>
              <a:t>, R., Underwood, K. and Janus, M. (2023) ‘A review on early intervention systems. </a:t>
            </a:r>
            <a:r>
              <a:rPr lang="en-GB" b="1" i="1" dirty="0"/>
              <a:t>Current Developmental Disorders Reports</a:t>
            </a:r>
            <a:r>
              <a:rPr lang="en-GB" b="1" dirty="0"/>
              <a:t>, </a:t>
            </a:r>
            <a:r>
              <a:rPr lang="en-GB" b="1" i="1" dirty="0"/>
              <a:t>10</a:t>
            </a:r>
            <a:r>
              <a:rPr lang="en-GB" b="1" dirty="0"/>
              <a:t>(2), pp.147-153. Available at: </a:t>
            </a:r>
            <a:r>
              <a:rPr lang="en-GB" b="1" u="sng" dirty="0">
                <a:hlinkClick r:id="rId7"/>
              </a:rPr>
              <a:t>https://link.springer.com/article/10.1007/s40474-023-00274-8</a:t>
            </a:r>
            <a:endParaRPr lang="en-IN" b="1" dirty="0"/>
          </a:p>
          <a:p>
            <a:pPr marL="342900" indent="-342900" algn="just">
              <a:buFont typeface="Arial" panose="020B0604020202020204" pitchFamily="34" charset="0"/>
              <a:buChar char="•"/>
            </a:pPr>
            <a:endParaRPr lang="en-IN" b="1" dirty="0"/>
          </a:p>
        </p:txBody>
      </p:sp>
    </p:spTree>
    <p:extLst>
      <p:ext uri="{BB962C8B-B14F-4D97-AF65-F5344CB8AC3E}">
        <p14:creationId xmlns:p14="http://schemas.microsoft.com/office/powerpoint/2010/main" val="283530163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103</TotalTime>
  <Words>2440</Words>
  <Application>Microsoft Office PowerPoint</Application>
  <PresentationFormat>Widescreen</PresentationFormat>
  <Paragraphs>126</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vt:lpstr>
      <vt:lpstr>Berlin</vt:lpstr>
      <vt:lpstr>PowerPoint Presentation</vt:lpstr>
      <vt:lpstr>Table of contents </vt:lpstr>
      <vt:lpstr>Introduction </vt:lpstr>
      <vt:lpstr>Overview of the case study </vt:lpstr>
      <vt:lpstr>Erikson’s Psychosocial Stages</vt:lpstr>
      <vt:lpstr>Erikson’s Psychosocial Stages and Issac’s experiences </vt:lpstr>
      <vt:lpstr>Proposal of a realistic intervention </vt:lpstr>
      <vt:lpstr>Nature vs nurture </vt:lpstr>
      <vt:lpstr>Critical estimation of the theory </vt:lpstr>
      <vt:lpstr>Conclusion</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Mypc</dc:creator>
  <cp:lastModifiedBy>Nikita Nana Angelina Wilson</cp:lastModifiedBy>
  <cp:revision>24</cp:revision>
  <dcterms:created xsi:type="dcterms:W3CDTF">2026-06-09T08:34:42Z</dcterms:created>
  <dcterms:modified xsi:type="dcterms:W3CDTF">2026-06-15T10:14:19Z</dcterms:modified>
</cp:coreProperties>
</file>