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2"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9D000-F219-80F5-3479-52F3A890B66C}" v="63" dt="2025-01-13T20:15:54.661"/>
    <p1510:client id="{512C34E1-B428-5D74-EEAA-C255E3ECAEAF}" v="2" dt="2025-01-14T17:08:31.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 Jenkins (2218380)" userId="S::2218380@student.uwtsd.ac.uk::9410b35d-5a56-412d-ab2b-9fd30ebd1842" providerId="AD" clId="Web-{3179D000-F219-80F5-3479-52F3A890B66C}"/>
    <pc:docChg chg="modSld">
      <pc:chgData name="Katy Jenkins (2218380)" userId="S::2218380@student.uwtsd.ac.uk::9410b35d-5a56-412d-ab2b-9fd30ebd1842" providerId="AD" clId="Web-{3179D000-F219-80F5-3479-52F3A890B66C}" dt="2025-01-13T20:15:54.661" v="57" actId="20577"/>
      <pc:docMkLst>
        <pc:docMk/>
      </pc:docMkLst>
      <pc:sldChg chg="delSp modSp">
        <pc:chgData name="Katy Jenkins (2218380)" userId="S::2218380@student.uwtsd.ac.uk::9410b35d-5a56-412d-ab2b-9fd30ebd1842" providerId="AD" clId="Web-{3179D000-F219-80F5-3479-52F3A890B66C}" dt="2025-01-13T15:45:59.016" v="53" actId="1076"/>
        <pc:sldMkLst>
          <pc:docMk/>
          <pc:sldMk cId="3753434215" sldId="257"/>
        </pc:sldMkLst>
        <pc:spChg chg="mod">
          <ac:chgData name="Katy Jenkins (2218380)" userId="S::2218380@student.uwtsd.ac.uk::9410b35d-5a56-412d-ab2b-9fd30ebd1842" providerId="AD" clId="Web-{3179D000-F219-80F5-3479-52F3A890B66C}" dt="2025-01-13T15:44:24.498" v="27" actId="1076"/>
          <ac:spMkLst>
            <pc:docMk/>
            <pc:sldMk cId="3753434215" sldId="257"/>
            <ac:spMk id="3" creationId="{A8475E66-D846-6B19-8392-81A3BD629706}"/>
          </ac:spMkLst>
        </pc:spChg>
        <pc:spChg chg="mod">
          <ac:chgData name="Katy Jenkins (2218380)" userId="S::2218380@student.uwtsd.ac.uk::9410b35d-5a56-412d-ab2b-9fd30ebd1842" providerId="AD" clId="Web-{3179D000-F219-80F5-3479-52F3A890B66C}" dt="2025-01-13T15:44:54.030" v="36" actId="1076"/>
          <ac:spMkLst>
            <pc:docMk/>
            <pc:sldMk cId="3753434215" sldId="257"/>
            <ac:spMk id="5" creationId="{35FA7273-240E-A9C1-6EEC-0A5D05111E67}"/>
          </ac:spMkLst>
        </pc:spChg>
        <pc:spChg chg="mod">
          <ac:chgData name="Katy Jenkins (2218380)" userId="S::2218380@student.uwtsd.ac.uk::9410b35d-5a56-412d-ab2b-9fd30ebd1842" providerId="AD" clId="Web-{3179D000-F219-80F5-3479-52F3A890B66C}" dt="2025-01-13T15:45:14.296" v="41" actId="20577"/>
          <ac:spMkLst>
            <pc:docMk/>
            <pc:sldMk cId="3753434215" sldId="257"/>
            <ac:spMk id="8" creationId="{9726ACAB-6D54-8135-1C4C-92B42213012C}"/>
          </ac:spMkLst>
        </pc:spChg>
        <pc:spChg chg="mod">
          <ac:chgData name="Katy Jenkins (2218380)" userId="S::2218380@student.uwtsd.ac.uk::9410b35d-5a56-412d-ab2b-9fd30ebd1842" providerId="AD" clId="Web-{3179D000-F219-80F5-3479-52F3A890B66C}" dt="2025-01-13T15:44:04.388" v="23" actId="1076"/>
          <ac:spMkLst>
            <pc:docMk/>
            <pc:sldMk cId="3753434215" sldId="257"/>
            <ac:spMk id="9" creationId="{AC3B4C19-1383-D738-6C59-371D6DF881EC}"/>
          </ac:spMkLst>
        </pc:spChg>
        <pc:spChg chg="mod">
          <ac:chgData name="Katy Jenkins (2218380)" userId="S::2218380@student.uwtsd.ac.uk::9410b35d-5a56-412d-ab2b-9fd30ebd1842" providerId="AD" clId="Web-{3179D000-F219-80F5-3479-52F3A890B66C}" dt="2025-01-13T15:45:38.781" v="50" actId="1076"/>
          <ac:spMkLst>
            <pc:docMk/>
            <pc:sldMk cId="3753434215" sldId="257"/>
            <ac:spMk id="10" creationId="{FD4DDDE6-9FE3-4BD4-73C3-381CB098E82B}"/>
          </ac:spMkLst>
        </pc:spChg>
        <pc:spChg chg="mod">
          <ac:chgData name="Katy Jenkins (2218380)" userId="S::2218380@student.uwtsd.ac.uk::9410b35d-5a56-412d-ab2b-9fd30ebd1842" providerId="AD" clId="Web-{3179D000-F219-80F5-3479-52F3A890B66C}" dt="2025-01-13T15:45:34.484" v="49" actId="1076"/>
          <ac:spMkLst>
            <pc:docMk/>
            <pc:sldMk cId="3753434215" sldId="257"/>
            <ac:spMk id="16" creationId="{B828E43D-260A-8360-F8B0-273DEAD99FED}"/>
          </ac:spMkLst>
        </pc:spChg>
        <pc:picChg chg="mod">
          <ac:chgData name="Katy Jenkins (2218380)" userId="S::2218380@student.uwtsd.ac.uk::9410b35d-5a56-412d-ab2b-9fd30ebd1842" providerId="AD" clId="Web-{3179D000-F219-80F5-3479-52F3A890B66C}" dt="2025-01-13T15:45:59.016" v="53" actId="1076"/>
          <ac:picMkLst>
            <pc:docMk/>
            <pc:sldMk cId="3753434215" sldId="257"/>
            <ac:picMk id="7" creationId="{DBDD648E-C88E-E2CD-81A1-CFB4D7933544}"/>
          </ac:picMkLst>
        </pc:picChg>
        <pc:picChg chg="del mod">
          <ac:chgData name="Katy Jenkins (2218380)" userId="S::2218380@student.uwtsd.ac.uk::9410b35d-5a56-412d-ab2b-9fd30ebd1842" providerId="AD" clId="Web-{3179D000-F219-80F5-3479-52F3A890B66C}" dt="2025-01-13T15:45:53.782" v="52"/>
          <ac:picMkLst>
            <pc:docMk/>
            <pc:sldMk cId="3753434215" sldId="257"/>
            <ac:picMk id="11" creationId="{36E979D9-BDD4-0834-4CEC-16CD63CDC08A}"/>
          </ac:picMkLst>
        </pc:picChg>
      </pc:sldChg>
      <pc:sldChg chg="modSp">
        <pc:chgData name="Katy Jenkins (2218380)" userId="S::2218380@student.uwtsd.ac.uk::9410b35d-5a56-412d-ab2b-9fd30ebd1842" providerId="AD" clId="Web-{3179D000-F219-80F5-3479-52F3A890B66C}" dt="2025-01-13T20:15:54.661" v="57" actId="20577"/>
        <pc:sldMkLst>
          <pc:docMk/>
          <pc:sldMk cId="3277050481" sldId="258"/>
        </pc:sldMkLst>
        <pc:spChg chg="mod">
          <ac:chgData name="Katy Jenkins (2218380)" userId="S::2218380@student.uwtsd.ac.uk::9410b35d-5a56-412d-ab2b-9fd30ebd1842" providerId="AD" clId="Web-{3179D000-F219-80F5-3479-52F3A890B66C}" dt="2025-01-13T20:15:54.661" v="57" actId="20577"/>
          <ac:spMkLst>
            <pc:docMk/>
            <pc:sldMk cId="3277050481" sldId="258"/>
            <ac:spMk id="3" creationId="{667B6A26-428A-BC6C-0895-2F37B0C71DE7}"/>
          </ac:spMkLst>
        </pc:spChg>
      </pc:sldChg>
    </pc:docChg>
  </pc:docChgLst>
  <pc:docChgLst>
    <pc:chgData name="Katy Jenkins (2218380)" userId="S::2218380@student.uwtsd.ac.uk::9410b35d-5a56-412d-ab2b-9fd30ebd1842" providerId="AD" clId="Web-{512C34E1-B428-5D74-EEAA-C255E3ECAEAF}"/>
    <pc:docChg chg="delSld modSld">
      <pc:chgData name="Katy Jenkins (2218380)" userId="S::2218380@student.uwtsd.ac.uk::9410b35d-5a56-412d-ab2b-9fd30ebd1842" providerId="AD" clId="Web-{512C34E1-B428-5D74-EEAA-C255E3ECAEAF}" dt="2025-01-14T17:08:31.276" v="1"/>
      <pc:docMkLst>
        <pc:docMk/>
      </pc:docMkLst>
      <pc:sldChg chg="modSp del">
        <pc:chgData name="Katy Jenkins (2218380)" userId="S::2218380@student.uwtsd.ac.uk::9410b35d-5a56-412d-ab2b-9fd30ebd1842" providerId="AD" clId="Web-{512C34E1-B428-5D74-EEAA-C255E3ECAEAF}" dt="2025-01-14T17:08:31.276" v="1"/>
        <pc:sldMkLst>
          <pc:docMk/>
          <pc:sldMk cId="3277050481" sldId="258"/>
        </pc:sldMkLst>
        <pc:spChg chg="mod">
          <ac:chgData name="Katy Jenkins (2218380)" userId="S::2218380@student.uwtsd.ac.uk::9410b35d-5a56-412d-ab2b-9fd30ebd1842" providerId="AD" clId="Web-{512C34E1-B428-5D74-EEAA-C255E3ECAEAF}" dt="2025-01-14T17:08:27.713" v="0" actId="20577"/>
          <ac:spMkLst>
            <pc:docMk/>
            <pc:sldMk cId="3277050481" sldId="258"/>
            <ac:spMk id="3" creationId="{667B6A26-428A-BC6C-0895-2F37B0C71DE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877369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3981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9973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571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532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2110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6566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2893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736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5828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0912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7197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111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7693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38933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565405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736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1/14/2025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7097195"/>
      </p:ext>
    </p:extLst>
  </p:cSld>
  <p:clrMap bg1="dk1" tx1="lt1" bg2="dk2" tx2="lt2" accent1="accent1" accent2="accent2" accent3="accent3" accent4="accent4" accent5="accent5" accent6="accent6" hlink="hlink" folHlink="folHlink"/>
  <p:sldLayoutIdLst>
    <p:sldLayoutId id="2147484093" r:id="rId1"/>
    <p:sldLayoutId id="2147484094" r:id="rId2"/>
    <p:sldLayoutId id="2147484095" r:id="rId3"/>
    <p:sldLayoutId id="2147484096" r:id="rId4"/>
    <p:sldLayoutId id="2147484097" r:id="rId5"/>
    <p:sldLayoutId id="2147484098" r:id="rId6"/>
    <p:sldLayoutId id="2147484099" r:id="rId7"/>
    <p:sldLayoutId id="2147484100" r:id="rId8"/>
    <p:sldLayoutId id="2147484101" r:id="rId9"/>
    <p:sldLayoutId id="2147484102" r:id="rId10"/>
    <p:sldLayoutId id="2147484103" r:id="rId11"/>
    <p:sldLayoutId id="2147484104" r:id="rId12"/>
    <p:sldLayoutId id="2147484105" r:id="rId13"/>
    <p:sldLayoutId id="2147484106" r:id="rId14"/>
    <p:sldLayoutId id="2147484107" r:id="rId15"/>
    <p:sldLayoutId id="2147484108" r:id="rId16"/>
    <p:sldLayoutId id="214748410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5853B-4777-8283-8E73-E43BAA14AB1E}"/>
              </a:ext>
            </a:extLst>
          </p:cNvPr>
          <p:cNvSpPr>
            <a:spLocks noGrp="1"/>
          </p:cNvSpPr>
          <p:nvPr>
            <p:ph type="title"/>
          </p:nvPr>
        </p:nvSpPr>
        <p:spPr>
          <a:xfrm>
            <a:off x="124525" y="3033"/>
            <a:ext cx="3541340" cy="1114053"/>
          </a:xfrm>
        </p:spPr>
        <p:txBody>
          <a:bodyPr>
            <a:normAutofit fontScale="90000"/>
          </a:bodyPr>
          <a:lstStyle/>
          <a:p>
            <a:r>
              <a:rPr lang="en-GB" sz="2700" dirty="0">
                <a:solidFill>
                  <a:schemeClr val="accent1">
                    <a:lumMod val="40000"/>
                    <a:lumOff val="60000"/>
                  </a:schemeClr>
                </a:solidFill>
                <a:latin typeface="Baskerville Old Face"/>
              </a:rPr>
              <a:t>Supporting children with OCD</a:t>
            </a:r>
            <a:br>
              <a:rPr lang="en-GB" sz="2700" dirty="0">
                <a:solidFill>
                  <a:schemeClr val="accent1">
                    <a:lumMod val="40000"/>
                    <a:lumOff val="60000"/>
                  </a:schemeClr>
                </a:solidFill>
                <a:latin typeface="Baskerville Old Face"/>
              </a:rPr>
            </a:br>
            <a:r>
              <a:rPr lang="en-GB" sz="1200" dirty="0">
                <a:solidFill>
                  <a:schemeClr val="accent1">
                    <a:lumMod val="40000"/>
                    <a:lumOff val="60000"/>
                  </a:schemeClr>
                </a:solidFill>
                <a:latin typeface="Baskerville Old Face"/>
              </a:rPr>
              <a:t>Katy Jenkins</a:t>
            </a:r>
            <a:br>
              <a:rPr lang="en-GB" sz="1200" dirty="0">
                <a:solidFill>
                  <a:schemeClr val="accent1">
                    <a:lumMod val="40000"/>
                    <a:lumOff val="60000"/>
                  </a:schemeClr>
                </a:solidFill>
                <a:latin typeface="Baskerville Old Face"/>
              </a:rPr>
            </a:br>
            <a:r>
              <a:rPr lang="en-GB" sz="1200" dirty="0">
                <a:solidFill>
                  <a:schemeClr val="accent1">
                    <a:lumMod val="40000"/>
                    <a:lumOff val="60000"/>
                  </a:schemeClr>
                </a:solidFill>
                <a:latin typeface="Baskerville Old Face"/>
              </a:rPr>
              <a:t>Student number:2218380</a:t>
            </a:r>
          </a:p>
        </p:txBody>
      </p:sp>
      <p:sp>
        <p:nvSpPr>
          <p:cNvPr id="3" name="Content Placeholder 2">
            <a:extLst>
              <a:ext uri="{FF2B5EF4-FFF2-40B4-BE49-F238E27FC236}">
                <a16:creationId xmlns:a16="http://schemas.microsoft.com/office/drawing/2014/main" id="{A8475E66-D846-6B19-8392-81A3BD629706}"/>
              </a:ext>
            </a:extLst>
          </p:cNvPr>
          <p:cNvSpPr>
            <a:spLocks noGrp="1"/>
          </p:cNvSpPr>
          <p:nvPr>
            <p:ph idx="1"/>
          </p:nvPr>
        </p:nvSpPr>
        <p:spPr>
          <a:xfrm>
            <a:off x="127327" y="1003393"/>
            <a:ext cx="3840396" cy="3594938"/>
          </a:xfrm>
          <a:noFill/>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Autofit/>
          </a:bodyPr>
          <a:lstStyle/>
          <a:p>
            <a:pPr marL="0" indent="0">
              <a:buNone/>
            </a:pPr>
            <a:r>
              <a:rPr lang="en-GB" sz="1200" b="1" dirty="0">
                <a:solidFill>
                  <a:schemeClr val="tx1"/>
                </a:solidFill>
              </a:rPr>
              <a:t>What is OCD?</a:t>
            </a:r>
            <a:r>
              <a:rPr lang="en-GB" sz="1200" dirty="0">
                <a:solidFill>
                  <a:schemeClr val="tx1"/>
                </a:solidFill>
              </a:rPr>
              <a:t> OCD  or obsessive compulsive disorder, is a mental health conditions characterized by obsessions and compulsions that can impact a persons daily life significantly, according to (NHS.uk, 2025).  The child feels compelled to perform repetitive behaviours or mental rituals to reduce anxiety caused by these thoughts. It can severely impact a child's day to day life including school, friendships, and family routines. Symptoms include much time spent on rituals, for example taking hours getting ready. avoidance of certain activities objects or places. Severe distress when rituals are interrupted and difficulty explaining their own thoughts or behaviours, children with OCD often feel confused or embarrassed about their behaviours.    </a:t>
            </a:r>
            <a:endParaRPr lang="en-GB" sz="1200">
              <a:solidFill>
                <a:schemeClr val="tx1"/>
              </a:solidFill>
              <a:ea typeface="Calibri"/>
              <a:cs typeface="Arial"/>
            </a:endParaRPr>
          </a:p>
          <a:p>
            <a:pPr marL="0" indent="0">
              <a:buNone/>
            </a:pPr>
            <a:r>
              <a:rPr lang="en-GB" sz="1200" b="1" dirty="0">
                <a:solidFill>
                  <a:schemeClr val="tx1"/>
                </a:solidFill>
              </a:rPr>
              <a:t>Obsessions -</a:t>
            </a:r>
            <a:r>
              <a:rPr lang="en-GB" sz="1200" dirty="0">
                <a:solidFill>
                  <a:schemeClr val="tx1"/>
                </a:solidFill>
              </a:rPr>
              <a:t> According to (mind.org, 2025), Obsessions are intrusive, unwanted thoughts or urges that can cause extreme anxiety or distress for children who have OCD, some examples of this are: Fear of contamination, fear of harming oneself or others, excessive need for symmetry or order and Intrusive taboo or disturbing</a:t>
            </a:r>
            <a:r>
              <a:rPr lang="en-GB" sz="1200" dirty="0"/>
              <a:t> </a:t>
            </a:r>
            <a:r>
              <a:rPr lang="en-GB" sz="1200" dirty="0">
                <a:solidFill>
                  <a:schemeClr val="tx1"/>
                </a:solidFill>
              </a:rPr>
              <a:t>thoughts</a:t>
            </a:r>
            <a:r>
              <a:rPr lang="en-GB" sz="1100" dirty="0">
                <a:solidFill>
                  <a:schemeClr val="tx1"/>
                </a:solidFill>
              </a:rPr>
              <a:t>.</a:t>
            </a:r>
            <a:endParaRPr lang="en-GB" sz="1100">
              <a:solidFill>
                <a:schemeClr val="tx1"/>
              </a:solidFill>
              <a:ea typeface="Calibri"/>
              <a:cs typeface="Arial"/>
            </a:endParaRPr>
          </a:p>
          <a:p>
            <a:pPr marL="285750" indent="-285750"/>
            <a:endParaRPr lang="en-GB" sz="1200" dirty="0">
              <a:cs typeface="Arial"/>
            </a:endParaRPr>
          </a:p>
        </p:txBody>
      </p:sp>
      <p:sp>
        <p:nvSpPr>
          <p:cNvPr id="5" name="TextBox 4">
            <a:extLst>
              <a:ext uri="{FF2B5EF4-FFF2-40B4-BE49-F238E27FC236}">
                <a16:creationId xmlns:a16="http://schemas.microsoft.com/office/drawing/2014/main" id="{35FA7273-240E-A9C1-6EEC-0A5D05111E67}"/>
              </a:ext>
            </a:extLst>
          </p:cNvPr>
          <p:cNvSpPr txBox="1"/>
          <p:nvPr/>
        </p:nvSpPr>
        <p:spPr>
          <a:xfrm>
            <a:off x="198305" y="4802217"/>
            <a:ext cx="6337527" cy="2285241"/>
          </a:xfrm>
          <a:prstGeom prst="rect">
            <a:avLst/>
          </a:prstGeom>
          <a:no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solidFill>
                  <a:schemeClr val="tx1"/>
                </a:solidFill>
              </a:rPr>
              <a:t>Compulsions</a:t>
            </a:r>
            <a:endParaRPr lang="en-GB" sz="1200" b="1">
              <a:solidFill>
                <a:schemeClr val="tx1"/>
              </a:solidFill>
              <a:ea typeface="Calibri"/>
              <a:cs typeface="Arial"/>
            </a:endParaRPr>
          </a:p>
          <a:p>
            <a:r>
              <a:rPr lang="en-GB" sz="1200" dirty="0">
                <a:solidFill>
                  <a:schemeClr val="tx1"/>
                </a:solidFill>
              </a:rPr>
              <a:t>According to (NIMH, 2025), compulsions and repetitive actions or behaviours performed to reduce anxiety caused by the obsessions, examples of this are; Excessive cleaning or handwashing, Checking things repeatedly such as locks or appliances. mental rituals for instance, counting or repeating phrases silently.</a:t>
            </a:r>
            <a:r>
              <a:rPr lang="en-GB" sz="1200" dirty="0">
                <a:solidFill>
                  <a:schemeClr val="tx1"/>
                </a:solidFill>
                <a:cs typeface="Arial"/>
              </a:rPr>
              <a:t> According to (OCDorg.uk, 2025), OCD compulsions in children are repetitive behaviours or rituals that children feel that they must do to ease anxiety caused by obsessive thoughts. Similarly to adults, children with OCD often recognise that these actions are not logical but still have a need to do them. Many solutions to help OCD obsessions include parental involvement and family support by learning about OCD through psychoeducation to better understand their child behaviour. Additionally, it's important to provide encouragement and praise for attempts to resist compulsions</a:t>
            </a:r>
            <a:endParaRPr lang="en-GB" sz="1200" dirty="0">
              <a:solidFill>
                <a:schemeClr val="tx1"/>
              </a:solidFill>
              <a:ea typeface="Calibri"/>
              <a:cs typeface="Arial"/>
            </a:endParaRPr>
          </a:p>
          <a:p>
            <a:endParaRPr lang="en-GB" sz="1050" dirty="0">
              <a:cs typeface="Arial"/>
            </a:endParaRPr>
          </a:p>
        </p:txBody>
      </p:sp>
      <p:pic>
        <p:nvPicPr>
          <p:cNvPr id="7" name="Picture 6" descr="Treatment for OCD &amp; Phobias | San Francisco | Online Therapy">
            <a:extLst>
              <a:ext uri="{FF2B5EF4-FFF2-40B4-BE49-F238E27FC236}">
                <a16:creationId xmlns:a16="http://schemas.microsoft.com/office/drawing/2014/main" id="{DBDD648E-C88E-E2CD-81A1-CFB4D7933544}"/>
              </a:ext>
            </a:extLst>
          </p:cNvPr>
          <p:cNvPicPr>
            <a:picLocks noChangeAspect="1"/>
          </p:cNvPicPr>
          <p:nvPr/>
        </p:nvPicPr>
        <p:blipFill>
          <a:blip r:embed="rId2"/>
          <a:stretch>
            <a:fillRect/>
          </a:stretch>
        </p:blipFill>
        <p:spPr>
          <a:xfrm>
            <a:off x="6335667" y="5226093"/>
            <a:ext cx="1013438" cy="943400"/>
          </a:xfrm>
          <a:prstGeom prst="rect">
            <a:avLst/>
          </a:prstGeom>
        </p:spPr>
      </p:pic>
      <p:sp>
        <p:nvSpPr>
          <p:cNvPr id="8" name="TextBox 7">
            <a:extLst>
              <a:ext uri="{FF2B5EF4-FFF2-40B4-BE49-F238E27FC236}">
                <a16:creationId xmlns:a16="http://schemas.microsoft.com/office/drawing/2014/main" id="{9726ACAB-6D54-8135-1C4C-92B42213012C}"/>
              </a:ext>
            </a:extLst>
          </p:cNvPr>
          <p:cNvSpPr txBox="1"/>
          <p:nvPr/>
        </p:nvSpPr>
        <p:spPr>
          <a:xfrm>
            <a:off x="7352160" y="137872"/>
            <a:ext cx="4639031" cy="2862322"/>
          </a:xfrm>
          <a:prstGeom prst="rect">
            <a:avLst/>
          </a:prstGeom>
          <a:no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tx1"/>
                </a:solidFill>
                <a:cs typeface="Arial"/>
              </a:rPr>
              <a:t>What are the barriers?</a:t>
            </a:r>
            <a:endParaRPr lang="en-GB" sz="1200" b="1">
              <a:solidFill>
                <a:schemeClr val="tx1"/>
              </a:solidFill>
              <a:ea typeface="Calibri"/>
              <a:cs typeface="Arial"/>
            </a:endParaRPr>
          </a:p>
          <a:p>
            <a:r>
              <a:rPr lang="en-GB" sz="1200" dirty="0">
                <a:solidFill>
                  <a:schemeClr val="tx1"/>
                </a:solidFill>
                <a:cs typeface="Arial"/>
              </a:rPr>
              <a:t>According to (OCD.uk.org, 2025), the main barriers that children and people face with </a:t>
            </a:r>
            <a:r>
              <a:rPr lang="en-GB" sz="1200" err="1">
                <a:solidFill>
                  <a:schemeClr val="tx1"/>
                </a:solidFill>
                <a:cs typeface="Arial"/>
              </a:rPr>
              <a:t>ocd</a:t>
            </a:r>
            <a:r>
              <a:rPr lang="en-GB" sz="1200" dirty="0">
                <a:solidFill>
                  <a:schemeClr val="tx1"/>
                </a:solidFill>
                <a:cs typeface="Arial"/>
              </a:rPr>
              <a:t> is getting treatment for their </a:t>
            </a:r>
            <a:r>
              <a:rPr lang="en-GB" sz="1200" err="1">
                <a:solidFill>
                  <a:schemeClr val="tx1"/>
                </a:solidFill>
                <a:cs typeface="Arial"/>
              </a:rPr>
              <a:t>ocd</a:t>
            </a:r>
            <a:r>
              <a:rPr lang="en-GB" sz="1200" dirty="0">
                <a:solidFill>
                  <a:schemeClr val="tx1"/>
                </a:solidFill>
                <a:cs typeface="Arial"/>
              </a:rPr>
              <a:t>. Some have problems accessing therapy and have issues with the quality of therapy that they are receiving. However, barriers such as time management affect children with </a:t>
            </a:r>
            <a:r>
              <a:rPr lang="en-GB" sz="1200" err="1">
                <a:solidFill>
                  <a:schemeClr val="tx1"/>
                </a:solidFill>
                <a:cs typeface="Arial"/>
              </a:rPr>
              <a:t>ocd</a:t>
            </a:r>
            <a:r>
              <a:rPr lang="en-GB" sz="1200" dirty="0">
                <a:solidFill>
                  <a:schemeClr val="tx1"/>
                </a:solidFill>
                <a:cs typeface="Arial"/>
              </a:rPr>
              <a:t> on a more everyday level. Making friends can also be impacted, due to misunderstandings, and some children with </a:t>
            </a:r>
            <a:r>
              <a:rPr lang="en-GB" sz="1200" err="1">
                <a:solidFill>
                  <a:schemeClr val="tx1"/>
                </a:solidFill>
                <a:cs typeface="Arial"/>
              </a:rPr>
              <a:t>ocd</a:t>
            </a:r>
            <a:r>
              <a:rPr lang="en-GB" sz="1200" dirty="0">
                <a:solidFill>
                  <a:schemeClr val="tx1"/>
                </a:solidFill>
                <a:cs typeface="Arial"/>
              </a:rPr>
              <a:t> suffer with social avoidance, as some social situation may trigger off their compulsions. (Ocduk.org, 2025), states that many children with OCD also face stigma and misunderstanding. This rightly highlights the impact of outside stigma and internal stigma which both contributed to the isolation of the child. Potential solutions to this could include educational campaigns more representation in schools and in public. Also support groups within schools could help considerably and help normalise OCD discussions and for mental health as a whole</a:t>
            </a:r>
            <a:endParaRPr lang="en-GB" sz="1200" dirty="0">
              <a:solidFill>
                <a:schemeClr val="tx1"/>
              </a:solidFill>
              <a:ea typeface="Calibri"/>
              <a:cs typeface="Arial"/>
            </a:endParaRPr>
          </a:p>
        </p:txBody>
      </p:sp>
      <p:sp>
        <p:nvSpPr>
          <p:cNvPr id="10" name="TextBox 9">
            <a:extLst>
              <a:ext uri="{FF2B5EF4-FFF2-40B4-BE49-F238E27FC236}">
                <a16:creationId xmlns:a16="http://schemas.microsoft.com/office/drawing/2014/main" id="{FD4DDDE6-9FE3-4BD4-73C3-381CB098E82B}"/>
              </a:ext>
            </a:extLst>
          </p:cNvPr>
          <p:cNvSpPr txBox="1"/>
          <p:nvPr/>
        </p:nvSpPr>
        <p:spPr>
          <a:xfrm>
            <a:off x="7289526" y="5132594"/>
            <a:ext cx="4713870" cy="2292935"/>
          </a:xfrm>
          <a:prstGeom prst="rect">
            <a:avLst/>
          </a:prstGeom>
          <a:no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chemeClr val="tx1"/>
                </a:solidFill>
                <a:cs typeface="Arial"/>
              </a:rPr>
              <a:t>How do you identify and diagnose OCD?</a:t>
            </a:r>
            <a:endParaRPr lang="en-GB" sz="1100" b="1">
              <a:solidFill>
                <a:schemeClr val="tx1"/>
              </a:solidFill>
              <a:ea typeface="Calibri"/>
              <a:cs typeface="Arial"/>
            </a:endParaRPr>
          </a:p>
          <a:p>
            <a:r>
              <a:rPr lang="en-GB" sz="1100" dirty="0">
                <a:solidFill>
                  <a:schemeClr val="tx1"/>
                </a:solidFill>
                <a:cs typeface="Arial"/>
              </a:rPr>
              <a:t>A child psychiatrist or another mental health professional can diagnose a child with OCD. They would have to do an evaluation on the </a:t>
            </a:r>
            <a:r>
              <a:rPr lang="en-GB" sz="1100" err="1">
                <a:solidFill>
                  <a:schemeClr val="tx1"/>
                </a:solidFill>
                <a:cs typeface="Arial"/>
              </a:rPr>
              <a:t>childs</a:t>
            </a:r>
            <a:r>
              <a:rPr lang="en-GB" sz="1100" dirty="0">
                <a:solidFill>
                  <a:schemeClr val="tx1"/>
                </a:solidFill>
                <a:cs typeface="Arial"/>
              </a:rPr>
              <a:t> mental health. To diagnose, the child must have compulsions and obsessions that are severe, repetitive and disruptive. They would harm your </a:t>
            </a:r>
            <a:r>
              <a:rPr lang="en-GB" sz="1100" err="1">
                <a:solidFill>
                  <a:schemeClr val="tx1"/>
                </a:solidFill>
                <a:cs typeface="Arial"/>
              </a:rPr>
              <a:t>childs</a:t>
            </a:r>
            <a:r>
              <a:rPr lang="en-GB" sz="1100" dirty="0">
                <a:solidFill>
                  <a:schemeClr val="tx1"/>
                </a:solidFill>
                <a:cs typeface="Arial"/>
              </a:rPr>
              <a:t> way of living day to day. (Cedars-cinai.org, 2025).</a:t>
            </a:r>
            <a:endParaRPr lang="en-GB" sz="1100">
              <a:solidFill>
                <a:schemeClr val="tx1"/>
              </a:solidFill>
              <a:ea typeface="Calibri"/>
              <a:cs typeface="Arial"/>
            </a:endParaRPr>
          </a:p>
          <a:p>
            <a:r>
              <a:rPr lang="en-GB" sz="1100" dirty="0">
                <a:solidFill>
                  <a:schemeClr val="tx1"/>
                </a:solidFill>
                <a:cs typeface="Arial"/>
              </a:rPr>
              <a:t>However, according to (</a:t>
            </a:r>
            <a:r>
              <a:rPr lang="en-GB" sz="1100" err="1">
                <a:solidFill>
                  <a:schemeClr val="tx1"/>
                </a:solidFill>
                <a:cs typeface="Arial"/>
              </a:rPr>
              <a:t>verywellminds</a:t>
            </a:r>
            <a:r>
              <a:rPr lang="en-GB" sz="1100" dirty="0">
                <a:solidFill>
                  <a:schemeClr val="tx1"/>
                </a:solidFill>
                <a:cs typeface="Arial"/>
              </a:rPr>
              <a:t>, 2025), children with OCD have less insight about their obsessions than that of adults and are more likely to not have the capacity to understand their irrational thoughts. This mixed with limits to their verbal abilities compared  to adults, can make diagnosis more difficult.</a:t>
            </a:r>
            <a:endParaRPr lang="en-GB" sz="1100">
              <a:solidFill>
                <a:schemeClr val="tx1"/>
              </a:solidFill>
              <a:cs typeface="Arial"/>
            </a:endParaRPr>
          </a:p>
          <a:p>
            <a:endParaRPr lang="en-GB" sz="1100" dirty="0">
              <a:cs typeface="Arial"/>
            </a:endParaRPr>
          </a:p>
          <a:p>
            <a:endParaRPr lang="en-GB" sz="1100" dirty="0">
              <a:cs typeface="Arial"/>
            </a:endParaRPr>
          </a:p>
          <a:p>
            <a:endParaRPr lang="en-GB" sz="1100" dirty="0">
              <a:cs typeface="Arial"/>
            </a:endParaRPr>
          </a:p>
        </p:txBody>
      </p:sp>
      <p:sp>
        <p:nvSpPr>
          <p:cNvPr id="9" name="TextBox 8">
            <a:extLst>
              <a:ext uri="{FF2B5EF4-FFF2-40B4-BE49-F238E27FC236}">
                <a16:creationId xmlns:a16="http://schemas.microsoft.com/office/drawing/2014/main" id="{AC3B4C19-1383-D738-6C59-371D6DF881EC}"/>
              </a:ext>
            </a:extLst>
          </p:cNvPr>
          <p:cNvSpPr txBox="1"/>
          <p:nvPr/>
        </p:nvSpPr>
        <p:spPr>
          <a:xfrm>
            <a:off x="3844017" y="61630"/>
            <a:ext cx="3502937" cy="4878259"/>
          </a:xfrm>
          <a:prstGeom prst="rect">
            <a:avLst/>
          </a:prstGeom>
          <a:no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tx1"/>
                </a:solidFill>
                <a:cs typeface="Arial"/>
              </a:rPr>
              <a:t>What strategies are there to help?</a:t>
            </a:r>
            <a:endParaRPr lang="en-GB" sz="1200" b="1">
              <a:solidFill>
                <a:schemeClr val="tx1"/>
              </a:solidFill>
              <a:ea typeface="Calibri"/>
              <a:cs typeface="Arial"/>
            </a:endParaRPr>
          </a:p>
          <a:p>
            <a:r>
              <a:rPr lang="en-GB" sz="1200" dirty="0">
                <a:solidFill>
                  <a:schemeClr val="tx1"/>
                </a:solidFill>
                <a:cs typeface="Arial"/>
              </a:rPr>
              <a:t>According to (youngminds.org, 2025), it is important to create a supportive environment for the child, and to let the child express their feelings and fears without judgment. Furthermore, it is important to learn about OCD to be able to understand their experiences better, to foster empathy and reduce the stigma surrounding OCD. Additionally, seeking professional help such as cognitive behavioural therapy which focuses on exposure and response prevention, a therapy proven to help children gradually face their fears in a safe environment without performing compulsions. Additionally, According to (youngminds.org, 2025), cognitive behavioural therapy alongside exposure and response prevention is considered the best treatment for OCD which involves gradually exposing children to their fears. this treatment is considered to be highly effective according to studies which shows reduced symptoms. However this form of therapy can be emotionally challenging for a child especially early on. Furthermore it requires skilled therapists which may not always be accessible. It is crucial to build a good relationship between the child and therapist built on trust to get the best outcome.</a:t>
            </a:r>
            <a:endParaRPr lang="en-GB" sz="1200">
              <a:solidFill>
                <a:schemeClr val="tx1"/>
              </a:solidFill>
              <a:ea typeface="Calibri"/>
              <a:cs typeface="Arial"/>
            </a:endParaRPr>
          </a:p>
          <a:p>
            <a:endParaRPr lang="en-GB" sz="1100" dirty="0">
              <a:cs typeface="Arial"/>
            </a:endParaRPr>
          </a:p>
        </p:txBody>
      </p:sp>
      <p:sp>
        <p:nvSpPr>
          <p:cNvPr id="16" name="TextBox 15">
            <a:extLst>
              <a:ext uri="{FF2B5EF4-FFF2-40B4-BE49-F238E27FC236}">
                <a16:creationId xmlns:a16="http://schemas.microsoft.com/office/drawing/2014/main" id="{B828E43D-260A-8360-F8B0-273DEAD99FED}"/>
              </a:ext>
            </a:extLst>
          </p:cNvPr>
          <p:cNvSpPr txBox="1"/>
          <p:nvPr/>
        </p:nvSpPr>
        <p:spPr>
          <a:xfrm>
            <a:off x="7349070" y="3009340"/>
            <a:ext cx="4999347" cy="2123658"/>
          </a:xfrm>
          <a:prstGeom prst="rect">
            <a:avLst/>
          </a:prstGeom>
          <a:no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tx1"/>
                </a:solidFill>
                <a:cs typeface="Arial"/>
              </a:rPr>
              <a:t>What is the impact on children with OCD?</a:t>
            </a:r>
            <a:endParaRPr lang="en-GB" sz="1200" b="1">
              <a:solidFill>
                <a:schemeClr val="tx1"/>
              </a:solidFill>
              <a:ea typeface="Calibri"/>
              <a:cs typeface="Arial"/>
            </a:endParaRPr>
          </a:p>
          <a:p>
            <a:r>
              <a:rPr lang="en-GB" sz="1200" dirty="0">
                <a:solidFill>
                  <a:schemeClr val="tx1"/>
                </a:solidFill>
                <a:cs typeface="Arial"/>
              </a:rPr>
              <a:t>According to (anxietycare.org, 2025), Children with OCD may have an emotional impact such as anxiety and distress, the intrusive thoughts can cause intense fear, worry, or discomfort, leading to immense stress for the child. in addition, children may experience rejection or bullying, visible compulsions or avoidance behaviours could lead to teasing or exclusion from other children. Finally, the risk of depression or other disorders is heightened as they grow into adulthood, it is shown that unmanaged OCD could increase the risk of conditions such as anxiety, depression, or eating disorders. the likelihood of missed opportunities also increases, avoidance behaviours may limit the child's involvement in extracurriculars or other social activities.</a:t>
            </a:r>
            <a:endParaRPr lang="en-GB" sz="1200" dirty="0">
              <a:solidFill>
                <a:schemeClr val="tx1"/>
              </a:solidFill>
              <a:ea typeface="Calibri"/>
              <a:cs typeface="Arial"/>
            </a:endParaRPr>
          </a:p>
        </p:txBody>
      </p:sp>
    </p:spTree>
    <p:extLst>
      <p:ext uri="{BB962C8B-B14F-4D97-AF65-F5344CB8AC3E}">
        <p14:creationId xmlns:p14="http://schemas.microsoft.com/office/powerpoint/2010/main" val="37534342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Celestial</vt:lpstr>
      <vt:lpstr>Supporting children with OCD Katy Jenkins Student number:2218380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849</cp:revision>
  <dcterms:created xsi:type="dcterms:W3CDTF">2025-01-09T10:56:31Z</dcterms:created>
  <dcterms:modified xsi:type="dcterms:W3CDTF">2025-01-14T17:08:37Z</dcterms:modified>
</cp:coreProperties>
</file>