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58"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7D9B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4660"/>
  </p:normalViewPr>
  <p:slideViewPr>
    <p:cSldViewPr snapToGrid="0">
      <p:cViewPr varScale="1">
        <p:scale>
          <a:sx n="68" d="100"/>
          <a:sy n="68" d="100"/>
        </p:scale>
        <p:origin x="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564B37-CE13-44B4-9E55-F9C3096C9802}" type="datetimeFigureOut">
              <a:rPr lang="en-GB" smtClean="0"/>
              <a:t>05/11/2018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3A0A7-5B99-448E-935C-DCA8F25D7F9D}" type="slidenum">
              <a:rPr lang="en-GB" smtClean="0"/>
              <a:t>‹#›</a:t>
            </a:fld>
            <a:endParaRPr lang="en-GB"/>
          </a:p>
        </p:txBody>
      </p:sp>
    </p:spTree>
    <p:extLst>
      <p:ext uri="{BB962C8B-B14F-4D97-AF65-F5344CB8AC3E}">
        <p14:creationId xmlns:p14="http://schemas.microsoft.com/office/powerpoint/2010/main" val="22318701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Business creation, benefits everybody in the chain.   From the suppliers, the distributors, the workforce, local retail stores.  If the new business creates a new workforce, they will need somewhere to live, eat, shop, socialise, a new car potentially.</a:t>
            </a:r>
          </a:p>
        </p:txBody>
      </p:sp>
      <p:sp>
        <p:nvSpPr>
          <p:cNvPr id="4" name="Slide Number Placeholder 3"/>
          <p:cNvSpPr>
            <a:spLocks noGrp="1"/>
          </p:cNvSpPr>
          <p:nvPr>
            <p:ph type="sldNum" sz="quarter" idx="5"/>
          </p:nvPr>
        </p:nvSpPr>
        <p:spPr/>
        <p:txBody>
          <a:bodyPr/>
          <a:lstStyle/>
          <a:p>
            <a:fld id="{5B33A0A7-5B99-448E-935C-DCA8F25D7F9D}" type="slidenum">
              <a:rPr lang="en-GB" smtClean="0"/>
              <a:t>5</a:t>
            </a:fld>
            <a:endParaRPr lang="en-GB"/>
          </a:p>
        </p:txBody>
      </p:sp>
    </p:spTree>
    <p:extLst>
      <p:ext uri="{BB962C8B-B14F-4D97-AF65-F5344CB8AC3E}">
        <p14:creationId xmlns:p14="http://schemas.microsoft.com/office/powerpoint/2010/main" val="3907396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2FD8C6E-E51E-406E-A473-CDEABBECD97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2335077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FD8C6E-E51E-406E-A473-CDEABBECD97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4174226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FD8C6E-E51E-406E-A473-CDEABBECD97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4270340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2FD8C6E-E51E-406E-A473-CDEABBECD978}"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1931370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2FD8C6E-E51E-406E-A473-CDEABBECD978}" type="datetimeFigureOut">
              <a:rPr lang="en-GB" smtClean="0"/>
              <a:t>05/11/2018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2548822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2FD8C6E-E51E-406E-A473-CDEABBECD978}" type="datetimeFigureOut">
              <a:rPr lang="en-GB" smtClean="0"/>
              <a:t>05/11/2018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2897654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FD8C6E-E51E-406E-A473-CDEABBECD978}" type="datetimeFigureOut">
              <a:rPr lang="en-GB" smtClean="0"/>
              <a:t>05/11/2018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3058775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FD8C6E-E51E-406E-A473-CDEABBECD978}"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2688515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2FD8C6E-E51E-406E-A473-CDEABBECD978}" type="datetimeFigureOut">
              <a:rPr lang="en-GB" smtClean="0"/>
              <a:t>05/11/2018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309583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FD8C6E-E51E-406E-A473-CDEABBECD97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1218607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FD8C6E-E51E-406E-A473-CDEABBECD978}" type="datetimeFigureOut">
              <a:rPr lang="en-GB" smtClean="0"/>
              <a:t>05/11/2018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F4E0F3-C6C1-4F9F-A930-BC165515B3B7}" type="slidenum">
              <a:rPr lang="en-GB" smtClean="0"/>
              <a:t>‹#›</a:t>
            </a:fld>
            <a:endParaRPr lang="en-GB"/>
          </a:p>
        </p:txBody>
      </p:sp>
    </p:spTree>
    <p:extLst>
      <p:ext uri="{BB962C8B-B14F-4D97-AF65-F5344CB8AC3E}">
        <p14:creationId xmlns:p14="http://schemas.microsoft.com/office/powerpoint/2010/main" val="3225039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FD8C6E-E51E-406E-A473-CDEABBECD978}" type="datetimeFigureOut">
              <a:rPr lang="en-GB" smtClean="0"/>
              <a:t>05/11/2018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F4E0F3-C6C1-4F9F-A930-BC165515B3B7}" type="slidenum">
              <a:rPr lang="en-GB" smtClean="0"/>
              <a:t>‹#›</a:t>
            </a:fld>
            <a:endParaRPr lang="en-GB"/>
          </a:p>
        </p:txBody>
      </p:sp>
    </p:spTree>
    <p:extLst>
      <p:ext uri="{BB962C8B-B14F-4D97-AF65-F5344CB8AC3E}">
        <p14:creationId xmlns:p14="http://schemas.microsoft.com/office/powerpoint/2010/main" val="32314069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walesonline.co.uk/business/business-news/company-thats-giving-1m-charity-1508123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42533" y="191029"/>
            <a:ext cx="9144000" cy="2387600"/>
          </a:xfrm>
        </p:spPr>
        <p:txBody>
          <a:bodyPr>
            <a:normAutofit fontScale="90000"/>
          </a:bodyPr>
          <a:lstStyle/>
          <a:p>
            <a:r>
              <a:rPr lang="en-GB" dirty="0"/>
              <a:t>Economic change, entrepreneurship and regional development.</a:t>
            </a:r>
          </a:p>
        </p:txBody>
      </p:sp>
      <p:pic>
        <p:nvPicPr>
          <p:cNvPr id="4" name="Picture 3"/>
          <p:cNvPicPr>
            <a:picLocks noChangeAspect="1"/>
          </p:cNvPicPr>
          <p:nvPr/>
        </p:nvPicPr>
        <p:blipFill rotWithShape="1">
          <a:blip r:embed="rId2"/>
          <a:srcRect l="2197" t="26173" r="40717" b="20000"/>
          <a:stretch/>
        </p:blipFill>
        <p:spPr>
          <a:xfrm>
            <a:off x="3767666" y="2743200"/>
            <a:ext cx="4893734" cy="3691468"/>
          </a:xfrm>
          <a:prstGeom prst="rect">
            <a:avLst/>
          </a:prstGeom>
        </p:spPr>
      </p:pic>
    </p:spTree>
    <p:extLst>
      <p:ext uri="{BB962C8B-B14F-4D97-AF65-F5344CB8AC3E}">
        <p14:creationId xmlns:p14="http://schemas.microsoft.com/office/powerpoint/2010/main" val="3176140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Pre-lecture work</a:t>
            </a:r>
          </a:p>
        </p:txBody>
      </p:sp>
      <p:sp>
        <p:nvSpPr>
          <p:cNvPr id="3" name="Content Placeholder 2"/>
          <p:cNvSpPr>
            <a:spLocks noGrp="1"/>
          </p:cNvSpPr>
          <p:nvPr>
            <p:ph idx="1"/>
          </p:nvPr>
        </p:nvSpPr>
        <p:spPr/>
        <p:txBody>
          <a:bodyPr/>
          <a:lstStyle/>
          <a:p>
            <a:pPr marL="0" indent="0">
              <a:buNone/>
            </a:pPr>
            <a:r>
              <a:rPr lang="en-GB" dirty="0"/>
              <a:t>What if anything is missing?  Could something be changed or implemented to bridge the gap between support available and those that need it?</a:t>
            </a:r>
          </a:p>
          <a:p>
            <a:pPr marL="0" indent="0">
              <a:buNone/>
            </a:pPr>
            <a:r>
              <a:rPr lang="en-GB" dirty="0"/>
              <a:t>Is it the responsibility of the government to provide the support.  If so, how?</a:t>
            </a:r>
          </a:p>
          <a:p>
            <a:pPr>
              <a:buFont typeface="Wingdings" panose="05000000000000000000" pitchFamily="2" charset="2"/>
              <a:buChar char="Ø"/>
            </a:pPr>
            <a:r>
              <a:rPr lang="en-GB" dirty="0"/>
              <a:t>Education</a:t>
            </a:r>
          </a:p>
          <a:p>
            <a:pPr>
              <a:buFont typeface="Wingdings" panose="05000000000000000000" pitchFamily="2" charset="2"/>
              <a:buChar char="Ø"/>
            </a:pPr>
            <a:r>
              <a:rPr lang="en-GB" dirty="0"/>
              <a:t>Financial Support</a:t>
            </a:r>
          </a:p>
          <a:p>
            <a:pPr>
              <a:buFont typeface="Wingdings" panose="05000000000000000000" pitchFamily="2" charset="2"/>
              <a:buChar char="Ø"/>
            </a:pPr>
            <a:r>
              <a:rPr lang="en-GB" dirty="0"/>
              <a:t>Physical support</a:t>
            </a:r>
          </a:p>
          <a:p>
            <a:pPr>
              <a:buFont typeface="Wingdings" panose="05000000000000000000" pitchFamily="2" charset="2"/>
              <a:buChar char="Ø"/>
            </a:pPr>
            <a:r>
              <a:rPr lang="en-GB" dirty="0"/>
              <a:t>Mentors</a:t>
            </a:r>
          </a:p>
        </p:txBody>
      </p:sp>
      <p:sp>
        <p:nvSpPr>
          <p:cNvPr id="4" name="TextBox 3">
            <a:extLst>
              <a:ext uri="{FF2B5EF4-FFF2-40B4-BE49-F238E27FC236}">
                <a16:creationId xmlns:a16="http://schemas.microsoft.com/office/drawing/2014/main" id="{588067CB-0CD2-4F97-AE80-DF7363BC784E}"/>
              </a:ext>
            </a:extLst>
          </p:cNvPr>
          <p:cNvSpPr txBox="1"/>
          <p:nvPr/>
        </p:nvSpPr>
        <p:spPr>
          <a:xfrm>
            <a:off x="5514535" y="4192172"/>
            <a:ext cx="5289453" cy="1754326"/>
          </a:xfrm>
          <a:prstGeom prst="rect">
            <a:avLst/>
          </a:prstGeom>
          <a:noFill/>
        </p:spPr>
        <p:txBody>
          <a:bodyPr wrap="square" rtlCol="0">
            <a:spAutoFit/>
          </a:bodyPr>
          <a:lstStyle/>
          <a:p>
            <a:r>
              <a:rPr lang="en-GB" sz="3600" b="1" dirty="0"/>
              <a:t>Does the new LEED relationship address any of the issues?</a:t>
            </a:r>
          </a:p>
        </p:txBody>
      </p:sp>
    </p:spTree>
    <p:extLst>
      <p:ext uri="{BB962C8B-B14F-4D97-AF65-F5344CB8AC3E}">
        <p14:creationId xmlns:p14="http://schemas.microsoft.com/office/powerpoint/2010/main" val="1264764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a:t>
            </a:r>
          </a:p>
        </p:txBody>
      </p:sp>
      <p:sp>
        <p:nvSpPr>
          <p:cNvPr id="3" name="Content Placeholder 2"/>
          <p:cNvSpPr>
            <a:spLocks noGrp="1"/>
          </p:cNvSpPr>
          <p:nvPr>
            <p:ph idx="1"/>
          </p:nvPr>
        </p:nvSpPr>
        <p:spPr/>
        <p:txBody>
          <a:bodyPr/>
          <a:lstStyle/>
          <a:p>
            <a:pPr marL="0" indent="0">
              <a:buNone/>
            </a:pPr>
            <a:r>
              <a:rPr lang="en-GB" dirty="0"/>
              <a:t>Using last weeks work and the pre-lecture work, create a map.  A map to show the journey and Entrepreneur makes and the support available at each hurdle!</a:t>
            </a:r>
          </a:p>
          <a:p>
            <a:pPr marL="0" indent="0">
              <a:buNone/>
            </a:pPr>
            <a:r>
              <a:rPr lang="en-GB" dirty="0"/>
              <a:t>Make the map very general, I have an example from Business Wales, but this example is possibly to generalised.</a:t>
            </a:r>
          </a:p>
        </p:txBody>
      </p:sp>
    </p:spTree>
    <p:extLst>
      <p:ext uri="{BB962C8B-B14F-4D97-AF65-F5344CB8AC3E}">
        <p14:creationId xmlns:p14="http://schemas.microsoft.com/office/powerpoint/2010/main" val="1860905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are entrepreneurs important?</a:t>
            </a:r>
          </a:p>
        </p:txBody>
      </p:sp>
      <p:sp>
        <p:nvSpPr>
          <p:cNvPr id="3" name="Content Placeholder 2"/>
          <p:cNvSpPr>
            <a:spLocks noGrp="1"/>
          </p:cNvSpPr>
          <p:nvPr>
            <p:ph idx="1"/>
          </p:nvPr>
        </p:nvSpPr>
        <p:spPr/>
        <p:txBody>
          <a:bodyPr/>
          <a:lstStyle/>
          <a:p>
            <a:pPr marL="0" indent="0">
              <a:buNone/>
            </a:pPr>
            <a:r>
              <a:rPr lang="en-GB" dirty="0"/>
              <a:t>Entrepreneurs are considered National Assets.</a:t>
            </a:r>
          </a:p>
          <a:p>
            <a:pPr marL="0" indent="0">
              <a:buNone/>
            </a:pPr>
            <a:endParaRPr lang="en-GB" dirty="0"/>
          </a:p>
          <a:p>
            <a:pPr marL="0" indent="0">
              <a:buNone/>
            </a:pPr>
            <a:r>
              <a:rPr lang="en-GB" dirty="0"/>
              <a:t>When successful their innovations can improve the standard of living, create national wealth, create jobs and conditions for a prosperous society.</a:t>
            </a:r>
          </a:p>
          <a:p>
            <a:pPr marL="0" indent="0">
              <a:buNone/>
            </a:pPr>
            <a:endParaRPr lang="en-GB" dirty="0"/>
          </a:p>
          <a:p>
            <a:pPr marL="0" indent="0">
              <a:buNone/>
            </a:pPr>
            <a:r>
              <a:rPr lang="en-GB" dirty="0"/>
              <a:t>https://www.youtube.com/watch?v=VuzyNagcD_A</a:t>
            </a:r>
          </a:p>
        </p:txBody>
      </p:sp>
    </p:spTree>
    <p:extLst>
      <p:ext uri="{BB962C8B-B14F-4D97-AF65-F5344CB8AC3E}">
        <p14:creationId xmlns:p14="http://schemas.microsoft.com/office/powerpoint/2010/main" val="13944108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BBD0C-EE1E-4EF7-ADA0-D60A5D7F78BB}"/>
              </a:ext>
            </a:extLst>
          </p:cNvPr>
          <p:cNvSpPr>
            <a:spLocks noGrp="1"/>
          </p:cNvSpPr>
          <p:nvPr>
            <p:ph type="title"/>
          </p:nvPr>
        </p:nvSpPr>
        <p:spPr/>
        <p:txBody>
          <a:bodyPr/>
          <a:lstStyle/>
          <a:p>
            <a:r>
              <a:rPr lang="en-GB" dirty="0"/>
              <a:t>Entrepreneurs create new business…..</a:t>
            </a:r>
          </a:p>
        </p:txBody>
      </p:sp>
      <p:sp>
        <p:nvSpPr>
          <p:cNvPr id="3" name="Content Placeholder 2">
            <a:extLst>
              <a:ext uri="{FF2B5EF4-FFF2-40B4-BE49-F238E27FC236}">
                <a16:creationId xmlns:a16="http://schemas.microsoft.com/office/drawing/2014/main" id="{0C6EB07D-C364-4214-AB34-AB37997F6500}"/>
              </a:ext>
            </a:extLst>
          </p:cNvPr>
          <p:cNvSpPr>
            <a:spLocks noGrp="1"/>
          </p:cNvSpPr>
          <p:nvPr>
            <p:ph idx="1"/>
          </p:nvPr>
        </p:nvSpPr>
        <p:spPr/>
        <p:txBody>
          <a:bodyPr/>
          <a:lstStyle/>
          <a:p>
            <a:pPr marL="0" indent="0">
              <a:buNone/>
            </a:pPr>
            <a:r>
              <a:rPr lang="en-GB" dirty="0"/>
              <a:t>Many Entrepreneurs create goods and services, this can have a cascading effect.  It can stimulate related businesses and sectors, which furthers economic development.</a:t>
            </a:r>
          </a:p>
          <a:p>
            <a:pPr marL="0" indent="0">
              <a:buNone/>
            </a:pPr>
            <a:endParaRPr lang="en-GB" dirty="0"/>
          </a:p>
          <a:p>
            <a:pPr marL="0" indent="0">
              <a:buNone/>
            </a:pPr>
            <a:r>
              <a:rPr lang="en-GB" i="1" dirty="0"/>
              <a:t>Discussion:</a:t>
            </a:r>
            <a:r>
              <a:rPr lang="en-GB" dirty="0"/>
              <a:t>  Consider the above, follow the path of a Business through the businesses it supports.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337664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51DE-AB50-4603-8AF9-A1139BED45CC}"/>
              </a:ext>
            </a:extLst>
          </p:cNvPr>
          <p:cNvSpPr>
            <a:spLocks noGrp="1"/>
          </p:cNvSpPr>
          <p:nvPr>
            <p:ph type="title"/>
          </p:nvPr>
        </p:nvSpPr>
        <p:spPr/>
        <p:txBody>
          <a:bodyPr/>
          <a:lstStyle/>
          <a:p>
            <a:r>
              <a:rPr lang="en-GB" dirty="0"/>
              <a:t>Entrepreneurs add to National Income</a:t>
            </a:r>
          </a:p>
        </p:txBody>
      </p:sp>
      <p:sp>
        <p:nvSpPr>
          <p:cNvPr id="3" name="Content Placeholder 2">
            <a:extLst>
              <a:ext uri="{FF2B5EF4-FFF2-40B4-BE49-F238E27FC236}">
                <a16:creationId xmlns:a16="http://schemas.microsoft.com/office/drawing/2014/main" id="{FED186C2-878E-49FC-8837-9309EEC0C981}"/>
              </a:ext>
            </a:extLst>
          </p:cNvPr>
          <p:cNvSpPr>
            <a:spLocks noGrp="1"/>
          </p:cNvSpPr>
          <p:nvPr>
            <p:ph idx="1"/>
          </p:nvPr>
        </p:nvSpPr>
        <p:spPr/>
        <p:txBody>
          <a:bodyPr/>
          <a:lstStyle/>
          <a:p>
            <a:pPr marL="0" indent="0">
              <a:buNone/>
            </a:pPr>
            <a:r>
              <a:rPr lang="en-GB" dirty="0"/>
              <a:t>New ventures create new wealth, existing businesses may be confined to the scope of existing markets.  New and improved products, services or technology enable new markets to be developed and new wealth to be created.</a:t>
            </a:r>
          </a:p>
          <a:p>
            <a:pPr marL="0" indent="0">
              <a:buNone/>
            </a:pPr>
            <a:endParaRPr lang="en-GB" dirty="0"/>
          </a:p>
          <a:p>
            <a:pPr marL="0" indent="0">
              <a:buNone/>
            </a:pPr>
            <a:r>
              <a:rPr lang="en-GB" dirty="0"/>
              <a:t>In addition to this, increased employment and higher earnings contribute to better national income in the form of higher tax revenue.</a:t>
            </a:r>
          </a:p>
        </p:txBody>
      </p:sp>
    </p:spTree>
    <p:extLst>
      <p:ext uri="{BB962C8B-B14F-4D97-AF65-F5344CB8AC3E}">
        <p14:creationId xmlns:p14="http://schemas.microsoft.com/office/powerpoint/2010/main" val="1270655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11628-05A5-4F60-850A-A0EAFE2B973A}"/>
              </a:ext>
            </a:extLst>
          </p:cNvPr>
          <p:cNvSpPr>
            <a:spLocks noGrp="1"/>
          </p:cNvSpPr>
          <p:nvPr>
            <p:ph type="title"/>
          </p:nvPr>
        </p:nvSpPr>
        <p:spPr/>
        <p:txBody>
          <a:bodyPr/>
          <a:lstStyle/>
          <a:p>
            <a:r>
              <a:rPr lang="en-GB" dirty="0"/>
              <a:t>Entrepreneurs create social change</a:t>
            </a:r>
          </a:p>
        </p:txBody>
      </p:sp>
      <p:sp>
        <p:nvSpPr>
          <p:cNvPr id="3" name="Content Placeholder 2">
            <a:extLst>
              <a:ext uri="{FF2B5EF4-FFF2-40B4-BE49-F238E27FC236}">
                <a16:creationId xmlns:a16="http://schemas.microsoft.com/office/drawing/2014/main" id="{F3C170FA-745F-4904-881B-3E9ACD7A7CFD}"/>
              </a:ext>
            </a:extLst>
          </p:cNvPr>
          <p:cNvSpPr>
            <a:spLocks noGrp="1"/>
          </p:cNvSpPr>
          <p:nvPr>
            <p:ph idx="1"/>
          </p:nvPr>
        </p:nvSpPr>
        <p:spPr/>
        <p:txBody>
          <a:bodyPr/>
          <a:lstStyle/>
          <a:p>
            <a:pPr marL="0" indent="0">
              <a:buNone/>
            </a:pPr>
            <a:r>
              <a:rPr lang="en-GB" dirty="0"/>
              <a:t>New offerings of goods and services supports freedom and a reduction of dependence on obsolete systems and technology, resulting in improved quality of life, improved morale and greater economic freedom.</a:t>
            </a:r>
          </a:p>
          <a:p>
            <a:pPr marL="0" indent="0">
              <a:buNone/>
            </a:pPr>
            <a:r>
              <a:rPr lang="en-GB" dirty="0"/>
              <a:t> Examples are water supplies to water scarce regions and smart phone introduction.</a:t>
            </a:r>
          </a:p>
          <a:p>
            <a:pPr marL="0" indent="0">
              <a:buNone/>
            </a:pPr>
            <a:r>
              <a:rPr lang="en-GB" dirty="0"/>
              <a:t>With the assistance of globalization, technology now enables lesser developed countries to access the same tools as the rest of the world. A young entrepreneur in a less developed part of the world could have an input into a multi million pound deal.</a:t>
            </a:r>
          </a:p>
        </p:txBody>
      </p:sp>
    </p:spTree>
    <p:extLst>
      <p:ext uri="{BB962C8B-B14F-4D97-AF65-F5344CB8AC3E}">
        <p14:creationId xmlns:p14="http://schemas.microsoft.com/office/powerpoint/2010/main" val="4215818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6A667-3378-4504-9520-F0132D70ACFB}"/>
              </a:ext>
            </a:extLst>
          </p:cNvPr>
          <p:cNvSpPr>
            <a:spLocks noGrp="1"/>
          </p:cNvSpPr>
          <p:nvPr>
            <p:ph type="title"/>
          </p:nvPr>
        </p:nvSpPr>
        <p:spPr/>
        <p:txBody>
          <a:bodyPr/>
          <a:lstStyle/>
          <a:p>
            <a:r>
              <a:rPr lang="en-GB" dirty="0"/>
              <a:t>Community development</a:t>
            </a:r>
          </a:p>
        </p:txBody>
      </p:sp>
      <p:sp>
        <p:nvSpPr>
          <p:cNvPr id="3" name="Content Placeholder 2">
            <a:extLst>
              <a:ext uri="{FF2B5EF4-FFF2-40B4-BE49-F238E27FC236}">
                <a16:creationId xmlns:a16="http://schemas.microsoft.com/office/drawing/2014/main" id="{809F26B2-9DA0-4157-9D54-7201FD983B5F}"/>
              </a:ext>
            </a:extLst>
          </p:cNvPr>
          <p:cNvSpPr>
            <a:spLocks noGrp="1"/>
          </p:cNvSpPr>
          <p:nvPr>
            <p:ph idx="1"/>
          </p:nvPr>
        </p:nvSpPr>
        <p:spPr/>
        <p:txBody>
          <a:bodyPr/>
          <a:lstStyle/>
          <a:p>
            <a:pPr marL="0" indent="0">
              <a:buNone/>
            </a:pPr>
            <a:r>
              <a:rPr lang="en-GB" dirty="0"/>
              <a:t>Many Entrepreneurs nurture ventures by like minded individuals.  They are also known to invest in local community projects and charities. </a:t>
            </a:r>
          </a:p>
          <a:p>
            <a:pPr marL="0" indent="0">
              <a:buNone/>
            </a:pPr>
            <a:r>
              <a:rPr lang="en-GB" dirty="0"/>
              <a:t> Many famous Entrepreneurs invest back into their community.</a:t>
            </a:r>
          </a:p>
          <a:p>
            <a:pPr marL="0" indent="0">
              <a:buNone/>
            </a:pPr>
            <a:endParaRPr lang="en-GB" dirty="0"/>
          </a:p>
          <a:p>
            <a:pPr marL="0" indent="0">
              <a:buNone/>
            </a:pPr>
            <a:r>
              <a:rPr lang="en-GB" dirty="0"/>
              <a:t>Lets consider a local example of this…..</a:t>
            </a:r>
          </a:p>
        </p:txBody>
      </p:sp>
    </p:spTree>
    <p:extLst>
      <p:ext uri="{BB962C8B-B14F-4D97-AF65-F5344CB8AC3E}">
        <p14:creationId xmlns:p14="http://schemas.microsoft.com/office/powerpoint/2010/main" val="3667799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685F2DB-CF8B-49BE-9C86-FF124EB37A1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43467" y="1234551"/>
            <a:ext cx="10905066" cy="4388897"/>
          </a:xfrm>
          <a:prstGeom prst="rect">
            <a:avLst/>
          </a:prstGeom>
        </p:spPr>
      </p:pic>
    </p:spTree>
    <p:extLst>
      <p:ext uri="{BB962C8B-B14F-4D97-AF65-F5344CB8AC3E}">
        <p14:creationId xmlns:p14="http://schemas.microsoft.com/office/powerpoint/2010/main" val="9840480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2AD911-7145-4492-9628-253F8FA62B51}"/>
              </a:ext>
            </a:extLst>
          </p:cNvPr>
          <p:cNvSpPr>
            <a:spLocks noGrp="1"/>
          </p:cNvSpPr>
          <p:nvPr>
            <p:ph idx="1"/>
          </p:nvPr>
        </p:nvSpPr>
        <p:spPr>
          <a:xfrm>
            <a:off x="838200" y="509666"/>
            <a:ext cx="10515600" cy="5667297"/>
          </a:xfrm>
        </p:spPr>
        <p:txBody>
          <a:bodyPr>
            <a:normAutofit fontScale="92500" lnSpcReduction="20000"/>
          </a:bodyPr>
          <a:lstStyle/>
          <a:p>
            <a:pPr marL="0" indent="0">
              <a:buNone/>
            </a:pPr>
            <a:r>
              <a:rPr lang="en-GB" dirty="0"/>
              <a:t>How it all began</a:t>
            </a:r>
          </a:p>
          <a:p>
            <a:pPr marL="0" indent="0">
              <a:buNone/>
            </a:pPr>
            <a:r>
              <a:rPr lang="en-GB" dirty="0"/>
              <a:t>In 1993 Burns Pet Nutrition Limited was founded by John Burns a Veterinary surgeon with a frustration….</a:t>
            </a:r>
          </a:p>
          <a:p>
            <a:pPr marL="0" indent="0">
              <a:buNone/>
            </a:pPr>
            <a:r>
              <a:rPr lang="en-GB" dirty="0"/>
              <a:t> As the name implies, Burns Real Food for Dogs, Cats and Rabbits are just that; simple foods which are intended to allow the body to function naturally.  All of my pet foods are made from the highest quality ingredients and without any pharmacologically active supplements. The products aim to let the body get on with what it does best: </a:t>
            </a:r>
          </a:p>
          <a:p>
            <a:pPr marL="0" indent="0">
              <a:buNone/>
            </a:pPr>
            <a:r>
              <a:rPr lang="en-GB" dirty="0"/>
              <a:t>maintain and repair itself and prevent deterioration of the organ systems.</a:t>
            </a:r>
          </a:p>
          <a:p>
            <a:pPr marL="0" indent="0">
              <a:buNone/>
            </a:pPr>
            <a:endParaRPr lang="en-GB" dirty="0"/>
          </a:p>
          <a:p>
            <a:pPr>
              <a:buFont typeface="Wingdings" panose="05000000000000000000" pitchFamily="2" charset="2"/>
              <a:buChar char="Ø"/>
            </a:pPr>
            <a:r>
              <a:rPr lang="en-GB" dirty="0"/>
              <a:t>Highly digestible, quality ingredients</a:t>
            </a:r>
          </a:p>
          <a:p>
            <a:pPr>
              <a:buFont typeface="Wingdings" panose="05000000000000000000" pitchFamily="2" charset="2"/>
              <a:buChar char="Ø"/>
            </a:pPr>
            <a:r>
              <a:rPr lang="en-GB" dirty="0"/>
              <a:t>Produce made considering animal welfare and organic practises</a:t>
            </a:r>
          </a:p>
          <a:p>
            <a:pPr>
              <a:buFont typeface="Wingdings" panose="05000000000000000000" pitchFamily="2" charset="2"/>
              <a:buChar char="Ø"/>
            </a:pPr>
            <a:endParaRPr lang="en-GB" dirty="0"/>
          </a:p>
          <a:p>
            <a:pPr marL="0" indent="0">
              <a:buNone/>
            </a:pPr>
            <a:r>
              <a:rPr lang="en-GB" dirty="0"/>
              <a:t>Burns pet nutrition always received tremendous local community support, so to wanted to give something back and it does this via a number of projects.</a:t>
            </a:r>
          </a:p>
          <a:p>
            <a:pPr>
              <a:buFont typeface="Wingdings" panose="05000000000000000000" pitchFamily="2" charset="2"/>
              <a:buChar char="Ø"/>
            </a:pPr>
            <a:endParaRPr lang="en-GB" dirty="0"/>
          </a:p>
          <a:p>
            <a:pPr marL="0" indent="0">
              <a:buNone/>
            </a:pPr>
            <a:endParaRPr lang="en-GB" dirty="0"/>
          </a:p>
          <a:p>
            <a:pPr>
              <a:buFont typeface="Wingdings" panose="05000000000000000000" pitchFamily="2" charset="2"/>
              <a:buChar char="Ø"/>
            </a:pPr>
            <a:endParaRPr lang="en-GB" dirty="0"/>
          </a:p>
          <a:p>
            <a:pPr marL="0" indent="0">
              <a:buNone/>
            </a:pPr>
            <a:endParaRPr lang="en-GB" dirty="0"/>
          </a:p>
        </p:txBody>
      </p:sp>
    </p:spTree>
    <p:extLst>
      <p:ext uri="{BB962C8B-B14F-4D97-AF65-F5344CB8AC3E}">
        <p14:creationId xmlns:p14="http://schemas.microsoft.com/office/powerpoint/2010/main" val="23409078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3902D-F2DD-4FE3-8E33-1B87B23FD038}"/>
              </a:ext>
            </a:extLst>
          </p:cNvPr>
          <p:cNvSpPr>
            <a:spLocks noGrp="1"/>
          </p:cNvSpPr>
          <p:nvPr>
            <p:ph type="title"/>
          </p:nvPr>
        </p:nvSpPr>
        <p:spPr/>
        <p:txBody>
          <a:bodyPr/>
          <a:lstStyle/>
          <a:p>
            <a:r>
              <a:rPr lang="en-GB" dirty="0"/>
              <a:t>Burns by your side</a:t>
            </a:r>
          </a:p>
        </p:txBody>
      </p:sp>
      <p:pic>
        <p:nvPicPr>
          <p:cNvPr id="5" name="Content Placeholder 4" descr="A drawing of a face&#10;&#10;Description generated with high confidence">
            <a:extLst>
              <a:ext uri="{FF2B5EF4-FFF2-40B4-BE49-F238E27FC236}">
                <a16:creationId xmlns:a16="http://schemas.microsoft.com/office/drawing/2014/main" id="{00767C7E-E910-46EB-B426-A64F66801E9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256" y="1960536"/>
            <a:ext cx="5537927" cy="4351338"/>
          </a:xfrm>
        </p:spPr>
      </p:pic>
      <p:sp>
        <p:nvSpPr>
          <p:cNvPr id="6" name="TextBox 5">
            <a:extLst>
              <a:ext uri="{FF2B5EF4-FFF2-40B4-BE49-F238E27FC236}">
                <a16:creationId xmlns:a16="http://schemas.microsoft.com/office/drawing/2014/main" id="{0F9C49AD-DD43-4D2C-960F-A383FEA0D4AF}"/>
              </a:ext>
            </a:extLst>
          </p:cNvPr>
          <p:cNvSpPr txBox="1"/>
          <p:nvPr/>
        </p:nvSpPr>
        <p:spPr>
          <a:xfrm>
            <a:off x="6580682" y="779489"/>
            <a:ext cx="5171607" cy="5262979"/>
          </a:xfrm>
          <a:prstGeom prst="rect">
            <a:avLst/>
          </a:prstGeom>
          <a:noFill/>
        </p:spPr>
        <p:txBody>
          <a:bodyPr wrap="square" rtlCol="0">
            <a:spAutoFit/>
          </a:bodyPr>
          <a:lstStyle/>
          <a:p>
            <a:r>
              <a:rPr lang="en-GB" sz="2800" dirty="0"/>
              <a:t>A large part of our charity work revolves around Burns By Your Side. We are proud to have developed a programme that uses trained volunteers and companion dogs to help children improve their literacy, communication and confidence skills. The programme is already well established in West Wales and in time we hope to branch out to other parts of the UK.</a:t>
            </a:r>
          </a:p>
        </p:txBody>
      </p:sp>
    </p:spTree>
    <p:extLst>
      <p:ext uri="{BB962C8B-B14F-4D97-AF65-F5344CB8AC3E}">
        <p14:creationId xmlns:p14="http://schemas.microsoft.com/office/powerpoint/2010/main" val="1973562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DB239D-DCCE-4EA5-9AF4-CCA8FF86218B}"/>
              </a:ext>
            </a:extLst>
          </p:cNvPr>
          <p:cNvSpPr>
            <a:spLocks noGrp="1"/>
          </p:cNvSpPr>
          <p:nvPr>
            <p:ph type="title"/>
          </p:nvPr>
        </p:nvSpPr>
        <p:spPr>
          <a:xfrm>
            <a:off x="838200" y="395105"/>
            <a:ext cx="10515600" cy="1325563"/>
          </a:xfrm>
        </p:spPr>
        <p:txBody>
          <a:bodyPr/>
          <a:lstStyle/>
          <a:p>
            <a:r>
              <a:rPr lang="en-GB" dirty="0"/>
              <a:t>Better tomorrow programme</a:t>
            </a:r>
          </a:p>
        </p:txBody>
      </p:sp>
      <p:pic>
        <p:nvPicPr>
          <p:cNvPr id="5" name="Content Placeholder 4">
            <a:extLst>
              <a:ext uri="{FF2B5EF4-FFF2-40B4-BE49-F238E27FC236}">
                <a16:creationId xmlns:a16="http://schemas.microsoft.com/office/drawing/2014/main" id="{CC43BF06-9B89-46FA-8CF0-7ACD7960D229}"/>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94227" y="2038661"/>
            <a:ext cx="5532015" cy="4676932"/>
          </a:xfrm>
        </p:spPr>
      </p:pic>
      <p:sp>
        <p:nvSpPr>
          <p:cNvPr id="6" name="TextBox 5">
            <a:extLst>
              <a:ext uri="{FF2B5EF4-FFF2-40B4-BE49-F238E27FC236}">
                <a16:creationId xmlns:a16="http://schemas.microsoft.com/office/drawing/2014/main" id="{A9B427D3-490F-42CE-B9EE-4C0F43A699E0}"/>
              </a:ext>
            </a:extLst>
          </p:cNvPr>
          <p:cNvSpPr txBox="1"/>
          <p:nvPr/>
        </p:nvSpPr>
        <p:spPr>
          <a:xfrm>
            <a:off x="6096000" y="2038661"/>
            <a:ext cx="5901773" cy="4524315"/>
          </a:xfrm>
          <a:prstGeom prst="rect">
            <a:avLst/>
          </a:prstGeom>
          <a:noFill/>
        </p:spPr>
        <p:txBody>
          <a:bodyPr wrap="square" rtlCol="0">
            <a:spAutoFit/>
          </a:bodyPr>
          <a:lstStyle/>
          <a:p>
            <a:r>
              <a:rPr lang="en-GB" dirty="0"/>
              <a:t>The Better Tomorrow Programme aims to engage and help young people to develop valuable life skills.</a:t>
            </a:r>
          </a:p>
          <a:p>
            <a:endParaRPr lang="en-GB" dirty="0"/>
          </a:p>
          <a:p>
            <a:pPr marL="285750" indent="-285750">
              <a:buFont typeface="Wingdings" panose="05000000000000000000" pitchFamily="2" charset="2"/>
              <a:buChar char="v"/>
            </a:pPr>
            <a:r>
              <a:rPr lang="en-GB" dirty="0"/>
              <a:t>Targeted Youth Programme</a:t>
            </a:r>
          </a:p>
          <a:p>
            <a:endParaRPr lang="en-GB" dirty="0"/>
          </a:p>
          <a:p>
            <a:r>
              <a:rPr lang="en-GB" dirty="0"/>
              <a:t>We've been working with Pembrokeshire County Council to develop an internship programme for young people who are considered 'far from the workplace’.</a:t>
            </a:r>
          </a:p>
          <a:p>
            <a:endParaRPr lang="en-GB" dirty="0"/>
          </a:p>
          <a:p>
            <a:pPr marL="285750" indent="-285750">
              <a:buFont typeface="Wingdings" panose="05000000000000000000" pitchFamily="2" charset="2"/>
              <a:buChar char="v"/>
            </a:pPr>
            <a:r>
              <a:rPr lang="en-GB" dirty="0"/>
              <a:t>Light up your life project</a:t>
            </a:r>
          </a:p>
          <a:p>
            <a:endParaRPr lang="en-GB" dirty="0"/>
          </a:p>
          <a:p>
            <a:r>
              <a:rPr lang="en-GB" dirty="0"/>
              <a:t>With some help from the Burns market gardeners, The </a:t>
            </a:r>
            <a:r>
              <a:rPr lang="en-GB" dirty="0" err="1"/>
              <a:t>Birt</a:t>
            </a:r>
            <a:r>
              <a:rPr lang="en-GB" dirty="0"/>
              <a:t> Brain Injury Unit in Llanelli and Mencap Carmarthenshire have spent many hours together constructing and planting raised beds of different heights. The aim is to help people with difficulties to enjoy the beneficial effects of gardening.</a:t>
            </a:r>
          </a:p>
        </p:txBody>
      </p:sp>
    </p:spTree>
    <p:extLst>
      <p:ext uri="{BB962C8B-B14F-4D97-AF65-F5344CB8AC3E}">
        <p14:creationId xmlns:p14="http://schemas.microsoft.com/office/powerpoint/2010/main" val="14220172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F9A7E-0311-4AD7-A9C8-CB2E041AE189}"/>
              </a:ext>
            </a:extLst>
          </p:cNvPr>
          <p:cNvSpPr>
            <a:spLocks noGrp="1"/>
          </p:cNvSpPr>
          <p:nvPr>
            <p:ph type="title"/>
          </p:nvPr>
        </p:nvSpPr>
        <p:spPr/>
        <p:txBody>
          <a:bodyPr/>
          <a:lstStyle/>
          <a:p>
            <a:r>
              <a:rPr lang="en-GB" dirty="0"/>
              <a:t>More recently…</a:t>
            </a:r>
          </a:p>
        </p:txBody>
      </p:sp>
      <p:sp>
        <p:nvSpPr>
          <p:cNvPr id="3" name="Content Placeholder 2">
            <a:extLst>
              <a:ext uri="{FF2B5EF4-FFF2-40B4-BE49-F238E27FC236}">
                <a16:creationId xmlns:a16="http://schemas.microsoft.com/office/drawing/2014/main" id="{9B019A6C-4CD0-4D14-A2F9-71E10F28CA99}"/>
              </a:ext>
            </a:extLst>
          </p:cNvPr>
          <p:cNvSpPr>
            <a:spLocks noGrp="1"/>
          </p:cNvSpPr>
          <p:nvPr>
            <p:ph idx="1"/>
          </p:nvPr>
        </p:nvSpPr>
        <p:spPr/>
        <p:txBody>
          <a:bodyPr/>
          <a:lstStyle/>
          <a:p>
            <a:pPr marL="0" indent="0">
              <a:buNone/>
            </a:pPr>
            <a:endParaRPr lang="en-GB" dirty="0"/>
          </a:p>
          <a:p>
            <a:pPr marL="0" indent="0">
              <a:buNone/>
            </a:pPr>
            <a:r>
              <a:rPr lang="en-GB" dirty="0">
                <a:hlinkClick r:id="rId2"/>
              </a:rPr>
              <a:t>https://www.walesonline.co.uk/business/business-news/company-thats-giving-1m-charity-15081230</a:t>
            </a:r>
            <a:endParaRPr lang="en-GB" dirty="0"/>
          </a:p>
          <a:p>
            <a:pPr marL="0" indent="0">
              <a:buNone/>
            </a:pPr>
            <a:endParaRPr lang="en-GB" dirty="0"/>
          </a:p>
        </p:txBody>
      </p:sp>
    </p:spTree>
    <p:extLst>
      <p:ext uri="{BB962C8B-B14F-4D97-AF65-F5344CB8AC3E}">
        <p14:creationId xmlns:p14="http://schemas.microsoft.com/office/powerpoint/2010/main" val="3244136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5458-B389-4C1A-B584-17C0F6C9A140}"/>
              </a:ext>
            </a:extLst>
          </p:cNvPr>
          <p:cNvSpPr>
            <a:spLocks noGrp="1"/>
          </p:cNvSpPr>
          <p:nvPr>
            <p:ph type="title"/>
          </p:nvPr>
        </p:nvSpPr>
        <p:spPr/>
        <p:txBody>
          <a:bodyPr/>
          <a:lstStyle/>
          <a:p>
            <a:r>
              <a:rPr lang="en-GB" dirty="0"/>
              <a:t>The role of decision makers</a:t>
            </a:r>
          </a:p>
        </p:txBody>
      </p:sp>
      <p:sp>
        <p:nvSpPr>
          <p:cNvPr id="3" name="Content Placeholder 2">
            <a:extLst>
              <a:ext uri="{FF2B5EF4-FFF2-40B4-BE49-F238E27FC236}">
                <a16:creationId xmlns:a16="http://schemas.microsoft.com/office/drawing/2014/main" id="{A42FCA06-2CC5-46DB-B950-FF4D9DA63DBE}"/>
              </a:ext>
            </a:extLst>
          </p:cNvPr>
          <p:cNvSpPr>
            <a:spLocks noGrp="1"/>
          </p:cNvSpPr>
          <p:nvPr>
            <p:ph idx="1"/>
          </p:nvPr>
        </p:nvSpPr>
        <p:spPr/>
        <p:txBody>
          <a:bodyPr/>
          <a:lstStyle/>
          <a:p>
            <a:pPr marL="0" indent="0">
              <a:buNone/>
            </a:pPr>
            <a:r>
              <a:rPr lang="en-GB" dirty="0"/>
              <a:t>The role of most governments and decision makers is to support, as we have discussed this can be done in many ways.</a:t>
            </a:r>
          </a:p>
          <a:p>
            <a:pPr marL="0" indent="0">
              <a:buNone/>
            </a:pPr>
            <a:r>
              <a:rPr lang="en-GB" dirty="0"/>
              <a:t>Isenberg developed a model to demonstrate the eco system of Entrepreneurship and the various levels of interactions.</a:t>
            </a:r>
          </a:p>
        </p:txBody>
      </p:sp>
    </p:spTree>
    <p:extLst>
      <p:ext uri="{BB962C8B-B14F-4D97-AF65-F5344CB8AC3E}">
        <p14:creationId xmlns:p14="http://schemas.microsoft.com/office/powerpoint/2010/main" val="1558521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rotWithShape="1">
          <a:blip r:embed="rId2"/>
          <a:srcRect l="12953" t="31984" r="51556" b="22096"/>
          <a:stretch/>
        </p:blipFill>
        <p:spPr>
          <a:xfrm>
            <a:off x="3686863" y="849156"/>
            <a:ext cx="4745937" cy="5128311"/>
          </a:xfrm>
          <a:prstGeom prst="rect">
            <a:avLst/>
          </a:prstGeom>
        </p:spPr>
      </p:pic>
      <p:sp>
        <p:nvSpPr>
          <p:cNvPr id="5" name="TextBox 4"/>
          <p:cNvSpPr txBox="1"/>
          <p:nvPr/>
        </p:nvSpPr>
        <p:spPr>
          <a:xfrm>
            <a:off x="3686863" y="0"/>
            <a:ext cx="3556000" cy="707886"/>
          </a:xfrm>
          <a:prstGeom prst="rect">
            <a:avLst/>
          </a:prstGeom>
          <a:noFill/>
        </p:spPr>
        <p:txBody>
          <a:bodyPr wrap="square" rtlCol="0">
            <a:spAutoFit/>
          </a:bodyPr>
          <a:lstStyle/>
          <a:p>
            <a:r>
              <a:rPr lang="en-GB" sz="2000" b="1" dirty="0"/>
              <a:t>Isenberg’s model of an entrepreneurship ecosystem </a:t>
            </a:r>
          </a:p>
        </p:txBody>
      </p:sp>
      <p:sp>
        <p:nvSpPr>
          <p:cNvPr id="6" name="Rectangle 5"/>
          <p:cNvSpPr/>
          <p:nvPr/>
        </p:nvSpPr>
        <p:spPr>
          <a:xfrm>
            <a:off x="7044268" y="0"/>
            <a:ext cx="4978400" cy="1981200"/>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044268" y="0"/>
            <a:ext cx="4876800" cy="2031325"/>
          </a:xfrm>
          <a:prstGeom prst="rect">
            <a:avLst/>
          </a:prstGeom>
          <a:noFill/>
        </p:spPr>
        <p:txBody>
          <a:bodyPr wrap="square" rtlCol="0">
            <a:spAutoFit/>
          </a:bodyPr>
          <a:lstStyle/>
          <a:p>
            <a:r>
              <a:rPr lang="en-GB" dirty="0"/>
              <a:t>Policy:</a:t>
            </a:r>
          </a:p>
          <a:p>
            <a:r>
              <a:rPr lang="en-GB" dirty="0"/>
              <a:t>Leadership – Advocate open door, Social Legitimacy, Strategy, urgency and challenge.</a:t>
            </a:r>
          </a:p>
          <a:p>
            <a:r>
              <a:rPr lang="en-GB" dirty="0"/>
              <a:t>Government: Institutions (Support), Financial Support, regulatory framework incentives (</a:t>
            </a:r>
            <a:r>
              <a:rPr lang="en-GB" dirty="0" err="1"/>
              <a:t>eg</a:t>
            </a:r>
            <a:r>
              <a:rPr lang="en-GB" dirty="0"/>
              <a:t>. Tax benefits), Research and Development, Venture friendly legislation.</a:t>
            </a:r>
          </a:p>
        </p:txBody>
      </p:sp>
      <p:sp>
        <p:nvSpPr>
          <p:cNvPr id="8" name="Rectangle 7"/>
          <p:cNvSpPr/>
          <p:nvPr/>
        </p:nvSpPr>
        <p:spPr>
          <a:xfrm>
            <a:off x="8128000" y="2031325"/>
            <a:ext cx="3894668" cy="1219875"/>
          </a:xfrm>
          <a:prstGeom prst="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8229600" y="2031325"/>
            <a:ext cx="3691468" cy="1200329"/>
          </a:xfrm>
          <a:prstGeom prst="rect">
            <a:avLst/>
          </a:prstGeom>
          <a:noFill/>
        </p:spPr>
        <p:txBody>
          <a:bodyPr wrap="square" rtlCol="0">
            <a:spAutoFit/>
          </a:bodyPr>
          <a:lstStyle/>
          <a:p>
            <a:r>
              <a:rPr lang="en-GB" dirty="0">
                <a:solidFill>
                  <a:schemeClr val="bg1"/>
                </a:solidFill>
              </a:rPr>
              <a:t>Finance:</a:t>
            </a:r>
          </a:p>
          <a:p>
            <a:r>
              <a:rPr lang="en-GB" dirty="0">
                <a:solidFill>
                  <a:schemeClr val="bg1"/>
                </a:solidFill>
              </a:rPr>
              <a:t>Micro loans, private equity, venture capital, public capital markets, debt, Angel investors (friends, family).</a:t>
            </a:r>
          </a:p>
        </p:txBody>
      </p:sp>
      <p:sp>
        <p:nvSpPr>
          <p:cNvPr id="10" name="Rectangle 9"/>
          <p:cNvSpPr/>
          <p:nvPr/>
        </p:nvSpPr>
        <p:spPr>
          <a:xfrm>
            <a:off x="8331200" y="3413311"/>
            <a:ext cx="3589868" cy="18698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8356600" y="3332592"/>
            <a:ext cx="3539068" cy="2031325"/>
          </a:xfrm>
          <a:prstGeom prst="rect">
            <a:avLst/>
          </a:prstGeom>
          <a:noFill/>
        </p:spPr>
        <p:txBody>
          <a:bodyPr wrap="square" rtlCol="0">
            <a:spAutoFit/>
          </a:bodyPr>
          <a:lstStyle/>
          <a:p>
            <a:r>
              <a:rPr lang="en-GB" dirty="0"/>
              <a:t>Culture:</a:t>
            </a:r>
          </a:p>
          <a:p>
            <a:r>
              <a:rPr lang="en-GB" dirty="0"/>
              <a:t>Success stories, visible newcomers, wealth generation.</a:t>
            </a:r>
          </a:p>
          <a:p>
            <a:r>
              <a:rPr lang="en-GB" dirty="0"/>
              <a:t>Societal:</a:t>
            </a:r>
          </a:p>
          <a:p>
            <a:r>
              <a:rPr lang="en-GB" dirty="0" err="1"/>
              <a:t>Tollerance</a:t>
            </a:r>
            <a:r>
              <a:rPr lang="en-GB" dirty="0"/>
              <a:t> of risk, innovation, sensitivity, experimentation, social status, ambition.</a:t>
            </a:r>
          </a:p>
        </p:txBody>
      </p:sp>
      <p:sp>
        <p:nvSpPr>
          <p:cNvPr id="12" name="Rectangle 11"/>
          <p:cNvSpPr/>
          <p:nvPr/>
        </p:nvSpPr>
        <p:spPr>
          <a:xfrm>
            <a:off x="7044268" y="5363917"/>
            <a:ext cx="5147732" cy="1494083"/>
          </a:xfrm>
          <a:prstGeom prst="rect">
            <a:avLst/>
          </a:prstGeom>
          <a:solidFill>
            <a:srgbClr val="57D9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TextBox 13"/>
          <p:cNvSpPr txBox="1"/>
          <p:nvPr/>
        </p:nvSpPr>
        <p:spPr>
          <a:xfrm>
            <a:off x="7044268" y="5444636"/>
            <a:ext cx="5147732" cy="1477328"/>
          </a:xfrm>
          <a:prstGeom prst="rect">
            <a:avLst/>
          </a:prstGeom>
          <a:noFill/>
        </p:spPr>
        <p:txBody>
          <a:bodyPr wrap="square" rtlCol="0">
            <a:spAutoFit/>
          </a:bodyPr>
          <a:lstStyle/>
          <a:p>
            <a:r>
              <a:rPr lang="en-GB" dirty="0"/>
              <a:t>Non government institutions; Entrepreneurship friendly association, conferences, Entrepreneurship promotion in non-profits.</a:t>
            </a:r>
          </a:p>
          <a:p>
            <a:r>
              <a:rPr lang="en-GB" dirty="0"/>
              <a:t>Support professions; Legal, accounting, investment bankers, technical support/advisors. </a:t>
            </a:r>
          </a:p>
        </p:txBody>
      </p:sp>
      <p:sp>
        <p:nvSpPr>
          <p:cNvPr id="15" name="Rectangle 14"/>
          <p:cNvSpPr/>
          <p:nvPr/>
        </p:nvSpPr>
        <p:spPr>
          <a:xfrm>
            <a:off x="96995" y="5363918"/>
            <a:ext cx="4915272" cy="1462706"/>
          </a:xfrm>
          <a:prstGeom prst="rect">
            <a:avLst/>
          </a:prstGeom>
          <a:solidFill>
            <a:srgbClr val="57D9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198595" y="5363917"/>
            <a:ext cx="4695137" cy="1200329"/>
          </a:xfrm>
          <a:prstGeom prst="rect">
            <a:avLst/>
          </a:prstGeom>
          <a:noFill/>
        </p:spPr>
        <p:txBody>
          <a:bodyPr wrap="square" rtlCol="0">
            <a:spAutoFit/>
          </a:bodyPr>
          <a:lstStyle/>
          <a:p>
            <a:r>
              <a:rPr lang="en-GB" dirty="0"/>
              <a:t>Infrastructure; </a:t>
            </a:r>
          </a:p>
          <a:p>
            <a:r>
              <a:rPr lang="en-GB" dirty="0"/>
              <a:t>Telecommunications, transportation and logistics, energy, zones, incubation centres and clusters.</a:t>
            </a:r>
          </a:p>
        </p:txBody>
      </p:sp>
      <p:sp>
        <p:nvSpPr>
          <p:cNvPr id="17" name="Rectangle 16"/>
          <p:cNvSpPr/>
          <p:nvPr/>
        </p:nvSpPr>
        <p:spPr>
          <a:xfrm>
            <a:off x="96996" y="3332592"/>
            <a:ext cx="3589868" cy="195060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80060" y="3332592"/>
            <a:ext cx="3606803" cy="2031325"/>
          </a:xfrm>
          <a:prstGeom prst="rect">
            <a:avLst/>
          </a:prstGeom>
          <a:noFill/>
        </p:spPr>
        <p:txBody>
          <a:bodyPr wrap="square" rtlCol="0">
            <a:spAutoFit/>
          </a:bodyPr>
          <a:lstStyle/>
          <a:p>
            <a:r>
              <a:rPr lang="en-GB" dirty="0"/>
              <a:t>Human capital:</a:t>
            </a:r>
          </a:p>
          <a:p>
            <a:r>
              <a:rPr lang="en-GB" dirty="0"/>
              <a:t>Skilled and unskilled, serial entrepreneurs, later generation family.</a:t>
            </a:r>
          </a:p>
          <a:p>
            <a:r>
              <a:rPr lang="en-GB" dirty="0"/>
              <a:t>Educational Institutions:</a:t>
            </a:r>
          </a:p>
          <a:p>
            <a:r>
              <a:rPr lang="en-GB" dirty="0"/>
              <a:t>General degrees, specific entrepreneurship training.</a:t>
            </a:r>
          </a:p>
        </p:txBody>
      </p:sp>
      <p:sp>
        <p:nvSpPr>
          <p:cNvPr id="19" name="Rectangle 18"/>
          <p:cNvSpPr/>
          <p:nvPr/>
        </p:nvSpPr>
        <p:spPr>
          <a:xfrm>
            <a:off x="96996" y="707886"/>
            <a:ext cx="3589868" cy="2523768"/>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p:cNvSpPr txBox="1"/>
          <p:nvPr/>
        </p:nvSpPr>
        <p:spPr>
          <a:xfrm>
            <a:off x="96995" y="707886"/>
            <a:ext cx="3589867" cy="2031325"/>
          </a:xfrm>
          <a:prstGeom prst="rect">
            <a:avLst/>
          </a:prstGeom>
          <a:noFill/>
        </p:spPr>
        <p:txBody>
          <a:bodyPr wrap="square" rtlCol="0">
            <a:spAutoFit/>
          </a:bodyPr>
          <a:lstStyle/>
          <a:p>
            <a:r>
              <a:rPr lang="en-GB" dirty="0"/>
              <a:t>Markets:</a:t>
            </a:r>
          </a:p>
          <a:p>
            <a:r>
              <a:rPr lang="en-GB" dirty="0"/>
              <a:t>Early Customers, expertise in productising reference customers, final reviews, distribution channels.</a:t>
            </a:r>
          </a:p>
          <a:p>
            <a:r>
              <a:rPr lang="en-GB" dirty="0"/>
              <a:t>Networks:</a:t>
            </a:r>
          </a:p>
          <a:p>
            <a:r>
              <a:rPr lang="en-GB" dirty="0"/>
              <a:t>Entrepreneurs network, multinational corporations.</a:t>
            </a:r>
          </a:p>
        </p:txBody>
      </p:sp>
    </p:spTree>
    <p:extLst>
      <p:ext uri="{BB962C8B-B14F-4D97-AF65-F5344CB8AC3E}">
        <p14:creationId xmlns:p14="http://schemas.microsoft.com/office/powerpoint/2010/main" val="8139675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A52EB-C97D-49C1-BB30-F2D59EB061FA}"/>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8D64B1A9-BC77-4265-9783-D55B255F3BE3}"/>
              </a:ext>
            </a:extLst>
          </p:cNvPr>
          <p:cNvSpPr>
            <a:spLocks noGrp="1"/>
          </p:cNvSpPr>
          <p:nvPr>
            <p:ph idx="1"/>
          </p:nvPr>
        </p:nvSpPr>
        <p:spPr/>
        <p:txBody>
          <a:bodyPr/>
          <a:lstStyle/>
          <a:p>
            <a:pPr marL="0" indent="0">
              <a:buNone/>
            </a:pPr>
            <a:r>
              <a:rPr lang="en-GB" dirty="0"/>
              <a:t>In groups discuss any possible pitfalls to Entrepreneurship from a National perspective?</a:t>
            </a:r>
          </a:p>
          <a:p>
            <a:pPr marL="0" indent="0">
              <a:buNone/>
            </a:pPr>
            <a:endParaRPr lang="en-GB" dirty="0"/>
          </a:p>
        </p:txBody>
      </p:sp>
    </p:spTree>
    <p:extLst>
      <p:ext uri="{BB962C8B-B14F-4D97-AF65-F5344CB8AC3E}">
        <p14:creationId xmlns:p14="http://schemas.microsoft.com/office/powerpoint/2010/main" val="18147200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BC9EFE1-D8CB-4668-9980-DB108327A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627156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CBAE1BD-B8E4-4029-8AA2-C77E4FED9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Freeform 49">
            <a:extLst>
              <a:ext uri="{FF2B5EF4-FFF2-40B4-BE49-F238E27FC236}">
                <a16:creationId xmlns:a16="http://schemas.microsoft.com/office/drawing/2014/main" id="{77DA6D33-2D62-458C-BF5D-DBF612FD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90635"/>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accent3"/>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descr="A close up of a map&#10;&#10;Description generated with high confidence">
            <a:extLst>
              <a:ext uri="{FF2B5EF4-FFF2-40B4-BE49-F238E27FC236}">
                <a16:creationId xmlns:a16="http://schemas.microsoft.com/office/drawing/2014/main" id="{5177DB56-AB9E-4404-8D5C-6301508FABAD}"/>
              </a:ext>
            </a:extLst>
          </p:cNvPr>
          <p:cNvPicPr>
            <a:picLocks noGrp="1" noChangeAspect="1"/>
          </p:cNvPicPr>
          <p:nvPr>
            <p:ph idx="1"/>
          </p:nvPr>
        </p:nvPicPr>
        <p:blipFill rotWithShape="1">
          <a:blip r:embed="rId3">
            <a:alphaModFix/>
            <a:extLst>
              <a:ext uri="{28A0092B-C50C-407E-A947-70E740481C1C}">
                <a14:useLocalDpi xmlns:a14="http://schemas.microsoft.com/office/drawing/2010/main" val="0"/>
              </a:ext>
            </a:extLst>
          </a:blip>
          <a:srcRect t="561" r="2" b="1817"/>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
        <p:nvSpPr>
          <p:cNvPr id="7" name="TextBox 6">
            <a:extLst>
              <a:ext uri="{FF2B5EF4-FFF2-40B4-BE49-F238E27FC236}">
                <a16:creationId xmlns:a16="http://schemas.microsoft.com/office/drawing/2014/main" id="{070C1FD2-348E-4248-A737-76C0A4678B71}"/>
              </a:ext>
            </a:extLst>
          </p:cNvPr>
          <p:cNvSpPr txBox="1"/>
          <p:nvPr/>
        </p:nvSpPr>
        <p:spPr>
          <a:xfrm>
            <a:off x="6271264" y="464695"/>
            <a:ext cx="5478085" cy="5632311"/>
          </a:xfrm>
          <a:prstGeom prst="rect">
            <a:avLst/>
          </a:prstGeom>
          <a:noFill/>
        </p:spPr>
        <p:txBody>
          <a:bodyPr wrap="square" rtlCol="0">
            <a:spAutoFit/>
          </a:bodyPr>
          <a:lstStyle/>
          <a:p>
            <a:r>
              <a:rPr lang="en-GB" sz="2000" dirty="0"/>
              <a:t>An example, of too much Entrepreneurship is Italy over the last decade.</a:t>
            </a:r>
          </a:p>
          <a:p>
            <a:endParaRPr lang="en-GB" sz="2000" dirty="0"/>
          </a:p>
          <a:p>
            <a:r>
              <a:rPr lang="en-GB" sz="2000" dirty="0"/>
              <a:t>Italy had vast numbers of low-level self-employed people.  This meant;</a:t>
            </a:r>
          </a:p>
          <a:p>
            <a:endParaRPr lang="en-GB" sz="2000" dirty="0"/>
          </a:p>
          <a:p>
            <a:pPr marL="285750" indent="-285750">
              <a:buFont typeface="Wingdings" panose="05000000000000000000" pitchFamily="2" charset="2"/>
              <a:buChar char="§"/>
            </a:pPr>
            <a:r>
              <a:rPr lang="en-GB" sz="2000" dirty="0"/>
              <a:t>Instead of Entrepreneurs adding financial value to the country they were costing money.  Money in financial support, loss of tax revenue as their incomes were generally smaller.</a:t>
            </a:r>
          </a:p>
          <a:p>
            <a:pPr marL="285750" indent="-285750">
              <a:buFont typeface="Wingdings" panose="05000000000000000000" pitchFamily="2" charset="2"/>
              <a:buChar char="§"/>
            </a:pPr>
            <a:r>
              <a:rPr lang="en-GB" sz="2000" dirty="0"/>
              <a:t>Innovation where it existed was small and poorly funded or developed.</a:t>
            </a:r>
          </a:p>
          <a:p>
            <a:pPr marL="285750" indent="-285750">
              <a:buFont typeface="Wingdings" panose="05000000000000000000" pitchFamily="2" charset="2"/>
              <a:buChar char="§"/>
            </a:pPr>
            <a:r>
              <a:rPr lang="en-GB" sz="2000" dirty="0"/>
              <a:t>Their supply chain and customer base is small and will therefore have a very small impact on their local economy.</a:t>
            </a:r>
          </a:p>
          <a:p>
            <a:pPr marL="285750" indent="-285750">
              <a:buFont typeface="Wingdings" panose="05000000000000000000" pitchFamily="2" charset="2"/>
              <a:buChar char="§"/>
            </a:pPr>
            <a:endParaRPr lang="en-GB" sz="2000" dirty="0"/>
          </a:p>
          <a:p>
            <a:r>
              <a:rPr lang="en-GB" sz="2000" dirty="0"/>
              <a:t>Italy have now taken regulatory action to make becoming self-employed less attractive.</a:t>
            </a:r>
          </a:p>
        </p:txBody>
      </p:sp>
    </p:spTree>
    <p:extLst>
      <p:ext uri="{BB962C8B-B14F-4D97-AF65-F5344CB8AC3E}">
        <p14:creationId xmlns:p14="http://schemas.microsoft.com/office/powerpoint/2010/main" val="12518448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9BFF7-7E9E-4F32-B2ED-C7EC609571CA}"/>
              </a:ext>
            </a:extLst>
          </p:cNvPr>
          <p:cNvSpPr>
            <a:spLocks noGrp="1"/>
          </p:cNvSpPr>
          <p:nvPr>
            <p:ph type="title"/>
          </p:nvPr>
        </p:nvSpPr>
        <p:spPr/>
        <p:txBody>
          <a:bodyPr/>
          <a:lstStyle/>
          <a:p>
            <a:r>
              <a:rPr lang="en-GB" dirty="0"/>
              <a:t>From the governments perspective </a:t>
            </a:r>
          </a:p>
        </p:txBody>
      </p:sp>
      <p:sp>
        <p:nvSpPr>
          <p:cNvPr id="3" name="Content Placeholder 2">
            <a:extLst>
              <a:ext uri="{FF2B5EF4-FFF2-40B4-BE49-F238E27FC236}">
                <a16:creationId xmlns:a16="http://schemas.microsoft.com/office/drawing/2014/main" id="{202DB015-C7D5-47BC-94EE-430CC3795F73}"/>
              </a:ext>
            </a:extLst>
          </p:cNvPr>
          <p:cNvSpPr>
            <a:spLocks noGrp="1"/>
          </p:cNvSpPr>
          <p:nvPr>
            <p:ph idx="1"/>
          </p:nvPr>
        </p:nvSpPr>
        <p:spPr/>
        <p:txBody>
          <a:bodyPr/>
          <a:lstStyle/>
          <a:p>
            <a:pPr marL="0" indent="0">
              <a:buNone/>
            </a:pPr>
            <a:r>
              <a:rPr lang="en-GB" dirty="0"/>
              <a:t>Entrepreneurship can……</a:t>
            </a:r>
          </a:p>
          <a:p>
            <a:pPr>
              <a:buFont typeface="Wingdings" panose="05000000000000000000" pitchFamily="2" charset="2"/>
              <a:buChar char="q"/>
            </a:pPr>
            <a:r>
              <a:rPr lang="en-GB" dirty="0"/>
              <a:t> Create innovative new products to maximum national wealth and products to export</a:t>
            </a:r>
          </a:p>
          <a:p>
            <a:pPr>
              <a:buFont typeface="Wingdings" panose="05000000000000000000" pitchFamily="2" charset="2"/>
              <a:buChar char="q"/>
            </a:pPr>
            <a:r>
              <a:rPr lang="en-GB" dirty="0"/>
              <a:t>Lead to the country being a more attractive country to base large organisation’s head offices.</a:t>
            </a:r>
          </a:p>
          <a:p>
            <a:pPr>
              <a:buFont typeface="Wingdings" panose="05000000000000000000" pitchFamily="2" charset="2"/>
              <a:buChar char="q"/>
            </a:pPr>
            <a:r>
              <a:rPr lang="en-GB" dirty="0"/>
              <a:t>Create large cascades of Business development</a:t>
            </a:r>
          </a:p>
          <a:p>
            <a:pPr>
              <a:buFont typeface="Wingdings" panose="05000000000000000000" pitchFamily="2" charset="2"/>
              <a:buChar char="q"/>
            </a:pPr>
            <a:r>
              <a:rPr lang="en-GB" dirty="0"/>
              <a:t>Reduce employment and create jobs, with employees paying Tax and NI</a:t>
            </a:r>
          </a:p>
        </p:txBody>
      </p:sp>
    </p:spTree>
    <p:extLst>
      <p:ext uri="{BB962C8B-B14F-4D97-AF65-F5344CB8AC3E}">
        <p14:creationId xmlns:p14="http://schemas.microsoft.com/office/powerpoint/2010/main" val="35356529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D4E346-1AA7-43CE-BD04-F9312EE90659}"/>
              </a:ext>
            </a:extLst>
          </p:cNvPr>
          <p:cNvSpPr>
            <a:spLocks noGrp="1"/>
          </p:cNvSpPr>
          <p:nvPr>
            <p:ph idx="1"/>
          </p:nvPr>
        </p:nvSpPr>
        <p:spPr/>
        <p:txBody>
          <a:bodyPr/>
          <a:lstStyle/>
          <a:p>
            <a:pPr marL="0" indent="0">
              <a:buNone/>
            </a:pPr>
            <a:r>
              <a:rPr lang="en-GB" dirty="0"/>
              <a:t>But too much Entrepreneurship can lead too….</a:t>
            </a:r>
          </a:p>
          <a:p>
            <a:pPr>
              <a:buFont typeface="Wingdings" panose="05000000000000000000" pitchFamily="2" charset="2"/>
              <a:buChar char="q"/>
            </a:pPr>
            <a:r>
              <a:rPr lang="en-GB" dirty="0"/>
              <a:t>An increase in costs of benefits, supplementary benefits </a:t>
            </a:r>
          </a:p>
          <a:p>
            <a:pPr>
              <a:buFont typeface="Wingdings" panose="05000000000000000000" pitchFamily="2" charset="2"/>
              <a:buChar char="q"/>
            </a:pPr>
            <a:r>
              <a:rPr lang="en-GB" dirty="0"/>
              <a:t>Less Tax and NI being paid</a:t>
            </a:r>
          </a:p>
          <a:p>
            <a:pPr>
              <a:buFont typeface="Wingdings" panose="05000000000000000000" pitchFamily="2" charset="2"/>
              <a:buChar char="q"/>
            </a:pPr>
            <a:r>
              <a:rPr lang="en-GB" dirty="0"/>
              <a:t>Smaller workforce</a:t>
            </a:r>
          </a:p>
          <a:p>
            <a:pPr>
              <a:buFont typeface="Wingdings" panose="05000000000000000000" pitchFamily="2" charset="2"/>
              <a:buChar char="q"/>
            </a:pPr>
            <a:r>
              <a:rPr lang="en-GB" dirty="0"/>
              <a:t>Less Effective innovation due to organisation size.</a:t>
            </a:r>
          </a:p>
          <a:p>
            <a:pPr>
              <a:buFont typeface="Wingdings" panose="05000000000000000000" pitchFamily="2" charset="2"/>
              <a:buChar char="q"/>
            </a:pPr>
            <a:endParaRPr lang="en-GB" dirty="0"/>
          </a:p>
        </p:txBody>
      </p:sp>
    </p:spTree>
    <p:extLst>
      <p:ext uri="{BB962C8B-B14F-4D97-AF65-F5344CB8AC3E}">
        <p14:creationId xmlns:p14="http://schemas.microsoft.com/office/powerpoint/2010/main" val="27741081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scale, device, sky&#10;&#10;Description generated with very high confidence">
            <a:extLst>
              <a:ext uri="{FF2B5EF4-FFF2-40B4-BE49-F238E27FC236}">
                <a16:creationId xmlns:a16="http://schemas.microsoft.com/office/drawing/2014/main" id="{67BB7A1F-456D-4055-B9C8-A8257B17428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9308"/>
            <a:ext cx="12192000" cy="6828692"/>
          </a:xfrm>
          <a:prstGeom prst="rect">
            <a:avLst/>
          </a:prstGeom>
        </p:spPr>
      </p:pic>
      <p:sp>
        <p:nvSpPr>
          <p:cNvPr id="6" name="TextBox 5">
            <a:extLst>
              <a:ext uri="{FF2B5EF4-FFF2-40B4-BE49-F238E27FC236}">
                <a16:creationId xmlns:a16="http://schemas.microsoft.com/office/drawing/2014/main" id="{7DA8BC40-206C-4C68-8910-66F6AA4F59C5}"/>
              </a:ext>
            </a:extLst>
          </p:cNvPr>
          <p:cNvSpPr txBox="1"/>
          <p:nvPr/>
        </p:nvSpPr>
        <p:spPr>
          <a:xfrm>
            <a:off x="3615397" y="2729132"/>
            <a:ext cx="5205046" cy="769441"/>
          </a:xfrm>
          <a:prstGeom prst="rect">
            <a:avLst/>
          </a:prstGeom>
          <a:noFill/>
        </p:spPr>
        <p:txBody>
          <a:bodyPr wrap="square" rtlCol="0">
            <a:spAutoFit/>
          </a:bodyPr>
          <a:lstStyle/>
          <a:p>
            <a:pPr algn="ctr"/>
            <a:r>
              <a:rPr lang="en-GB" sz="4400" dirty="0"/>
              <a:t>It’s a balancing act</a:t>
            </a:r>
            <a:r>
              <a:rPr lang="en-GB" dirty="0"/>
              <a:t>!</a:t>
            </a:r>
          </a:p>
        </p:txBody>
      </p:sp>
    </p:spTree>
    <p:extLst>
      <p:ext uri="{BB962C8B-B14F-4D97-AF65-F5344CB8AC3E}">
        <p14:creationId xmlns:p14="http://schemas.microsoft.com/office/powerpoint/2010/main" val="305961361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1258</Words>
  <Application>Microsoft Office PowerPoint</Application>
  <PresentationFormat>Widescreen</PresentationFormat>
  <Paragraphs>111</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Calibri Light</vt:lpstr>
      <vt:lpstr>Wingdings</vt:lpstr>
      <vt:lpstr>Office Theme</vt:lpstr>
      <vt:lpstr>Economic change, entrepreneurship and regional development.</vt:lpstr>
      <vt:lpstr>Pre-lecture work</vt:lpstr>
      <vt:lpstr>Activity </vt:lpstr>
      <vt:lpstr>Why are entrepreneurs important?</vt:lpstr>
      <vt:lpstr>Entrepreneurs create new business…..</vt:lpstr>
      <vt:lpstr>Entrepreneurs add to National Income</vt:lpstr>
      <vt:lpstr>Entrepreneurs create social change</vt:lpstr>
      <vt:lpstr>Community development</vt:lpstr>
      <vt:lpstr>PowerPoint Presentation</vt:lpstr>
      <vt:lpstr>PowerPoint Presentation</vt:lpstr>
      <vt:lpstr>Burns by your side</vt:lpstr>
      <vt:lpstr>Better tomorrow programme</vt:lpstr>
      <vt:lpstr>More recently…</vt:lpstr>
      <vt:lpstr>The role of decision makers</vt:lpstr>
      <vt:lpstr>PowerPoint Presentation</vt:lpstr>
      <vt:lpstr>Activity</vt:lpstr>
      <vt:lpstr>PowerPoint Presentation</vt:lpstr>
      <vt:lpstr>From the governments perspective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 change, entrepreneurship and regional development.</dc:title>
  <dc:creator>Jessica Shore (1402601)</dc:creator>
  <cp:lastModifiedBy>Jessica Shore (1402601)</cp:lastModifiedBy>
  <cp:revision>3</cp:revision>
  <dcterms:created xsi:type="dcterms:W3CDTF">2018-11-05T22:19:57Z</dcterms:created>
  <dcterms:modified xsi:type="dcterms:W3CDTF">2018-11-05T22:55:18Z</dcterms:modified>
</cp:coreProperties>
</file>