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648" r:id="rId1"/>
  </p:sldMasterIdLst>
  <p:notesMasterIdLst>
    <p:notesMasterId r:id="rId4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300" r:id="rId44"/>
    <p:sldId id="299" r:id="rId4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7"/>
    <p:restoredTop sz="91633"/>
  </p:normalViewPr>
  <p:slideViewPr>
    <p:cSldViewPr snapToGrid="0">
      <p:cViewPr>
        <p:scale>
          <a:sx n="93" d="100"/>
          <a:sy n="93" d="100"/>
        </p:scale>
        <p:origin x="182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0D09E1-A7A5-469A-AB2D-2E4DBEBCD29D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F25DA82-F4D7-456A-989A-71CBBF3BC1FE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Unilever manages pay across 190+ countries with diverse markets and cultures.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851D471-F951-481C-BA87-B1AAC38A264B}" type="parTrans" cxnId="{F6DD8D79-561F-4F9F-8F81-31DF20ACA46F}">
      <dgm:prSet/>
      <dgm:spPr/>
      <dgm:t>
        <a:bodyPr/>
        <a:lstStyle/>
        <a:p>
          <a:endParaRPr lang="en-US"/>
        </a:p>
      </dgm:t>
    </dgm:pt>
    <dgm:pt modelId="{12922287-7755-4876-8CC0-73309F5E1865}" type="sibTrans" cxnId="{F6DD8D79-561F-4F9F-8F81-31DF20ACA46F}">
      <dgm:prSet/>
      <dgm:spPr/>
      <dgm:t>
        <a:bodyPr/>
        <a:lstStyle/>
        <a:p>
          <a:endParaRPr lang="en-US"/>
        </a:p>
      </dgm:t>
    </dgm:pt>
    <dgm:pt modelId="{55E12363-AB31-4F3D-A9EB-C8676117503D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Must comply with varying labour laws, tax systems, and regulatory requirements.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E189BE4-3DBC-4C52-A7D5-5A6571A031C0}" type="parTrans" cxnId="{1D33C5A8-794F-47BB-88E4-93475723F8AF}">
      <dgm:prSet/>
      <dgm:spPr/>
      <dgm:t>
        <a:bodyPr/>
        <a:lstStyle/>
        <a:p>
          <a:endParaRPr lang="en-US"/>
        </a:p>
      </dgm:t>
    </dgm:pt>
    <dgm:pt modelId="{B7F78DC5-73C3-4E1B-B3AF-5E8100B3A286}" type="sibTrans" cxnId="{1D33C5A8-794F-47BB-88E4-93475723F8AF}">
      <dgm:prSet/>
      <dgm:spPr/>
      <dgm:t>
        <a:bodyPr/>
        <a:lstStyle/>
        <a:p>
          <a:endParaRPr lang="en-US"/>
        </a:p>
      </dgm:t>
    </dgm:pt>
    <dgm:pt modelId="{9F1557C8-CDBE-4D23-B9EC-B007F40D9093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Faces economic differences and currency fluctuations impacting compensation.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02A3AD-F1DC-4ACE-8F57-39DF545E7BD9}" type="parTrans" cxnId="{6B616233-1FA5-4973-B9F0-65D225CE5471}">
      <dgm:prSet/>
      <dgm:spPr/>
      <dgm:t>
        <a:bodyPr/>
        <a:lstStyle/>
        <a:p>
          <a:endParaRPr lang="en-US"/>
        </a:p>
      </dgm:t>
    </dgm:pt>
    <dgm:pt modelId="{6EDE6DC2-5032-4D29-90E0-A254188AA192}" type="sibTrans" cxnId="{6B616233-1FA5-4973-B9F0-65D225CE5471}">
      <dgm:prSet/>
      <dgm:spPr/>
      <dgm:t>
        <a:bodyPr/>
        <a:lstStyle/>
        <a:p>
          <a:endParaRPr lang="en-US"/>
        </a:p>
      </dgm:t>
    </dgm:pt>
    <dgm:pt modelId="{6180CB37-6046-440D-9EC5-418F01B7C0DF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Balances harmonizing global benefits with respecting regional needs and local expectations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(Abdul-Azeez et al., 2024)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60D450-65D0-485E-86BB-602125A62E1E}" type="parTrans" cxnId="{B42C5C5E-F476-4550-A6BC-BF85A9DDE2F8}">
      <dgm:prSet/>
      <dgm:spPr/>
      <dgm:t>
        <a:bodyPr/>
        <a:lstStyle/>
        <a:p>
          <a:endParaRPr lang="en-US"/>
        </a:p>
      </dgm:t>
    </dgm:pt>
    <dgm:pt modelId="{58053DF7-C957-48E4-BD40-67ECF109D320}" type="sibTrans" cxnId="{B42C5C5E-F476-4550-A6BC-BF85A9DDE2F8}">
      <dgm:prSet/>
      <dgm:spPr/>
      <dgm:t>
        <a:bodyPr/>
        <a:lstStyle/>
        <a:p>
          <a:endParaRPr lang="en-US"/>
        </a:p>
      </dgm:t>
    </dgm:pt>
    <dgm:pt modelId="{DBD5DDDA-DA07-4995-85B6-90CCC88873EA}" type="pres">
      <dgm:prSet presAssocID="{270D09E1-A7A5-469A-AB2D-2E4DBEBCD29D}" presName="outerComposite" presStyleCnt="0">
        <dgm:presLayoutVars>
          <dgm:chMax val="5"/>
          <dgm:dir/>
          <dgm:resizeHandles val="exact"/>
        </dgm:presLayoutVars>
      </dgm:prSet>
      <dgm:spPr/>
    </dgm:pt>
    <dgm:pt modelId="{3EA8FF7F-8C46-4C61-9CD9-CB1FF3ADA1C6}" type="pres">
      <dgm:prSet presAssocID="{270D09E1-A7A5-469A-AB2D-2E4DBEBCD29D}" presName="dummyMaxCanvas" presStyleCnt="0">
        <dgm:presLayoutVars/>
      </dgm:prSet>
      <dgm:spPr/>
    </dgm:pt>
    <dgm:pt modelId="{114DC54E-5797-41B6-9AFB-9CC420C2D8F8}" type="pres">
      <dgm:prSet presAssocID="{270D09E1-A7A5-469A-AB2D-2E4DBEBCD29D}" presName="FourNodes_1" presStyleLbl="node1" presStyleIdx="0" presStyleCnt="4">
        <dgm:presLayoutVars>
          <dgm:bulletEnabled val="1"/>
        </dgm:presLayoutVars>
      </dgm:prSet>
      <dgm:spPr/>
    </dgm:pt>
    <dgm:pt modelId="{33865E12-EBB5-4FE5-9344-F08AE940385D}" type="pres">
      <dgm:prSet presAssocID="{270D09E1-A7A5-469A-AB2D-2E4DBEBCD29D}" presName="FourNodes_2" presStyleLbl="node1" presStyleIdx="1" presStyleCnt="4">
        <dgm:presLayoutVars>
          <dgm:bulletEnabled val="1"/>
        </dgm:presLayoutVars>
      </dgm:prSet>
      <dgm:spPr/>
    </dgm:pt>
    <dgm:pt modelId="{AF4F418D-83FC-4F9E-8FDB-C9DA8803E5B4}" type="pres">
      <dgm:prSet presAssocID="{270D09E1-A7A5-469A-AB2D-2E4DBEBCD29D}" presName="FourNodes_3" presStyleLbl="node1" presStyleIdx="2" presStyleCnt="4">
        <dgm:presLayoutVars>
          <dgm:bulletEnabled val="1"/>
        </dgm:presLayoutVars>
      </dgm:prSet>
      <dgm:spPr/>
    </dgm:pt>
    <dgm:pt modelId="{E521E134-5A52-4EBC-823A-03F33A9DE244}" type="pres">
      <dgm:prSet presAssocID="{270D09E1-A7A5-469A-AB2D-2E4DBEBCD29D}" presName="FourNodes_4" presStyleLbl="node1" presStyleIdx="3" presStyleCnt="4" custLinFactNeighborX="-8406" custLinFactNeighborY="7609">
        <dgm:presLayoutVars>
          <dgm:bulletEnabled val="1"/>
        </dgm:presLayoutVars>
      </dgm:prSet>
      <dgm:spPr/>
    </dgm:pt>
    <dgm:pt modelId="{C158796A-D4B5-42FE-AC99-CAF59184A72C}" type="pres">
      <dgm:prSet presAssocID="{270D09E1-A7A5-469A-AB2D-2E4DBEBCD29D}" presName="FourConn_1-2" presStyleLbl="fgAccFollowNode1" presStyleIdx="0" presStyleCnt="3">
        <dgm:presLayoutVars>
          <dgm:bulletEnabled val="1"/>
        </dgm:presLayoutVars>
      </dgm:prSet>
      <dgm:spPr/>
    </dgm:pt>
    <dgm:pt modelId="{80EAC871-3998-44A3-BFDF-D8BA939DB511}" type="pres">
      <dgm:prSet presAssocID="{270D09E1-A7A5-469A-AB2D-2E4DBEBCD29D}" presName="FourConn_2-3" presStyleLbl="fgAccFollowNode1" presStyleIdx="1" presStyleCnt="3">
        <dgm:presLayoutVars>
          <dgm:bulletEnabled val="1"/>
        </dgm:presLayoutVars>
      </dgm:prSet>
      <dgm:spPr/>
    </dgm:pt>
    <dgm:pt modelId="{2460E1A5-D289-4B9F-88DF-89F8B382B399}" type="pres">
      <dgm:prSet presAssocID="{270D09E1-A7A5-469A-AB2D-2E4DBEBCD29D}" presName="FourConn_3-4" presStyleLbl="fgAccFollowNode1" presStyleIdx="2" presStyleCnt="3">
        <dgm:presLayoutVars>
          <dgm:bulletEnabled val="1"/>
        </dgm:presLayoutVars>
      </dgm:prSet>
      <dgm:spPr/>
    </dgm:pt>
    <dgm:pt modelId="{F4DE177D-B7DF-449F-B5A0-53EB24B914BB}" type="pres">
      <dgm:prSet presAssocID="{270D09E1-A7A5-469A-AB2D-2E4DBEBCD29D}" presName="FourNodes_1_text" presStyleLbl="node1" presStyleIdx="3" presStyleCnt="4">
        <dgm:presLayoutVars>
          <dgm:bulletEnabled val="1"/>
        </dgm:presLayoutVars>
      </dgm:prSet>
      <dgm:spPr/>
    </dgm:pt>
    <dgm:pt modelId="{04C37A4F-E52E-40A9-A801-6E78AE985AA0}" type="pres">
      <dgm:prSet presAssocID="{270D09E1-A7A5-469A-AB2D-2E4DBEBCD29D}" presName="FourNodes_2_text" presStyleLbl="node1" presStyleIdx="3" presStyleCnt="4">
        <dgm:presLayoutVars>
          <dgm:bulletEnabled val="1"/>
        </dgm:presLayoutVars>
      </dgm:prSet>
      <dgm:spPr/>
    </dgm:pt>
    <dgm:pt modelId="{1ECC230C-F30B-4E97-AB1B-37CE3DD49B59}" type="pres">
      <dgm:prSet presAssocID="{270D09E1-A7A5-469A-AB2D-2E4DBEBCD29D}" presName="FourNodes_3_text" presStyleLbl="node1" presStyleIdx="3" presStyleCnt="4">
        <dgm:presLayoutVars>
          <dgm:bulletEnabled val="1"/>
        </dgm:presLayoutVars>
      </dgm:prSet>
      <dgm:spPr/>
    </dgm:pt>
    <dgm:pt modelId="{FD11D1C3-CE67-4CE6-8CCC-54EB7978D705}" type="pres">
      <dgm:prSet presAssocID="{270D09E1-A7A5-469A-AB2D-2E4DBEBCD29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F1FE0409-18C4-496F-A745-182F4FAC3809}" type="presOf" srcId="{12922287-7755-4876-8CC0-73309F5E1865}" destId="{C158796A-D4B5-42FE-AC99-CAF59184A72C}" srcOrd="0" destOrd="0" presId="urn:microsoft.com/office/officeart/2005/8/layout/vProcess5"/>
    <dgm:cxn modelId="{6B616233-1FA5-4973-B9F0-65D225CE5471}" srcId="{270D09E1-A7A5-469A-AB2D-2E4DBEBCD29D}" destId="{9F1557C8-CDBE-4D23-B9EC-B007F40D9093}" srcOrd="2" destOrd="0" parTransId="{E702A3AD-F1DC-4ACE-8F57-39DF545E7BD9}" sibTransId="{6EDE6DC2-5032-4D29-90E0-A254188AA192}"/>
    <dgm:cxn modelId="{A859BA3B-480D-484D-A63B-7263E1F7BE63}" type="presOf" srcId="{6180CB37-6046-440D-9EC5-418F01B7C0DF}" destId="{E521E134-5A52-4EBC-823A-03F33A9DE244}" srcOrd="0" destOrd="0" presId="urn:microsoft.com/office/officeart/2005/8/layout/vProcess5"/>
    <dgm:cxn modelId="{2FB2023D-AA95-4D2C-A37F-C6107364ECA8}" type="presOf" srcId="{270D09E1-A7A5-469A-AB2D-2E4DBEBCD29D}" destId="{DBD5DDDA-DA07-4995-85B6-90CCC88873EA}" srcOrd="0" destOrd="0" presId="urn:microsoft.com/office/officeart/2005/8/layout/vProcess5"/>
    <dgm:cxn modelId="{4D435541-CBF5-4B78-9B27-914E9A21F71E}" type="presOf" srcId="{55E12363-AB31-4F3D-A9EB-C8676117503D}" destId="{04C37A4F-E52E-40A9-A801-6E78AE985AA0}" srcOrd="1" destOrd="0" presId="urn:microsoft.com/office/officeart/2005/8/layout/vProcess5"/>
    <dgm:cxn modelId="{B42C5C5E-F476-4550-A6BC-BF85A9DDE2F8}" srcId="{270D09E1-A7A5-469A-AB2D-2E4DBEBCD29D}" destId="{6180CB37-6046-440D-9EC5-418F01B7C0DF}" srcOrd="3" destOrd="0" parTransId="{9760D450-65D0-485E-86BB-602125A62E1E}" sibTransId="{58053DF7-C957-48E4-BD40-67ECF109D320}"/>
    <dgm:cxn modelId="{F6DD8D79-561F-4F9F-8F81-31DF20ACA46F}" srcId="{270D09E1-A7A5-469A-AB2D-2E4DBEBCD29D}" destId="{DF25DA82-F4D7-456A-989A-71CBBF3BC1FE}" srcOrd="0" destOrd="0" parTransId="{6851D471-F951-481C-BA87-B1AAC38A264B}" sibTransId="{12922287-7755-4876-8CC0-73309F5E1865}"/>
    <dgm:cxn modelId="{F73D6A7D-A6B0-4561-8D05-6597FD9FEBC2}" type="presOf" srcId="{9F1557C8-CDBE-4D23-B9EC-B007F40D9093}" destId="{AF4F418D-83FC-4F9E-8FDB-C9DA8803E5B4}" srcOrd="0" destOrd="0" presId="urn:microsoft.com/office/officeart/2005/8/layout/vProcess5"/>
    <dgm:cxn modelId="{BB8A947F-3527-495C-BA6C-EE3133C1F78C}" type="presOf" srcId="{6EDE6DC2-5032-4D29-90E0-A254188AA192}" destId="{2460E1A5-D289-4B9F-88DF-89F8B382B399}" srcOrd="0" destOrd="0" presId="urn:microsoft.com/office/officeart/2005/8/layout/vProcess5"/>
    <dgm:cxn modelId="{3C52C88F-281B-4D6D-83B9-223223734E03}" type="presOf" srcId="{6180CB37-6046-440D-9EC5-418F01B7C0DF}" destId="{FD11D1C3-CE67-4CE6-8CCC-54EB7978D705}" srcOrd="1" destOrd="0" presId="urn:microsoft.com/office/officeart/2005/8/layout/vProcess5"/>
    <dgm:cxn modelId="{A5BB00A0-B107-425A-8AB3-B307E2E6F9C7}" type="presOf" srcId="{B7F78DC5-73C3-4E1B-B3AF-5E8100B3A286}" destId="{80EAC871-3998-44A3-BFDF-D8BA939DB511}" srcOrd="0" destOrd="0" presId="urn:microsoft.com/office/officeart/2005/8/layout/vProcess5"/>
    <dgm:cxn modelId="{99CFE2A3-3556-41E5-B185-615B4492C5E6}" type="presOf" srcId="{DF25DA82-F4D7-456A-989A-71CBBF3BC1FE}" destId="{F4DE177D-B7DF-449F-B5A0-53EB24B914BB}" srcOrd="1" destOrd="0" presId="urn:microsoft.com/office/officeart/2005/8/layout/vProcess5"/>
    <dgm:cxn modelId="{6F61B6A6-05B3-4432-BC70-F3ABF60495B8}" type="presOf" srcId="{55E12363-AB31-4F3D-A9EB-C8676117503D}" destId="{33865E12-EBB5-4FE5-9344-F08AE940385D}" srcOrd="0" destOrd="0" presId="urn:microsoft.com/office/officeart/2005/8/layout/vProcess5"/>
    <dgm:cxn modelId="{1D33C5A8-794F-47BB-88E4-93475723F8AF}" srcId="{270D09E1-A7A5-469A-AB2D-2E4DBEBCD29D}" destId="{55E12363-AB31-4F3D-A9EB-C8676117503D}" srcOrd="1" destOrd="0" parTransId="{4E189BE4-3DBC-4C52-A7D5-5A6571A031C0}" sibTransId="{B7F78DC5-73C3-4E1B-B3AF-5E8100B3A286}"/>
    <dgm:cxn modelId="{3A7671B4-B20B-4D41-9883-685C3B5A56E0}" type="presOf" srcId="{DF25DA82-F4D7-456A-989A-71CBBF3BC1FE}" destId="{114DC54E-5797-41B6-9AFB-9CC420C2D8F8}" srcOrd="0" destOrd="0" presId="urn:microsoft.com/office/officeart/2005/8/layout/vProcess5"/>
    <dgm:cxn modelId="{F5F883BE-4E00-4408-A51A-F40F78A50137}" type="presOf" srcId="{9F1557C8-CDBE-4D23-B9EC-B007F40D9093}" destId="{1ECC230C-F30B-4E97-AB1B-37CE3DD49B59}" srcOrd="1" destOrd="0" presId="urn:microsoft.com/office/officeart/2005/8/layout/vProcess5"/>
    <dgm:cxn modelId="{3AA4E602-9D76-4C5D-97EE-943EA596683C}" type="presParOf" srcId="{DBD5DDDA-DA07-4995-85B6-90CCC88873EA}" destId="{3EA8FF7F-8C46-4C61-9CD9-CB1FF3ADA1C6}" srcOrd="0" destOrd="0" presId="urn:microsoft.com/office/officeart/2005/8/layout/vProcess5"/>
    <dgm:cxn modelId="{045416B7-1321-43B1-901C-DC5B6B251600}" type="presParOf" srcId="{DBD5DDDA-DA07-4995-85B6-90CCC88873EA}" destId="{114DC54E-5797-41B6-9AFB-9CC420C2D8F8}" srcOrd="1" destOrd="0" presId="urn:microsoft.com/office/officeart/2005/8/layout/vProcess5"/>
    <dgm:cxn modelId="{483ED22B-FD33-4B53-969A-F51B82DF5F9A}" type="presParOf" srcId="{DBD5DDDA-DA07-4995-85B6-90CCC88873EA}" destId="{33865E12-EBB5-4FE5-9344-F08AE940385D}" srcOrd="2" destOrd="0" presId="urn:microsoft.com/office/officeart/2005/8/layout/vProcess5"/>
    <dgm:cxn modelId="{3E4CD6B8-F1C7-4FEB-A3C5-70AD6EFFF435}" type="presParOf" srcId="{DBD5DDDA-DA07-4995-85B6-90CCC88873EA}" destId="{AF4F418D-83FC-4F9E-8FDB-C9DA8803E5B4}" srcOrd="3" destOrd="0" presId="urn:microsoft.com/office/officeart/2005/8/layout/vProcess5"/>
    <dgm:cxn modelId="{3C57C352-6165-41CD-825A-94A47CFA9F79}" type="presParOf" srcId="{DBD5DDDA-DA07-4995-85B6-90CCC88873EA}" destId="{E521E134-5A52-4EBC-823A-03F33A9DE244}" srcOrd="4" destOrd="0" presId="urn:microsoft.com/office/officeart/2005/8/layout/vProcess5"/>
    <dgm:cxn modelId="{339A7E24-A51D-4D1D-A239-D572831CC1F0}" type="presParOf" srcId="{DBD5DDDA-DA07-4995-85B6-90CCC88873EA}" destId="{C158796A-D4B5-42FE-AC99-CAF59184A72C}" srcOrd="5" destOrd="0" presId="urn:microsoft.com/office/officeart/2005/8/layout/vProcess5"/>
    <dgm:cxn modelId="{8288CFA5-7236-4D4A-A74C-65023EA120B8}" type="presParOf" srcId="{DBD5DDDA-DA07-4995-85B6-90CCC88873EA}" destId="{80EAC871-3998-44A3-BFDF-D8BA939DB511}" srcOrd="6" destOrd="0" presId="urn:microsoft.com/office/officeart/2005/8/layout/vProcess5"/>
    <dgm:cxn modelId="{C80FA0CF-582C-408D-B436-B0542F2C548B}" type="presParOf" srcId="{DBD5DDDA-DA07-4995-85B6-90CCC88873EA}" destId="{2460E1A5-D289-4B9F-88DF-89F8B382B399}" srcOrd="7" destOrd="0" presId="urn:microsoft.com/office/officeart/2005/8/layout/vProcess5"/>
    <dgm:cxn modelId="{11CE2233-2F4F-4285-94F4-B58F2AB934EA}" type="presParOf" srcId="{DBD5DDDA-DA07-4995-85B6-90CCC88873EA}" destId="{F4DE177D-B7DF-449F-B5A0-53EB24B914BB}" srcOrd="8" destOrd="0" presId="urn:microsoft.com/office/officeart/2005/8/layout/vProcess5"/>
    <dgm:cxn modelId="{7753AD65-CDFA-4109-B368-ED85EE327421}" type="presParOf" srcId="{DBD5DDDA-DA07-4995-85B6-90CCC88873EA}" destId="{04C37A4F-E52E-40A9-A801-6E78AE985AA0}" srcOrd="9" destOrd="0" presId="urn:microsoft.com/office/officeart/2005/8/layout/vProcess5"/>
    <dgm:cxn modelId="{326A5329-2267-463E-B24A-07B6A4705C7B}" type="presParOf" srcId="{DBD5DDDA-DA07-4995-85B6-90CCC88873EA}" destId="{1ECC230C-F30B-4E97-AB1B-37CE3DD49B59}" srcOrd="10" destOrd="0" presId="urn:microsoft.com/office/officeart/2005/8/layout/vProcess5"/>
    <dgm:cxn modelId="{11445383-62CF-4BEE-871D-C65F415F05FA}" type="presParOf" srcId="{DBD5DDDA-DA07-4995-85B6-90CCC88873EA}" destId="{FD11D1C3-CE67-4CE6-8CCC-54EB7978D70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FCE802-4E7D-4F2E-AC03-E7A1DB4C3A6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6E8F7BE-D315-46E2-8787-A1488640FC13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Unilever uses advanced HR analytics to guide fair and data-driven reward decisions.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390B7DD-89ED-46F7-AE42-B0F8CF5CF2FC}" type="parTrans" cxnId="{D2C2D316-6995-4DF9-BC81-F7E87281E617}">
      <dgm:prSet/>
      <dgm:spPr/>
      <dgm:t>
        <a:bodyPr/>
        <a:lstStyle/>
        <a:p>
          <a:endParaRPr lang="en-US"/>
        </a:p>
      </dgm:t>
    </dgm:pt>
    <dgm:pt modelId="{8B1DC93A-116A-4BE7-85F3-04440CA7E588}" type="sibTrans" cxnId="{D2C2D316-6995-4DF9-BC81-F7E87281E617}">
      <dgm:prSet/>
      <dgm:spPr/>
      <dgm:t>
        <a:bodyPr/>
        <a:lstStyle/>
        <a:p>
          <a:endParaRPr lang="en-US"/>
        </a:p>
      </dgm:t>
    </dgm:pt>
    <dgm:pt modelId="{B9F9AA34-0E9E-45B8-A92B-8A09888089A2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Global payroll systems ensure accuracy, compliance, and consistency across countries (</a:t>
          </a:r>
          <a:r>
            <a:rPr lang="en-IN" dirty="0" err="1">
              <a:latin typeface="Arial" panose="020B0604020202020204" pitchFamily="34" charset="0"/>
              <a:cs typeface="Arial" panose="020B0604020202020204" pitchFamily="34" charset="0"/>
            </a:rPr>
            <a:t>Onyekwelu</a:t>
          </a:r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et al., 2020).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074F0D-EC6C-4415-AE79-08ECF2EA4D34}" type="parTrans" cxnId="{0C4C6CC3-5978-4FAE-9FDF-B3DAD341DD8E}">
      <dgm:prSet/>
      <dgm:spPr/>
      <dgm:t>
        <a:bodyPr/>
        <a:lstStyle/>
        <a:p>
          <a:endParaRPr lang="en-US"/>
        </a:p>
      </dgm:t>
    </dgm:pt>
    <dgm:pt modelId="{102AFA09-091E-43F9-B250-DA01839EA7E2}" type="sibTrans" cxnId="{0C4C6CC3-5978-4FAE-9FDF-B3DAD341DD8E}">
      <dgm:prSet/>
      <dgm:spPr/>
      <dgm:t>
        <a:bodyPr/>
        <a:lstStyle/>
        <a:p>
          <a:endParaRPr lang="en-US"/>
        </a:p>
      </dgm:t>
    </dgm:pt>
    <dgm:pt modelId="{E70342DB-D9CC-4ECC-9EB7-74CB858005D6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Digital performance platforms streamline reviews, goals, and feedback.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7F4E8A-DBBD-488C-BCC3-A58281011D54}" type="parTrans" cxnId="{E8BA3D63-115B-49B7-988A-39DCC67DD92A}">
      <dgm:prSet/>
      <dgm:spPr/>
      <dgm:t>
        <a:bodyPr/>
        <a:lstStyle/>
        <a:p>
          <a:endParaRPr lang="en-US"/>
        </a:p>
      </dgm:t>
    </dgm:pt>
    <dgm:pt modelId="{EB5267B0-DFFF-4D9A-ABF7-B64ED61E62CF}" type="sibTrans" cxnId="{E8BA3D63-115B-49B7-988A-39DCC67DD92A}">
      <dgm:prSet/>
      <dgm:spPr/>
      <dgm:t>
        <a:bodyPr/>
        <a:lstStyle/>
        <a:p>
          <a:endParaRPr lang="en-US"/>
        </a:p>
      </dgm:t>
    </dgm:pt>
    <dgm:pt modelId="{D6B53295-887E-4977-954A-FB3B46B371CF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Data-driven dashboards enhance transparency and support strategic compensation planning.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10693F-933A-4B69-8858-49EE28A58D31}" type="parTrans" cxnId="{17E93090-067F-4376-B5BB-F386FBE04392}">
      <dgm:prSet/>
      <dgm:spPr/>
      <dgm:t>
        <a:bodyPr/>
        <a:lstStyle/>
        <a:p>
          <a:endParaRPr lang="en-US"/>
        </a:p>
      </dgm:t>
    </dgm:pt>
    <dgm:pt modelId="{5087BED2-D142-4BB1-AC46-8E65F0B27878}" type="sibTrans" cxnId="{17E93090-067F-4376-B5BB-F386FBE04392}">
      <dgm:prSet/>
      <dgm:spPr/>
      <dgm:t>
        <a:bodyPr/>
        <a:lstStyle/>
        <a:p>
          <a:endParaRPr lang="en-US"/>
        </a:p>
      </dgm:t>
    </dgm:pt>
    <dgm:pt modelId="{0800A978-E8DF-4014-B10B-2693C5704956}" type="pres">
      <dgm:prSet presAssocID="{BCFCE802-4E7D-4F2E-AC03-E7A1DB4C3A63}" presName="diagram" presStyleCnt="0">
        <dgm:presLayoutVars>
          <dgm:dir/>
          <dgm:resizeHandles val="exact"/>
        </dgm:presLayoutVars>
      </dgm:prSet>
      <dgm:spPr/>
    </dgm:pt>
    <dgm:pt modelId="{7AA59E8F-8DF8-422E-AF8B-98907F298253}" type="pres">
      <dgm:prSet presAssocID="{56E8F7BE-D315-46E2-8787-A1488640FC13}" presName="node" presStyleLbl="node1" presStyleIdx="0" presStyleCnt="4" custLinFactNeighborX="-1229" custLinFactNeighborY="-6147">
        <dgm:presLayoutVars>
          <dgm:bulletEnabled val="1"/>
        </dgm:presLayoutVars>
      </dgm:prSet>
      <dgm:spPr/>
    </dgm:pt>
    <dgm:pt modelId="{DDC3B1EF-5C94-45F0-BED5-49628B2F9A7E}" type="pres">
      <dgm:prSet presAssocID="{8B1DC93A-116A-4BE7-85F3-04440CA7E588}" presName="sibTrans" presStyleLbl="sibTrans2D1" presStyleIdx="0" presStyleCnt="3"/>
      <dgm:spPr/>
    </dgm:pt>
    <dgm:pt modelId="{8E64E340-0FC0-43E7-9457-CD623895177B}" type="pres">
      <dgm:prSet presAssocID="{8B1DC93A-116A-4BE7-85F3-04440CA7E588}" presName="connectorText" presStyleLbl="sibTrans2D1" presStyleIdx="0" presStyleCnt="3"/>
      <dgm:spPr/>
    </dgm:pt>
    <dgm:pt modelId="{03210CEF-CA2B-4119-9A1A-702B8C1CAC43}" type="pres">
      <dgm:prSet presAssocID="{B9F9AA34-0E9E-45B8-A92B-8A09888089A2}" presName="node" presStyleLbl="node1" presStyleIdx="1" presStyleCnt="4">
        <dgm:presLayoutVars>
          <dgm:bulletEnabled val="1"/>
        </dgm:presLayoutVars>
      </dgm:prSet>
      <dgm:spPr/>
    </dgm:pt>
    <dgm:pt modelId="{DE6F724D-2508-48F4-B7E6-42A04BB74B94}" type="pres">
      <dgm:prSet presAssocID="{102AFA09-091E-43F9-B250-DA01839EA7E2}" presName="sibTrans" presStyleLbl="sibTrans2D1" presStyleIdx="1" presStyleCnt="3"/>
      <dgm:spPr/>
    </dgm:pt>
    <dgm:pt modelId="{70890B9F-ABF0-4EDA-9DA8-5DF2DB186248}" type="pres">
      <dgm:prSet presAssocID="{102AFA09-091E-43F9-B250-DA01839EA7E2}" presName="connectorText" presStyleLbl="sibTrans2D1" presStyleIdx="1" presStyleCnt="3"/>
      <dgm:spPr/>
    </dgm:pt>
    <dgm:pt modelId="{A25477D1-20A2-450A-99C0-1907448C9A68}" type="pres">
      <dgm:prSet presAssocID="{E70342DB-D9CC-4ECC-9EB7-74CB858005D6}" presName="node" presStyleLbl="node1" presStyleIdx="2" presStyleCnt="4">
        <dgm:presLayoutVars>
          <dgm:bulletEnabled val="1"/>
        </dgm:presLayoutVars>
      </dgm:prSet>
      <dgm:spPr/>
    </dgm:pt>
    <dgm:pt modelId="{87BC69B9-B5D6-456F-A929-B1A46BA60A3A}" type="pres">
      <dgm:prSet presAssocID="{EB5267B0-DFFF-4D9A-ABF7-B64ED61E62CF}" presName="sibTrans" presStyleLbl="sibTrans2D1" presStyleIdx="2" presStyleCnt="3"/>
      <dgm:spPr/>
    </dgm:pt>
    <dgm:pt modelId="{E74B2F02-239F-4A57-A8CB-C53846AA8576}" type="pres">
      <dgm:prSet presAssocID="{EB5267B0-DFFF-4D9A-ABF7-B64ED61E62CF}" presName="connectorText" presStyleLbl="sibTrans2D1" presStyleIdx="2" presStyleCnt="3"/>
      <dgm:spPr/>
    </dgm:pt>
    <dgm:pt modelId="{C61BC4B6-FD72-4E23-B282-2575652604F2}" type="pres">
      <dgm:prSet presAssocID="{D6B53295-887E-4977-954A-FB3B46B371CF}" presName="node" presStyleLbl="node1" presStyleIdx="3" presStyleCnt="4">
        <dgm:presLayoutVars>
          <dgm:bulletEnabled val="1"/>
        </dgm:presLayoutVars>
      </dgm:prSet>
      <dgm:spPr/>
    </dgm:pt>
  </dgm:ptLst>
  <dgm:cxnLst>
    <dgm:cxn modelId="{0DE9440B-13DA-418D-A1C8-6DB82708AB4B}" type="presOf" srcId="{BCFCE802-4E7D-4F2E-AC03-E7A1DB4C3A63}" destId="{0800A978-E8DF-4014-B10B-2693C5704956}" srcOrd="0" destOrd="0" presId="urn:microsoft.com/office/officeart/2005/8/layout/process5"/>
    <dgm:cxn modelId="{2B59D411-DFA7-4F18-A1A4-9C0E634AB086}" type="presOf" srcId="{8B1DC93A-116A-4BE7-85F3-04440CA7E588}" destId="{DDC3B1EF-5C94-45F0-BED5-49628B2F9A7E}" srcOrd="0" destOrd="0" presId="urn:microsoft.com/office/officeart/2005/8/layout/process5"/>
    <dgm:cxn modelId="{A8B39C12-6785-4AA3-B084-EDC7BB70B955}" type="presOf" srcId="{E70342DB-D9CC-4ECC-9EB7-74CB858005D6}" destId="{A25477D1-20A2-450A-99C0-1907448C9A68}" srcOrd="0" destOrd="0" presId="urn:microsoft.com/office/officeart/2005/8/layout/process5"/>
    <dgm:cxn modelId="{1066B712-F67C-46DE-9B61-AA610BA89B78}" type="presOf" srcId="{102AFA09-091E-43F9-B250-DA01839EA7E2}" destId="{70890B9F-ABF0-4EDA-9DA8-5DF2DB186248}" srcOrd="1" destOrd="0" presId="urn:microsoft.com/office/officeart/2005/8/layout/process5"/>
    <dgm:cxn modelId="{D2C2D316-6995-4DF9-BC81-F7E87281E617}" srcId="{BCFCE802-4E7D-4F2E-AC03-E7A1DB4C3A63}" destId="{56E8F7BE-D315-46E2-8787-A1488640FC13}" srcOrd="0" destOrd="0" parTransId="{6390B7DD-89ED-46F7-AE42-B0F8CF5CF2FC}" sibTransId="{8B1DC93A-116A-4BE7-85F3-04440CA7E588}"/>
    <dgm:cxn modelId="{65DBBC44-4442-4C07-B3DC-62351FDA6247}" type="presOf" srcId="{EB5267B0-DFFF-4D9A-ABF7-B64ED61E62CF}" destId="{E74B2F02-239F-4A57-A8CB-C53846AA8576}" srcOrd="1" destOrd="0" presId="urn:microsoft.com/office/officeart/2005/8/layout/process5"/>
    <dgm:cxn modelId="{E8BA3D63-115B-49B7-988A-39DCC67DD92A}" srcId="{BCFCE802-4E7D-4F2E-AC03-E7A1DB4C3A63}" destId="{E70342DB-D9CC-4ECC-9EB7-74CB858005D6}" srcOrd="2" destOrd="0" parTransId="{197F4E8A-DBBD-488C-BCC3-A58281011D54}" sibTransId="{EB5267B0-DFFF-4D9A-ABF7-B64ED61E62CF}"/>
    <dgm:cxn modelId="{F0891767-6572-4AE3-AFF2-D5D4F1DAF9A4}" type="presOf" srcId="{EB5267B0-DFFF-4D9A-ABF7-B64ED61E62CF}" destId="{87BC69B9-B5D6-456F-A929-B1A46BA60A3A}" srcOrd="0" destOrd="0" presId="urn:microsoft.com/office/officeart/2005/8/layout/process5"/>
    <dgm:cxn modelId="{BD4D468B-A311-4FD0-A9B3-74C786A4A896}" type="presOf" srcId="{B9F9AA34-0E9E-45B8-A92B-8A09888089A2}" destId="{03210CEF-CA2B-4119-9A1A-702B8C1CAC43}" srcOrd="0" destOrd="0" presId="urn:microsoft.com/office/officeart/2005/8/layout/process5"/>
    <dgm:cxn modelId="{17E93090-067F-4376-B5BB-F386FBE04392}" srcId="{BCFCE802-4E7D-4F2E-AC03-E7A1DB4C3A63}" destId="{D6B53295-887E-4977-954A-FB3B46B371CF}" srcOrd="3" destOrd="0" parTransId="{A310693F-933A-4B69-8858-49EE28A58D31}" sibTransId="{5087BED2-D142-4BB1-AC46-8E65F0B27878}"/>
    <dgm:cxn modelId="{0BC68694-577C-40A3-AF77-EF4FBB9D8A01}" type="presOf" srcId="{D6B53295-887E-4977-954A-FB3B46B371CF}" destId="{C61BC4B6-FD72-4E23-B282-2575652604F2}" srcOrd="0" destOrd="0" presId="urn:microsoft.com/office/officeart/2005/8/layout/process5"/>
    <dgm:cxn modelId="{71391EC0-2D79-4D84-97DE-51A76306A7F3}" type="presOf" srcId="{102AFA09-091E-43F9-B250-DA01839EA7E2}" destId="{DE6F724D-2508-48F4-B7E6-42A04BB74B94}" srcOrd="0" destOrd="0" presId="urn:microsoft.com/office/officeart/2005/8/layout/process5"/>
    <dgm:cxn modelId="{0C4C6CC3-5978-4FAE-9FDF-B3DAD341DD8E}" srcId="{BCFCE802-4E7D-4F2E-AC03-E7A1DB4C3A63}" destId="{B9F9AA34-0E9E-45B8-A92B-8A09888089A2}" srcOrd="1" destOrd="0" parTransId="{62074F0D-EC6C-4415-AE79-08ECF2EA4D34}" sibTransId="{102AFA09-091E-43F9-B250-DA01839EA7E2}"/>
    <dgm:cxn modelId="{2A8250D0-1D79-4349-AD99-F7FEFE046C06}" type="presOf" srcId="{56E8F7BE-D315-46E2-8787-A1488640FC13}" destId="{7AA59E8F-8DF8-422E-AF8B-98907F298253}" srcOrd="0" destOrd="0" presId="urn:microsoft.com/office/officeart/2005/8/layout/process5"/>
    <dgm:cxn modelId="{BB4111FE-C837-4C49-A9FD-58CF69715553}" type="presOf" srcId="{8B1DC93A-116A-4BE7-85F3-04440CA7E588}" destId="{8E64E340-0FC0-43E7-9457-CD623895177B}" srcOrd="1" destOrd="0" presId="urn:microsoft.com/office/officeart/2005/8/layout/process5"/>
    <dgm:cxn modelId="{08591DEA-871A-4146-9A05-66CDC71EF017}" type="presParOf" srcId="{0800A978-E8DF-4014-B10B-2693C5704956}" destId="{7AA59E8F-8DF8-422E-AF8B-98907F298253}" srcOrd="0" destOrd="0" presId="urn:microsoft.com/office/officeart/2005/8/layout/process5"/>
    <dgm:cxn modelId="{B77522D6-9640-4040-850E-B36E0CD58B7B}" type="presParOf" srcId="{0800A978-E8DF-4014-B10B-2693C5704956}" destId="{DDC3B1EF-5C94-45F0-BED5-49628B2F9A7E}" srcOrd="1" destOrd="0" presId="urn:microsoft.com/office/officeart/2005/8/layout/process5"/>
    <dgm:cxn modelId="{CBF07B93-3E22-454A-868B-34D798A039D1}" type="presParOf" srcId="{DDC3B1EF-5C94-45F0-BED5-49628B2F9A7E}" destId="{8E64E340-0FC0-43E7-9457-CD623895177B}" srcOrd="0" destOrd="0" presId="urn:microsoft.com/office/officeart/2005/8/layout/process5"/>
    <dgm:cxn modelId="{96E9DE45-A73A-459C-8BA4-7757F24C9C77}" type="presParOf" srcId="{0800A978-E8DF-4014-B10B-2693C5704956}" destId="{03210CEF-CA2B-4119-9A1A-702B8C1CAC43}" srcOrd="2" destOrd="0" presId="urn:microsoft.com/office/officeart/2005/8/layout/process5"/>
    <dgm:cxn modelId="{132D032F-BCF7-445D-BEB4-63172DB0ECAE}" type="presParOf" srcId="{0800A978-E8DF-4014-B10B-2693C5704956}" destId="{DE6F724D-2508-48F4-B7E6-42A04BB74B94}" srcOrd="3" destOrd="0" presId="urn:microsoft.com/office/officeart/2005/8/layout/process5"/>
    <dgm:cxn modelId="{80F0E862-F388-4627-9D2A-D34842451222}" type="presParOf" srcId="{DE6F724D-2508-48F4-B7E6-42A04BB74B94}" destId="{70890B9F-ABF0-4EDA-9DA8-5DF2DB186248}" srcOrd="0" destOrd="0" presId="urn:microsoft.com/office/officeart/2005/8/layout/process5"/>
    <dgm:cxn modelId="{E8AC2C76-D714-4F72-94D6-0B5D25E78B64}" type="presParOf" srcId="{0800A978-E8DF-4014-B10B-2693C5704956}" destId="{A25477D1-20A2-450A-99C0-1907448C9A68}" srcOrd="4" destOrd="0" presId="urn:microsoft.com/office/officeart/2005/8/layout/process5"/>
    <dgm:cxn modelId="{442B5D03-1032-4409-B6BA-1D50ECB62AC6}" type="presParOf" srcId="{0800A978-E8DF-4014-B10B-2693C5704956}" destId="{87BC69B9-B5D6-456F-A929-B1A46BA60A3A}" srcOrd="5" destOrd="0" presId="urn:microsoft.com/office/officeart/2005/8/layout/process5"/>
    <dgm:cxn modelId="{F8932802-2FE3-4A86-B1DE-4DFDE9B64DA1}" type="presParOf" srcId="{87BC69B9-B5D6-456F-A929-B1A46BA60A3A}" destId="{E74B2F02-239F-4A57-A8CB-C53846AA8576}" srcOrd="0" destOrd="0" presId="urn:microsoft.com/office/officeart/2005/8/layout/process5"/>
    <dgm:cxn modelId="{0E315F8A-8F22-422E-886E-387CC5F3ACB7}" type="presParOf" srcId="{0800A978-E8DF-4014-B10B-2693C5704956}" destId="{C61BC4B6-FD72-4E23-B282-2575652604F2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8D499D-B773-4EF2-ACCE-955CEC4BD04C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2D3AD47-EDB5-46F0-9802-F4394B03A62D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Provide manager training on unbiased and consistent performance evaluations.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4D88BE-F953-422B-87FB-FEF18D0F433E}" type="parTrans" cxnId="{F8D29977-5B22-45B6-AB61-3D5E7C3D882A}">
      <dgm:prSet/>
      <dgm:spPr/>
      <dgm:t>
        <a:bodyPr/>
        <a:lstStyle/>
        <a:p>
          <a:endParaRPr lang="en-US"/>
        </a:p>
      </dgm:t>
    </dgm:pt>
    <dgm:pt modelId="{FF0C45F7-632E-43DB-827B-84698233A792}" type="sibTrans" cxnId="{F8D29977-5B22-45B6-AB61-3D5E7C3D882A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69AB666D-CC37-4C72-B4C6-284AF181285C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Strengthen communication skills for explaining reward decisions transparently.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A78A3C-F3DC-4ADA-AB2B-2CDCDC3C2CEF}" type="parTrans" cxnId="{D733699D-7810-48B6-8F5D-53BF566230F0}">
      <dgm:prSet/>
      <dgm:spPr/>
      <dgm:t>
        <a:bodyPr/>
        <a:lstStyle/>
        <a:p>
          <a:endParaRPr lang="en-US"/>
        </a:p>
      </dgm:t>
    </dgm:pt>
    <dgm:pt modelId="{DB7313E8-C979-4D4C-B8B6-F8F9ED0FD30C}" type="sibTrans" cxnId="{D733699D-7810-48B6-8F5D-53BF566230F0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87E22750-BF00-444A-8945-E02F7CBDC624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Build coaching capabilities to support employee growth and performance.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193B6F-5AAC-46D6-8DFD-EAE0250A4BB8}" type="parTrans" cxnId="{2304AF83-03D6-4178-A073-1C4308F998D7}">
      <dgm:prSet/>
      <dgm:spPr/>
      <dgm:t>
        <a:bodyPr/>
        <a:lstStyle/>
        <a:p>
          <a:endParaRPr lang="en-US"/>
        </a:p>
      </dgm:t>
    </dgm:pt>
    <dgm:pt modelId="{370CE943-EE8D-4A35-9B4A-E218D74800AD}" type="sibTrans" cxnId="{2304AF83-03D6-4178-A073-1C4308F998D7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01972169-22D5-4058-A241-3A1A6093FFFA}">
      <dgm:prSet/>
      <dgm:spPr/>
      <dgm:t>
        <a:bodyPr/>
        <a:lstStyle/>
        <a:p>
          <a:r>
            <a:rPr lang="en-IN" dirty="0">
              <a:latin typeface="Arial" panose="020B0604020202020204" pitchFamily="34" charset="0"/>
              <a:cs typeface="Arial" panose="020B0604020202020204" pitchFamily="34" charset="0"/>
            </a:rPr>
            <a:t>Reinforce fair, data-driven decision-making to enhance trust and reward effectiveness.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1BAD2B-7274-40D6-BFEB-2DC000649C45}" type="parTrans" cxnId="{748D6C95-5CD8-4F3C-B470-943750E5550F}">
      <dgm:prSet/>
      <dgm:spPr/>
      <dgm:t>
        <a:bodyPr/>
        <a:lstStyle/>
        <a:p>
          <a:endParaRPr lang="en-US"/>
        </a:p>
      </dgm:t>
    </dgm:pt>
    <dgm:pt modelId="{B6B69A46-805A-4761-8266-B6862AB74DD8}" type="sibTrans" cxnId="{748D6C95-5CD8-4F3C-B470-943750E5550F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50420927-3811-4027-AA37-B2A9EEEDB65A}" type="pres">
      <dgm:prSet presAssocID="{E88D499D-B773-4EF2-ACCE-955CEC4BD04C}" presName="Name0" presStyleCnt="0">
        <dgm:presLayoutVars>
          <dgm:animLvl val="lvl"/>
          <dgm:resizeHandles val="exact"/>
        </dgm:presLayoutVars>
      </dgm:prSet>
      <dgm:spPr/>
    </dgm:pt>
    <dgm:pt modelId="{56B989EC-9832-4D3A-8989-DC828443C0E8}" type="pres">
      <dgm:prSet presAssocID="{62D3AD47-EDB5-46F0-9802-F4394B03A62D}" presName="compositeNode" presStyleCnt="0">
        <dgm:presLayoutVars>
          <dgm:bulletEnabled val="1"/>
        </dgm:presLayoutVars>
      </dgm:prSet>
      <dgm:spPr/>
    </dgm:pt>
    <dgm:pt modelId="{A66192EC-C13B-42F4-BA83-DD37A8722DDC}" type="pres">
      <dgm:prSet presAssocID="{62D3AD47-EDB5-46F0-9802-F4394B03A62D}" presName="bgRect" presStyleLbl="alignNode1" presStyleIdx="0" presStyleCnt="4"/>
      <dgm:spPr/>
    </dgm:pt>
    <dgm:pt modelId="{3E00931A-7C24-4733-93F6-F53E4BCD48CA}" type="pres">
      <dgm:prSet presAssocID="{FF0C45F7-632E-43DB-827B-84698233A792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DABC37A2-987B-4884-86A9-78F0189663F8}" type="pres">
      <dgm:prSet presAssocID="{62D3AD47-EDB5-46F0-9802-F4394B03A62D}" presName="nodeRect" presStyleLbl="alignNode1" presStyleIdx="0" presStyleCnt="4">
        <dgm:presLayoutVars>
          <dgm:bulletEnabled val="1"/>
        </dgm:presLayoutVars>
      </dgm:prSet>
      <dgm:spPr/>
    </dgm:pt>
    <dgm:pt modelId="{E569F145-7137-4627-BDF0-EB7E1BF3F61B}" type="pres">
      <dgm:prSet presAssocID="{FF0C45F7-632E-43DB-827B-84698233A792}" presName="sibTrans" presStyleCnt="0"/>
      <dgm:spPr/>
    </dgm:pt>
    <dgm:pt modelId="{24C18620-EB59-4936-B1DD-02237A74291D}" type="pres">
      <dgm:prSet presAssocID="{69AB666D-CC37-4C72-B4C6-284AF181285C}" presName="compositeNode" presStyleCnt="0">
        <dgm:presLayoutVars>
          <dgm:bulletEnabled val="1"/>
        </dgm:presLayoutVars>
      </dgm:prSet>
      <dgm:spPr/>
    </dgm:pt>
    <dgm:pt modelId="{0AABC080-76E4-489F-87A8-A0E011EB0EB7}" type="pres">
      <dgm:prSet presAssocID="{69AB666D-CC37-4C72-B4C6-284AF181285C}" presName="bgRect" presStyleLbl="alignNode1" presStyleIdx="1" presStyleCnt="4"/>
      <dgm:spPr/>
    </dgm:pt>
    <dgm:pt modelId="{3C0C7378-4E8B-4411-A568-7B6D4A48DFB8}" type="pres">
      <dgm:prSet presAssocID="{DB7313E8-C979-4D4C-B8B6-F8F9ED0FD30C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300D2D86-3E88-4EE5-8F0E-0F3D89B61B15}" type="pres">
      <dgm:prSet presAssocID="{69AB666D-CC37-4C72-B4C6-284AF181285C}" presName="nodeRect" presStyleLbl="alignNode1" presStyleIdx="1" presStyleCnt="4">
        <dgm:presLayoutVars>
          <dgm:bulletEnabled val="1"/>
        </dgm:presLayoutVars>
      </dgm:prSet>
      <dgm:spPr/>
    </dgm:pt>
    <dgm:pt modelId="{7EBA2CCE-A002-4E4C-8DE9-D921C1ACA5CE}" type="pres">
      <dgm:prSet presAssocID="{DB7313E8-C979-4D4C-B8B6-F8F9ED0FD30C}" presName="sibTrans" presStyleCnt="0"/>
      <dgm:spPr/>
    </dgm:pt>
    <dgm:pt modelId="{9CD03F6A-621F-4AB5-BED2-C36876913F1F}" type="pres">
      <dgm:prSet presAssocID="{87E22750-BF00-444A-8945-E02F7CBDC624}" presName="compositeNode" presStyleCnt="0">
        <dgm:presLayoutVars>
          <dgm:bulletEnabled val="1"/>
        </dgm:presLayoutVars>
      </dgm:prSet>
      <dgm:spPr/>
    </dgm:pt>
    <dgm:pt modelId="{6514F043-F39B-4345-8478-FD90BA98DCE2}" type="pres">
      <dgm:prSet presAssocID="{87E22750-BF00-444A-8945-E02F7CBDC624}" presName="bgRect" presStyleLbl="alignNode1" presStyleIdx="2" presStyleCnt="4"/>
      <dgm:spPr/>
    </dgm:pt>
    <dgm:pt modelId="{9C1FFE71-A9A8-42B6-B167-8B644C6648B3}" type="pres">
      <dgm:prSet presAssocID="{370CE943-EE8D-4A35-9B4A-E218D74800AD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4B3847D8-D566-4894-B7BB-DD4AC4649687}" type="pres">
      <dgm:prSet presAssocID="{87E22750-BF00-444A-8945-E02F7CBDC624}" presName="nodeRect" presStyleLbl="alignNode1" presStyleIdx="2" presStyleCnt="4">
        <dgm:presLayoutVars>
          <dgm:bulletEnabled val="1"/>
        </dgm:presLayoutVars>
      </dgm:prSet>
      <dgm:spPr/>
    </dgm:pt>
    <dgm:pt modelId="{B7183525-F609-4FD0-9037-9511DCBFD4B4}" type="pres">
      <dgm:prSet presAssocID="{370CE943-EE8D-4A35-9B4A-E218D74800AD}" presName="sibTrans" presStyleCnt="0"/>
      <dgm:spPr/>
    </dgm:pt>
    <dgm:pt modelId="{8FC5B3BF-2D4B-4B36-90F1-B45998886C53}" type="pres">
      <dgm:prSet presAssocID="{01972169-22D5-4058-A241-3A1A6093FFFA}" presName="compositeNode" presStyleCnt="0">
        <dgm:presLayoutVars>
          <dgm:bulletEnabled val="1"/>
        </dgm:presLayoutVars>
      </dgm:prSet>
      <dgm:spPr/>
    </dgm:pt>
    <dgm:pt modelId="{02352AAD-76BC-422B-8A8D-8DEDBE233E7C}" type="pres">
      <dgm:prSet presAssocID="{01972169-22D5-4058-A241-3A1A6093FFFA}" presName="bgRect" presStyleLbl="alignNode1" presStyleIdx="3" presStyleCnt="4" custLinFactNeighborX="-1089" custLinFactNeighborY="-605"/>
      <dgm:spPr/>
    </dgm:pt>
    <dgm:pt modelId="{2B76DDEE-FD11-49A8-B2B7-6420B308EAD2}" type="pres">
      <dgm:prSet presAssocID="{B6B69A46-805A-4761-8266-B6862AB74DD8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70D7C853-BA98-42D4-ADCD-C45CFC436A55}" type="pres">
      <dgm:prSet presAssocID="{01972169-22D5-4058-A241-3A1A6093FFFA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86750B04-CF10-4F3E-AB98-EE30983B1A07}" type="presOf" srcId="{87E22750-BF00-444A-8945-E02F7CBDC624}" destId="{6514F043-F39B-4345-8478-FD90BA98DCE2}" srcOrd="0" destOrd="0" presId="urn:microsoft.com/office/officeart/2016/7/layout/LinearBlockProcessNumbered"/>
    <dgm:cxn modelId="{16819C04-0D94-4666-94CA-EACEE22DD244}" type="presOf" srcId="{01972169-22D5-4058-A241-3A1A6093FFFA}" destId="{70D7C853-BA98-42D4-ADCD-C45CFC436A55}" srcOrd="1" destOrd="0" presId="urn:microsoft.com/office/officeart/2016/7/layout/LinearBlockProcessNumbered"/>
    <dgm:cxn modelId="{3C6EC915-437B-4EFB-BFF8-7507369CB22F}" type="presOf" srcId="{01972169-22D5-4058-A241-3A1A6093FFFA}" destId="{02352AAD-76BC-422B-8A8D-8DEDBE233E7C}" srcOrd="0" destOrd="0" presId="urn:microsoft.com/office/officeart/2016/7/layout/LinearBlockProcessNumbered"/>
    <dgm:cxn modelId="{0C383A1B-347F-40DF-ABF7-45F955B2B1A7}" type="presOf" srcId="{62D3AD47-EDB5-46F0-9802-F4394B03A62D}" destId="{DABC37A2-987B-4884-86A9-78F0189663F8}" srcOrd="1" destOrd="0" presId="urn:microsoft.com/office/officeart/2016/7/layout/LinearBlockProcessNumbered"/>
    <dgm:cxn modelId="{CBA5A624-6478-449F-8214-DA1AE1313184}" type="presOf" srcId="{69AB666D-CC37-4C72-B4C6-284AF181285C}" destId="{0AABC080-76E4-489F-87A8-A0E011EB0EB7}" srcOrd="0" destOrd="0" presId="urn:microsoft.com/office/officeart/2016/7/layout/LinearBlockProcessNumbered"/>
    <dgm:cxn modelId="{01895251-0E19-404E-BF36-6EA8EB0DAC74}" type="presOf" srcId="{DB7313E8-C979-4D4C-B8B6-F8F9ED0FD30C}" destId="{3C0C7378-4E8B-4411-A568-7B6D4A48DFB8}" srcOrd="0" destOrd="0" presId="urn:microsoft.com/office/officeart/2016/7/layout/LinearBlockProcessNumbered"/>
    <dgm:cxn modelId="{31D56C57-A49B-4762-B37A-FE3832ADCA94}" type="presOf" srcId="{E88D499D-B773-4EF2-ACCE-955CEC4BD04C}" destId="{50420927-3811-4027-AA37-B2A9EEEDB65A}" srcOrd="0" destOrd="0" presId="urn:microsoft.com/office/officeart/2016/7/layout/LinearBlockProcessNumbered"/>
    <dgm:cxn modelId="{85B5AC6B-1CF0-4AB0-B6CC-88E316016A41}" type="presOf" srcId="{370CE943-EE8D-4A35-9B4A-E218D74800AD}" destId="{9C1FFE71-A9A8-42B6-B167-8B644C6648B3}" srcOrd="0" destOrd="0" presId="urn:microsoft.com/office/officeart/2016/7/layout/LinearBlockProcessNumbered"/>
    <dgm:cxn modelId="{D82B4E72-14C8-40A5-B109-973D61991136}" type="presOf" srcId="{FF0C45F7-632E-43DB-827B-84698233A792}" destId="{3E00931A-7C24-4733-93F6-F53E4BCD48CA}" srcOrd="0" destOrd="0" presId="urn:microsoft.com/office/officeart/2016/7/layout/LinearBlockProcessNumbered"/>
    <dgm:cxn modelId="{F8D29977-5B22-45B6-AB61-3D5E7C3D882A}" srcId="{E88D499D-B773-4EF2-ACCE-955CEC4BD04C}" destId="{62D3AD47-EDB5-46F0-9802-F4394B03A62D}" srcOrd="0" destOrd="0" parTransId="{3D4D88BE-F953-422B-87FB-FEF18D0F433E}" sibTransId="{FF0C45F7-632E-43DB-827B-84698233A792}"/>
    <dgm:cxn modelId="{2304AF83-03D6-4178-A073-1C4308F998D7}" srcId="{E88D499D-B773-4EF2-ACCE-955CEC4BD04C}" destId="{87E22750-BF00-444A-8945-E02F7CBDC624}" srcOrd="2" destOrd="0" parTransId="{EB193B6F-5AAC-46D6-8DFD-EAE0250A4BB8}" sibTransId="{370CE943-EE8D-4A35-9B4A-E218D74800AD}"/>
    <dgm:cxn modelId="{748D6C95-5CD8-4F3C-B470-943750E5550F}" srcId="{E88D499D-B773-4EF2-ACCE-955CEC4BD04C}" destId="{01972169-22D5-4058-A241-3A1A6093FFFA}" srcOrd="3" destOrd="0" parTransId="{4B1BAD2B-7274-40D6-BFEB-2DC000649C45}" sibTransId="{B6B69A46-805A-4761-8266-B6862AB74DD8}"/>
    <dgm:cxn modelId="{D733699D-7810-48B6-8F5D-53BF566230F0}" srcId="{E88D499D-B773-4EF2-ACCE-955CEC4BD04C}" destId="{69AB666D-CC37-4C72-B4C6-284AF181285C}" srcOrd="1" destOrd="0" parTransId="{C6A78A3C-F3DC-4ADA-AB2B-2CDCDC3C2CEF}" sibTransId="{DB7313E8-C979-4D4C-B8B6-F8F9ED0FD30C}"/>
    <dgm:cxn modelId="{31034AAB-2E46-40F4-9EE2-FC937B0FAF3F}" type="presOf" srcId="{87E22750-BF00-444A-8945-E02F7CBDC624}" destId="{4B3847D8-D566-4894-B7BB-DD4AC4649687}" srcOrd="1" destOrd="0" presId="urn:microsoft.com/office/officeart/2016/7/layout/LinearBlockProcessNumbered"/>
    <dgm:cxn modelId="{2279EBCB-E0A6-40B0-A901-2CD30FD9AB27}" type="presOf" srcId="{69AB666D-CC37-4C72-B4C6-284AF181285C}" destId="{300D2D86-3E88-4EE5-8F0E-0F3D89B61B15}" srcOrd="1" destOrd="0" presId="urn:microsoft.com/office/officeart/2016/7/layout/LinearBlockProcessNumbered"/>
    <dgm:cxn modelId="{79880BE7-30B0-4D07-B97F-6EC790416C1B}" type="presOf" srcId="{62D3AD47-EDB5-46F0-9802-F4394B03A62D}" destId="{A66192EC-C13B-42F4-BA83-DD37A8722DDC}" srcOrd="0" destOrd="0" presId="urn:microsoft.com/office/officeart/2016/7/layout/LinearBlockProcessNumbered"/>
    <dgm:cxn modelId="{90A985EC-8DA0-4326-8A2D-7482E5F3DA71}" type="presOf" srcId="{B6B69A46-805A-4761-8266-B6862AB74DD8}" destId="{2B76DDEE-FD11-49A8-B2B7-6420B308EAD2}" srcOrd="0" destOrd="0" presId="urn:microsoft.com/office/officeart/2016/7/layout/LinearBlockProcessNumbered"/>
    <dgm:cxn modelId="{87AE3609-F267-4074-836C-6419B741D5C6}" type="presParOf" srcId="{50420927-3811-4027-AA37-B2A9EEEDB65A}" destId="{56B989EC-9832-4D3A-8989-DC828443C0E8}" srcOrd="0" destOrd="0" presId="urn:microsoft.com/office/officeart/2016/7/layout/LinearBlockProcessNumbered"/>
    <dgm:cxn modelId="{E77B0A37-B051-41CB-927C-403F2DF031B7}" type="presParOf" srcId="{56B989EC-9832-4D3A-8989-DC828443C0E8}" destId="{A66192EC-C13B-42F4-BA83-DD37A8722DDC}" srcOrd="0" destOrd="0" presId="urn:microsoft.com/office/officeart/2016/7/layout/LinearBlockProcessNumbered"/>
    <dgm:cxn modelId="{FF407D4C-4A6A-4051-90FB-E1899FDBCE7C}" type="presParOf" srcId="{56B989EC-9832-4D3A-8989-DC828443C0E8}" destId="{3E00931A-7C24-4733-93F6-F53E4BCD48CA}" srcOrd="1" destOrd="0" presId="urn:microsoft.com/office/officeart/2016/7/layout/LinearBlockProcessNumbered"/>
    <dgm:cxn modelId="{C4E1A98D-228E-45D7-8382-7F574CB01358}" type="presParOf" srcId="{56B989EC-9832-4D3A-8989-DC828443C0E8}" destId="{DABC37A2-987B-4884-86A9-78F0189663F8}" srcOrd="2" destOrd="0" presId="urn:microsoft.com/office/officeart/2016/7/layout/LinearBlockProcessNumbered"/>
    <dgm:cxn modelId="{B5BF4B7A-2AFB-40C6-B8BE-1C20741394BC}" type="presParOf" srcId="{50420927-3811-4027-AA37-B2A9EEEDB65A}" destId="{E569F145-7137-4627-BDF0-EB7E1BF3F61B}" srcOrd="1" destOrd="0" presId="urn:microsoft.com/office/officeart/2016/7/layout/LinearBlockProcessNumbered"/>
    <dgm:cxn modelId="{24A5A301-E9EE-488C-BB0F-7A1DFE316B5B}" type="presParOf" srcId="{50420927-3811-4027-AA37-B2A9EEEDB65A}" destId="{24C18620-EB59-4936-B1DD-02237A74291D}" srcOrd="2" destOrd="0" presId="urn:microsoft.com/office/officeart/2016/7/layout/LinearBlockProcessNumbered"/>
    <dgm:cxn modelId="{08317E34-3884-44A8-BA62-63D329E9AAF0}" type="presParOf" srcId="{24C18620-EB59-4936-B1DD-02237A74291D}" destId="{0AABC080-76E4-489F-87A8-A0E011EB0EB7}" srcOrd="0" destOrd="0" presId="urn:microsoft.com/office/officeart/2016/7/layout/LinearBlockProcessNumbered"/>
    <dgm:cxn modelId="{F71084E5-777F-4168-9673-C6618CD6A87F}" type="presParOf" srcId="{24C18620-EB59-4936-B1DD-02237A74291D}" destId="{3C0C7378-4E8B-4411-A568-7B6D4A48DFB8}" srcOrd="1" destOrd="0" presId="urn:microsoft.com/office/officeart/2016/7/layout/LinearBlockProcessNumbered"/>
    <dgm:cxn modelId="{8EF6A8C0-A05A-437B-93F8-178691C42057}" type="presParOf" srcId="{24C18620-EB59-4936-B1DD-02237A74291D}" destId="{300D2D86-3E88-4EE5-8F0E-0F3D89B61B15}" srcOrd="2" destOrd="0" presId="urn:microsoft.com/office/officeart/2016/7/layout/LinearBlockProcessNumbered"/>
    <dgm:cxn modelId="{91AEE511-18FC-46B4-8F5F-41F934A4C89A}" type="presParOf" srcId="{50420927-3811-4027-AA37-B2A9EEEDB65A}" destId="{7EBA2CCE-A002-4E4C-8DE9-D921C1ACA5CE}" srcOrd="3" destOrd="0" presId="urn:microsoft.com/office/officeart/2016/7/layout/LinearBlockProcessNumbered"/>
    <dgm:cxn modelId="{AB5E21BC-FE13-4EAA-A816-14CFCA97BA0D}" type="presParOf" srcId="{50420927-3811-4027-AA37-B2A9EEEDB65A}" destId="{9CD03F6A-621F-4AB5-BED2-C36876913F1F}" srcOrd="4" destOrd="0" presId="urn:microsoft.com/office/officeart/2016/7/layout/LinearBlockProcessNumbered"/>
    <dgm:cxn modelId="{9F26132D-CFCF-45B1-BF70-0BCA810FBB22}" type="presParOf" srcId="{9CD03F6A-621F-4AB5-BED2-C36876913F1F}" destId="{6514F043-F39B-4345-8478-FD90BA98DCE2}" srcOrd="0" destOrd="0" presId="urn:microsoft.com/office/officeart/2016/7/layout/LinearBlockProcessNumbered"/>
    <dgm:cxn modelId="{57400192-C997-424A-A0AB-9D8EBF753EF7}" type="presParOf" srcId="{9CD03F6A-621F-4AB5-BED2-C36876913F1F}" destId="{9C1FFE71-A9A8-42B6-B167-8B644C6648B3}" srcOrd="1" destOrd="0" presId="urn:microsoft.com/office/officeart/2016/7/layout/LinearBlockProcessNumbered"/>
    <dgm:cxn modelId="{9E94A759-77CA-41D8-8B77-5291BE93A217}" type="presParOf" srcId="{9CD03F6A-621F-4AB5-BED2-C36876913F1F}" destId="{4B3847D8-D566-4894-B7BB-DD4AC4649687}" srcOrd="2" destOrd="0" presId="urn:microsoft.com/office/officeart/2016/7/layout/LinearBlockProcessNumbered"/>
    <dgm:cxn modelId="{1ABA9E9A-660C-42C6-80C3-B7AA18F145E5}" type="presParOf" srcId="{50420927-3811-4027-AA37-B2A9EEEDB65A}" destId="{B7183525-F609-4FD0-9037-9511DCBFD4B4}" srcOrd="5" destOrd="0" presId="urn:microsoft.com/office/officeart/2016/7/layout/LinearBlockProcessNumbered"/>
    <dgm:cxn modelId="{280F2BF9-D1A4-4653-B9E3-A82C2697F2C1}" type="presParOf" srcId="{50420927-3811-4027-AA37-B2A9EEEDB65A}" destId="{8FC5B3BF-2D4B-4B36-90F1-B45998886C53}" srcOrd="6" destOrd="0" presId="urn:microsoft.com/office/officeart/2016/7/layout/LinearBlockProcessNumbered"/>
    <dgm:cxn modelId="{EC859711-17A8-4B8E-83F9-8FCAB18E487C}" type="presParOf" srcId="{8FC5B3BF-2D4B-4B36-90F1-B45998886C53}" destId="{02352AAD-76BC-422B-8A8D-8DEDBE233E7C}" srcOrd="0" destOrd="0" presId="urn:microsoft.com/office/officeart/2016/7/layout/LinearBlockProcessNumbered"/>
    <dgm:cxn modelId="{467FD96D-6271-42EB-9959-DF69D471CB79}" type="presParOf" srcId="{8FC5B3BF-2D4B-4B36-90F1-B45998886C53}" destId="{2B76DDEE-FD11-49A8-B2B7-6420B308EAD2}" srcOrd="1" destOrd="0" presId="urn:microsoft.com/office/officeart/2016/7/layout/LinearBlockProcessNumbered"/>
    <dgm:cxn modelId="{7029CD62-FF15-4C21-8B25-E0A95C876B16}" type="presParOf" srcId="{8FC5B3BF-2D4B-4B36-90F1-B45998886C53}" destId="{70D7C853-BA98-42D4-ADCD-C45CFC436A55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4DC54E-5797-41B6-9AFB-9CC420C2D8F8}">
      <dsp:nvSpPr>
        <dsp:cNvPr id="0" name=""/>
        <dsp:cNvSpPr/>
      </dsp:nvSpPr>
      <dsp:spPr>
        <a:xfrm>
          <a:off x="0" y="0"/>
          <a:ext cx="7793252" cy="6653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Unilever manages pay across 190+ countries with diverse markets and cultures.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88" y="19488"/>
        <a:ext cx="7019048" cy="626388"/>
      </dsp:txXfrm>
    </dsp:sp>
    <dsp:sp modelId="{33865E12-EBB5-4FE5-9344-F08AE940385D}">
      <dsp:nvSpPr>
        <dsp:cNvPr id="0" name=""/>
        <dsp:cNvSpPr/>
      </dsp:nvSpPr>
      <dsp:spPr>
        <a:xfrm>
          <a:off x="652684" y="786339"/>
          <a:ext cx="7793252" cy="66536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Must comply with varying labour laws, tax systems, and regulatory requirements.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2172" y="805827"/>
        <a:ext cx="6669104" cy="626388"/>
      </dsp:txXfrm>
    </dsp:sp>
    <dsp:sp modelId="{AF4F418D-83FC-4F9E-8FDB-C9DA8803E5B4}">
      <dsp:nvSpPr>
        <dsp:cNvPr id="0" name=""/>
        <dsp:cNvSpPr/>
      </dsp:nvSpPr>
      <dsp:spPr>
        <a:xfrm>
          <a:off x="1295628" y="1572679"/>
          <a:ext cx="7793252" cy="66536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Faces economic differences and currency fluctuations impacting compensation.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5116" y="1592167"/>
        <a:ext cx="6678845" cy="626388"/>
      </dsp:txXfrm>
    </dsp:sp>
    <dsp:sp modelId="{E521E134-5A52-4EBC-823A-03F33A9DE244}">
      <dsp:nvSpPr>
        <dsp:cNvPr id="0" name=""/>
        <dsp:cNvSpPr/>
      </dsp:nvSpPr>
      <dsp:spPr>
        <a:xfrm>
          <a:off x="1293212" y="2359018"/>
          <a:ext cx="7793252" cy="66536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Balances harmonizing global benefits with respecting regional needs and local expectations</a:t>
          </a:r>
          <a:r>
            <a:rPr lang="en-US" sz="1800" kern="1200" dirty="0">
              <a:latin typeface="Arial" panose="020B0604020202020204" pitchFamily="34" charset="0"/>
              <a:cs typeface="Arial" panose="020B0604020202020204" pitchFamily="34" charset="0"/>
            </a:rPr>
            <a:t>(Abdul-Azeez et al., 2024)</a:t>
          </a: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12700" y="2378506"/>
        <a:ext cx="6669104" cy="626388"/>
      </dsp:txXfrm>
    </dsp:sp>
    <dsp:sp modelId="{C158796A-D4B5-42FE-AC99-CAF59184A72C}">
      <dsp:nvSpPr>
        <dsp:cNvPr id="0" name=""/>
        <dsp:cNvSpPr/>
      </dsp:nvSpPr>
      <dsp:spPr>
        <a:xfrm>
          <a:off x="7360765" y="509608"/>
          <a:ext cx="432486" cy="43248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458074" y="509608"/>
        <a:ext cx="237868" cy="325446"/>
      </dsp:txXfrm>
    </dsp:sp>
    <dsp:sp modelId="{80EAC871-3998-44A3-BFDF-D8BA939DB511}">
      <dsp:nvSpPr>
        <dsp:cNvPr id="0" name=""/>
        <dsp:cNvSpPr/>
      </dsp:nvSpPr>
      <dsp:spPr>
        <a:xfrm>
          <a:off x="8013450" y="1295948"/>
          <a:ext cx="432486" cy="43248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110759" y="1295948"/>
        <a:ext cx="237868" cy="325446"/>
      </dsp:txXfrm>
    </dsp:sp>
    <dsp:sp modelId="{2460E1A5-D289-4B9F-88DF-89F8B382B399}">
      <dsp:nvSpPr>
        <dsp:cNvPr id="0" name=""/>
        <dsp:cNvSpPr/>
      </dsp:nvSpPr>
      <dsp:spPr>
        <a:xfrm>
          <a:off x="8656393" y="2082287"/>
          <a:ext cx="432486" cy="43248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753702" y="2082287"/>
        <a:ext cx="237868" cy="3254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A59E8F-8DF8-422E-AF8B-98907F298253}">
      <dsp:nvSpPr>
        <dsp:cNvPr id="0" name=""/>
        <dsp:cNvSpPr/>
      </dsp:nvSpPr>
      <dsp:spPr>
        <a:xfrm>
          <a:off x="0" y="905091"/>
          <a:ext cx="2166294" cy="1299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Unilever uses advanced HR analytics to guide fair and data-driven reward decisions.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069" y="943160"/>
        <a:ext cx="2090156" cy="1223638"/>
      </dsp:txXfrm>
    </dsp:sp>
    <dsp:sp modelId="{DDC3B1EF-5C94-45F0-BED5-49628B2F9A7E}">
      <dsp:nvSpPr>
        <dsp:cNvPr id="0" name=""/>
        <dsp:cNvSpPr/>
      </dsp:nvSpPr>
      <dsp:spPr>
        <a:xfrm rot="90396">
          <a:off x="2357938" y="1325964"/>
          <a:ext cx="462040" cy="537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2357962" y="1431590"/>
        <a:ext cx="323428" cy="322345"/>
      </dsp:txXfrm>
    </dsp:sp>
    <dsp:sp modelId="{03210CEF-CA2B-4119-9A1A-702B8C1CAC43}">
      <dsp:nvSpPr>
        <dsp:cNvPr id="0" name=""/>
        <dsp:cNvSpPr/>
      </dsp:nvSpPr>
      <dsp:spPr>
        <a:xfrm>
          <a:off x="3037767" y="984988"/>
          <a:ext cx="2166294" cy="1299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Global payroll systems ensure accuracy, compliance, and consistency across countries (</a:t>
          </a:r>
          <a:r>
            <a:rPr lang="en-IN" sz="1400" kern="1200" dirty="0" err="1">
              <a:latin typeface="Arial" panose="020B0604020202020204" pitchFamily="34" charset="0"/>
              <a:cs typeface="Arial" panose="020B0604020202020204" pitchFamily="34" charset="0"/>
            </a:rPr>
            <a:t>Onyekwelu</a:t>
          </a: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et al., 2020).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75836" y="1023057"/>
        <a:ext cx="2090156" cy="1223638"/>
      </dsp:txXfrm>
    </dsp:sp>
    <dsp:sp modelId="{DE6F724D-2508-48F4-B7E6-42A04BB74B94}">
      <dsp:nvSpPr>
        <dsp:cNvPr id="0" name=""/>
        <dsp:cNvSpPr/>
      </dsp:nvSpPr>
      <dsp:spPr>
        <a:xfrm>
          <a:off x="5394695" y="1366256"/>
          <a:ext cx="459254" cy="537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5394695" y="1473704"/>
        <a:ext cx="321478" cy="322345"/>
      </dsp:txXfrm>
    </dsp:sp>
    <dsp:sp modelId="{A25477D1-20A2-450A-99C0-1907448C9A68}">
      <dsp:nvSpPr>
        <dsp:cNvPr id="0" name=""/>
        <dsp:cNvSpPr/>
      </dsp:nvSpPr>
      <dsp:spPr>
        <a:xfrm>
          <a:off x="6070579" y="984988"/>
          <a:ext cx="2166294" cy="1299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Digital performance platforms streamline reviews, goals, and feedback.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08648" y="1023057"/>
        <a:ext cx="2090156" cy="1223638"/>
      </dsp:txXfrm>
    </dsp:sp>
    <dsp:sp modelId="{87BC69B9-B5D6-456F-A929-B1A46BA60A3A}">
      <dsp:nvSpPr>
        <dsp:cNvPr id="0" name=""/>
        <dsp:cNvSpPr/>
      </dsp:nvSpPr>
      <dsp:spPr>
        <a:xfrm>
          <a:off x="8427507" y="1366256"/>
          <a:ext cx="459254" cy="53724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>
        <a:off x="8427507" y="1473704"/>
        <a:ext cx="321478" cy="322345"/>
      </dsp:txXfrm>
    </dsp:sp>
    <dsp:sp modelId="{C61BC4B6-FD72-4E23-B282-2575652604F2}">
      <dsp:nvSpPr>
        <dsp:cNvPr id="0" name=""/>
        <dsp:cNvSpPr/>
      </dsp:nvSpPr>
      <dsp:spPr>
        <a:xfrm>
          <a:off x="9103391" y="984988"/>
          <a:ext cx="2166294" cy="12997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400" kern="1200" dirty="0">
              <a:latin typeface="Arial" panose="020B0604020202020204" pitchFamily="34" charset="0"/>
              <a:cs typeface="Arial" panose="020B0604020202020204" pitchFamily="34" charset="0"/>
            </a:rPr>
            <a:t>Data-driven dashboards enhance transparency and support strategic compensation planning.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141460" y="1023057"/>
        <a:ext cx="2090156" cy="12236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6192EC-C13B-42F4-BA83-DD37A8722DDC}">
      <dsp:nvSpPr>
        <dsp:cNvPr id="0" name=""/>
        <dsp:cNvSpPr/>
      </dsp:nvSpPr>
      <dsp:spPr>
        <a:xfrm>
          <a:off x="202" y="20273"/>
          <a:ext cx="2445451" cy="293454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0" rIns="24155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Provide manager training on unbiased and consistent performance evaluations.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2" y="1194089"/>
        <a:ext cx="2445451" cy="1760724"/>
      </dsp:txXfrm>
    </dsp:sp>
    <dsp:sp modelId="{3E00931A-7C24-4733-93F6-F53E4BCD48CA}">
      <dsp:nvSpPr>
        <dsp:cNvPr id="0" name=""/>
        <dsp:cNvSpPr/>
      </dsp:nvSpPr>
      <dsp:spPr>
        <a:xfrm>
          <a:off x="202" y="20273"/>
          <a:ext cx="2445451" cy="117381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165100" rIns="2415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01</a:t>
          </a:r>
        </a:p>
      </dsp:txBody>
      <dsp:txXfrm>
        <a:off x="202" y="20273"/>
        <a:ext cx="2445451" cy="1173816"/>
      </dsp:txXfrm>
    </dsp:sp>
    <dsp:sp modelId="{0AABC080-76E4-489F-87A8-A0E011EB0EB7}">
      <dsp:nvSpPr>
        <dsp:cNvPr id="0" name=""/>
        <dsp:cNvSpPr/>
      </dsp:nvSpPr>
      <dsp:spPr>
        <a:xfrm>
          <a:off x="2641289" y="20273"/>
          <a:ext cx="2445451" cy="293454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0" rIns="24155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Strengthen communication skills for explaining reward decisions transparently.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41289" y="1194089"/>
        <a:ext cx="2445451" cy="1760724"/>
      </dsp:txXfrm>
    </dsp:sp>
    <dsp:sp modelId="{3C0C7378-4E8B-4411-A568-7B6D4A48DFB8}">
      <dsp:nvSpPr>
        <dsp:cNvPr id="0" name=""/>
        <dsp:cNvSpPr/>
      </dsp:nvSpPr>
      <dsp:spPr>
        <a:xfrm>
          <a:off x="2641289" y="20273"/>
          <a:ext cx="2445451" cy="117381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165100" rIns="2415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02</a:t>
          </a:r>
        </a:p>
      </dsp:txBody>
      <dsp:txXfrm>
        <a:off x="2641289" y="20273"/>
        <a:ext cx="2445451" cy="1173816"/>
      </dsp:txXfrm>
    </dsp:sp>
    <dsp:sp modelId="{6514F043-F39B-4345-8478-FD90BA98DCE2}">
      <dsp:nvSpPr>
        <dsp:cNvPr id="0" name=""/>
        <dsp:cNvSpPr/>
      </dsp:nvSpPr>
      <dsp:spPr>
        <a:xfrm>
          <a:off x="5282377" y="20273"/>
          <a:ext cx="2445451" cy="293454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0" rIns="24155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Build coaching capabilities to support employee growth and performance.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282377" y="1194089"/>
        <a:ext cx="2445451" cy="1760724"/>
      </dsp:txXfrm>
    </dsp:sp>
    <dsp:sp modelId="{9C1FFE71-A9A8-42B6-B167-8B644C6648B3}">
      <dsp:nvSpPr>
        <dsp:cNvPr id="0" name=""/>
        <dsp:cNvSpPr/>
      </dsp:nvSpPr>
      <dsp:spPr>
        <a:xfrm>
          <a:off x="5282377" y="20273"/>
          <a:ext cx="2445451" cy="117381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165100" rIns="2415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03</a:t>
          </a:r>
        </a:p>
      </dsp:txBody>
      <dsp:txXfrm>
        <a:off x="5282377" y="20273"/>
        <a:ext cx="2445451" cy="1173816"/>
      </dsp:txXfrm>
    </dsp:sp>
    <dsp:sp modelId="{02352AAD-76BC-422B-8A8D-8DEDBE233E7C}">
      <dsp:nvSpPr>
        <dsp:cNvPr id="0" name=""/>
        <dsp:cNvSpPr/>
      </dsp:nvSpPr>
      <dsp:spPr>
        <a:xfrm>
          <a:off x="7896833" y="2519"/>
          <a:ext cx="2445451" cy="293454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0" rIns="241556" bIns="33020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 dirty="0">
              <a:latin typeface="Arial" panose="020B0604020202020204" pitchFamily="34" charset="0"/>
              <a:cs typeface="Arial" panose="020B0604020202020204" pitchFamily="34" charset="0"/>
            </a:rPr>
            <a:t>Reinforce fair, data-driven decision-making to enhance trust and reward effectiveness.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96833" y="1176335"/>
        <a:ext cx="2445451" cy="1760724"/>
      </dsp:txXfrm>
    </dsp:sp>
    <dsp:sp modelId="{2B76DDEE-FD11-49A8-B2B7-6420B308EAD2}">
      <dsp:nvSpPr>
        <dsp:cNvPr id="0" name=""/>
        <dsp:cNvSpPr/>
      </dsp:nvSpPr>
      <dsp:spPr>
        <a:xfrm>
          <a:off x="7923464" y="20273"/>
          <a:ext cx="2445451" cy="1173816"/>
        </a:xfrm>
        <a:prstGeom prst="rect">
          <a:avLst/>
        </a:prstGeom>
        <a:noFill/>
        <a:ln w="1905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556" tIns="165100" rIns="241556" bIns="165100" numCol="1" spcCol="1270" anchor="ctr" anchorCtr="0">
          <a:noAutofit/>
        </a:bodyPr>
        <a:lstStyle/>
        <a:p>
          <a:pPr marL="0" lvl="0" indent="0" algn="l" defTabSz="2711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100" kern="1200"/>
            <a:t>04</a:t>
          </a:r>
        </a:p>
      </dsp:txBody>
      <dsp:txXfrm>
        <a:off x="7923464" y="20273"/>
        <a:ext cx="2445451" cy="1173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7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828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0FB3EC-85AC-F346-AB23-D509B508338E}" type="datetimeFigureOut">
              <a:rPr lang="en-US" smtClean="0"/>
              <a:t>11/30/25</a:t>
            </a:fld>
            <a:endParaRPr lang="en-US"/>
          </a:p>
        </p:txBody>
      </p:sp>
      <p:sp>
        <p:nvSpPr>
          <p:cNvPr id="1048829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1048830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48831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1048832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5FC8CF-1314-724E-B4CC-58DEB6E2458A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8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9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72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FC8CF-1314-724E-B4CC-58DEB6E2458A}" type="slidenum">
              <a:rPr lang="en-US" smtClean="0"/>
              <a:t>30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FC8CF-1314-724E-B4CC-58DEB6E2458A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622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4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75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48776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5FC8CF-1314-724E-B4CC-58DEB6E2458A}" type="slidenum">
              <a:rPr lang="en-US" smtClean="0"/>
              <a:t>44</a:t>
            </a:fld>
            <a:endParaRPr 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2" name="Freeform: Shape 6"/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8583" name="Title 1"/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48584" name="Subtitle 2"/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4858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D17F5-AAE9-5E49-9168-E32F6BB8BE3D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58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58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59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59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6286-CDD3-264E-B477-3AFDD8C49681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59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59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8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48799" name="Text Placeholder 2"/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4880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908F17-F6DC-EC49-978F-BF08C3C96F3C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80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80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1048803" name="Rectangle 6"/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0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48805" name="Content Placeholder 2"/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806" name="Content Placeholder 3"/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80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0EC04-A3FA-EE4F-A742-C5388ED4EC61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80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80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0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811" name="Text Placeholder 2"/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48812" name="Content Placeholder 3"/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48813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48814" name="Content Placeholder 5"/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48815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6410C0-3172-624E-BF56-B917AE0435C3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816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817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7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48778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69DE8-AC5D-F449-9B97-4980869AF415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779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780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18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67FCDC-6550-2B41-93AE-2DE8E2B75B31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819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820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821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48822" name="Content Placeholder 2"/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48823" name="Text Placeholder 3"/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82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9FB27-16E3-3B4F-94FF-BFEC7BE0FF4E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82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82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7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48788" name="Picture Placeholder 2"/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48789" name="Text Placeholder 3"/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79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12276-B97E-CD49-9EAD-934AC8474737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79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79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9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48794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79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5F7AC6-5BFE-0D43-AC51-6A649519E811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79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79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81" name="Vertical Title 1"/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48782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4878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4B2089-521D-984D-A000-49E7D08CCC71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78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  <p:sp>
        <p:nvSpPr>
          <p:cNvPr id="104878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1048786" name="Rectangle 6"/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02D47477-0438-A240-AED5-F8A00BB02F97}" type="datetime2">
              <a:rPr lang="en-GB" smtClean="0"/>
              <a:t>Sunday, 30 November 2025</a:t>
            </a:fld>
            <a:endParaRPr 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Id-243475Id-2434754 4 </a:t>
            </a:r>
            <a:endParaRPr lang="en-US" dirty="0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1048581" name="Freeform: Shape 6"/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lever.com/files/92ui5egz/production/811aa26ad302850072708968c41214d99f39514a.pdf?utm" TargetMode="External"/><Relationship Id="rId2" Type="http://schemas.openxmlformats.org/officeDocument/2006/relationships/hyperlink" Target="https://www.unilever.co.uk/our-compan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rp.org/pdf/jhrss2025131_32831440.pdf?utm" TargetMode="External"/><Relationship Id="rId5" Type="http://schemas.openxmlformats.org/officeDocument/2006/relationships/hyperlink" Target="https://www.researchgate.net/publication/380643573_The_Impact_of_Workforce_Diversity_on_Organizational_Performance_A_Case_Study_of_Unilever" TargetMode="External"/><Relationship Id="rId4" Type="http://schemas.openxmlformats.org/officeDocument/2006/relationships/hyperlink" Target="https://www.researchgate.net/publication/384723529_Analysis_of_Competency_Development_at_PT_Unilever_Indonesia_Tbk_from_2020_to_2023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ssesscandidates.com/how-to-avoid-diversity-washing/" TargetMode="External"/><Relationship Id="rId3" Type="http://schemas.openxmlformats.org/officeDocument/2006/relationships/hyperlink" Target="https://www.unilever.com/sustainability/equity-diversity-and-inclusion/a-beacon-of-diversity-and-inclusion/" TargetMode="External"/><Relationship Id="rId7" Type="http://schemas.openxmlformats.org/officeDocument/2006/relationships/hyperlink" Target="https://www.npr.org/2025/03/20/nx-s1-5334417/ben-jerrys-ceo-removed-unilever-lawsuit-activis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uters.com/business/retail-consumer/ben-jerrys-says-parent-unilever-decided-oust-ice-cream-makers-ceo-2025-03-18/" TargetMode="External"/><Relationship Id="rId5" Type="http://schemas.openxmlformats.org/officeDocument/2006/relationships/hyperlink" Target="https://www.just-food.com/comment/unilevers-esg-rollback-causes-dismay/" TargetMode="External"/><Relationship Id="rId10" Type="http://schemas.openxmlformats.org/officeDocument/2006/relationships/hyperlink" Target="https://www.forbes.com/sites/aparnarae/2025/03/12/where-dei-went-wrong-and-what-must-happen-next/" TargetMode="External"/><Relationship Id="rId4" Type="http://schemas.openxmlformats.org/officeDocument/2006/relationships/hyperlink" Target="https://www.hul.co.in/sustainability/equity-diversity-and-inclusion/" TargetMode="External"/><Relationship Id="rId9" Type="http://schemas.openxmlformats.org/officeDocument/2006/relationships/hyperlink" Target="https://hortoninternational.com/dei-in-2025-a-path-forward-amid-progress-and-pushback/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01" name="Rectangl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97154" name="Picture 3" descr="A colorful waves of different shades of blue and pink  AI-generated content may be incorrect."/>
          <p:cNvPicPr>
            <a:picLocks noChangeAspect="1"/>
          </p:cNvPicPr>
          <p:nvPr/>
        </p:nvPicPr>
        <p:blipFill>
          <a:blip r:embed="rId2"/>
          <a:srcRect l="2783" r="8350"/>
          <a:stretch>
            <a:fillRect/>
          </a:stretch>
        </p:blipFill>
        <p:spPr>
          <a:xfrm>
            <a:off x="0" y="0"/>
            <a:ext cx="12188932" cy="6858000"/>
          </a:xfrm>
          <a:prstGeom prst="rect">
            <a:avLst/>
          </a:prstGeom>
        </p:spPr>
      </p:pic>
      <p:sp>
        <p:nvSpPr>
          <p:cNvPr id="1048602" name="Rectangle 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03" name="Rectangle 2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04" name="Rectangle 2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0800000">
            <a:off x="1524" y="3205874"/>
            <a:ext cx="12188952" cy="3652125"/>
          </a:xfrm>
          <a:prstGeom prst="rect">
            <a:avLst/>
          </a:prstGeom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05" name="Title 1"/>
          <p:cNvSpPr>
            <a:spLocks noGrp="1"/>
          </p:cNvSpPr>
          <p:nvPr>
            <p:ph type="ctrTitle"/>
          </p:nvPr>
        </p:nvSpPr>
        <p:spPr>
          <a:xfrm>
            <a:off x="1177871" y="978409"/>
            <a:ext cx="10672803" cy="58122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Company-Unilever Plc</a:t>
            </a:r>
            <a:endParaRPr lang="zh-CN" altLang="en-US"/>
          </a:p>
        </p:txBody>
      </p:sp>
      <p:sp>
        <p:nvSpPr>
          <p:cNvPr id="1048606" name="Subtitle 2"/>
          <p:cNvSpPr>
            <a:spLocks noGrp="1"/>
          </p:cNvSpPr>
          <p:nvPr>
            <p:ph type="subTitle" idx="1"/>
          </p:nvPr>
        </p:nvSpPr>
        <p:spPr>
          <a:xfrm rot="2761">
            <a:off x="376727" y="2141490"/>
            <a:ext cx="11304989" cy="4076568"/>
          </a:xfrm>
        </p:spPr>
        <p:txBody>
          <a:bodyPr anchor="b">
            <a:normAutofit/>
          </a:bodyPr>
          <a:lstStyle/>
          <a:p>
            <a:pPr algn="ctr"/>
            <a:r>
              <a:rPr lang="en-GB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Programme: MBA</a:t>
            </a:r>
          </a:p>
          <a:p>
            <a:pPr algn="ctr"/>
            <a:r>
              <a:rPr lang="en-GB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Module: Human Capital Management (LCMB7023)</a:t>
            </a:r>
          </a:p>
          <a:p>
            <a:pPr algn="ctr"/>
            <a:r>
              <a:rPr lang="en-GB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Assessment Component 2: Group Presentation</a:t>
            </a:r>
          </a:p>
          <a:p>
            <a:pPr algn="ctr"/>
            <a:r>
              <a:rPr lang="en-GB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Lecturer: Dr Hoang Nguyen</a:t>
            </a:r>
          </a:p>
          <a:p>
            <a:pPr algn="ctr"/>
            <a:r>
              <a:rPr lang="en-GB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Group:</a:t>
            </a: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zh-CN" altLang="en-US" sz="1800" i="0">
              <a:latin typeface="Bierstadt"/>
              <a:ea typeface="Bierstadt"/>
            </a:endParaRPr>
          </a:p>
          <a:p>
            <a:pPr algn="ctr"/>
            <a:r>
              <a:rPr lang="en-GB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Presentation Date:</a:t>
            </a: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02-12-</a:t>
            </a: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GB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endParaRPr lang="zh-CN" altLang="en-US" sz="1800" i="0">
              <a:latin typeface="Bierstadt"/>
              <a:ea typeface="Bierstadt"/>
            </a:endParaRPr>
          </a:p>
          <a:p>
            <a:pPr>
              <a:lnSpc>
                <a:spcPct val="100000"/>
              </a:lnSpc>
            </a:pPr>
            <a:endParaRPr lang="en-US" sz="1600" b="1" i="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b="1" i="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5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00000"/>
              </a:lnSpc>
            </a:pPr>
            <a:endParaRPr lang="en-US" sz="1500" b="1" i="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US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07" name="Rectangle 2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662168" y="6300289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97155" name="Picture 2" descr="University of Wales Trinity Saint David - University Transcription Service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646571" y="153190"/>
            <a:ext cx="2351140" cy="937629"/>
          </a:xfrm>
          <a:prstGeom prst="rect">
            <a:avLst/>
          </a:prstGeom>
          <a:noFill/>
        </p:spPr>
      </p:pic>
      <p:graphicFrame>
        <p:nvGraphicFramePr>
          <p:cNvPr id="4194304" name="Table 5"/>
          <p:cNvGraphicFramePr>
            <a:graphicFrameLocks noGrp="1"/>
          </p:cNvGraphicFramePr>
          <p:nvPr/>
        </p:nvGraphicFramePr>
        <p:xfrm>
          <a:off x="306612" y="4487090"/>
          <a:ext cx="11332803" cy="17380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776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7760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776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6503">
                <a:tc>
                  <a:txBody>
                    <a:bodyPr/>
                    <a:lstStyle/>
                    <a:p>
                      <a:pPr algn="ctr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Name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</a:t>
                      </a:r>
                      <a:endParaRPr lang="zh-CN" altLang="en-US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Topic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208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Md Faysal Mia </a:t>
                      </a:r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2434754</a:t>
                      </a:r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Recruitment &amp; Selection</a:t>
                      </a:r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Md </a:t>
                      </a:r>
                      <a:r>
                        <a:rPr lang="en-US" sz="1600" b="1" i="0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Mohaiminul</a:t>
                      </a: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Islam Bappy </a:t>
                      </a:r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2431568</a:t>
                      </a: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&amp; Development</a:t>
                      </a: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208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Md. Habibur Rahman </a:t>
                      </a:r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2432474</a:t>
                      </a:r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Diversity, equity, and inclusion</a:t>
                      </a:r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208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Amaan Allauddin Sayyed </a:t>
                      </a:r>
                      <a:endParaRPr lang="en-US" sz="1600" b="1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1600" b="1" i="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2437446</a:t>
                      </a: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6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Reward &amp; Remuneration</a:t>
                      </a:r>
                    </a:p>
                  </a:txBody>
                  <a:tcPr anchor="ctr">
                    <a:solidFill>
                      <a:schemeClr val="accent1">
                        <a:tint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588" name="Rectangle 4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97152" name="Picture 24" descr="Red toy person in front of two lines of white figures"/>
          <p:cNvPicPr>
            <a:picLocks noChangeAspect="1"/>
          </p:cNvPicPr>
          <p:nvPr/>
        </p:nvPicPr>
        <p:blipFill>
          <a:blip r:embed="rId2">
            <a:alphaModFix amt="40000"/>
          </a:blip>
          <a:srcRect t="14449"/>
          <a:stretch>
            <a:fillRect/>
          </a:stretch>
        </p:blipFill>
        <p:spPr>
          <a:xfrm>
            <a:off x="-2" y="-4"/>
            <a:ext cx="12192001" cy="6858001"/>
          </a:xfrm>
          <a:prstGeom prst="rect">
            <a:avLst/>
          </a:prstGeom>
        </p:spPr>
      </p:pic>
      <p:sp>
        <p:nvSpPr>
          <p:cNvPr id="1048589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450592"/>
          </a:xfrm>
        </p:spPr>
        <p:txBody>
          <a:bodyPr anchor="t">
            <a:normAutofit/>
          </a:bodyPr>
          <a:lstStyle/>
          <a:p>
            <a:r>
              <a:rPr lang="en-US" sz="60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&amp; Selection</a:t>
            </a:r>
          </a:p>
        </p:txBody>
      </p:sp>
      <p:sp>
        <p:nvSpPr>
          <p:cNvPr id="1048590" name="Subtitle 2"/>
          <p:cNvSpPr>
            <a:spLocks noGrp="1"/>
          </p:cNvSpPr>
          <p:nvPr>
            <p:ph type="subTitle" idx="1"/>
          </p:nvPr>
        </p:nvSpPr>
        <p:spPr>
          <a:xfrm>
            <a:off x="6652366" y="3842806"/>
            <a:ext cx="5040785" cy="2003812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by-Md Faysal Mia</a:t>
            </a:r>
          </a:p>
          <a:p>
            <a:pPr>
              <a:lnSpc>
                <a:spcPct val="100000"/>
              </a:lnSpc>
            </a:pPr>
            <a:r>
              <a:rPr lang="en-US" sz="16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Id-2434754</a:t>
            </a:r>
          </a:p>
          <a:p>
            <a:pPr>
              <a:lnSpc>
                <a:spcPct val="100000"/>
              </a:lnSpc>
            </a:pPr>
            <a:r>
              <a:rPr lang="en-US" sz="16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Module- Human Capital Management </a:t>
            </a:r>
          </a:p>
          <a:p>
            <a:pPr>
              <a:lnSpc>
                <a:spcPct val="100000"/>
              </a:lnSpc>
            </a:pPr>
            <a:r>
              <a:rPr lang="en-US" sz="16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 LCMB7023</a:t>
            </a:r>
          </a:p>
          <a:p>
            <a:pPr>
              <a:lnSpc>
                <a:spcPct val="100000"/>
              </a:lnSpc>
            </a:pPr>
            <a:r>
              <a:rPr lang="en-US" sz="16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Date- 02.12.2025</a:t>
            </a:r>
            <a:endParaRPr lang="zh-CN" altLang="en-US"/>
          </a:p>
          <a:p>
            <a:pPr>
              <a:lnSpc>
                <a:spcPct val="100000"/>
              </a:lnSpc>
            </a:pPr>
            <a:endParaRPr lang="en-US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591" name="Rectangle 5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592" name="Rectangle 5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8" name="Title 1"/>
          <p:cNvSpPr>
            <a:spLocks noGrp="1"/>
          </p:cNvSpPr>
          <p:nvPr>
            <p:ph type="title"/>
          </p:nvPr>
        </p:nvSpPr>
        <p:spPr>
          <a:xfrm>
            <a:off x="521208" y="888671"/>
            <a:ext cx="11155680" cy="1011757"/>
          </a:xfrm>
        </p:spPr>
        <p:txBody>
          <a:bodyPr>
            <a:noAutofit/>
          </a:bodyPr>
          <a:lstStyle/>
          <a:p>
            <a:pPr marL="342900" indent="-342900"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1600" b="0" dirty="0"/>
            </a:br>
            <a:br>
              <a:rPr lang="en-GB" sz="1600" b="0" dirty="0"/>
            </a:br>
            <a:endParaRPr lang="en-US" sz="1600" dirty="0"/>
          </a:p>
        </p:txBody>
      </p:sp>
      <p:sp>
        <p:nvSpPr>
          <p:cNvPr id="1048599" name="Content Placeholder 2"/>
          <p:cNvSpPr>
            <a:spLocks noGrp="1"/>
          </p:cNvSpPr>
          <p:nvPr>
            <p:ph idx="1"/>
          </p:nvPr>
        </p:nvSpPr>
        <p:spPr>
          <a:xfrm>
            <a:off x="670278" y="2276094"/>
            <a:ext cx="7319625" cy="3225804"/>
          </a:xfrm>
        </p:spPr>
        <p:txBody>
          <a:bodyPr>
            <a:normAutofit/>
          </a:bodyPr>
          <a:lstStyle/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Recruitment &amp; selection ensure talent quality, capability, and culture fit.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Unilever hires 30,000+ people annually across 190 countries (Lee and Mao, 2023).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Uses a multi-stage global hiring model combining AI screening &amp; competency-based interviews.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Aims to attract high-performing, purpose-driven talent (Agnihotri and Bhattacharya, 2024).</a:t>
            </a:r>
          </a:p>
          <a:p>
            <a:pPr algn="just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Unilever Compass Strategy on leadership, growth, and sustainability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00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734568" y="5610386"/>
            <a:ext cx="3078015" cy="808702"/>
          </a:xfrm>
        </p:spPr>
        <p:txBody>
          <a:bodyPr/>
          <a:lstStyle/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</p:txBody>
      </p:sp>
      <p:pic>
        <p:nvPicPr>
          <p:cNvPr id="2097153" name="Picture 4" descr="A blue and white logo  AI-generated content may be incorrect."/>
          <p:cNvPicPr>
            <a:picLocks/>
          </p:cNvPicPr>
          <p:nvPr/>
        </p:nvPicPr>
        <p:blipFill>
          <a:blip r:embed="rId2"/>
          <a:srcRect t="6864" r="-2" b="-2"/>
          <a:stretch>
            <a:fillRect/>
          </a:stretch>
        </p:blipFill>
        <p:spPr>
          <a:xfrm>
            <a:off x="8038876" y="2093976"/>
            <a:ext cx="3551723" cy="403095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8" name="Title 1"/>
          <p:cNvSpPr>
            <a:spLocks noGrp="1"/>
          </p:cNvSpPr>
          <p:nvPr>
            <p:ph type="title"/>
          </p:nvPr>
        </p:nvSpPr>
        <p:spPr>
          <a:xfrm>
            <a:off x="515111" y="690130"/>
            <a:ext cx="11155680" cy="146304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Current Policies &amp; Practices</a:t>
            </a:r>
            <a:br>
              <a:rPr lang="en-GB" dirty="0"/>
            </a:br>
            <a:endParaRPr lang="en-US" dirty="0"/>
          </a:p>
        </p:txBody>
      </p:sp>
      <p:sp>
        <p:nvSpPr>
          <p:cNvPr id="1048609" name="Content Placeholder 2"/>
          <p:cNvSpPr>
            <a:spLocks noGrp="1"/>
          </p:cNvSpPr>
          <p:nvPr>
            <p:ph idx="1"/>
          </p:nvPr>
        </p:nvSpPr>
        <p:spPr>
          <a:xfrm>
            <a:off x="515112" y="1795588"/>
            <a:ext cx="7341626" cy="4382919"/>
          </a:xfrm>
        </p:spPr>
        <p:txBody>
          <a:bodyPr>
            <a:normAutofit fontScale="94444"/>
          </a:bodyPr>
          <a:lstStyle/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AI-based screening (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HireVue,Pymetrics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) reduces bias and speeds up evaluation.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Strength-based digital assessments evaluate values, agility, and problem-solving (Hamza et al., 2021).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Global Employer Brand emphasises purpose and learning culture.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University partnerships support early-career pipelines (Future Leaders Programme).</a:t>
            </a:r>
          </a:p>
          <a:p>
            <a:pPr algn="just">
              <a:lnSpc>
                <a:spcPct val="150000"/>
              </a:lnSpc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Mobility programs enable internal progression to reduce hiring costs (Blumen and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Cepellos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97156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6927" y="2578608"/>
            <a:ext cx="3240505" cy="2916455"/>
          </a:xfrm>
          <a:prstGeom prst="rect">
            <a:avLst/>
          </a:prstGeom>
        </p:spPr>
      </p:pic>
      <p:sp>
        <p:nvSpPr>
          <p:cNvPr id="1048610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660693" y="6160422"/>
            <a:ext cx="4114800" cy="365125"/>
          </a:xfrm>
        </p:spPr>
        <p:txBody>
          <a:bodyPr/>
          <a:lstStyle/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Role of Line Managers</a:t>
            </a:r>
            <a:br>
              <a:rPr lang="en-GB" dirty="0"/>
            </a:br>
            <a:endParaRPr lang="en-US" dirty="0"/>
          </a:p>
        </p:txBody>
      </p:sp>
      <p:sp>
        <p:nvSpPr>
          <p:cNvPr id="1048612" name="Content Placeholder 2"/>
          <p:cNvSpPr>
            <a:spLocks noGrp="1"/>
          </p:cNvSpPr>
          <p:nvPr>
            <p:ph idx="1"/>
          </p:nvPr>
        </p:nvSpPr>
        <p:spPr>
          <a:xfrm>
            <a:off x="515112" y="2112264"/>
            <a:ext cx="7581323" cy="3767328"/>
          </a:xfrm>
        </p:spPr>
        <p:txBody>
          <a:bodyPr/>
          <a:lstStyle/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Identify talent gaps and define job competencies for their teams.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Shortlist candidates jointly with HR using structured criteria (Abbasi et al., 2022).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Conduct behavioural interviews and evaluate team fit.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Ensure diversity, fairness, and compliance with global hiring standards (Thakur, Hinge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Adhegaonkar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Provide onboarding support during the first 90 days.</a:t>
            </a:r>
          </a:p>
          <a:p>
            <a:endParaRPr lang="en-US" dirty="0"/>
          </a:p>
        </p:txBody>
      </p:sp>
      <p:pic>
        <p:nvPicPr>
          <p:cNvPr id="2097157" name="Picture 2" descr="Page 2 | Recruitment selection illustration Vectors - Download Free  High-Quality Vectors from Freepik | Freepi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713238" y="2554304"/>
            <a:ext cx="3212432" cy="3212432"/>
          </a:xfrm>
          <a:prstGeom prst="rect">
            <a:avLst/>
          </a:prstGeom>
          <a:noFill/>
        </p:spPr>
      </p:pic>
      <p:sp>
        <p:nvSpPr>
          <p:cNvPr id="1048613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5879592"/>
            <a:ext cx="4114800" cy="365125"/>
          </a:xfrm>
        </p:spPr>
        <p:txBody>
          <a:bodyPr/>
          <a:lstStyle/>
          <a:p>
            <a:r>
              <a:rPr lang="en-US" sz="12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r>
              <a:rPr lang="en-US" sz="1200" dirty="0"/>
              <a:t>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Strategic Alignment</a:t>
            </a:r>
            <a:br>
              <a:rPr lang="en-GB" dirty="0"/>
            </a:br>
            <a:endParaRPr lang="en-US" dirty="0"/>
          </a:p>
        </p:txBody>
      </p:sp>
      <p:sp>
        <p:nvSpPr>
          <p:cNvPr id="1048615" name="Content Placeholder 2"/>
          <p:cNvSpPr>
            <a:spLocks noGrp="1"/>
          </p:cNvSpPr>
          <p:nvPr>
            <p:ph idx="1"/>
          </p:nvPr>
        </p:nvSpPr>
        <p:spPr>
          <a:xfrm>
            <a:off x="518337" y="2441448"/>
            <a:ext cx="7471566" cy="3767328"/>
          </a:xfrm>
        </p:spPr>
        <p:txBody>
          <a:bodyPr/>
          <a:lstStyle/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Unilever’s “Leadership Growth Model” by hiring future-fit talent.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DEI-aligned hiring improves innovation and global competitiveness (Nikolaou, 2021).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Digital hiring aligns with efficiency and sustainability goals.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Reduces turnover and hiring costs through internal mobility (Lee and Mao, 2023).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Strengthens employer brand and talent pipeline globally.</a:t>
            </a:r>
          </a:p>
          <a:p>
            <a:endParaRPr lang="en-US" dirty="0"/>
          </a:p>
        </p:txBody>
      </p:sp>
      <p:pic>
        <p:nvPicPr>
          <p:cNvPr id="2097158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4785" y="2510758"/>
            <a:ext cx="3196396" cy="2742006"/>
          </a:xfrm>
          <a:prstGeom prst="rect">
            <a:avLst/>
          </a:prstGeom>
        </p:spPr>
      </p:pic>
      <p:sp>
        <p:nvSpPr>
          <p:cNvPr id="104861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8337" y="6026213"/>
            <a:ext cx="4114800" cy="365125"/>
          </a:xfrm>
        </p:spPr>
        <p:txBody>
          <a:bodyPr/>
          <a:lstStyle/>
          <a:p>
            <a:r>
              <a:rPr lang="en-US" dirty="0" err="1"/>
              <a:t>I</a:t>
            </a:r>
            <a:r>
              <a:rPr lang="en-US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</a:t>
            </a:r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Faysal Mia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Key Challenges</a:t>
            </a:r>
            <a:br>
              <a:rPr lang="en-GB" dirty="0"/>
            </a:br>
            <a:endParaRPr lang="en-US" dirty="0"/>
          </a:p>
        </p:txBody>
      </p:sp>
      <p:sp>
        <p:nvSpPr>
          <p:cNvPr id="1048618" name="Content Placeholder 2"/>
          <p:cNvSpPr>
            <a:spLocks noGrp="1"/>
          </p:cNvSpPr>
          <p:nvPr>
            <p:ph idx="1"/>
          </p:nvPr>
        </p:nvSpPr>
        <p:spPr>
          <a:xfrm>
            <a:off x="515112" y="2223501"/>
            <a:ext cx="7965844" cy="3767328"/>
          </a:xfrm>
        </p:spPr>
        <p:txBody>
          <a:bodyPr/>
          <a:lstStyle/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AI-based hiring raises fairness and transparency concerns (Blumen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Cepellos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2023).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Intense competition for digital &amp; sustainability-related skills globally.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Talent shortages in emerging markets.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cost of leadership recruitment compared to rivals (Abbasi et al., 2022).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Maintaining global consistency while adapting to local regulations.</a:t>
            </a:r>
          </a:p>
          <a:p>
            <a:endParaRPr lang="en-US" dirty="0"/>
          </a:p>
        </p:txBody>
      </p:sp>
      <p:pic>
        <p:nvPicPr>
          <p:cNvPr id="2097159" name="Picture 12"/>
          <p:cNvPicPr>
            <a:picLocks noChangeAspect="1"/>
          </p:cNvPicPr>
          <p:nvPr/>
        </p:nvPicPr>
        <p:blipFill rotWithShape="1">
          <a:blip r:embed="rId2"/>
          <a:srcRect l="7895"/>
          <a:stretch>
            <a:fillRect/>
          </a:stretch>
        </p:blipFill>
        <p:spPr>
          <a:xfrm>
            <a:off x="8803728" y="2760045"/>
            <a:ext cx="3228474" cy="3006912"/>
          </a:xfrm>
          <a:prstGeom prst="rect">
            <a:avLst/>
          </a:prstGeom>
        </p:spPr>
      </p:pic>
      <p:sp>
        <p:nvSpPr>
          <p:cNvPr id="104861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7369" y="5990829"/>
            <a:ext cx="4114800" cy="365125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br>
              <a:rPr lang="en-GB" dirty="0"/>
            </a:br>
            <a:endParaRPr lang="en-US" dirty="0"/>
          </a:p>
        </p:txBody>
      </p:sp>
      <p:sp>
        <p:nvSpPr>
          <p:cNvPr id="1048621" name="Content Placeholder 2"/>
          <p:cNvSpPr>
            <a:spLocks noGrp="1"/>
          </p:cNvSpPr>
          <p:nvPr>
            <p:ph idx="1"/>
          </p:nvPr>
        </p:nvSpPr>
        <p:spPr>
          <a:xfrm>
            <a:off x="515112" y="1948294"/>
            <a:ext cx="7326652" cy="3767328"/>
          </a:xfrm>
        </p:spPr>
        <p:txBody>
          <a:bodyPr/>
          <a:lstStyle/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Introduce “bias-audit” checks for AI tools to increase fairness.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Expand partnerships with tech universities to target digital talent (Hamza et al., 2021).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Strengthen local hiring autonomy in high-growth markets.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Increase internal cross-border mobility to fill skill shortages (Nikolaou, 2021).</a:t>
            </a:r>
          </a:p>
          <a:p>
            <a:pPr marL="342900" indent="-342900" algn="just">
              <a:lnSpc>
                <a:spcPct val="150000"/>
              </a:lnSpc>
              <a:buFont typeface="Wingdings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 DEI-focused screening tools to widen applicant diversity.</a:t>
            </a:r>
          </a:p>
          <a:p>
            <a:endParaRPr lang="en-US" dirty="0"/>
          </a:p>
        </p:txBody>
      </p:sp>
      <p:pic>
        <p:nvPicPr>
          <p:cNvPr id="2097160" name="Picture 6"/>
          <p:cNvPicPr>
            <a:picLocks noChangeAspect="1"/>
          </p:cNvPicPr>
          <p:nvPr/>
        </p:nvPicPr>
        <p:blipFill rotWithShape="1">
          <a:blip r:embed="rId2"/>
          <a:srcRect l="20028" r="19614"/>
          <a:stretch>
            <a:fillRect/>
          </a:stretch>
        </p:blipFill>
        <p:spPr>
          <a:xfrm>
            <a:off x="8735861" y="2441448"/>
            <a:ext cx="3216442" cy="2957616"/>
          </a:xfrm>
          <a:prstGeom prst="rect">
            <a:avLst/>
          </a:prstGeom>
        </p:spPr>
      </p:pic>
      <p:sp>
        <p:nvSpPr>
          <p:cNvPr id="104862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051933"/>
            <a:ext cx="4114800" cy="365125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3" name="Title 1"/>
          <p:cNvSpPr>
            <a:spLocks noGrp="1"/>
          </p:cNvSpPr>
          <p:nvPr>
            <p:ph type="title"/>
          </p:nvPr>
        </p:nvSpPr>
        <p:spPr>
          <a:xfrm>
            <a:off x="515112" y="811472"/>
            <a:ext cx="11155680" cy="1162364"/>
          </a:xfrm>
        </p:spPr>
        <p:txBody>
          <a:bodyPr>
            <a:normAutofit fontScale="90000"/>
          </a:bodyPr>
          <a:lstStyle/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br>
              <a:rPr lang="en-GB" dirty="0"/>
            </a:br>
            <a:endParaRPr lang="en-US" dirty="0"/>
          </a:p>
        </p:txBody>
      </p:sp>
      <p:sp>
        <p:nvSpPr>
          <p:cNvPr id="1048624" name="Content Placeholder 2"/>
          <p:cNvSpPr>
            <a:spLocks noGrp="1"/>
          </p:cNvSpPr>
          <p:nvPr>
            <p:ph idx="1"/>
          </p:nvPr>
        </p:nvSpPr>
        <p:spPr>
          <a:xfrm>
            <a:off x="316633" y="1605379"/>
            <a:ext cx="11354159" cy="4588157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100000"/>
              </a:lnSpc>
              <a:buClr>
                <a:schemeClr val="tx1"/>
              </a:buClr>
              <a:buFont typeface="Wingdings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Abbasi, S.G.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(2022) ‘Examining the Relationship between Recruitment &amp; Selection Practices and Business growth: an Exploratory Study’,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Public Affairs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22(2). Available at: 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/10.1002/pa.2438.</a:t>
            </a:r>
          </a:p>
          <a:p>
            <a:pPr marL="285750" indent="-285750" algn="just">
              <a:lnSpc>
                <a:spcPct val="100000"/>
              </a:lnSpc>
              <a:buClr>
                <a:schemeClr val="tx1"/>
              </a:buClr>
              <a:buFont typeface="Wingdings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Agnihotri, A. and Bhattacharya, S. (2024)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 for Hiring and Induction: The Unilever Experience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SAGE Publications: SAGE Business Cases Originals eBooks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1 Oliver’s Yard, 55 City Road, London, EC1Y 1SP, United Kingdom: SAGE Publications: SAGE Business Cases Originals. Available at: 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/10.4135/9781071921470.</a:t>
            </a:r>
          </a:p>
          <a:p>
            <a:pPr marL="285750" indent="-285750" algn="just">
              <a:lnSpc>
                <a:spcPct val="100000"/>
              </a:lnSpc>
              <a:buClr>
                <a:schemeClr val="tx1"/>
              </a:buClr>
              <a:buFont typeface="Wingdings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Blumen, D.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Cepellos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V.M. (2023) ‘Dimensions of the use of technology and Artificial Intelligence (AI) in Recruitment and Selection (R&amp;S): Benefits, trends, and resistance’, 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Cadernos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EBAPE.BR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21(2), pp. 1–16. Available at: 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/10.1590/1679-395120220080x.</a:t>
            </a:r>
          </a:p>
          <a:p>
            <a:pPr marL="285750" indent="-285750" algn="just">
              <a:lnSpc>
                <a:spcPct val="100000"/>
              </a:lnSpc>
              <a:buClr>
                <a:schemeClr val="tx1"/>
              </a:buClr>
              <a:buFont typeface="Wingdings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Hamza, P.A.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(2021) ‘Recruitment and Selection: the Relationship between Recruitment and Selection with Organizational Performance’,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Engineering, Business and Management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5(3), pp. 1–13. Available at: 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/10.22161/ijebm.5.3.1.</a:t>
            </a:r>
          </a:p>
          <a:p>
            <a:pPr marL="285750" indent="-285750" algn="just">
              <a:lnSpc>
                <a:spcPct val="100000"/>
              </a:lnSpc>
              <a:buClr>
                <a:schemeClr val="tx1"/>
              </a:buClr>
              <a:buFont typeface="Wingdings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Lee, S.W. and Mao, X. (2023) ‘Recruitment and selection of principals: A systematic review’,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Educational Management Administration &amp; Leadership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51(1), p. 174114322096969. Available at: 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/10.1177/1741143220969694.</a:t>
            </a:r>
          </a:p>
          <a:p>
            <a:pPr marL="285750" indent="-285750" algn="just">
              <a:lnSpc>
                <a:spcPct val="100000"/>
              </a:lnSpc>
              <a:buClr>
                <a:schemeClr val="tx1"/>
              </a:buClr>
              <a:buFont typeface="Wingdings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Nikolaou, I. (2021) ‘What Is the Role of Technology in Recruitment and Selection?’,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Spanish Journal of Psychology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24, pp. 1–6. Available at: 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/10.1017/SJP.2021.6.</a:t>
            </a:r>
          </a:p>
          <a:p>
            <a:pPr marL="285750" indent="-285750" algn="just">
              <a:lnSpc>
                <a:spcPct val="100000"/>
              </a:lnSpc>
              <a:buClr>
                <a:schemeClr val="tx1"/>
              </a:buClr>
              <a:buFont typeface="Wingdings" pitchFamily="2" charset="2"/>
              <a:buChar char="q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Thakur, A., Hinge, P.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Adhegaonkar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V. (2023)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Use of Artificial Intelligence (AI) in Recruitment and Selection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Science Research Network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Rochester, NY. Available at: 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/10.2139/ssrn.4452924.</a:t>
            </a:r>
          </a:p>
          <a:p>
            <a:pPr>
              <a:lnSpc>
                <a:spcPct val="100000"/>
              </a:lnSpc>
            </a:pPr>
            <a:endParaRPr lang="en-US" sz="1400" dirty="0"/>
          </a:p>
        </p:txBody>
      </p:sp>
      <p:sp>
        <p:nvSpPr>
          <p:cNvPr id="1048625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345936"/>
            <a:ext cx="4114800" cy="365125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Md Faysal Mia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Faysal Mia, Id-2434754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26" name="Rectangle 2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97161" name="Picture 5" descr="Red toy person in front of two lines of white figures"/>
          <p:cNvPicPr>
            <a:picLocks noChangeAspect="1"/>
          </p:cNvPicPr>
          <p:nvPr/>
        </p:nvPicPr>
        <p:blipFill>
          <a:blip r:embed="rId2"/>
          <a:srcRect t="14427" r="-1" b="-1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048627" name="Rectangle 2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28" name="Rectangle 2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0800000" flipV="1">
            <a:off x="1524" y="0"/>
            <a:ext cx="12188952" cy="3652125"/>
          </a:xfrm>
          <a:prstGeom prst="rect">
            <a:avLst/>
          </a:prstGeom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29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8686796" cy="2334247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&amp; Development</a:t>
            </a:r>
          </a:p>
        </p:txBody>
      </p:sp>
      <p:sp>
        <p:nvSpPr>
          <p:cNvPr id="1048630" name="Subtitle 2"/>
          <p:cNvSpPr>
            <a:spLocks noGrp="1"/>
          </p:cNvSpPr>
          <p:nvPr>
            <p:ph type="subTitle" idx="1"/>
          </p:nvPr>
        </p:nvSpPr>
        <p:spPr>
          <a:xfrm>
            <a:off x="517870" y="3552826"/>
            <a:ext cx="8720710" cy="2653653"/>
          </a:xfrm>
        </p:spPr>
        <p:txBody>
          <a:bodyPr anchor="t">
            <a:normAutofit/>
          </a:bodyPr>
          <a:lstStyle/>
          <a:p>
            <a:r>
              <a:rPr lang="en-US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by-Md Mohaiminul islam Bappy </a:t>
            </a:r>
          </a:p>
          <a:p>
            <a:r>
              <a:rPr lang="en-US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Id-2431568</a:t>
            </a:r>
          </a:p>
          <a:p>
            <a:r>
              <a:rPr lang="en-US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Module- Human Capital Management </a:t>
            </a:r>
          </a:p>
          <a:p>
            <a:r>
              <a:rPr lang="en-US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 LCMB7023</a:t>
            </a:r>
          </a:p>
          <a:p>
            <a:r>
              <a:rPr lang="en-US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Date- 02.12.25</a:t>
            </a:r>
          </a:p>
          <a:p>
            <a:endParaRPr lang="en-US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31" name="Rectangle 3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0" y="508090"/>
            <a:ext cx="868680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32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633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048634" name="Freeform: Shap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8635" name="Content Placeholder 2"/>
          <p:cNvSpPr>
            <a:spLocks noGrp="1"/>
          </p:cNvSpPr>
          <p:nvPr>
            <p:ph idx="1"/>
          </p:nvPr>
        </p:nvSpPr>
        <p:spPr>
          <a:xfrm>
            <a:off x="521208" y="2304288"/>
            <a:ext cx="6821424" cy="4050792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has over 100 years of history.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company Unilever is committed to responsible and sustainable business practices.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Unilever products are sold in 190 countries around the world.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3.4 billion people use Unilever products daily. 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Unilever invests 9.4 billion pounds in it’s brand and marketing.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87% of employee are proud to work for Unilever. (Unilever, n.d.)</a:t>
            </a:r>
          </a:p>
          <a:p>
            <a:endParaRPr lang="en-US" dirty="0"/>
          </a:p>
        </p:txBody>
      </p:sp>
      <p:pic>
        <p:nvPicPr>
          <p:cNvPr id="2097162" name="Picture 4" descr="A blue and white logo  AI-generated content may be incorrect."/>
          <p:cNvPicPr>
            <a:picLocks noChangeAspect="1"/>
          </p:cNvPicPr>
          <p:nvPr/>
        </p:nvPicPr>
        <p:blipFill>
          <a:blip r:embed="rId2"/>
          <a:srcRect t="6864" r="-2" b="-2"/>
          <a:stretch>
            <a:fillRect/>
          </a:stretch>
        </p:blipFill>
        <p:spPr>
          <a:xfrm>
            <a:off x="7608163" y="2093976"/>
            <a:ext cx="3734446" cy="4030959"/>
          </a:xfrm>
          <a:prstGeom prst="rect">
            <a:avLst/>
          </a:prstGeom>
        </p:spPr>
      </p:pic>
      <p:sp>
        <p:nvSpPr>
          <p:cNvPr id="1048636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17869" y="6263035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3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638" name="Title 1"/>
          <p:cNvSpPr>
            <a:spLocks noGrp="1"/>
          </p:cNvSpPr>
          <p:nvPr>
            <p:ph type="title"/>
          </p:nvPr>
        </p:nvSpPr>
        <p:spPr>
          <a:xfrm>
            <a:off x="521208" y="1115568"/>
            <a:ext cx="6534500" cy="1088141"/>
          </a:xfrm>
        </p:spPr>
        <p:txBody>
          <a:bodyPr>
            <a:normAutofit/>
          </a:bodyPr>
          <a:lstStyle/>
          <a:p>
            <a:r>
              <a:rPr lang="en-US" sz="4100" dirty="0"/>
              <a:t>HR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Policies</a:t>
            </a:r>
            <a:r>
              <a:rPr lang="en-US" sz="4100" dirty="0"/>
              <a:t> &amp; practices</a:t>
            </a:r>
          </a:p>
        </p:txBody>
      </p:sp>
      <p:sp>
        <p:nvSpPr>
          <p:cNvPr id="1048639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40" name="Content Placeholder 2"/>
          <p:cNvSpPr>
            <a:spLocks noGrp="1"/>
          </p:cNvSpPr>
          <p:nvPr>
            <p:ph idx="1"/>
          </p:nvPr>
        </p:nvSpPr>
        <p:spPr>
          <a:xfrm>
            <a:off x="517869" y="2086252"/>
            <a:ext cx="6966008" cy="3957937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Unilever focuses on building a “future fit” Workforce, helping employees to gain skills needed for future roles.</a:t>
            </a:r>
          </a:p>
          <a:p>
            <a:pPr algn="just"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Employees have a personalized development system called “shape your own Adventure” in order to plan their own skills, purpose and wellbeing.</a:t>
            </a:r>
          </a:p>
          <a:p>
            <a:pPr algn="just"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company provides training, leadership development program and skill-based course through technologically enabled learning systems.</a:t>
            </a:r>
          </a:p>
          <a:p>
            <a:pPr algn="just"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It also provides a weekly “learning hour” for staff to devote to building their skills, including digital Skills, e-commerce and agile working. </a:t>
            </a:r>
          </a:p>
          <a:p>
            <a:pPr algn="just">
              <a:lnSpc>
                <a:spcPct val="100000"/>
              </a:lnSpc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Leaders actively support development through Coaching, Mentoring and Tailored capability programs.(Unilever Nigeria Plc, 2023)</a:t>
            </a:r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  <a:p>
            <a:pPr>
              <a:lnSpc>
                <a:spcPct val="10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US" sz="1400" dirty="0"/>
          </a:p>
          <a:p>
            <a:pPr marL="0" indent="0">
              <a:lnSpc>
                <a:spcPct val="100000"/>
              </a:lnSpc>
              <a:buNone/>
            </a:pPr>
            <a:endParaRPr lang="en-US" sz="1400" dirty="0"/>
          </a:p>
        </p:txBody>
      </p:sp>
      <p:pic>
        <p:nvPicPr>
          <p:cNvPr id="2097163" name="Picture 7" descr="A group of people working on a computer  AI-generated content may be incorrect.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839" y="2271592"/>
            <a:ext cx="4169309" cy="3082196"/>
          </a:xfrm>
          <a:prstGeom prst="rect">
            <a:avLst/>
          </a:prstGeom>
        </p:spPr>
      </p:pic>
      <p:sp>
        <p:nvSpPr>
          <p:cNvPr id="1048641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7869" y="6085966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42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643" name="Title 1"/>
          <p:cNvSpPr>
            <a:spLocks noGrp="1"/>
          </p:cNvSpPr>
          <p:nvPr>
            <p:ph type="title"/>
          </p:nvPr>
        </p:nvSpPr>
        <p:spPr>
          <a:xfrm>
            <a:off x="515403" y="1047544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Role of line Managements</a:t>
            </a:r>
          </a:p>
        </p:txBody>
      </p:sp>
      <p:sp>
        <p:nvSpPr>
          <p:cNvPr id="1048644" name="Freeform: Shap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8645" name="Content Placeholder 2"/>
          <p:cNvSpPr>
            <a:spLocks noGrp="1"/>
          </p:cNvSpPr>
          <p:nvPr>
            <p:ph idx="1"/>
          </p:nvPr>
        </p:nvSpPr>
        <p:spPr>
          <a:xfrm>
            <a:off x="517869" y="2545055"/>
            <a:ext cx="7065841" cy="2959690"/>
          </a:xfrm>
        </p:spPr>
        <p:txBody>
          <a:bodyPr>
            <a:normAutofit/>
          </a:bodyPr>
          <a:lstStyle/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Line managers must develop long term individual development plans for the staff, Including Technical, Soft and leadership skills.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Responsible for applying the 70-20-10 development model, especially through on the job learning and mentoring.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 challenge observed is that the manager participation is declining in formal development program for example-purpose workshops, indicating les interest in enhancing own leadership and training abilities.(Rahayu, 2024)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97164" name="Picture 7" descr="A person standing next to a sign post  AI-generated content may be incorrect."/>
          <p:cNvPicPr>
            <a:picLocks noChangeAspect="1"/>
          </p:cNvPicPr>
          <p:nvPr/>
        </p:nvPicPr>
        <p:blipFill>
          <a:blip r:embed="rId2"/>
          <a:srcRect l="39160" r="-2" b="-2"/>
          <a:stretch>
            <a:fillRect/>
          </a:stretch>
        </p:blipFill>
        <p:spPr>
          <a:xfrm>
            <a:off x="7795260" y="2232248"/>
            <a:ext cx="3941064" cy="4048568"/>
          </a:xfrm>
          <a:prstGeom prst="rect">
            <a:avLst/>
          </a:prstGeom>
        </p:spPr>
      </p:pic>
      <p:sp>
        <p:nvSpPr>
          <p:cNvPr id="104864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5676" y="6234321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47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648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Strategic alignment of company goals</a:t>
            </a:r>
          </a:p>
        </p:txBody>
      </p:sp>
      <p:sp>
        <p:nvSpPr>
          <p:cNvPr id="1048649" name="Freeform: Shape 1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8650" name="Content Placeholder 2"/>
          <p:cNvSpPr>
            <a:spLocks noGrp="1"/>
          </p:cNvSpPr>
          <p:nvPr>
            <p:ph idx="1"/>
          </p:nvPr>
        </p:nvSpPr>
        <p:spPr>
          <a:xfrm>
            <a:off x="515112" y="2299390"/>
            <a:ext cx="6821424" cy="3389448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HR guarantees equal treatment and equal opportunity in Recruitment, development and promotion.</a:t>
            </a:r>
          </a:p>
          <a:p>
            <a:pPr algn="just">
              <a:lnSpc>
                <a:spcPct val="1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Diversity helps organizational performance through better Productivity, efficiency and profit.</a:t>
            </a:r>
          </a:p>
          <a:p>
            <a:pPr algn="just">
              <a:lnSpc>
                <a:spcPct val="1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Diversity employee backgrounds contribute to Innovation, creativity and problem solving.</a:t>
            </a:r>
          </a:p>
          <a:p>
            <a:pPr algn="just">
              <a:lnSpc>
                <a:spcPct val="1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Diversity perspectives improve decision-making and decrease groupthink.</a:t>
            </a:r>
          </a:p>
          <a:p>
            <a:pPr algn="just">
              <a:lnSpc>
                <a:spcPct val="10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Diversity in the workforce helps the company understand global consumers and enhances relevance to markets.(Ahmed, 2024)</a:t>
            </a:r>
          </a:p>
          <a:p>
            <a:pPr>
              <a:lnSpc>
                <a:spcPct val="100000"/>
              </a:lnSpc>
            </a:pPr>
            <a:endParaRPr lang="en-US" sz="1700" dirty="0"/>
          </a:p>
        </p:txBody>
      </p:sp>
      <p:pic>
        <p:nvPicPr>
          <p:cNvPr id="2097165" name="Picture 11" descr="A group of people standing around a dart board  AI-generated content may be incorrect."/>
          <p:cNvPicPr>
            <a:picLocks noChangeAspect="1"/>
          </p:cNvPicPr>
          <p:nvPr/>
        </p:nvPicPr>
        <p:blipFill>
          <a:blip r:embed="rId2"/>
          <a:srcRect r="28697" b="3"/>
          <a:stretch>
            <a:fillRect/>
          </a:stretch>
        </p:blipFill>
        <p:spPr>
          <a:xfrm>
            <a:off x="7730019" y="2299390"/>
            <a:ext cx="3941064" cy="4048568"/>
          </a:xfrm>
          <a:prstGeom prst="rect">
            <a:avLst/>
          </a:prstGeom>
        </p:spPr>
      </p:pic>
      <p:sp>
        <p:nvSpPr>
          <p:cNvPr id="1048651" name="TextBox 7"/>
          <p:cNvSpPr txBox="1"/>
          <p:nvPr/>
        </p:nvSpPr>
        <p:spPr>
          <a:xfrm>
            <a:off x="10100441" y="311106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04865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301463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53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654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Strategic alignment of company goals</a:t>
            </a:r>
          </a:p>
        </p:txBody>
      </p:sp>
      <p:sp>
        <p:nvSpPr>
          <p:cNvPr id="1048655" name="Freeform: Shape 1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8656" name="Content Placeholder 2"/>
          <p:cNvSpPr>
            <a:spLocks noGrp="1"/>
          </p:cNvSpPr>
          <p:nvPr>
            <p:ph idx="1"/>
          </p:nvPr>
        </p:nvSpPr>
        <p:spPr>
          <a:xfrm>
            <a:off x="521208" y="2304288"/>
            <a:ext cx="6821424" cy="307090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Key implementation Challenge</a:t>
            </a:r>
          </a:p>
          <a:p>
            <a:pPr lvl="1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Employees are skeptical that diversity has enhanced performance.</a:t>
            </a:r>
          </a:p>
          <a:p>
            <a:pPr lvl="1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Many respondents provided neutral responses to the question about the benefits of D&amp;I. .(Ahmed,2024)</a:t>
            </a:r>
          </a:p>
          <a:p>
            <a:pPr lvl="1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Lack of visible evidence showing productivity improvements linked to diversity.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2097166" name="Picture 8" descr="A group of people standing around a dart board  AI-generated content may be incorrect."/>
          <p:cNvPicPr>
            <a:picLocks noChangeAspect="1"/>
          </p:cNvPicPr>
          <p:nvPr/>
        </p:nvPicPr>
        <p:blipFill>
          <a:blip r:embed="rId2"/>
          <a:srcRect r="28697" b="3"/>
          <a:stretch>
            <a:fillRect/>
          </a:stretch>
        </p:blipFill>
        <p:spPr>
          <a:xfrm>
            <a:off x="7730019" y="2299390"/>
            <a:ext cx="3941064" cy="4048568"/>
          </a:xfrm>
          <a:prstGeom prst="rect">
            <a:avLst/>
          </a:prstGeom>
        </p:spPr>
      </p:pic>
      <p:sp>
        <p:nvSpPr>
          <p:cNvPr id="104865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7869" y="6165395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lang="en-US" dirty="0">
              <a:cs typeface="Al Bayan Plain" pitchFamily="2" charset="-78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58" name="Rectangl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659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HR Challenges</a:t>
            </a:r>
          </a:p>
        </p:txBody>
      </p:sp>
      <p:sp>
        <p:nvSpPr>
          <p:cNvPr id="1048660" name="Freeform: Shap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8661" name="Content Placeholder 2"/>
          <p:cNvSpPr>
            <a:spLocks noGrp="1"/>
          </p:cNvSpPr>
          <p:nvPr>
            <p:ph idx="1"/>
          </p:nvPr>
        </p:nvSpPr>
        <p:spPr>
          <a:xfrm>
            <a:off x="515112" y="2093976"/>
            <a:ext cx="6821424" cy="40485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Managing Volatility and Stability</a:t>
            </a:r>
          </a:p>
          <a:p>
            <a:pPr lvl="1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support, Operate effectively in uncertain and rapidly changing environments.</a:t>
            </a:r>
          </a:p>
          <a:p>
            <a:pPr lvl="1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Balance long term productivity with proactive</a:t>
            </a:r>
          </a:p>
          <a:p>
            <a:pPr marL="457200" lvl="1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Employee Mental Health &amp; well being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Reduce absenteeism associated with Stress, anxiety and burnout.</a:t>
            </a:r>
          </a:p>
          <a:p>
            <a:pPr lvl="1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Strategies to improve psychological wellbeing across the workforce.(Arslan, Wang &amp; Rahman, 2025)</a:t>
            </a:r>
          </a:p>
          <a:p>
            <a:endParaRPr lang="en-US" dirty="0"/>
          </a:p>
        </p:txBody>
      </p:sp>
      <p:pic>
        <p:nvPicPr>
          <p:cNvPr id="2097167" name="Picture 9" descr="A person climbing a ladder to a keyhole  AI-generated content may be incorrect."/>
          <p:cNvPicPr>
            <a:picLocks noChangeAspect="1"/>
          </p:cNvPicPr>
          <p:nvPr/>
        </p:nvPicPr>
        <p:blipFill>
          <a:blip r:embed="rId2"/>
          <a:srcRect l="15514" r="22186" b="2"/>
          <a:stretch>
            <a:fillRect/>
          </a:stretch>
        </p:blipFill>
        <p:spPr>
          <a:xfrm>
            <a:off x="7729728" y="2049686"/>
            <a:ext cx="3941064" cy="4048568"/>
          </a:xfrm>
          <a:prstGeom prst="rect">
            <a:avLst/>
          </a:prstGeom>
        </p:spPr>
      </p:pic>
      <p:sp>
        <p:nvSpPr>
          <p:cNvPr id="104866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224717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6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664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</a:t>
            </a:r>
            <a:r>
              <a:rPr lang="en-US" dirty="0"/>
              <a:t> HR Challenges</a:t>
            </a:r>
          </a:p>
        </p:txBody>
      </p:sp>
      <p:sp>
        <p:nvSpPr>
          <p:cNvPr id="1048665" name="Freeform: Shap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8666" name="Content Placeholder 2"/>
          <p:cNvSpPr>
            <a:spLocks noGrp="1"/>
          </p:cNvSpPr>
          <p:nvPr>
            <p:ph idx="1"/>
          </p:nvPr>
        </p:nvSpPr>
        <p:spPr>
          <a:xfrm>
            <a:off x="521208" y="2304288"/>
            <a:ext cx="6821424" cy="33551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Encouraging Adaptive &amp; innovative Behavior</a:t>
            </a: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 a workforce that embraces change and innovation. </a:t>
            </a:r>
          </a:p>
          <a:p>
            <a:pPr lvl="1"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Ensure innovation initiatives reinforce sustainability and meet consumer expectations. (Arslan, Wang &amp; Rahman, 2025)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97168" name="Picture 7" descr="A person climbing a ladder to a keyhole  AI-generated content may be incorrect."/>
          <p:cNvPicPr>
            <a:picLocks noChangeAspect="1"/>
          </p:cNvPicPr>
          <p:nvPr/>
        </p:nvPicPr>
        <p:blipFill>
          <a:blip r:embed="rId2"/>
          <a:srcRect l="15514" r="22186" b="2"/>
          <a:stretch>
            <a:fillRect/>
          </a:stretch>
        </p:blipFill>
        <p:spPr>
          <a:xfrm>
            <a:off x="7842573" y="2415014"/>
            <a:ext cx="3828509" cy="3932943"/>
          </a:xfrm>
          <a:prstGeom prst="rect">
            <a:avLst/>
          </a:prstGeom>
        </p:spPr>
      </p:pic>
      <p:sp>
        <p:nvSpPr>
          <p:cNvPr id="104866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7869" y="6165394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68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669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115568"/>
          </a:xfrm>
        </p:spPr>
        <p:txBody>
          <a:bodyPr>
            <a:normAutofit/>
          </a:bodyPr>
          <a:lstStyle/>
          <a:p>
            <a:r>
              <a:rPr lang="en-US" dirty="0"/>
              <a:t>HR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best</a:t>
            </a:r>
            <a:r>
              <a:rPr lang="en-US" dirty="0"/>
              <a:t> Practices</a:t>
            </a:r>
          </a:p>
        </p:txBody>
      </p:sp>
      <p:sp>
        <p:nvSpPr>
          <p:cNvPr id="1048670" name="Freeform: Shap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8671" name="Content Placeholder 2"/>
          <p:cNvSpPr>
            <a:spLocks noGrp="1"/>
          </p:cNvSpPr>
          <p:nvPr>
            <p:ph idx="1"/>
          </p:nvPr>
        </p:nvSpPr>
        <p:spPr>
          <a:xfrm>
            <a:off x="515112" y="1854872"/>
            <a:ext cx="6821424" cy="4050792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Talant &amp; Leadership 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Develop, retain and upskill diverse talent strengthen leadership pipeline.</a:t>
            </a:r>
          </a:p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Diversity &amp; inclusion 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Foster inclusive culture and engage employee resource group.</a:t>
            </a:r>
          </a:p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Employee wellbeing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Support mental health and flexible work.</a:t>
            </a:r>
          </a:p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HR Technology &amp; Governance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Leverage HR tech, ensure compliance and promote digital adoption.</a:t>
            </a:r>
          </a:p>
          <a:p>
            <a:pPr>
              <a:lnSpc>
                <a:spcPct val="100000"/>
              </a:lnSpc>
              <a:buFont typeface="Wingdings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</a:p>
          <a:p>
            <a:pPr lvl="1">
              <a:lnSpc>
                <a:spcPct val="10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Embed sustainability and engage stakeholders for shared value. (Ahmed, 2024)</a:t>
            </a:r>
          </a:p>
        </p:txBody>
      </p:sp>
      <p:pic>
        <p:nvPicPr>
          <p:cNvPr id="2097169" name="Picture 7" descr="A group of people standing on a podium  AI-generated content may be incorrect."/>
          <p:cNvPicPr>
            <a:picLocks noChangeAspect="1"/>
          </p:cNvPicPr>
          <p:nvPr/>
        </p:nvPicPr>
        <p:blipFill>
          <a:blip r:embed="rId2"/>
          <a:srcRect l="26191" r="20025" b="-2"/>
          <a:stretch>
            <a:fillRect/>
          </a:stretch>
        </p:blipFill>
        <p:spPr>
          <a:xfrm>
            <a:off x="7744391" y="2092658"/>
            <a:ext cx="3713041" cy="3814325"/>
          </a:xfrm>
          <a:prstGeom prst="rect">
            <a:avLst/>
          </a:prstGeom>
        </p:spPr>
      </p:pic>
      <p:sp>
        <p:nvSpPr>
          <p:cNvPr id="104867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199267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7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674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dirty="0"/>
          </a:p>
        </p:txBody>
      </p:sp>
      <p:sp>
        <p:nvSpPr>
          <p:cNvPr id="1048675" name="Rectangl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676" name="Content Placeholder 2"/>
          <p:cNvSpPr>
            <a:spLocks noGrp="1"/>
          </p:cNvSpPr>
          <p:nvPr>
            <p:ph idx="1"/>
          </p:nvPr>
        </p:nvSpPr>
        <p:spPr>
          <a:xfrm>
            <a:off x="603504" y="2112264"/>
            <a:ext cx="5616674" cy="2967736"/>
          </a:xfrm>
        </p:spPr>
        <p:txBody>
          <a:bodyPr>
            <a:normAutofit/>
          </a:bodyPr>
          <a:lstStyle/>
          <a:p>
            <a:pPr algn="just"/>
            <a:r>
              <a:rPr lang="en-US" dirty="0"/>
              <a:t>Unil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ever strategy in training and development reinforces a skilled and future-ready workforce.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Personalized learning and strong leadership program support continuous growth.</a:t>
            </a:r>
          </a:p>
          <a:p>
            <a:pPr algn="just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 on sustained innovation, adaptability and inclusion cements a great future for Unilever.</a:t>
            </a:r>
          </a:p>
          <a:p>
            <a:endParaRPr lang="en-US" dirty="0"/>
          </a:p>
        </p:txBody>
      </p:sp>
      <p:pic>
        <p:nvPicPr>
          <p:cNvPr id="2097170" name="Picture 7" descr="A person holding a tablet and a pen  AI-generated content may be incorrect."/>
          <p:cNvPicPr>
            <a:picLocks noChangeAspect="1"/>
          </p:cNvPicPr>
          <p:nvPr/>
        </p:nvPicPr>
        <p:blipFill>
          <a:blip r:embed="rId2"/>
          <a:srcRect l="5403" r="29658" b="-1"/>
          <a:stretch>
            <a:fillRect/>
          </a:stretch>
        </p:blipFill>
        <p:spPr>
          <a:xfrm>
            <a:off x="7510154" y="1882066"/>
            <a:ext cx="3609926" cy="3696710"/>
          </a:xfrm>
          <a:prstGeom prst="rect">
            <a:avLst/>
          </a:prstGeom>
        </p:spPr>
      </p:pic>
      <p:sp>
        <p:nvSpPr>
          <p:cNvPr id="104867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03504" y="6167347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048679" name="Content Placeholder 2"/>
          <p:cNvSpPr>
            <a:spLocks noGrp="1"/>
          </p:cNvSpPr>
          <p:nvPr>
            <p:ph idx="1"/>
          </p:nvPr>
        </p:nvSpPr>
        <p:spPr>
          <a:xfrm>
            <a:off x="521208" y="1734207"/>
            <a:ext cx="11149584" cy="4445876"/>
          </a:xfrm>
        </p:spPr>
        <p:txBody>
          <a:bodyPr>
            <a:normAutofit fontScale="92500"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Unilever (n. d.)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https://www.unilever.co.uk/our-company/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26 November 2025)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Unilever Nigeria Plc (2023) Annual report and financial Statement 2023.Available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https://www.unilever.com/files/92ui5egz/production/811aa26ad302850072708968c41214d99f39514a.pdf?utm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26 November 2025)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Rahayu, P.T., 2024. Analysis of Competency Development at PT Unilever Indonesia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Tbk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from 2020 to 2023.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Nomico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1(5), pp. 11–21.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https://www.researchgate.net/publication/384723529_Analysis_of_Competency_Development_at_PT_Unilever_Indonesia_Tbk_from_2020_to_2023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Ahmed, M., 2024. The Impact of Workforce Diversity on Organizational Performance: A Case Study of Unilever.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iRAPA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International Journal of Business Studies, 1(1), pp. 18–33.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https://www.researchgate.net/publication/380643573_The_Impact_of_Workforce_Diversity_on_Organizational_Performance_A_Case_Study_of_Unilever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Arslan, A.M., Wang, H.W. &amp; Rahman, A.U., 2025. Exploring the Relationship between Adaptive Organizational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Innovation, and Employee Mental Health: A Case Study of Unilever’s Sustainable Living Plan. Journal of Human Resource and Sustainability Studies, 13(1), pp. 40‑52.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https://www.scirp.org/pdf/jhrss2025131_32831440.pdf?utm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Arslan, A. M., Wang, H. W. &amp; Rahman, A. U., 2025. Adaptive behaviour, innovation and employee mental health: Unilever’s sustainable living plan. Journal of Human Resource and Sustainability Studies, 13(1), pp. 40–52. 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www.researchgate.net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/publication/378907197_PROSPECTS_AND_CHALLENGES_IN_HUMAN_RESOURCE_PRACTICES_AT_HINDUSTAN_UNILEVER_LTD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8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411966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Mohaiminul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Islam Bappy,Id-2431568</a:t>
            </a:r>
          </a:p>
          <a:p>
            <a:endParaRPr lang="en-US" sz="12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81" name="Rectangle 3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48682" name="Rectangle 3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97171" name="Picture 5" descr="Red toy person in front of two lines of white figures"/>
          <p:cNvPicPr>
            <a:picLocks noChangeAspect="1"/>
          </p:cNvPicPr>
          <p:nvPr/>
        </p:nvPicPr>
        <p:blipFill>
          <a:blip r:embed="rId2">
            <a:alphaModFix amt="40000"/>
          </a:blip>
          <a:srcRect l="22719" r="18836"/>
          <a:stretch>
            <a:fillRect/>
          </a:stretch>
        </p:blipFill>
        <p:spPr>
          <a:xfrm>
            <a:off x="-1" y="-4"/>
            <a:ext cx="6096000" cy="6858001"/>
          </a:xfrm>
          <a:prstGeom prst="rect">
            <a:avLst/>
          </a:prstGeom>
        </p:spPr>
      </p:pic>
      <p:sp>
        <p:nvSpPr>
          <p:cNvPr id="1048683" name="Title 1"/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2" cy="233424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Diversity, equity, and inclusion</a:t>
            </a:r>
          </a:p>
        </p:txBody>
      </p:sp>
      <p:sp>
        <p:nvSpPr>
          <p:cNvPr id="1048684" name="Rectangle 3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97172" name="Picture 22" descr="A group of yellow figures and a red figure on the other side"/>
          <p:cNvPicPr>
            <a:picLocks noChangeAspect="1"/>
          </p:cNvPicPr>
          <p:nvPr/>
        </p:nvPicPr>
        <p:blipFill>
          <a:blip r:embed="rId3">
            <a:alphaModFix amt="40000"/>
          </a:blip>
          <a:srcRect l="20334" r="20332" b="-2"/>
          <a:stretch>
            <a:fillRect/>
          </a:stretch>
        </p:blipFill>
        <p:spPr>
          <a:xfrm>
            <a:off x="6095999" y="-4"/>
            <a:ext cx="6096000" cy="6858001"/>
          </a:xfrm>
          <a:prstGeom prst="rect">
            <a:avLst/>
          </a:prstGeom>
        </p:spPr>
      </p:pic>
      <p:sp>
        <p:nvSpPr>
          <p:cNvPr id="1048685" name="Subtitle 2"/>
          <p:cNvSpPr>
            <a:spLocks noGrp="1"/>
          </p:cNvSpPr>
          <p:nvPr>
            <p:ph type="subTitle" idx="1"/>
          </p:nvPr>
        </p:nvSpPr>
        <p:spPr>
          <a:xfrm>
            <a:off x="6652366" y="3673098"/>
            <a:ext cx="5040785" cy="2264959"/>
          </a:xfrm>
        </p:spPr>
        <p:txBody>
          <a:bodyPr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7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by-Md Habibur Rahman</a:t>
            </a:r>
          </a:p>
          <a:p>
            <a:pPr>
              <a:lnSpc>
                <a:spcPct val="100000"/>
              </a:lnSpc>
            </a:pPr>
            <a:r>
              <a:rPr lang="en-US" sz="17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</a:t>
            </a:r>
            <a:r>
              <a:rPr lang="en-US" sz="1700" b="1" i="0" dirty="0">
                <a:latin typeface="Arial" panose="020B0604020202020204" pitchFamily="34" charset="0"/>
                <a:cs typeface="Arial" panose="020B0604020202020204" pitchFamily="34" charset="0"/>
              </a:rPr>
              <a:t>t id-</a:t>
            </a:r>
            <a:r>
              <a:rPr lang="en-US" sz="1800" b="1" i="0" dirty="0">
                <a:latin typeface="Arial" panose="020B0604020202020204" pitchFamily="34" charset="0"/>
                <a:cs typeface="Arial" panose="020B0604020202020204" pitchFamily="34" charset="0"/>
              </a:rPr>
              <a:t>2432474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7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Module- Human Capital Management </a:t>
            </a:r>
          </a:p>
          <a:p>
            <a:pPr>
              <a:lnSpc>
                <a:spcPct val="100000"/>
              </a:lnSpc>
            </a:pPr>
            <a:r>
              <a:rPr lang="en-US" sz="17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 LCMB7023</a:t>
            </a:r>
          </a:p>
          <a:p>
            <a:pPr>
              <a:lnSpc>
                <a:spcPct val="100000"/>
              </a:lnSpc>
            </a:pPr>
            <a:r>
              <a:rPr lang="en-US" sz="1700" b="1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Date- 02.12.25</a:t>
            </a:r>
          </a:p>
          <a:p>
            <a:pPr>
              <a:lnSpc>
                <a:spcPct val="100000"/>
              </a:lnSpc>
            </a:pPr>
            <a:endParaRPr lang="en-US" sz="1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86" name="Rectangle 4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662168" y="6300216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7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223254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Introduction and contents of discussion  </a:t>
            </a:r>
            <a:br>
              <a:rPr lang="en-GB" dirty="0"/>
            </a:br>
            <a:endParaRPr lang="en-US" dirty="0"/>
          </a:p>
        </p:txBody>
      </p:sp>
      <p:sp>
        <p:nvSpPr>
          <p:cNvPr id="1048688" name="Content Placeholder 2"/>
          <p:cNvSpPr>
            <a:spLocks noGrp="1"/>
          </p:cNvSpPr>
          <p:nvPr>
            <p:ph idx="1"/>
          </p:nvPr>
        </p:nvSpPr>
        <p:spPr>
          <a:xfrm>
            <a:off x="621792" y="2308193"/>
            <a:ext cx="11155680" cy="3425183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Diversity, equity, and inclusion (DEI)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Unilever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Current HR Policies &amp; Practices (DEI Focus) in Unilever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Role of Line Managers in DEI Implementation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Alignment of HR Practices with Company Goals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Key HR Challenges Related to DEI in Unilever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Practical, Realistic DEI Recommendations</a:t>
            </a:r>
          </a:p>
          <a:p>
            <a:endParaRPr lang="en-US" dirty="0"/>
          </a:p>
        </p:txBody>
      </p:sp>
      <p:sp>
        <p:nvSpPr>
          <p:cNvPr id="104868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1792" y="6144923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0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Diversity, equity, and inclusion (DEI)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Unilever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691" name="Content Placeholder 2"/>
          <p:cNvSpPr>
            <a:spLocks noGrp="1"/>
          </p:cNvSpPr>
          <p:nvPr>
            <p:ph idx="1"/>
          </p:nvPr>
        </p:nvSpPr>
        <p:spPr>
          <a:xfrm>
            <a:off x="521208" y="2876365"/>
            <a:ext cx="10936224" cy="2823100"/>
          </a:xfrm>
        </p:spPr>
        <p:txBody>
          <a:bodyPr/>
          <a:lstStyle/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Strong declared commitment to sustainability and DEI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(Unilever, 2023)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Recent controversies show gaps between </a:t>
            </a:r>
            <a:r>
              <a:rPr lang="en-US" altLang="en-US" sz="16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DEI promises and practical implementation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(Just Food, 2024)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Focus of presentation: DEI challenges + HR strategy + solutions.</a:t>
            </a:r>
          </a:p>
          <a:p>
            <a:endParaRPr lang="en-US" dirty="0"/>
          </a:p>
        </p:txBody>
      </p:sp>
      <p:sp>
        <p:nvSpPr>
          <p:cNvPr id="104869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134382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3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Current HR Policies &amp; Practices (DEI Focus) in Unilever</a:t>
            </a:r>
            <a:br>
              <a:rPr lang="en-GB" dirty="0"/>
            </a:br>
            <a:endParaRPr lang="en-US" dirty="0"/>
          </a:p>
        </p:txBody>
      </p:sp>
      <p:sp>
        <p:nvSpPr>
          <p:cNvPr id="1048694" name="Content Placeholder 2"/>
          <p:cNvSpPr>
            <a:spLocks noGrp="1"/>
          </p:cNvSpPr>
          <p:nvPr>
            <p:ph idx="1"/>
          </p:nvPr>
        </p:nvSpPr>
        <p:spPr>
          <a:xfrm>
            <a:off x="521208" y="2752078"/>
            <a:ext cx="11155680" cy="3593858"/>
          </a:xfrm>
        </p:spPr>
        <p:txBody>
          <a:bodyPr/>
          <a:lstStyle/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Unilever has formal EDI policy promoting gender equity, inclusion for public work department (</a:t>
            </a:r>
            <a:r>
              <a:rPr lang="en-US" altLang="en-US" sz="1600" dirty="0" err="1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PwD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), LGBTQ+ and minority groups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(Unilever, 2023)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42% of managerial roles held by women; 1,600+ women in shopfloor roles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(HUL, 2023)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Global ESG policies previously ambitious but recently scaled back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(Just Food, 2024)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DEI training, inclusive recruitment, and employee resource groups exist across many markets.</a:t>
            </a:r>
          </a:p>
          <a:p>
            <a:endParaRPr lang="en-US" b="1" dirty="0"/>
          </a:p>
        </p:txBody>
      </p:sp>
      <p:sp>
        <p:nvSpPr>
          <p:cNvPr id="1048695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5194" y="6163373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900" dirty="0">
                <a:latin typeface="Arial" panose="020B0604020202020204" pitchFamily="34" charset="0"/>
                <a:cs typeface="Arial" panose="020B0604020202020204" pitchFamily="34" charset="0"/>
              </a:rPr>
              <a:t>Role of Line Managers in DEI Implementation</a:t>
            </a:r>
            <a:br>
              <a:rPr lang="en-GB" dirty="0"/>
            </a:br>
            <a:endParaRPr lang="en-US" dirty="0"/>
          </a:p>
        </p:txBody>
      </p:sp>
      <p:sp>
        <p:nvSpPr>
          <p:cNvPr id="1048697" name="Content Placeholder 2"/>
          <p:cNvSpPr>
            <a:spLocks noGrp="1"/>
          </p:cNvSpPr>
          <p:nvPr>
            <p:ph idx="1"/>
          </p:nvPr>
        </p:nvSpPr>
        <p:spPr>
          <a:xfrm>
            <a:off x="521208" y="2752078"/>
            <a:ext cx="11155680" cy="3127514"/>
          </a:xfrm>
        </p:spPr>
        <p:txBody>
          <a:bodyPr/>
          <a:lstStyle/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Line managers directly influence team inclusion, psychological safety, and fair treatment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(Forbes, 2025)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They perform DEI-sensitive tasks: recruitment screening, performance reviews, promotions, conflict resolution.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Line managers reinforce or undermine DEI depending on awareness, training, and bias.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At Unilever, regional managers adapt global DEI standards but face cultural challenges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(Horton International, 2025)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104869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190222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9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Strategic Alignment of HR Practices with Company Goals</a:t>
            </a:r>
            <a:br>
              <a:rPr lang="en-GB" dirty="0"/>
            </a:br>
            <a:endParaRPr lang="en-US" dirty="0"/>
          </a:p>
        </p:txBody>
      </p:sp>
      <p:sp>
        <p:nvSpPr>
          <p:cNvPr id="1048700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11155680" cy="3300984"/>
          </a:xfrm>
        </p:spPr>
        <p:txBody>
          <a:bodyPr/>
          <a:lstStyle/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Unilever’s purpose is “make sustainable living commonplace” — DEI is part of this mission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(Unilever, 2023)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HR policies attempt to align DEI with business goals: brand reputation, global talent attraction, innovation.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However, recent ESG/DEI rollbacks conflict with earlier strategic commitments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(Just Food, 2024)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endParaRPr lang="en-US" altLang="en-US" sz="1600" dirty="0">
              <a:solidFill>
                <a:schemeClr val="tx1">
                  <a:lumMod val="50000"/>
                </a:schemeClr>
              </a:solidFill>
              <a:latin typeface="Arial" panose="020B0604020202020204" pitchFamily="34" charset="0"/>
            </a:endParaRP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Internal conflict (e.g., Ben &amp; Jerry’s activism dispute) shows misalignment between brand values &amp; corporate stance </a:t>
            </a:r>
            <a:r>
              <a:rPr lang="en-US" altLang="en-US" sz="1600" i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(Reuters, 2025)</a:t>
            </a: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1048701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175920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2" name="Title 1"/>
          <p:cNvSpPr>
            <a:spLocks noGrp="1"/>
          </p:cNvSpPr>
          <p:nvPr>
            <p:ph type="title"/>
          </p:nvPr>
        </p:nvSpPr>
        <p:spPr>
          <a:xfrm>
            <a:off x="518160" y="818520"/>
            <a:ext cx="11155680" cy="146304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HR Challenges Related to DEI in Unilever </a:t>
            </a:r>
            <a:br>
              <a:rPr lang="en-GB" dirty="0"/>
            </a:br>
            <a:endParaRPr lang="en-US" dirty="0"/>
          </a:p>
        </p:txBody>
      </p:sp>
      <p:sp>
        <p:nvSpPr>
          <p:cNvPr id="1048703" name="Content Placeholder 2"/>
          <p:cNvSpPr>
            <a:spLocks noGrp="1"/>
          </p:cNvSpPr>
          <p:nvPr>
            <p:ph idx="1"/>
          </p:nvPr>
        </p:nvSpPr>
        <p:spPr>
          <a:xfrm>
            <a:off x="521208" y="2281560"/>
            <a:ext cx="11155680" cy="37641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700" b="1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ESG/DEI Rollback Perception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Reduced targets → public distrust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(Just Food, 2024)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2. Internal Conflict Over Activism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Ben &amp; Jerry’s issue reveals cultural misalignment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(NPR, 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3. Diversity Washing Risk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Stakeholders question whether DEI actions match outcomes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i="1" dirty="0" err="1">
                <a:latin typeface="Arial" panose="020B0604020202020204" pitchFamily="34" charset="0"/>
                <a:cs typeface="Arial" panose="020B0604020202020204" pitchFamily="34" charset="0"/>
              </a:rPr>
              <a:t>AssessCandidates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4. Global DEI Implementation Difficulty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Cultural &amp; legal differences hinder consistent rollout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(Horton International, 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5. Weak DEI Measurement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Lack of analytics to track fairness, promotions, pay gaps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(Forbes, 2025)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/>
          </a:p>
        </p:txBody>
      </p:sp>
      <p:sp>
        <p:nvSpPr>
          <p:cNvPr id="104870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8160" y="6284408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0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Practical, Realistic DEI Recommendations</a:t>
            </a:r>
            <a:br>
              <a:rPr lang="en-GB" dirty="0"/>
            </a:br>
            <a:endParaRPr lang="en-US" dirty="0"/>
          </a:p>
        </p:txBody>
      </p:sp>
      <p:sp>
        <p:nvSpPr>
          <p:cNvPr id="1048706" name="Google Shape;998;p20"/>
          <p:cNvSpPr txBox="1"/>
          <p:nvPr/>
        </p:nvSpPr>
        <p:spPr>
          <a:xfrm>
            <a:off x="669899" y="2779935"/>
            <a:ext cx="1845733" cy="23974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spcFirstLastPara="1" vert="horz" wrap="square" lIns="0" tIns="0" rIns="0" bIns="0" rtlCol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Strengthen DEI Governance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DEI Steering Committee reporting to CEO.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Restore protected ESG/DEI budgets. </a:t>
            </a:r>
          </a:p>
        </p:txBody>
      </p:sp>
      <p:sp>
        <p:nvSpPr>
          <p:cNvPr id="1048707" name="Google Shape;999;p20"/>
          <p:cNvSpPr txBox="1"/>
          <p:nvPr/>
        </p:nvSpPr>
        <p:spPr>
          <a:xfrm>
            <a:off x="3135819" y="3491027"/>
            <a:ext cx="1845733" cy="23885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spcFirstLastPara="1" wrap="square" lIns="0" tIns="0" rIns="0" bIns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600"/>
              </a:spcBef>
              <a:buFont typeface="Arial" panose="020B0604020202020204" pitchFamily="34" charset="0"/>
              <a:buNone/>
            </a:pPr>
            <a:r>
              <a:rPr lang="en-GB" sz="1400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Empower Line Managers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Mandatory inclusive leadership training.</a:t>
            </a:r>
          </a:p>
          <a:p>
            <a:pPr marL="285750" indent="-285750">
              <a:spcBef>
                <a:spcPts val="600"/>
              </a:spcBef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 performance KPIs for managers (linked to bonuses). </a:t>
            </a:r>
          </a:p>
        </p:txBody>
      </p:sp>
      <p:sp>
        <p:nvSpPr>
          <p:cNvPr id="1048708" name="Google Shape;1000;p20"/>
          <p:cNvSpPr txBox="1"/>
          <p:nvPr/>
        </p:nvSpPr>
        <p:spPr>
          <a:xfrm>
            <a:off x="5460672" y="2800780"/>
            <a:ext cx="1749778" cy="23885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spcFirstLastPara="1" wrap="square" lIns="0" tIns="0" rIns="0" bIns="0" anchor="t" anchorCtr="0"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0" indent="0">
              <a:buFont typeface="Arial" panose="020B0604020202020204" pitchFamily="34" charset="0"/>
              <a:buNone/>
            </a:pPr>
            <a:r>
              <a:rPr lang="en-GB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Improve DEI Transparency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Quarterly DEI scorecards.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Transparent data on promotions, pay equity, representation.</a:t>
            </a:r>
          </a:p>
        </p:txBody>
      </p:sp>
      <p:sp>
        <p:nvSpPr>
          <p:cNvPr id="1048709" name="Google Shape;998;p20"/>
          <p:cNvSpPr txBox="1"/>
          <p:nvPr/>
        </p:nvSpPr>
        <p:spPr>
          <a:xfrm>
            <a:off x="9810330" y="2788841"/>
            <a:ext cx="1967142" cy="204697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▸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1pPr>
            <a:lvl2pPr marL="914400" marR="0" lvl="1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3pPr>
            <a:lvl4pPr marL="1828800" marR="0" lvl="3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4pPr>
            <a:lvl5pPr marL="2286000" marR="0" lvl="4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5pPr>
            <a:lvl6pPr marL="2743200" marR="0" lvl="5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6pPr>
            <a:lvl7pPr marL="3200400" marR="0" lvl="6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7pPr>
            <a:lvl8pPr marL="3657600" marR="0" lvl="7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8pPr>
            <a:lvl9pPr marL="4114800" marR="0" lvl="8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pPr marL="127000" indent="0">
              <a:buNone/>
            </a:pPr>
            <a:r>
              <a:rPr lang="en-GB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Reduce Diversity Washing Risk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Third-party DEI audits.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 outcomes, not marketing claims.</a:t>
            </a:r>
          </a:p>
        </p:txBody>
      </p:sp>
      <p:sp>
        <p:nvSpPr>
          <p:cNvPr id="1048710" name="Google Shape;999;p20"/>
          <p:cNvSpPr txBox="1"/>
          <p:nvPr/>
        </p:nvSpPr>
        <p:spPr>
          <a:xfrm>
            <a:off x="7589283" y="3491027"/>
            <a:ext cx="1967142" cy="166158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▸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1pPr>
            <a:lvl2pPr marL="914400" marR="0" lvl="1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2pPr>
            <a:lvl3pPr marL="1371600" marR="0" lvl="2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3pPr>
            <a:lvl4pPr marL="1828800" marR="0" lvl="3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4pPr>
            <a:lvl5pPr marL="2286000" marR="0" lvl="4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5pPr>
            <a:lvl6pPr marL="2743200" marR="0" lvl="5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6pPr>
            <a:lvl7pPr marL="3200400" marR="0" lvl="6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7pPr>
            <a:lvl8pPr marL="3657600" marR="0" lvl="7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8pPr>
            <a:lvl9pPr marL="4114800" marR="0" lvl="8" indent="-330200" algn="l" rtl="0">
              <a:lnSpc>
                <a:spcPct val="110000"/>
              </a:lnSpc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Barlow Light"/>
              <a:buChar char="▹"/>
              <a:defRPr sz="1600" b="0" i="0" u="none" strike="noStrike" cap="none">
                <a:solidFill>
                  <a:schemeClr val="dk1"/>
                </a:solidFill>
                <a:latin typeface="Barlow Light"/>
                <a:ea typeface="Barlow Light"/>
                <a:cs typeface="Barlow Light"/>
                <a:sym typeface="Barlow Light"/>
              </a:defRPr>
            </a:lvl9pPr>
          </a:lstStyle>
          <a:p>
            <a:pPr marL="127000" indent="0">
              <a:buNone/>
            </a:pPr>
            <a:r>
              <a:rPr lang="en-GB" b="1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Localised DEI Frameworks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US" sz="14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Country-specific guidelines aligned with local culture &amp; laws. </a:t>
            </a:r>
          </a:p>
        </p:txBody>
      </p:sp>
      <p:sp>
        <p:nvSpPr>
          <p:cNvPr id="1048711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21208" y="6226985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13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11155680" cy="3076468"/>
          </a:xfrm>
        </p:spPr>
        <p:txBody>
          <a:bodyPr/>
          <a:lstStyle/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Unilever has strong DEI policies, but recent strategic shifts caused credibility issues.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Line managers are critical actors in ensuring DEI is lived daily, not just stated.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Alignment between HR, DEI, and corporate strategy must be rebuilt.</a:t>
            </a:r>
          </a:p>
          <a:p>
            <a:pPr marL="285750" lvl="0" indent="-28575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q"/>
            </a:pPr>
            <a:r>
              <a:rPr lang="en-US" altLang="en-US" sz="1600" dirty="0">
                <a:solidFill>
                  <a:schemeClr val="tx1">
                    <a:lumMod val="50000"/>
                  </a:schemeClr>
                </a:solidFill>
                <a:latin typeface="Arial" panose="020B0604020202020204" pitchFamily="34" charset="0"/>
              </a:rPr>
              <a:t>Implementing robust data governance, local DEI frameworks, and transparent practices will strengthen inclusion and competitive advantage.</a:t>
            </a:r>
          </a:p>
          <a:p>
            <a:endParaRPr lang="en-US" dirty="0"/>
          </a:p>
        </p:txBody>
      </p:sp>
      <p:sp>
        <p:nvSpPr>
          <p:cNvPr id="1048714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1208" y="6113926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15" name="Title 1"/>
          <p:cNvSpPr>
            <a:spLocks noGrp="1"/>
          </p:cNvSpPr>
          <p:nvPr>
            <p:ph type="title"/>
          </p:nvPr>
        </p:nvSpPr>
        <p:spPr>
          <a:xfrm>
            <a:off x="585926" y="978408"/>
            <a:ext cx="11090962" cy="92141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br>
              <a:rPr lang="en-GB" dirty="0"/>
            </a:br>
            <a:endParaRPr lang="en-US" b="0" dirty="0"/>
          </a:p>
        </p:txBody>
      </p:sp>
      <p:sp>
        <p:nvSpPr>
          <p:cNvPr id="1048716" name="Content Placeholder 2"/>
          <p:cNvSpPr>
            <a:spLocks noGrp="1"/>
          </p:cNvSpPr>
          <p:nvPr>
            <p:ph idx="1"/>
          </p:nvPr>
        </p:nvSpPr>
        <p:spPr>
          <a:xfrm>
            <a:off x="521208" y="2006353"/>
            <a:ext cx="11264392" cy="4033203"/>
          </a:xfrm>
        </p:spPr>
        <p:txBody>
          <a:bodyPr>
            <a:noAutofit/>
          </a:bodyPr>
          <a:lstStyle/>
          <a:p>
            <a:pPr marL="171450" marR="0" indent="-171450" algn="just">
              <a:buFont typeface="Wingdings" panose="05000000000000000000" pitchFamily="2" charset="2"/>
              <a:buChar char="q"/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Unilever (2023) </a:t>
            </a:r>
            <a:r>
              <a:rPr lang="en-GB" sz="11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beacon of diversity and inclusion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https://www.unilever.com/sustainability/equity-diversity-and-inclusion/a-beacon-of-diversity-and-inclusion/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marL="171450" marR="0" indent="-171450" algn="just">
              <a:buFont typeface="Wingdings" panose="05000000000000000000" pitchFamily="2" charset="2"/>
              <a:buChar char="q"/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Hindustan Unilever Limited (HUL) (2023) </a:t>
            </a:r>
            <a:r>
              <a:rPr lang="en-GB" sz="11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Equity, diversity and inclusion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https://www.hul.co.in/sustainability/equity-diversity-and-inclusion/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marL="171450" marR="0" indent="-171450" algn="just">
              <a:buFont typeface="Wingdings" panose="05000000000000000000" pitchFamily="2" charset="2"/>
              <a:buChar char="q"/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Just Food (2024) </a:t>
            </a:r>
            <a:r>
              <a:rPr lang="en-GB" sz="11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Unilever’s ESG rollback causes dismay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https://www.just-food.com/comment/unilevers-esg-rollback-causes-dismay/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marL="171450" marR="0" indent="-171450" algn="just">
              <a:buFont typeface="Wingdings" panose="05000000000000000000" pitchFamily="2" charset="2"/>
              <a:buChar char="q"/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Reuters (2025) </a:t>
            </a:r>
            <a:r>
              <a:rPr lang="en-GB" sz="11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Ben &amp; Jerry’s says parent Unilever decided to oust ice cream maker’s CEO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</a:t>
            </a:r>
            <a:b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1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https://www.reuters.com/business/retail-consumer/ben-jerrys-says-parent-unilever-decided-oust-ice-cream-makers-ceo-2025-03-18/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marL="171450" marR="0" indent="-171450" algn="just">
              <a:buFont typeface="Wingdings" panose="05000000000000000000" pitchFamily="2" charset="2"/>
              <a:buChar char="q"/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NPR (2025) </a:t>
            </a:r>
            <a:r>
              <a:rPr lang="en-GB" sz="11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Ben &amp; Jerry’s CEO removed after dispute over activism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</a:t>
            </a:r>
            <a:b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1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https://www.npr.org/2025/03/20/nx-s1-5334417/ben-jerrys-ceo-removed-unilever-lawsuit-activism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marL="171450" marR="0" indent="-171450" algn="just">
              <a:buFont typeface="Wingdings" panose="05000000000000000000" pitchFamily="2" charset="2"/>
              <a:buChar char="q"/>
            </a:pPr>
            <a:r>
              <a:rPr lang="en-GB" sz="1100" dirty="0" err="1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AssessCandidates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(2025) </a:t>
            </a:r>
            <a:r>
              <a:rPr lang="en-GB" sz="11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Diversity washing: red flags and how to avoid them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</a:t>
            </a:r>
            <a:b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1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/>
              </a:rPr>
              <a:t>https://www.assesscandidates.com/how-to-avoid-diversity-washing/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marL="171450" marR="0" indent="-171450" algn="just">
              <a:buFont typeface="Wingdings" panose="05000000000000000000" pitchFamily="2" charset="2"/>
              <a:buChar char="q"/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Horton International (2025) </a:t>
            </a:r>
            <a:r>
              <a:rPr lang="en-GB" sz="11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DEI in 2025: A path forward amid progress and pushback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</a:t>
            </a:r>
            <a:b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1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/>
              </a:rPr>
              <a:t>https://hortoninternational.com/dei-in-2025-a-path-forward-amid-progress-and-pushback/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pPr marL="171450" marR="0" indent="-171450" algn="just">
              <a:buFont typeface="Wingdings" panose="05000000000000000000" pitchFamily="2" charset="2"/>
              <a:buChar char="q"/>
            </a:pP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Rae, A. (2025) </a:t>
            </a:r>
            <a:r>
              <a:rPr lang="en-GB" sz="1100" i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Where DEI went wrong — and what must happen next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Forbes. Available at:</a:t>
            </a:r>
            <a:b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100" u="sng" dirty="0">
                <a:solidFill>
                  <a:srgbClr val="0563C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/>
              </a:rPr>
              <a:t>https://www.forbes.com/sites/aparnarae/2025/03/12/where-dei-went-wrong-and-what-must-happen-next/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November 2025).</a:t>
            </a:r>
          </a:p>
          <a:p>
            <a:endParaRPr lang="en-US" sz="600" dirty="0"/>
          </a:p>
        </p:txBody>
      </p:sp>
      <p:sp>
        <p:nvSpPr>
          <p:cNvPr id="1048717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5926" y="6299906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Md Habibur Rahman,Id-2432474</a:t>
            </a:r>
          </a:p>
          <a:p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21" name="Rectangle 35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97173" name="Picture 22"/>
          <p:cNvPicPr>
            <a:picLocks noChangeAspect="1"/>
          </p:cNvPicPr>
          <p:nvPr/>
        </p:nvPicPr>
        <p:blipFill>
          <a:blip r:embed="rId2"/>
          <a:srcRect r="2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048722" name="Rectangle 3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723" name="Title 1"/>
          <p:cNvSpPr>
            <a:spLocks noGrp="1"/>
          </p:cNvSpPr>
          <p:nvPr>
            <p:ph type="ctrTitle"/>
          </p:nvPr>
        </p:nvSpPr>
        <p:spPr>
          <a:xfrm>
            <a:off x="517870" y="978407"/>
            <a:ext cx="5021182" cy="3309511"/>
          </a:xfrm>
        </p:spPr>
        <p:txBody>
          <a:bodyPr anchor="t">
            <a:normAutofit/>
          </a:bodyPr>
          <a:lstStyle/>
          <a:p>
            <a:r>
              <a:rPr lang="en-US" sz="5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Reward &amp; Remuneration</a:t>
            </a:r>
          </a:p>
        </p:txBody>
      </p:sp>
      <p:sp>
        <p:nvSpPr>
          <p:cNvPr id="1048724" name="Subtitle 2"/>
          <p:cNvSpPr>
            <a:spLocks noGrp="1"/>
          </p:cNvSpPr>
          <p:nvPr>
            <p:ph type="subTitle" idx="1"/>
          </p:nvPr>
        </p:nvSpPr>
        <p:spPr>
          <a:xfrm>
            <a:off x="517870" y="4482450"/>
            <a:ext cx="5040785" cy="1724029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by-Amaan Allauddin Sayyed</a:t>
            </a:r>
          </a:p>
          <a:p>
            <a:pPr>
              <a:lnSpc>
                <a:spcPct val="100000"/>
              </a:lnSpc>
            </a:pPr>
            <a:r>
              <a:rPr lang="en-US" sz="1400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Id-2437446</a:t>
            </a:r>
          </a:p>
          <a:p>
            <a:pPr>
              <a:lnSpc>
                <a:spcPct val="100000"/>
              </a:lnSpc>
            </a:pPr>
            <a:r>
              <a:rPr lang="en-US" sz="1400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Module- Human Capital Management </a:t>
            </a:r>
          </a:p>
          <a:p>
            <a:pPr>
              <a:lnSpc>
                <a:spcPct val="100000"/>
              </a:lnSpc>
            </a:pPr>
            <a:r>
              <a:rPr lang="en-US" sz="1400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code- LCMB7023</a:t>
            </a:r>
          </a:p>
          <a:p>
            <a:pPr>
              <a:lnSpc>
                <a:spcPct val="100000"/>
              </a:lnSpc>
            </a:pPr>
            <a:r>
              <a:rPr lang="en-US" sz="1400" b="1" i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Date- 02.12.25</a:t>
            </a:r>
          </a:p>
          <a:p>
            <a:pPr>
              <a:lnSpc>
                <a:spcPct val="100000"/>
              </a:lnSpc>
            </a:pPr>
            <a:endParaRPr lang="en-US" sz="14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25" name="Rectangle 3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26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27" name="Title 1"/>
          <p:cNvSpPr>
            <a:spLocks noGrp="1"/>
          </p:cNvSpPr>
          <p:nvPr>
            <p:ph type="title"/>
          </p:nvPr>
        </p:nvSpPr>
        <p:spPr>
          <a:xfrm>
            <a:off x="559993" y="502920"/>
            <a:ext cx="4530186" cy="2432304"/>
          </a:xfrm>
        </p:spPr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Introduction and Overview of UNILEVER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28" name="Freeform: Shape 1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29" name="Content Placeholder 2"/>
          <p:cNvSpPr>
            <a:spLocks noGrp="1"/>
          </p:cNvSpPr>
          <p:nvPr>
            <p:ph idx="1"/>
          </p:nvPr>
        </p:nvSpPr>
        <p:spPr>
          <a:xfrm>
            <a:off x="521207" y="3009530"/>
            <a:ext cx="5743562" cy="2120409"/>
          </a:xfrm>
        </p:spPr>
        <p:txBody>
          <a:bodyPr>
            <a:noAutofit/>
          </a:bodyPr>
          <a:lstStyle/>
          <a:p>
            <a:pPr lvl="0" algn="just">
              <a:lnSpc>
                <a:spcPct val="100000"/>
              </a:lnSpc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Founded in 1929, Unilever is a global consumer goods leader operating in 190+ countries.</a:t>
            </a:r>
          </a:p>
          <a:p>
            <a:pPr lvl="0" algn="just">
              <a:lnSpc>
                <a:spcPct val="100000"/>
              </a:lnSpc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Produces food, personal care, home care, and hygiene products.</a:t>
            </a:r>
          </a:p>
          <a:p>
            <a:pPr lvl="0">
              <a:lnSpc>
                <a:spcPct val="100000"/>
              </a:lnSpc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Employs approximately 127,000 people worldwide.</a:t>
            </a:r>
          </a:p>
          <a:p>
            <a:pPr lvl="0" algn="just">
              <a:lnSpc>
                <a:spcPct val="100000"/>
              </a:lnSpc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Guided by the mission: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Make sustainable living commonplace.”</a:t>
            </a: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0000"/>
              </a:lnSpc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(Cheng, 2021)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>
              <a:lnSpc>
                <a:spcPct val="100000"/>
              </a:lnSpc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Unilever adopts a competitive and holistic reward approach combining strong pay, wellbeing benefits, and performance-based recognition.</a:t>
            </a:r>
          </a:p>
          <a:p>
            <a:pPr lvl="0" algn="just">
              <a:lnSpc>
                <a:spcPct val="100000"/>
              </a:lnSpc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Its compensation system supports innovation, agility, and operational excellence in the global FMCG industry.</a:t>
            </a:r>
          </a:p>
          <a:p>
            <a:pPr lvl="0">
              <a:lnSpc>
                <a:spcPct val="100000"/>
              </a:lnSpc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These rewards help attract, motivate, and retain top talent in a highly competitive market</a:t>
            </a:r>
          </a:p>
          <a:p>
            <a:pPr>
              <a:lnSpc>
                <a:spcPct val="100000"/>
              </a:lnSpc>
            </a:pPr>
            <a:endParaRPr lang="en-US" sz="100" dirty="0"/>
          </a:p>
        </p:txBody>
      </p:sp>
      <p:pic>
        <p:nvPicPr>
          <p:cNvPr id="2097174" name="Picture 7"/>
          <p:cNvPicPr>
            <a:picLocks noChangeAspect="1"/>
          </p:cNvPicPr>
          <p:nvPr/>
        </p:nvPicPr>
        <p:blipFill>
          <a:blip r:embed="rId3"/>
          <a:srcRect l="3188" r="5003" b="2"/>
          <a:stretch>
            <a:fillRect/>
          </a:stretch>
        </p:blipFill>
        <p:spPr>
          <a:xfrm>
            <a:off x="6264769" y="2231756"/>
            <a:ext cx="5406024" cy="3856794"/>
          </a:xfrm>
          <a:prstGeom prst="rect">
            <a:avLst/>
          </a:prstGeom>
        </p:spPr>
      </p:pic>
      <p:sp>
        <p:nvSpPr>
          <p:cNvPr id="1048730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7869" y="6399885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31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32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6243576" cy="1463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HR Department Structure at Unilever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33" name="Rectangle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34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pPr lvl="0" algn="just">
              <a:lnSpc>
                <a:spcPct val="10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Operates through a decentralized, business-partner HR model aligned with global functions and markets.</a:t>
            </a:r>
          </a:p>
          <a:p>
            <a:pPr lvl="0" algn="just">
              <a:lnSpc>
                <a:spcPct val="10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HR acts as a strategic advisor, supporting talent, culture, and capability development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Soehaditama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2024)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 algn="just">
              <a:lnSpc>
                <a:spcPct val="10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Emphasizes a strong performance-driven culture with flexible, people-centric policies.</a:t>
            </a:r>
          </a:p>
          <a:p>
            <a:pPr lvl="0" algn="just">
              <a:lnSpc>
                <a:spcPct val="10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Designed with minimal bureaucracy to empower managers and enhance global efficiency.</a:t>
            </a:r>
          </a:p>
          <a:p>
            <a:pPr>
              <a:lnSpc>
                <a:spcPct val="100000"/>
              </a:lnSpc>
            </a:pPr>
            <a:endParaRPr lang="en-US" dirty="0"/>
          </a:p>
        </p:txBody>
      </p:sp>
      <p:pic>
        <p:nvPicPr>
          <p:cNvPr id="2097175" name="Picture 5"/>
          <p:cNvPicPr>
            <a:picLocks noChangeAspect="1"/>
          </p:cNvPicPr>
          <p:nvPr/>
        </p:nvPicPr>
        <p:blipFill>
          <a:blip r:embed="rId2"/>
          <a:srcRect l="258" r="14786" b="2"/>
          <a:stretch>
            <a:fillRect/>
          </a:stretch>
        </p:blipFill>
        <p:spPr>
          <a:xfrm>
            <a:off x="6995160" y="1570165"/>
            <a:ext cx="4672584" cy="4784914"/>
          </a:xfrm>
          <a:prstGeom prst="rect">
            <a:avLst/>
          </a:prstGeom>
        </p:spPr>
      </p:pic>
      <p:sp>
        <p:nvSpPr>
          <p:cNvPr id="1048735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517871" y="6283943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36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37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6199188" cy="1463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Role of Line Managers in HR Implementation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38" name="Rectangle 1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39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pPr lvl="0" algn="just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Managers coach and mentor employees to support growth and capability development.</a:t>
            </a:r>
          </a:p>
          <a:p>
            <a:pPr lvl="0" algn="just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They assess performance, set goals, and ensure continuous feedback.</a:t>
            </a:r>
          </a:p>
          <a:p>
            <a:pPr lvl="0" algn="just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Approve compensation changes, promotions, and reward decisions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(Balogun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Omotoye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 algn="just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Ensure practices align with Unilever’s performance-driven, purpose-led culture.</a:t>
            </a:r>
          </a:p>
          <a:p>
            <a:endParaRPr lang="en-US" dirty="0"/>
          </a:p>
        </p:txBody>
      </p:sp>
      <p:pic>
        <p:nvPicPr>
          <p:cNvPr id="2097176" name="Picture 5" descr="A person and person sitting at a desk with laptops  AI-generated content may be incorrect."/>
          <p:cNvPicPr>
            <a:picLocks noChangeAspect="1"/>
          </p:cNvPicPr>
          <p:nvPr/>
        </p:nvPicPr>
        <p:blipFill>
          <a:blip r:embed="rId2"/>
          <a:srcRect l="3409" r="7727" b="-1"/>
          <a:stretch>
            <a:fillRect/>
          </a:stretch>
        </p:blipFill>
        <p:spPr>
          <a:xfrm>
            <a:off x="6998210" y="1603929"/>
            <a:ext cx="4516435" cy="4625011"/>
          </a:xfrm>
          <a:prstGeom prst="rect">
            <a:avLst/>
          </a:prstGeom>
        </p:spPr>
      </p:pic>
      <p:sp>
        <p:nvSpPr>
          <p:cNvPr id="1048740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629696" y="6228940"/>
            <a:ext cx="4114800" cy="3730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4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42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5879592" cy="1463040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Challenges in Reward Management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43" name="Rectangle 1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44" name="Content Placeholder 2"/>
          <p:cNvSpPr>
            <a:spLocks noGrp="1"/>
          </p:cNvSpPr>
          <p:nvPr>
            <p:ph idx="1"/>
          </p:nvPr>
        </p:nvSpPr>
        <p:spPr>
          <a:xfrm>
            <a:off x="521208" y="2578608"/>
            <a:ext cx="4672584" cy="3767328"/>
          </a:xfrm>
        </p:spPr>
        <p:txBody>
          <a:bodyPr>
            <a:normAutofit/>
          </a:bodyPr>
          <a:lstStyle/>
          <a:p>
            <a:pPr lvl="0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Balancing competitive pay with long-term financial sustainability.</a:t>
            </a:r>
          </a:p>
          <a:p>
            <a:pPr lvl="0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Managing complex global payroll across diverse markets and regulations.</a:t>
            </a:r>
          </a:p>
          <a:p>
            <a:pPr lvl="0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Retaining top talent amid intense FMCG industry competition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Ghial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2024)</a:t>
            </a: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Ensuring fairness, equity, and consistency in rewards across regions and job levels.</a:t>
            </a:r>
          </a:p>
          <a:p>
            <a:endParaRPr lang="en-US" dirty="0"/>
          </a:p>
        </p:txBody>
      </p:sp>
      <p:pic>
        <p:nvPicPr>
          <p:cNvPr id="2097177" name="Picture 5"/>
          <p:cNvPicPr>
            <a:picLocks noChangeAspect="1"/>
          </p:cNvPicPr>
          <p:nvPr/>
        </p:nvPicPr>
        <p:blipFill>
          <a:blip r:embed="rId2"/>
          <a:srcRect l="16504" r="10989" b="1"/>
          <a:stretch>
            <a:fillRect/>
          </a:stretch>
        </p:blipFill>
        <p:spPr>
          <a:xfrm>
            <a:off x="6626577" y="1319451"/>
            <a:ext cx="4465433" cy="4572783"/>
          </a:xfrm>
          <a:prstGeom prst="rect">
            <a:avLst/>
          </a:prstGeom>
        </p:spPr>
      </p:pic>
      <p:sp>
        <p:nvSpPr>
          <p:cNvPr id="1048745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517871" y="6163373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HR and Compensation 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194305" name="Content Placeholder 2"/>
          <p:cNvGraphicFramePr>
            <a:graphicFrameLocks/>
          </p:cNvGraphicFramePr>
          <p:nvPr/>
        </p:nvGraphicFramePr>
        <p:xfrm>
          <a:off x="1155032" y="2622884"/>
          <a:ext cx="9741565" cy="3024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48747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21208" y="6237912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4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Technology in Reward Management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194306" name="Content Placeholder 2"/>
          <p:cNvGraphicFramePr>
            <a:graphicFrameLocks/>
          </p:cNvGraphicFramePr>
          <p:nvPr/>
        </p:nvGraphicFramePr>
        <p:xfrm>
          <a:off x="337351" y="2627790"/>
          <a:ext cx="11274641" cy="3269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48749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37351" y="6315405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0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285398"/>
          </a:xfrm>
        </p:spPr>
        <p:txBody>
          <a:bodyPr/>
          <a:lstStyle/>
          <a:p>
            <a:r>
              <a:rPr lang="en-IN" dirty="0">
                <a:solidFill>
                  <a:srgbClr val="26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Managerial Role in Rewards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194307" name="Content Placeholder 2"/>
          <p:cNvGraphicFramePr>
            <a:graphicFrameLocks/>
          </p:cNvGraphicFramePr>
          <p:nvPr/>
        </p:nvGraphicFramePr>
        <p:xfrm>
          <a:off x="772358" y="2672180"/>
          <a:ext cx="10369118" cy="2975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48751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66225" y="6268910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752" name="Rectangle 1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53" name="Title 1"/>
          <p:cNvSpPr>
            <a:spLocks noGrp="1"/>
          </p:cNvSpPr>
          <p:nvPr>
            <p:ph type="title"/>
          </p:nvPr>
        </p:nvSpPr>
        <p:spPr>
          <a:xfrm>
            <a:off x="521208" y="978408"/>
            <a:ext cx="4754880" cy="1463040"/>
          </a:xfrm>
        </p:spPr>
        <p:txBody>
          <a:bodyPr>
            <a:normAutofit/>
          </a:bodyPr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54" name="Rectangle 17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1048755" name="Content Placeholder 2"/>
          <p:cNvSpPr>
            <a:spLocks noGrp="1"/>
          </p:cNvSpPr>
          <p:nvPr>
            <p:ph idx="1"/>
          </p:nvPr>
        </p:nvSpPr>
        <p:spPr>
          <a:xfrm>
            <a:off x="562356" y="2112264"/>
            <a:ext cx="4672584" cy="3767328"/>
          </a:xfrm>
        </p:spPr>
        <p:txBody>
          <a:bodyPr>
            <a:normAutofit/>
          </a:bodyPr>
          <a:lstStyle/>
          <a:p>
            <a:pPr lvl="0" algn="just">
              <a:lnSpc>
                <a:spcPct val="10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Unilever’s reward strategy reflects its purpose-led, performance-driven culture.</a:t>
            </a:r>
          </a:p>
          <a:p>
            <a:pPr lvl="0" algn="just">
              <a:lnSpc>
                <a:spcPct val="10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Competitive global pay practices help attract and retain top talent.</a:t>
            </a:r>
          </a:p>
          <a:p>
            <a:pPr lvl="0" algn="just">
              <a:lnSpc>
                <a:spcPct val="10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Managers play a central role in fair, transparent, and consistent reward decisions.</a:t>
            </a:r>
          </a:p>
          <a:p>
            <a:pPr lvl="0" algn="just">
              <a:lnSpc>
                <a:spcPct val="10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Complex global HR and compensation challenges require continuous adaptation.</a:t>
            </a:r>
          </a:p>
          <a:p>
            <a:pPr lvl="0" algn="just">
              <a:lnSpc>
                <a:spcPct val="100000"/>
              </a:lnSpc>
            </a:pPr>
            <a:r>
              <a:rPr lang="en-IN" sz="1600" dirty="0">
                <a:latin typeface="Arial" panose="020B0604020202020204" pitchFamily="34" charset="0"/>
                <a:cs typeface="Arial" panose="020B0604020202020204" pitchFamily="34" charset="0"/>
              </a:rPr>
              <a:t>Strategic improvements ensure Unilever maintains innovative, equitable, market-leading reward systems.</a:t>
            </a:r>
          </a:p>
          <a:p>
            <a:pPr>
              <a:lnSpc>
                <a:spcPct val="100000"/>
              </a:lnSpc>
            </a:pPr>
            <a:endParaRPr lang="en-US" sz="1700" dirty="0"/>
          </a:p>
        </p:txBody>
      </p:sp>
      <p:pic>
        <p:nvPicPr>
          <p:cNvPr id="2097178" name="Picture 7"/>
          <p:cNvPicPr>
            <a:picLocks noChangeAspect="1"/>
          </p:cNvPicPr>
          <p:nvPr/>
        </p:nvPicPr>
        <p:blipFill>
          <a:blip r:embed="rId2"/>
          <a:srcRect l="8286" r="5045" b="-2"/>
          <a:stretch>
            <a:fillRect/>
          </a:stretch>
        </p:blipFill>
        <p:spPr>
          <a:xfrm>
            <a:off x="6626578" y="1192722"/>
            <a:ext cx="5041166" cy="5162357"/>
          </a:xfrm>
          <a:prstGeom prst="rect">
            <a:avLst/>
          </a:prstGeom>
        </p:spPr>
      </p:pic>
      <p:sp>
        <p:nvSpPr>
          <p:cNvPr id="104875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24256" y="6186231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57" name="Title 1"/>
          <p:cNvSpPr>
            <a:spLocks noGrp="1"/>
          </p:cNvSpPr>
          <p:nvPr>
            <p:ph type="title"/>
          </p:nvPr>
        </p:nvSpPr>
        <p:spPr>
          <a:xfrm>
            <a:off x="515112" y="783099"/>
            <a:ext cx="11155680" cy="1045701"/>
          </a:xfrm>
        </p:spPr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58" name="Content Placeholder 2"/>
          <p:cNvSpPr>
            <a:spLocks noGrp="1"/>
          </p:cNvSpPr>
          <p:nvPr>
            <p:ph idx="1"/>
          </p:nvPr>
        </p:nvSpPr>
        <p:spPr>
          <a:xfrm>
            <a:off x="515111" y="1828800"/>
            <a:ext cx="11155680" cy="4517136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Abdul-Azeez, O.Y.,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Nwabekee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U.S., Agu, E.E. and Ignatius, T., 2024. Strategic approaches to sustainability in multinational corporations: A comprehensive review.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Frontline Research in Science and Technology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(02), pp.038-054.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Aggarwal, M., Hutchison, B.,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Kokorelias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K.M.,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Bilgic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 and Glazier, R.H., 2025. The impact of remuneration, extrinsic and intrinsic incentives on interprofessional primary care teams: results from a rapid scoping review.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BMC Primary 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26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(1), p.25.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Anita, S.Y.,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Suryaningsih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Suhendra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A., Gani, I.M.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Febrian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W.D., 2024. Human Resource Management Concepts: Organizational Development, Remuneration Management and Organizational Sustainability.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Dinasti International Journal of Management Science (DIJMS)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(1).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Balogun, A.R.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Omotoye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O.O., 2020. Remuneration and employee performance in global communication limited, Lagos Nigeria.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IOSR Journal of Business and Management (IOSR-JBM)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22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(2), pp.15-21.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Barczak, A., Dembińska, I., Rostkowski, T.,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Szopik-Depczyńska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K. and Rozmus, D., 2021. Structure of remuneration as assessed by employees of the energy sector—multivariate correspondence analysis.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Energies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14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(22), p.7472.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Cheng, Y., 2021, February. Analysis on the Opportunities and Challenges of Unilever’s Differentiated Competition by Using SWOT and PEST. In 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6th International Conference on Economics, Management, Law and Education (EMLE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 2020)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(pp. 280-284). Atlantis Press.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/>
          </a:p>
        </p:txBody>
      </p:sp>
      <p:sp>
        <p:nvSpPr>
          <p:cNvPr id="104875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15112" y="6345936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r>
              <a:rPr lang="en-US" dirty="0"/>
              <a:t> 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0" name="Title 1"/>
          <p:cNvSpPr>
            <a:spLocks noGrp="1"/>
          </p:cNvSpPr>
          <p:nvPr>
            <p:ph type="title"/>
          </p:nvPr>
        </p:nvSpPr>
        <p:spPr>
          <a:xfrm>
            <a:off x="521208" y="815223"/>
            <a:ext cx="11155680" cy="779371"/>
          </a:xfrm>
        </p:spPr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US" dirty="0"/>
          </a:p>
        </p:txBody>
      </p:sp>
      <p:sp>
        <p:nvSpPr>
          <p:cNvPr id="1048761" name="Content Placeholder 2"/>
          <p:cNvSpPr>
            <a:spLocks noGrp="1"/>
          </p:cNvSpPr>
          <p:nvPr>
            <p:ph idx="1"/>
          </p:nvPr>
        </p:nvSpPr>
        <p:spPr>
          <a:xfrm>
            <a:off x="621792" y="1668380"/>
            <a:ext cx="11155680" cy="4750708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Cherrington, M.,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Airehrour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D., Madanian, S., Lu, J., Xu, Q.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Artiushkina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P., 2021, October. Remuneration review: Risk, planning, and modelling beyond the Covid crisis. In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2021 IEEE 12th Annual Information Technology, Electronics and Mobile Communication Conference (IEMCON)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(pp. 0412-0419). IEEE.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Colvin, C.J., Hodgins, S. and Perry, H.B., 2021. Community health workers at the dawn of a new era: 8. Incentives and remuneration.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Research Policy and Systems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(Suppl 3), p.106.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Elrayah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M. and Semlali, Y., 2023. Sustainable total reward strategies for talented employees’ sustainable performance, satisfaction, and motivation: Evidence from the educational sector.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(2), p.1605.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Ghial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R., Pundir, D., Kaur, R. and Jawanda, K., 2024, August. An Analytical Overview of Sustainable Strategies of Hindustan Unilever and Samsung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Electroniics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in Business Sustainability. In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Conference on ICT for Sustainable Development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 (pp. 187-199). Singapore: Springer Nature Singapore.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Ghial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R., Pundir, D., Kaur, R. and Jawanda, K., 2025. An Analytical Overview of Sustainable Strategies of Hindustan Unilever.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ICT Systems and Sustainability: Proceedings of ICT4SD 2024, Volume 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1159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p.187.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Hadi, R. and Anwar, R., 2024. The Influence of Work Culture and Remuneration on Employee Performance At Pt. X In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Cikarang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Indonesia.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Management, Economics, Trade, and Accounting Journal (META-JOURNAL)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(5), pp.183-194.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/>
          </a:p>
        </p:txBody>
      </p:sp>
      <p:sp>
        <p:nvSpPr>
          <p:cNvPr id="1048762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21792" y="6236525"/>
            <a:ext cx="4114800" cy="365125"/>
          </a:xfrm>
        </p:spPr>
        <p:txBody>
          <a:bodyPr/>
          <a:lstStyle/>
          <a:p>
            <a:r>
              <a:rPr lang="en-US" sz="1200" dirty="0"/>
              <a:t>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3" name="Title 1"/>
          <p:cNvSpPr>
            <a:spLocks noGrp="1"/>
          </p:cNvSpPr>
          <p:nvPr>
            <p:ph type="title"/>
          </p:nvPr>
        </p:nvSpPr>
        <p:spPr>
          <a:xfrm>
            <a:off x="473268" y="828827"/>
            <a:ext cx="11155680" cy="1045701"/>
          </a:xfrm>
        </p:spPr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US" dirty="0"/>
          </a:p>
        </p:txBody>
      </p:sp>
      <p:sp>
        <p:nvSpPr>
          <p:cNvPr id="1048764" name="Content Placeholder 2"/>
          <p:cNvSpPr>
            <a:spLocks noGrp="1"/>
          </p:cNvSpPr>
          <p:nvPr>
            <p:ph idx="1"/>
          </p:nvPr>
        </p:nvSpPr>
        <p:spPr>
          <a:xfrm>
            <a:off x="473268" y="1534333"/>
            <a:ext cx="11155680" cy="4221273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Jones, S. and White, G., 2021. Reward strategy and managing performance. Strategic Human Resource Management: An International Perspective, 217.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Joniaková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Z., Mikle, L.,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Blštáková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 and Taha, V.A., 2022. Remuneration of Employees as a Tool of Strategic Management of Human Resources. The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Poprad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Economic and Management, 10, p.85.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Ntanos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S., Sidiropoulos, G. and Kyriakopoulos, G.L., 2020. Remuneration and reward systems during an economic crisis: Case study from Attica region, Greece. Problems and Perspectives in Management, 18(2), p.261.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Onyekwelu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R.U., Dike, E.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Muogbo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U.S., 2020. Remuneration as a tool for increasing Employee Performance in Nigerian. Available at SSRN 3565079.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Radvila, G.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Šilingienė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V., 2020. Designing remuneration systems of organizations for sustainable HRM: the core characteristics of an emerging field. International journal of human resource studies., 10(2), pp.252-279.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Rokeman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N.R.M., Kob, C.G.C.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Sobry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H.C., 2023. The role of reward in teachers’ job satisfaction towards job performance: A literature review. Malaysian Journal of Social Sciences and Humanities (MJSSH), 8(11), pp.e002591-e002591.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Soehaditama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J.P.,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Sulistyowati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Pramukty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R., Susanto, P.C.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Setyawati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A., 2024. Remuneration Model and Delegation Leadership Impact on Job Satisfaction: Literature Review Study. 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Greenation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Education and Culture Review, 1(1), pp.23-31.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UWASE, P.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Irechukwu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E.N., 2023. Influence of remuneration structure on employee performance at MTN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Rwandacell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headquarters. Journal of Human Resource &amp; Leadership, 7(2), pp.26-43.</a:t>
            </a:r>
            <a:endParaRPr lang="en-IN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48765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73268" y="6492875"/>
            <a:ext cx="4114800" cy="365125"/>
          </a:xfrm>
        </p:spPr>
        <p:txBody>
          <a:bodyPr/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Amaan Allauddin Sayyed,Id-2437446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3" name="Title 1"/>
          <p:cNvSpPr>
            <a:spLocks noGrp="1"/>
          </p:cNvSpPr>
          <p:nvPr>
            <p:ph type="title"/>
          </p:nvPr>
        </p:nvSpPr>
        <p:spPr>
          <a:xfrm>
            <a:off x="473268" y="828827"/>
            <a:ext cx="11155680" cy="1045701"/>
          </a:xfrm>
        </p:spPr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Overall Conclusion </a:t>
            </a:r>
            <a:endParaRPr lang="en-US" dirty="0"/>
          </a:p>
        </p:txBody>
      </p:sp>
      <p:sp>
        <p:nvSpPr>
          <p:cNvPr id="1048764" name="Content Placeholder 2"/>
          <p:cNvSpPr>
            <a:spLocks noGrp="1"/>
          </p:cNvSpPr>
          <p:nvPr>
            <p:ph idx="1"/>
          </p:nvPr>
        </p:nvSpPr>
        <p:spPr>
          <a:xfrm>
            <a:off x="518160" y="1971465"/>
            <a:ext cx="11155680" cy="4221273"/>
          </a:xfrm>
        </p:spPr>
        <p:txBody>
          <a:bodyPr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Unilever’s HRM system is strategically integrated, combining advanced recruitment, continuous development, an inclusive culture, and competitive rewards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Blumen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Cepellos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Line managers play a central cross-cutting role in talent decisions, capability development, DEI enforcement, and performance-based rewards.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transformation—AI screening, digital learning, HR analytics—drives efficiency but introduces fairness and adoption challenges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(Hamza et al., 2021)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DEI remains a strategic priority, yet misalignment between global commitments and practical outcomes weakens credibility (Balogun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Omotoye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Strategic challenges across functions include skill shortages, fairness concerns, global consistency, and employee well-being.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Strengthening transparency, manager capability, local flexibility, and evidence-based HR practices will help Unilever maintain a future-ready, inclusive, and high-performing workforce.</a:t>
            </a:r>
            <a:endParaRPr lang="en-IN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736565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766" name="Freeform: Shape 2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48767" name="Freeform: Shape 22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0" y="6209925"/>
            <a:ext cx="11155680" cy="4571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48768" name="Rectangle 24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97179" name="Picture 5" descr="Aerial view of a highway near the ocean"/>
          <p:cNvPicPr>
            <a:picLocks noChangeAspect="1"/>
          </p:cNvPicPr>
          <p:nvPr/>
        </p:nvPicPr>
        <p:blipFill>
          <a:blip r:embed="rId3"/>
          <a:srcRect t="9436" r="-1" b="1554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048769" name="Rectangle 26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1524" y="3205875"/>
            <a:ext cx="12188952" cy="3652125"/>
          </a:xfrm>
          <a:prstGeom prst="rect">
            <a:avLst/>
          </a:prstGeom>
          <a:gradFill>
            <a:gsLst>
              <a:gs pos="0">
                <a:schemeClr val="tx1"/>
              </a:gs>
              <a:gs pos="0">
                <a:srgbClr val="000000">
                  <a:alpha val="70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770" name="Title 1"/>
          <p:cNvSpPr>
            <a:spLocks noGrp="1"/>
          </p:cNvSpPr>
          <p:nvPr>
            <p:ph type="title"/>
          </p:nvPr>
        </p:nvSpPr>
        <p:spPr>
          <a:xfrm>
            <a:off x="517870" y="3753532"/>
            <a:ext cx="5021182" cy="233377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rgbClr val="FFFFFF"/>
                </a:solidFill>
              </a:rPr>
              <a:t>Thank you</a:t>
            </a:r>
            <a:br>
              <a:rPr lang="en-US" sz="6000">
                <a:solidFill>
                  <a:srgbClr val="FFFFFF"/>
                </a:solidFill>
              </a:rPr>
            </a:br>
            <a:endParaRPr lang="en-US" sz="6000">
              <a:solidFill>
                <a:srgbClr val="FFFFFF"/>
              </a:solidFill>
            </a:endParaRPr>
          </a:p>
        </p:txBody>
      </p:sp>
      <p:sp>
        <p:nvSpPr>
          <p:cNvPr id="1048771" name="Rectangle 4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517870" y="619498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772" name="Rectangle 3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6662168" y="6298540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77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Id-243475Id-2434754 4 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1048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8770" grpId="0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4646</Words>
  <Application>Microsoft Macintosh PowerPoint</Application>
  <PresentationFormat>Widescreen</PresentationFormat>
  <Paragraphs>366</Paragraphs>
  <Slides>44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Al Bayan Plain</vt:lpstr>
      <vt:lpstr>Aptos</vt:lpstr>
      <vt:lpstr>Arial</vt:lpstr>
      <vt:lpstr>Bierstadt</vt:lpstr>
      <vt:lpstr>Wingdings</vt:lpstr>
      <vt:lpstr>GestaltVTI</vt:lpstr>
      <vt:lpstr>Company-Unilever Plc</vt:lpstr>
      <vt:lpstr>Recruitment &amp; Selection</vt:lpstr>
      <vt:lpstr>Introduction  </vt:lpstr>
      <vt:lpstr>Current Policies &amp; Practices </vt:lpstr>
      <vt:lpstr>Role of Line Managers </vt:lpstr>
      <vt:lpstr>Strategic Alignment </vt:lpstr>
      <vt:lpstr>Key Challenges </vt:lpstr>
      <vt:lpstr>Recommendations </vt:lpstr>
      <vt:lpstr>Reference </vt:lpstr>
      <vt:lpstr>Training &amp; Development</vt:lpstr>
      <vt:lpstr>Introduction</vt:lpstr>
      <vt:lpstr>HR Policies &amp; practices</vt:lpstr>
      <vt:lpstr>Role of line Managements</vt:lpstr>
      <vt:lpstr>Strategic alignment of company goals</vt:lpstr>
      <vt:lpstr>Strategic alignment of company goals</vt:lpstr>
      <vt:lpstr>Key HR Challenges</vt:lpstr>
      <vt:lpstr>Key HR Challenges</vt:lpstr>
      <vt:lpstr>HR best Practices</vt:lpstr>
      <vt:lpstr>Conclusion</vt:lpstr>
      <vt:lpstr>References</vt:lpstr>
      <vt:lpstr>Diversity, equity, and inclusion</vt:lpstr>
      <vt:lpstr>Introduction and contents of discussion   </vt:lpstr>
      <vt:lpstr>Diversity, equity, and inclusion (DEI) in Unilever  </vt:lpstr>
      <vt:lpstr>Current HR Policies &amp; Practices (DEI Focus) in Unilever </vt:lpstr>
      <vt:lpstr>Role of Line Managers in DEI Implementation </vt:lpstr>
      <vt:lpstr>Strategic Alignment of HR Practices with Company Goals </vt:lpstr>
      <vt:lpstr>Key HR Challenges Related to DEI in Unilever  </vt:lpstr>
      <vt:lpstr>Practical, Realistic DEI Recommendations </vt:lpstr>
      <vt:lpstr>Conclusion</vt:lpstr>
      <vt:lpstr>References  </vt:lpstr>
      <vt:lpstr>Reward &amp; Remuneration</vt:lpstr>
      <vt:lpstr>Introduction and Overview of UNILEVER</vt:lpstr>
      <vt:lpstr>HR Department Structure at Unilever</vt:lpstr>
      <vt:lpstr>Role of Line Managers in HR Implementation</vt:lpstr>
      <vt:lpstr>Challenges in Reward Management</vt:lpstr>
      <vt:lpstr>Global HR and Compensation Challenges</vt:lpstr>
      <vt:lpstr>Technology in Reward Management</vt:lpstr>
      <vt:lpstr>Enhancing Managerial Role in Rewards</vt:lpstr>
      <vt:lpstr>Conclusion</vt:lpstr>
      <vt:lpstr>Reference</vt:lpstr>
      <vt:lpstr>Reference</vt:lpstr>
      <vt:lpstr>Reference</vt:lpstr>
      <vt:lpstr>Overall Conclusion 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Company-Unilever Plc</dc:title>
  <dc:creator>Sadman Ahmed Sunny</dc:creator>
  <cp:lastModifiedBy>Sadman Ahmed Sunny</cp:lastModifiedBy>
  <cp:revision>5</cp:revision>
  <dcterms:created xsi:type="dcterms:W3CDTF">2025-11-22T13:03:54Z</dcterms:created>
  <dcterms:modified xsi:type="dcterms:W3CDTF">2025-11-30T23:44:55Z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8f22148a5ca0497ba1788467717db3a3</vt:lpwstr>
  </property>
</Properties>
</file>