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83" r:id="rId1"/>
  </p:sldMasterIdLst>
  <p:notesMasterIdLst>
    <p:notesMasterId r:id="rId19"/>
  </p:notesMasterIdLst>
  <p:handoutMasterIdLst>
    <p:handoutMasterId r:id="rId20"/>
  </p:handoutMasterIdLst>
  <p:sldIdLst>
    <p:sldId id="381" r:id="rId2"/>
    <p:sldId id="399" r:id="rId3"/>
    <p:sldId id="424" r:id="rId4"/>
    <p:sldId id="400" r:id="rId5"/>
    <p:sldId id="401" r:id="rId6"/>
    <p:sldId id="421" r:id="rId7"/>
    <p:sldId id="398" r:id="rId8"/>
    <p:sldId id="382" r:id="rId9"/>
    <p:sldId id="422" r:id="rId10"/>
    <p:sldId id="402" r:id="rId11"/>
    <p:sldId id="384" r:id="rId12"/>
    <p:sldId id="383" r:id="rId13"/>
    <p:sldId id="404" r:id="rId14"/>
    <p:sldId id="403" r:id="rId15"/>
    <p:sldId id="423" r:id="rId16"/>
    <p:sldId id="385" r:id="rId17"/>
    <p:sldId id="387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805B5"/>
    <a:srgbClr val="00FF00"/>
    <a:srgbClr val="0099FF"/>
    <a:srgbClr val="FFFFCC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67" autoAdjust="0"/>
    <p:restoredTop sz="73563" autoAdjust="0"/>
  </p:normalViewPr>
  <p:slideViewPr>
    <p:cSldViewPr>
      <p:cViewPr varScale="1">
        <p:scale>
          <a:sx n="92" d="100"/>
          <a:sy n="92" d="100"/>
        </p:scale>
        <p:origin x="570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7" d="100"/>
          <a:sy n="87" d="100"/>
        </p:scale>
        <p:origin x="-1182" y="-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endParaRPr lang="en-GB"/>
          </a:p>
        </p:txBody>
      </p:sp>
      <p:sp>
        <p:nvSpPr>
          <p:cNvPr id="809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11A6656A-BEFD-4229-BE6E-9E42FCC047C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9536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308EA24-1E34-40A5-B68B-AC58A8ED109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8894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8EA24-1E34-40A5-B68B-AC58A8ED109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5806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08EA24-1E34-40A5-B68B-AC58A8ED109E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368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CBCBB546-BD0A-4D70-9474-4700DE53A3D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415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C915B-145C-40F6-99CB-D58974DAC40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68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550D7-B2C5-408C-977C-D5F6DD4FBD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81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579F-B90A-4A0C-8BBB-FF18B67DB2C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652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5EC1-2614-4FC1-A0D6-8A636B4508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995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87D8C-81EB-4E90-A447-289C6BAB246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600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A7F-D5F8-491C-A945-7307036BD2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03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60055-D6EF-4C11-981B-D0D23D985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85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A3A8E-8D86-434E-833E-E4E5EEB1C2B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51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985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911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6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1074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94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00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E36F6-166E-4292-A6E6-5BC10CC9CA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959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80048-489C-4C1A-AFE5-CC7607E29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011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A5EF6CE-187C-484A-8BFB-5B52E9028D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6730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  <p:sldLayoutId id="2147483696" r:id="rId13"/>
    <p:sldLayoutId id="2147483697" r:id="rId14"/>
    <p:sldLayoutId id="2147483698" r:id="rId15"/>
    <p:sldLayoutId id="2147483699" r:id="rId16"/>
    <p:sldLayoutId id="214748370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hyperlink" Target="https://www.youtube.com/watch?v=unAmVIk-E8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melines.tv/index.php?t=0&amp;e=12" TargetMode="External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bl.uk/georgian-britain/articles/the-rise-of-cities-in-the-18th-centur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www.timelines.tv/index.php?t=0&amp;e=15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www.timelines.tv/index.php?t=0&amp;e=14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www.timelines.tv/index.php?t=0&amp;e=16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18" y="32048"/>
            <a:ext cx="9144000" cy="691672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3059832" y="20007"/>
            <a:ext cx="5714228" cy="24214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history of  present housing stock: Roots in the Industrial revolution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578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7100" y="4383410"/>
            <a:ext cx="3332894" cy="24745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171400"/>
            <a:ext cx="7772400" cy="1456267"/>
          </a:xfrm>
        </p:spPr>
        <p:txBody>
          <a:bodyPr/>
          <a:lstStyle/>
          <a:p>
            <a:r>
              <a:rPr lang="en-GB" dirty="0" smtClean="0"/>
              <a:t>Agrarian cottage based industry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08" y="1677488"/>
            <a:ext cx="5724128" cy="42930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908720"/>
            <a:ext cx="9109994" cy="5962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21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439" y="18752"/>
            <a:ext cx="7772400" cy="1456267"/>
          </a:xfrm>
        </p:spPr>
        <p:txBody>
          <a:bodyPr/>
          <a:lstStyle/>
          <a:p>
            <a:r>
              <a:rPr lang="en-GB" dirty="0" smtClean="0"/>
              <a:t>Industrialisation and urbanisation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439" y="1337900"/>
            <a:ext cx="7772400" cy="2446256"/>
          </a:xfrm>
        </p:spPr>
        <p:txBody>
          <a:bodyPr/>
          <a:lstStyle/>
          <a:p>
            <a:r>
              <a:rPr lang="en-GB" dirty="0" smtClean="0"/>
              <a:t>Why </a:t>
            </a:r>
            <a:r>
              <a:rPr lang="en-GB" dirty="0" smtClean="0"/>
              <a:t>industrialisation </a:t>
            </a:r>
            <a:r>
              <a:rPr lang="en-GB" dirty="0" smtClean="0"/>
              <a:t>in UK?</a:t>
            </a:r>
          </a:p>
          <a:p>
            <a:r>
              <a:rPr lang="en-GB" dirty="0" smtClean="0">
                <a:hlinkClick r:id="rId2"/>
              </a:rPr>
              <a:t>Crafts, N. (2014) 4mins Discuss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9114" y="1756553"/>
            <a:ext cx="4228271" cy="4420162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260439" y="3872459"/>
            <a:ext cx="4159307" cy="2304256"/>
            <a:chOff x="85437" y="2924945"/>
            <a:chExt cx="4159307" cy="2304256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5437" y="2924945"/>
              <a:ext cx="4159307" cy="2304256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899592" y="2977409"/>
              <a:ext cx="194421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Birmingham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946015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935878"/>
            <a:ext cx="7970020" cy="59492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87624" y="260648"/>
            <a:ext cx="7104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  <a:hlinkClick r:id="rId3"/>
              </a:rPr>
              <a:t>Manchester: March of bricks and mortar 7 mins Discuss</a:t>
            </a:r>
            <a:endParaRPr lang="en-GB" dirty="0">
              <a:solidFill>
                <a:schemeClr val="tx1">
                  <a:lumMod val="60000"/>
                  <a:lumOff val="4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6721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36496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60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8520" y="-246689"/>
            <a:ext cx="7772400" cy="1456267"/>
          </a:xfrm>
        </p:spPr>
        <p:txBody>
          <a:bodyPr/>
          <a:lstStyle/>
          <a:p>
            <a:r>
              <a:rPr lang="en-GB" dirty="0" smtClean="0"/>
              <a:t>The rise of cities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41301"/>
            <a:ext cx="7772400" cy="3649133"/>
          </a:xfrm>
        </p:spPr>
        <p:txBody>
          <a:bodyPr/>
          <a:lstStyle/>
          <a:p>
            <a:r>
              <a:rPr lang="en-GB" dirty="0">
                <a:hlinkClick r:id="rId2"/>
              </a:rPr>
              <a:t>I</a:t>
            </a:r>
            <a:r>
              <a:rPr lang="en-GB" dirty="0" smtClean="0">
                <a:hlinkClick r:id="rId2"/>
              </a:rPr>
              <a:t>mages from the British library</a:t>
            </a:r>
            <a:endParaRPr lang="en-GB" dirty="0" smtClean="0"/>
          </a:p>
          <a:p>
            <a:r>
              <a:rPr lang="en-GB" dirty="0" smtClean="0"/>
              <a:t>London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2706795"/>
            <a:ext cx="6120680" cy="41280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0987" y="1052736"/>
            <a:ext cx="4509770" cy="2994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81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557" y="90542"/>
            <a:ext cx="4578491" cy="770988"/>
          </a:xfrm>
        </p:spPr>
        <p:txBody>
          <a:bodyPr/>
          <a:lstStyle/>
          <a:p>
            <a:r>
              <a:rPr lang="en-GB" dirty="0" smtClean="0"/>
              <a:t>Swansea: </a:t>
            </a:r>
            <a:r>
              <a:rPr lang="en-GB" dirty="0" err="1" smtClean="0"/>
              <a:t>Hafod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3" y="861529"/>
            <a:ext cx="9144000" cy="60374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0"/>
            <a:ext cx="3419872" cy="3880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61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283356"/>
            <a:ext cx="7772400" cy="1456267"/>
          </a:xfrm>
        </p:spPr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681046"/>
            <a:ext cx="3682752" cy="3649133"/>
          </a:xfrm>
        </p:spPr>
        <p:txBody>
          <a:bodyPr>
            <a:normAutofit/>
          </a:bodyPr>
          <a:lstStyle/>
          <a:p>
            <a:r>
              <a:rPr lang="en-GB" dirty="0" smtClean="0"/>
              <a:t>Seismic change in how and where people lived</a:t>
            </a:r>
          </a:p>
          <a:p>
            <a:r>
              <a:rPr lang="en-GB" dirty="0"/>
              <a:t>U</a:t>
            </a:r>
            <a:r>
              <a:rPr lang="en-GB" dirty="0" smtClean="0"/>
              <a:t>rbanisation</a:t>
            </a:r>
          </a:p>
          <a:p>
            <a:r>
              <a:rPr lang="en-GB" dirty="0" smtClean="0"/>
              <a:t>This </a:t>
            </a:r>
            <a:r>
              <a:rPr lang="en-GB" dirty="0"/>
              <a:t>was a time of massive social change as people flocked to the cities, which experienced overcrowding and consequence expansion in many cases due to cholera epidemics. </a:t>
            </a: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102366"/>
            <a:ext cx="4211960" cy="65851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678" y="4110780"/>
            <a:ext cx="4357330" cy="262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617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94125"/>
            <a:ext cx="7772400" cy="1456267"/>
          </a:xfrm>
        </p:spPr>
        <p:txBody>
          <a:bodyPr/>
          <a:lstStyle/>
          <a:p>
            <a:r>
              <a:rPr lang="en-GB" dirty="0" smtClean="0"/>
              <a:t>Manchester: Planning late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2068"/>
            <a:ext cx="3322712" cy="3649133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60000"/>
                    <a:lumOff val="40000"/>
                  </a:schemeClr>
                </a:solidFill>
                <a:hlinkClick r:id="rId2"/>
              </a:rPr>
              <a:t>First attempts at solving the urban problems 9 mins</a:t>
            </a:r>
            <a:endParaRPr lang="en-GB" dirty="0">
              <a:solidFill>
                <a:schemeClr val="tx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943" y="1094846"/>
            <a:ext cx="3718572" cy="22489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976" y="1094846"/>
            <a:ext cx="4333875" cy="574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96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77" y="-418766"/>
            <a:ext cx="7200800" cy="1456267"/>
          </a:xfrm>
        </p:spPr>
        <p:txBody>
          <a:bodyPr/>
          <a:lstStyle/>
          <a:p>
            <a:r>
              <a:rPr lang="en-GB" dirty="0" smtClean="0"/>
              <a:t>Industrial Revolution: An early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5538" y="188640"/>
            <a:ext cx="5310673" cy="3649133"/>
          </a:xfrm>
        </p:spPr>
        <p:txBody>
          <a:bodyPr>
            <a:normAutofit/>
          </a:bodyPr>
          <a:lstStyle/>
          <a:p>
            <a:r>
              <a:rPr lang="en-GB" dirty="0" smtClean="0"/>
              <a:t>By </a:t>
            </a:r>
            <a:r>
              <a:rPr lang="en-GB" dirty="0"/>
              <a:t>the end of the century the basic needs for housing of workers and their families had been recognised and embodied in new Model Home </a:t>
            </a:r>
            <a:r>
              <a:rPr lang="en-GB" dirty="0" smtClean="0"/>
              <a:t>designs</a:t>
            </a:r>
          </a:p>
          <a:p>
            <a:pPr lvl="1"/>
            <a:r>
              <a:rPr lang="en-GB" dirty="0" smtClean="0"/>
              <a:t>Henry Roberts’ Dwellings of the labouring classes (1850)</a:t>
            </a:r>
          </a:p>
          <a:p>
            <a:pPr lvl="1"/>
            <a:r>
              <a:rPr lang="en-GB" dirty="0" smtClean="0"/>
              <a:t>Some Philanthropy e.g. World Heritage Site </a:t>
            </a:r>
            <a:r>
              <a:rPr lang="en-GB" dirty="0" err="1" smtClean="0"/>
              <a:t>Saltaire</a:t>
            </a:r>
            <a:endParaRPr lang="en-GB" dirty="0" smtClean="0"/>
          </a:p>
          <a:p>
            <a:pPr lvl="2"/>
            <a:r>
              <a:rPr lang="en-GB" dirty="0" err="1" smtClean="0">
                <a:hlinkClick r:id="rId2"/>
              </a:rPr>
              <a:t>Saltaire</a:t>
            </a:r>
            <a:r>
              <a:rPr lang="en-GB" dirty="0" smtClean="0">
                <a:hlinkClick r:id="rId2"/>
              </a:rPr>
              <a:t>: Bradford 7 mins</a:t>
            </a:r>
            <a:endParaRPr lang="en-GB" dirty="0" smtClean="0"/>
          </a:p>
          <a:p>
            <a:pPr lvl="1"/>
            <a:r>
              <a:rPr lang="en-GB" dirty="0" smtClean="0"/>
              <a:t>Model homes est. new standards for workers homes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23265"/>
            <a:ext cx="5148064" cy="33347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4" y="1144144"/>
            <a:ext cx="3995936" cy="5713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56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171400"/>
            <a:ext cx="7772400" cy="1456267"/>
          </a:xfrm>
        </p:spPr>
        <p:txBody>
          <a:bodyPr/>
          <a:lstStyle/>
          <a:p>
            <a:r>
              <a:rPr lang="en-GB" dirty="0" smtClean="0"/>
              <a:t>The dawn of the Edwardian era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01358"/>
            <a:ext cx="7772400" cy="503595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Generally, </a:t>
            </a:r>
            <a:r>
              <a:rPr lang="en-GB" dirty="0"/>
              <a:t>there was no electricity. </a:t>
            </a:r>
            <a:endParaRPr lang="en-GB" dirty="0" smtClean="0"/>
          </a:p>
          <a:p>
            <a:r>
              <a:rPr lang="en-GB" dirty="0" smtClean="0"/>
              <a:t>Heating </a:t>
            </a:r>
            <a:r>
              <a:rPr lang="en-GB" dirty="0"/>
              <a:t>was by burning coal. </a:t>
            </a:r>
            <a:endParaRPr lang="en-GB" dirty="0" smtClean="0"/>
          </a:p>
          <a:p>
            <a:r>
              <a:rPr lang="en-GB" dirty="0" smtClean="0"/>
              <a:t>Air </a:t>
            </a:r>
            <a:r>
              <a:rPr lang="en-GB" dirty="0"/>
              <a:t>pollution </a:t>
            </a:r>
            <a:r>
              <a:rPr lang="en-GB" dirty="0" smtClean="0"/>
              <a:t>was poor. </a:t>
            </a:r>
          </a:p>
          <a:p>
            <a:r>
              <a:rPr lang="en-GB" dirty="0" smtClean="0"/>
              <a:t>Density: Industrial </a:t>
            </a:r>
            <a:r>
              <a:rPr lang="en-GB" dirty="0"/>
              <a:t>workers were crammed into two room back to backs in densities of up to 250 houses per </a:t>
            </a:r>
            <a:r>
              <a:rPr lang="en-GB" dirty="0" smtClean="0"/>
              <a:t>hectare</a:t>
            </a:r>
          </a:p>
          <a:p>
            <a:r>
              <a:rPr lang="en-GB" dirty="0"/>
              <a:t>From 1800 to 1900 the UK population grew from about 11 million to 32 million. The urban population increased from around 2 million to over 20 million</a:t>
            </a:r>
          </a:p>
          <a:p>
            <a:r>
              <a:rPr lang="en-GB" dirty="0"/>
              <a:t>In the new urban areas, workers lived in overcrowded houses. Lack of sanitation and fresh water, and poor food often contributed to a depressing downward spiral towards slum </a:t>
            </a:r>
            <a:r>
              <a:rPr lang="en-GB" dirty="0" smtClean="0"/>
              <a:t>conditions.</a:t>
            </a:r>
            <a:endParaRPr lang="en-GB" dirty="0"/>
          </a:p>
          <a:p>
            <a:r>
              <a:rPr lang="en-GB" dirty="0"/>
              <a:t>Victorian mains sewers, flushing WCs and waste collections were breakthroughs in public </a:t>
            </a:r>
            <a:r>
              <a:rPr lang="en-GB" dirty="0" smtClean="0"/>
              <a:t>health. </a:t>
            </a:r>
            <a:r>
              <a:rPr lang="en-GB" dirty="0" smtClean="0">
                <a:solidFill>
                  <a:srgbClr val="FFFF00"/>
                </a:solidFill>
              </a:rPr>
              <a:t>Some sewage </a:t>
            </a:r>
            <a:r>
              <a:rPr lang="en-GB" dirty="0">
                <a:solidFill>
                  <a:srgbClr val="FFFF00"/>
                </a:solidFill>
              </a:rPr>
              <a:t>systems had been implemented (Joseph </a:t>
            </a:r>
            <a:r>
              <a:rPr lang="en-GB" dirty="0" err="1">
                <a:solidFill>
                  <a:srgbClr val="FFFF00"/>
                </a:solidFill>
              </a:rPr>
              <a:t>Bazalgette</a:t>
            </a:r>
            <a:r>
              <a:rPr lang="en-GB" dirty="0">
                <a:solidFill>
                  <a:srgbClr val="FFFF00"/>
                </a:solidFill>
              </a:rPr>
              <a:t> 1875 famous London Sewage system). </a:t>
            </a:r>
            <a:endParaRPr lang="en-GB" dirty="0"/>
          </a:p>
          <a:p>
            <a:r>
              <a:rPr lang="en-GB" dirty="0"/>
              <a:t>Public health concerns drove the development of the 1878 Model Bye Laws, which consolidated a process of building control</a:t>
            </a:r>
          </a:p>
          <a:p>
            <a:r>
              <a:rPr lang="en-GB" dirty="0"/>
              <a:t>Henry Roberts’ Model Home established new standards for workers’ dwellings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-24138"/>
            <a:ext cx="8280919" cy="688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75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59516"/>
            <a:ext cx="2843808" cy="2104340"/>
          </a:xfrm>
        </p:spPr>
        <p:txBody>
          <a:bodyPr/>
          <a:lstStyle/>
          <a:p>
            <a:r>
              <a:rPr lang="en-GB" dirty="0" smtClean="0"/>
              <a:t>Changes to urban and housing fabric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509665"/>
            <a:ext cx="5523098" cy="5184577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Rail mania = suburban developments started</a:t>
            </a:r>
          </a:p>
          <a:p>
            <a:pPr lvl="1"/>
            <a:r>
              <a:rPr lang="en-GB" dirty="0" smtClean="0"/>
              <a:t>This allowed development because more land was available and it led to a glut of middle class housing.</a:t>
            </a:r>
          </a:p>
          <a:p>
            <a:pPr lvl="1"/>
            <a:r>
              <a:rPr lang="en-GB" dirty="0" smtClean="0"/>
              <a:t>However, working classes were still in slums with health issues e.g. TB, Cholera</a:t>
            </a:r>
          </a:p>
          <a:p>
            <a:pPr lvl="1"/>
            <a:r>
              <a:rPr lang="en-GB" dirty="0" smtClean="0"/>
              <a:t>Public health drove the reform of cities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129" y="0"/>
            <a:ext cx="3419872" cy="681701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484784"/>
            <a:ext cx="3327449" cy="2049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96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-26414" r="26684"/>
          <a:stretch/>
        </p:blipFill>
        <p:spPr>
          <a:xfrm>
            <a:off x="-2844824" y="58316"/>
            <a:ext cx="10188632" cy="67413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80928"/>
            <a:ext cx="7772400" cy="1456267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5" name="Right Arrow 4"/>
          <p:cNvSpPr/>
          <p:nvPr/>
        </p:nvSpPr>
        <p:spPr>
          <a:xfrm>
            <a:off x="611560" y="3719224"/>
            <a:ext cx="1296144" cy="681650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465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99392"/>
            <a:ext cx="7772400" cy="1456267"/>
          </a:xfrm>
        </p:spPr>
        <p:txBody>
          <a:bodyPr/>
          <a:lstStyle/>
          <a:p>
            <a:r>
              <a:rPr lang="en-GB" dirty="0" smtClean="0"/>
              <a:t>Home ownership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975" y="1916832"/>
            <a:ext cx="2602632" cy="4549663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Clr>
                <a:srgbClr val="FFFF00"/>
              </a:buClr>
              <a:buNone/>
            </a:pPr>
            <a:r>
              <a:rPr lang="en-GB" dirty="0" smtClean="0">
                <a:solidFill>
                  <a:srgbClr val="FFFF00"/>
                </a:solidFill>
              </a:rPr>
              <a:t>From </a:t>
            </a:r>
            <a:r>
              <a:rPr lang="en-GB" dirty="0">
                <a:solidFill>
                  <a:srgbClr val="FFFF00"/>
                </a:solidFill>
              </a:rPr>
              <a:t>the early Edwardian period (</a:t>
            </a:r>
            <a:r>
              <a:rPr lang="en-GB" dirty="0" smtClean="0">
                <a:solidFill>
                  <a:srgbClr val="FFFF00"/>
                </a:solidFill>
              </a:rPr>
              <a:t>after </a:t>
            </a:r>
            <a:r>
              <a:rPr lang="en-GB" dirty="0">
                <a:solidFill>
                  <a:srgbClr val="FFFF00"/>
                </a:solidFill>
              </a:rPr>
              <a:t>the turn of the 20th </a:t>
            </a:r>
            <a:r>
              <a:rPr lang="en-GB" dirty="0" smtClean="0">
                <a:solidFill>
                  <a:srgbClr val="FFFF00"/>
                </a:solidFill>
              </a:rPr>
              <a:t>century) </a:t>
            </a:r>
            <a:endParaRPr lang="en-GB" dirty="0">
              <a:solidFill>
                <a:srgbClr val="FFFF00"/>
              </a:solidFill>
            </a:endParaRPr>
          </a:p>
          <a:p>
            <a:pPr marL="342900" lvl="0" indent="-342900">
              <a:buClr>
                <a:srgbClr val="FFFF00"/>
              </a:buClr>
              <a:buFont typeface="+mj-lt"/>
              <a:buAutoNum type="arabicPeriod"/>
            </a:pPr>
            <a:r>
              <a:rPr lang="en-GB" dirty="0">
                <a:solidFill>
                  <a:srgbClr val="FFFF00"/>
                </a:solidFill>
              </a:rPr>
              <a:t>homeownership became possible for more people through the first mortgages offered of up to 90% on middle bracket homes (1904 the Halifax Building Society). </a:t>
            </a:r>
          </a:p>
          <a:p>
            <a:pPr marL="342900" lvl="0" indent="-342900">
              <a:buClr>
                <a:srgbClr val="FFFF00"/>
              </a:buClr>
              <a:buFont typeface="+mj-lt"/>
              <a:buAutoNum type="arabicPeriod"/>
            </a:pPr>
            <a:r>
              <a:rPr lang="en-GB" dirty="0">
                <a:solidFill>
                  <a:srgbClr val="FFFF00"/>
                </a:solidFill>
              </a:rPr>
              <a:t>Apartment living which had been stigmatised was also recognised as respectable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924" y="260648"/>
            <a:ext cx="2756320" cy="620584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61" y="260648"/>
            <a:ext cx="2999492" cy="369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504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 and Urban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Edwardian Blackpool 1900-1914 7 mins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321263"/>
            <a:ext cx="3533378" cy="5300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875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243408"/>
            <a:ext cx="8784976" cy="1456267"/>
          </a:xfrm>
        </p:spPr>
        <p:txBody>
          <a:bodyPr/>
          <a:lstStyle/>
          <a:p>
            <a:r>
              <a:rPr lang="en-GB" dirty="0" smtClean="0"/>
              <a:t>Garden cities: A solution to urban problems?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-459432"/>
            <a:ext cx="7772400" cy="3649133"/>
          </a:xfrm>
        </p:spPr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eaction </a:t>
            </a:r>
            <a:r>
              <a:rPr lang="en-GB" dirty="0"/>
              <a:t>to this </a:t>
            </a:r>
            <a:r>
              <a:rPr lang="en-GB" dirty="0" smtClean="0"/>
              <a:t>was the </a:t>
            </a:r>
            <a:r>
              <a:rPr lang="en-GB" dirty="0"/>
              <a:t>Garden City Association (which later </a:t>
            </a:r>
            <a:r>
              <a:rPr lang="en-GB" dirty="0" smtClean="0"/>
              <a:t>became </a:t>
            </a:r>
            <a:r>
              <a:rPr lang="en-GB" dirty="0"/>
              <a:t>the Town and Country Planning Association) was established by planning reformer Ebenezer Howard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9726" y="1854331"/>
            <a:ext cx="3594714" cy="459241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866028"/>
            <a:ext cx="2847079" cy="475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80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673" y="-250617"/>
            <a:ext cx="7772400" cy="1456267"/>
          </a:xfrm>
        </p:spPr>
        <p:txBody>
          <a:bodyPr/>
          <a:lstStyle/>
          <a:p>
            <a:r>
              <a:rPr lang="en-GB" dirty="0" smtClean="0"/>
              <a:t>Planning: Health and housing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49" y="4509120"/>
            <a:ext cx="9003301" cy="18453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2" y="1789465"/>
            <a:ext cx="8992348" cy="1668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51520" y="80978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457200" fontAlgn="auto">
              <a:spcBef>
                <a:spcPts val="0"/>
              </a:spcBef>
              <a:spcAft>
                <a:spcPts val="1000"/>
              </a:spcAft>
              <a:buClr>
                <a:srgbClr val="FFFF00"/>
              </a:buClr>
              <a:buSzPct val="100000"/>
            </a:pPr>
            <a:r>
              <a:rPr lang="en-GB" sz="1800" b="1" dirty="0">
                <a:solidFill>
                  <a:srgbClr val="FFFF00"/>
                </a:solidFill>
                <a:latin typeface="Calibri"/>
              </a:rPr>
              <a:t>Although many of the urban changes were due to socio-economic trends the governments did introduce some planning controls</a:t>
            </a:r>
          </a:p>
        </p:txBody>
      </p:sp>
    </p:spTree>
    <p:extLst>
      <p:ext uri="{BB962C8B-B14F-4D97-AF65-F5344CB8AC3E}">
        <p14:creationId xmlns:p14="http://schemas.microsoft.com/office/powerpoint/2010/main" val="281106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ustom 1">
      <a:dk1>
        <a:sysClr val="windowText" lastClr="000000"/>
      </a:dk1>
      <a:lt1>
        <a:srgbClr val="FFFF00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ustom 2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5921</TotalTime>
  <Words>527</Words>
  <Application>Microsoft Office PowerPoint</Application>
  <PresentationFormat>On-screen Show (4:3)</PresentationFormat>
  <Paragraphs>52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Times New Roman</vt:lpstr>
      <vt:lpstr>Celestial</vt:lpstr>
      <vt:lpstr>The history of  present housing stock: Roots in the Industrial revolution</vt:lpstr>
      <vt:lpstr>Agrarian cottage based industry</vt:lpstr>
      <vt:lpstr>Industrialisation and urbanisation</vt:lpstr>
      <vt:lpstr>PowerPoint Presentation</vt:lpstr>
      <vt:lpstr>PowerPoint Presentation</vt:lpstr>
      <vt:lpstr>The rise of cities in the 18th century</vt:lpstr>
      <vt:lpstr>Swansea: Hafod</vt:lpstr>
      <vt:lpstr>Industrial Revolution</vt:lpstr>
      <vt:lpstr>Manchester: Planning late 19th century</vt:lpstr>
      <vt:lpstr>Industrial Revolution: An early response</vt:lpstr>
      <vt:lpstr>The dawn of the Edwardian era</vt:lpstr>
      <vt:lpstr>Changes to urban and housing fabric</vt:lpstr>
      <vt:lpstr>Summary</vt:lpstr>
      <vt:lpstr>Home ownership</vt:lpstr>
      <vt:lpstr>Fun and Urban Form</vt:lpstr>
      <vt:lpstr>Garden cities: A solution to urban problems?</vt:lpstr>
      <vt:lpstr>Planning: Health and housing</vt:lpstr>
    </vt:vector>
  </TitlesOfParts>
  <Company>Swansea Institute of Higher Education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CITIES</dc:title>
  <dc:creator>Mike Cullis</dc:creator>
  <cp:lastModifiedBy>Chris House</cp:lastModifiedBy>
  <cp:revision>135</cp:revision>
  <cp:lastPrinted>2001-11-06T22:38:22Z</cp:lastPrinted>
  <dcterms:created xsi:type="dcterms:W3CDTF">2001-11-05T12:06:45Z</dcterms:created>
  <dcterms:modified xsi:type="dcterms:W3CDTF">2017-01-25T13:59:28Z</dcterms:modified>
</cp:coreProperties>
</file>