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4" r:id="rId4"/>
  </p:sldMasterIdLst>
  <p:sldIdLst>
    <p:sldId id="256" r:id="rId5"/>
    <p:sldId id="257" r:id="rId6"/>
    <p:sldId id="266" r:id="rId7"/>
    <p:sldId id="258" r:id="rId8"/>
    <p:sldId id="337" r:id="rId9"/>
    <p:sldId id="332" r:id="rId10"/>
    <p:sldId id="338" r:id="rId11"/>
    <p:sldId id="267" r:id="rId12"/>
    <p:sldId id="341" r:id="rId13"/>
    <p:sldId id="348" r:id="rId14"/>
    <p:sldId id="281" r:id="rId15"/>
    <p:sldId id="282" r:id="rId16"/>
    <p:sldId id="339" r:id="rId17"/>
    <p:sldId id="340" r:id="rId18"/>
    <p:sldId id="287" r:id="rId19"/>
    <p:sldId id="259" r:id="rId20"/>
    <p:sldId id="323" r:id="rId21"/>
    <p:sldId id="325" r:id="rId22"/>
    <p:sldId id="326" r:id="rId23"/>
    <p:sldId id="324" r:id="rId24"/>
    <p:sldId id="263" r:id="rId25"/>
    <p:sldId id="327" r:id="rId26"/>
    <p:sldId id="328" r:id="rId27"/>
    <p:sldId id="320" r:id="rId28"/>
    <p:sldId id="329" r:id="rId29"/>
    <p:sldId id="289" r:id="rId30"/>
    <p:sldId id="271" r:id="rId31"/>
    <p:sldId id="336" r:id="rId32"/>
    <p:sldId id="290" r:id="rId33"/>
    <p:sldId id="264" r:id="rId34"/>
    <p:sldId id="318" r:id="rId35"/>
    <p:sldId id="265" r:id="rId36"/>
    <p:sldId id="272" r:id="rId37"/>
    <p:sldId id="291" r:id="rId38"/>
    <p:sldId id="292" r:id="rId39"/>
    <p:sldId id="319" r:id="rId40"/>
    <p:sldId id="278" r:id="rId41"/>
    <p:sldId id="343" r:id="rId42"/>
    <p:sldId id="304" r:id="rId43"/>
    <p:sldId id="313" r:id="rId44"/>
    <p:sldId id="297" r:id="rId45"/>
    <p:sldId id="299" r:id="rId46"/>
    <p:sldId id="309" r:id="rId47"/>
    <p:sldId id="314" r:id="rId48"/>
    <p:sldId id="296" r:id="rId49"/>
    <p:sldId id="273" r:id="rId50"/>
    <p:sldId id="303" r:id="rId51"/>
    <p:sldId id="345" r:id="rId52"/>
    <p:sldId id="311" r:id="rId53"/>
    <p:sldId id="301" r:id="rId54"/>
    <p:sldId id="344" r:id="rId55"/>
    <p:sldId id="346" r:id="rId56"/>
    <p:sldId id="294" r:id="rId57"/>
    <p:sldId id="316" r:id="rId58"/>
    <p:sldId id="274" r:id="rId59"/>
    <p:sldId id="342" r:id="rId60"/>
    <p:sldId id="347" r:id="rId61"/>
    <p:sldId id="276" r:id="rId62"/>
    <p:sldId id="353" r:id="rId63"/>
    <p:sldId id="352" r:id="rId64"/>
    <p:sldId id="350" r:id="rId65"/>
    <p:sldId id="351" r:id="rId6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818544-F373-4019-87DB-268938E437A6}" v="4" dt="2022-11-17T12:00:16.400"/>
    <p1510:client id="{08D83EFD-EE6B-4086-8797-66519C3CEAA8}" v="150" dt="2022-12-08T12:29:58.662"/>
    <p1510:client id="{09F6F245-8F6E-4003-8512-9A63E391AB5F}" v="351" dt="2022-11-19T23:56:04.889"/>
    <p1510:client id="{0B9067C9-E417-4D29-89A8-9F5F6D43FB4F}" v="564" dt="2022-12-09T13:47:37.863"/>
    <p1510:client id="{128DB351-F44B-4F22-82D6-B2373B2313E1}" v="1655" dt="2022-11-20T22:58:05.140"/>
    <p1510:client id="{175E315A-49EA-EE9E-A0EF-A51D68F54FFE}" v="648" dt="2022-12-12T22:07:51.610"/>
    <p1510:client id="{1E2E4A4B-0E8F-4455-8BBB-B1503EC49D62}" v="80" dt="2022-11-25T14:13:07.734"/>
    <p1510:client id="{24C3456D-BF43-4A68-B0B8-00529ABF018E}" v="1561" dt="2022-11-15T16:14:35.719"/>
    <p1510:client id="{26A50208-67B1-47B4-AF91-1634FCCF50AA}" v="2077" dt="2022-11-16T21:28:53.948"/>
    <p1510:client id="{2AC342D5-46A9-4415-A2D1-E2F608B56256}" v="4" dt="2022-11-11T16:53:04.236"/>
    <p1510:client id="{2EF7EA2D-D5DE-4957-85A8-0D17AF364826}" v="1962" dt="2022-11-16T14:01:43.503"/>
    <p1510:client id="{2FDC4CE1-C118-4901-9ED3-AE70A5CE3F44}" v="40" dt="2022-12-11T18:08:07.079"/>
    <p1510:client id="{37F895D0-AC81-4E84-80B9-D5750244EE04}" v="250" dt="2022-12-11T15:07:06.830"/>
    <p1510:client id="{3DAC5E9C-10C6-4CF0-8166-119176762B5A}" v="467" dt="2022-12-11T19:27:51.155"/>
    <p1510:client id="{45F660AB-67A2-403A-86DF-4BF6D530242A}" v="58" dt="2022-12-08T20:54:46.753"/>
    <p1510:client id="{46DED72D-66CC-4A4B-A22C-6922BEFB0DE1}" v="12" dt="2022-12-11T19:40:35.999"/>
    <p1510:client id="{47AE234B-D51C-4989-B315-03839DCEE337}" v="13" dt="2022-12-08T13:07:37.419"/>
    <p1510:client id="{4C09556C-B12F-4C2B-B31C-D8FDF6C548A1}" v="135" dt="2022-12-16T11:47:50.431"/>
    <p1510:client id="{4DA0D1AE-3682-4492-9F42-1E3C4BF5BF2D}" v="9" dt="2022-12-02T11:46:53.902"/>
    <p1510:client id="{5B5D0851-7BC6-4F1C-9140-BB2A20252B80}" v="2" dt="2022-12-06T14:51:17.797"/>
    <p1510:client id="{5DA565DB-3B01-48F4-B14E-4653CC44E3AD}" v="6" dt="2022-12-16T11:07:46.833"/>
    <p1510:client id="{7D4060B1-BD0F-4B99-BC3E-89B5E3F438F8}" v="105" dt="2022-12-07T10:58:53.485"/>
    <p1510:client id="{7E5B1EA4-CC58-4DC8-AEB3-95AA7B69B691}" v="55" dt="2022-12-16T11:43:49.135"/>
    <p1510:client id="{827CD6AE-5AEE-4345-B78E-54D1CE63A64C}" v="246" dt="2022-11-16T11:56:02.350"/>
    <p1510:client id="{8586B053-6355-4A30-AC55-90FA52C8A5C9}" v="765" dt="2022-12-12T18:34:27.440"/>
    <p1510:client id="{8A37CB8D-211A-4AFE-94E0-0A587828150B}" v="14" dt="2022-11-16T22:49:30.937"/>
    <p1510:client id="{8BA15D46-61D5-4C55-BE24-B30D4037866D}" v="3" dt="2022-11-22T10:55:35.865"/>
    <p1510:client id="{8C97E921-4E7C-4284-AE78-DF089BF88CF4}" v="11" dt="2022-11-11T16:50:26.769"/>
    <p1510:client id="{94A8791F-7C20-478D-B280-728B1DCED39A}" v="33" dt="2022-12-16T11:40:32.065"/>
    <p1510:client id="{9679A28D-5798-385B-3586-3FCE3BB34377}" v="391" dt="2022-12-12T11:55:44.435"/>
    <p1510:client id="{9B2C06DC-0270-4586-8387-B140F94DE673}" v="22" dt="2022-11-20T19:14:49.828"/>
    <p1510:client id="{A20E8A36-F9C4-41B4-8A5E-E63C0BF8DD10}" v="506" dt="2022-12-12T15:14:47.535"/>
    <p1510:client id="{A22B8C82-CCBE-E218-BC24-CBA7598D7F7A}" v="1104" dt="2022-12-11T16:58:45.052"/>
    <p1510:client id="{A5630CFA-6172-43AB-B41C-40EB6B5C5655}" v="1334" dt="2022-11-19T22:27:55.730"/>
    <p1510:client id="{A8174AD3-748F-4764-B066-36EE35E5708F}" v="2" dt="2022-11-11T16:51:43.737"/>
    <p1510:client id="{B49EB489-E48B-4E6C-8512-5323923BD8D2}" v="718" dt="2022-11-22T19:48:16.979"/>
    <p1510:client id="{B640415C-D2CF-4015-AC3D-77CC2728AA37}" v="51" dt="2022-11-12T11:24:34.125"/>
    <p1510:client id="{BB560904-2856-4F4A-8626-6702D3D3CFBB}" v="466" dt="2022-12-06T18:07:03.388"/>
    <p1510:client id="{BBA9636B-60B2-4E7F-BE12-F133066DFA11}" v="48" dt="2022-11-11T17:23:35.892"/>
    <p1510:client id="{BCACBF57-0DCC-4255-AB4D-F18158F21A55}" v="71" dt="2022-12-11T09:09:56.311"/>
    <p1510:client id="{C300B327-74D2-45E6-80F2-91471B4AAB35}" v="3" dt="2022-12-12T15:16:47.259"/>
    <p1510:client id="{C409D822-A277-290D-3964-09A9E15FBC15}" v="1195" dt="2022-12-11T19:04:42.109"/>
    <p1510:client id="{C85F6E01-000E-44D0-950C-3C7B9BB7EEB7}" v="230" dt="2022-11-15T15:01:44.768"/>
    <p1510:client id="{CD8ED69E-453A-49C6-ADE8-8AFA50EB9EA6}" v="400" dt="2022-12-12T15:09:32.796"/>
    <p1510:client id="{CF03BA9E-8CB9-4E03-8875-40F6E28BFC87}" v="18" dt="2022-12-05T18:17:19.331"/>
    <p1510:client id="{CF2EEAD6-631E-A604-5708-DEE96AA680BD}" v="82" dt="2022-12-09T12:21:10.249"/>
    <p1510:client id="{CFC4BEEB-115C-4089-9E70-A3573CB6E414}" v="1" dt="2022-12-12T15:15:17.637"/>
    <p1510:client id="{ECB92B54-7605-4C3B-93C2-10EBD0CAF1F5}" v="32" dt="2022-12-06T16:53:05.837"/>
    <p1510:client id="{F01E5945-5DA5-4320-8C24-7C38CC820CB6}" v="53" dt="2022-11-15T20:54:36.109"/>
    <p1510:client id="{F36A4FEB-B254-48F7-964F-8AFCFF385C39}" v="45" dt="2022-11-28T12:19:34.388"/>
    <p1510:client id="{F6B19DE5-CB78-47EF-AB95-B6BDC32EB387}" v="138" dt="2022-12-16T11:53:35.7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8.xml.rels><?xml version="1.0" encoding="UTF-8" standalone="yes"?>
<Relationships xmlns="http://schemas.openxmlformats.org/package/2006/relationships"><Relationship Id="rId3" Type="http://schemas.openxmlformats.org/officeDocument/2006/relationships/hyperlink" Target="https://www.england.nhs.uk/2022/03/nhs-treating-record-number-of-young-people-for-eating-disorder" TargetMode="External"/><Relationship Id="rId2" Type="http://schemas.openxmlformats.org/officeDocument/2006/relationships/hyperlink" Target="https://www.bjfm.co.uk/" TargetMode="External"/><Relationship Id="rId1" Type="http://schemas.openxmlformats.org/officeDocument/2006/relationships/hyperlink" Target="https://www.beateatingdisorders.org.uk/" TargetMode="External"/></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8.xml.rels><?xml version="1.0" encoding="UTF-8" standalone="yes"?>
<Relationships xmlns="http://schemas.openxmlformats.org/package/2006/relationships"><Relationship Id="rId3" Type="http://schemas.openxmlformats.org/officeDocument/2006/relationships/hyperlink" Target="https://www.england.nhs.uk/2022/03/nhs-treating-record-number-of-young-people-for-eating-disorder" TargetMode="External"/><Relationship Id="rId2" Type="http://schemas.openxmlformats.org/officeDocument/2006/relationships/hyperlink" Target="https://www.bjfm.co.uk/" TargetMode="External"/><Relationship Id="rId1" Type="http://schemas.openxmlformats.org/officeDocument/2006/relationships/hyperlink" Target="https://www.beateatingdisorders.org.uk/"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736AD6-436C-4736-8B2E-8D984D50C5ED}"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EB056AC5-C63A-4520-9FCC-C45E2387BAC3}">
      <dgm:prSet/>
      <dgm:spPr/>
      <dgm:t>
        <a:bodyPr/>
        <a:lstStyle/>
        <a:p>
          <a:r>
            <a:rPr lang="en-GB" b="0" i="0"/>
            <a:t>To explain what body image is and the importance of it.</a:t>
          </a:r>
          <a:endParaRPr lang="en-US"/>
        </a:p>
      </dgm:t>
    </dgm:pt>
    <dgm:pt modelId="{9151CF77-DC48-4299-BDB2-21117666DE98}" type="parTrans" cxnId="{C9D5D8C3-5D4D-45FD-9B46-A573B4574458}">
      <dgm:prSet/>
      <dgm:spPr/>
      <dgm:t>
        <a:bodyPr/>
        <a:lstStyle/>
        <a:p>
          <a:endParaRPr lang="en-US"/>
        </a:p>
      </dgm:t>
    </dgm:pt>
    <dgm:pt modelId="{B92F3990-4B2D-44B1-8137-2B4B8199A8A9}" type="sibTrans" cxnId="{C9D5D8C3-5D4D-45FD-9B46-A573B4574458}">
      <dgm:prSet/>
      <dgm:spPr/>
      <dgm:t>
        <a:bodyPr/>
        <a:lstStyle/>
        <a:p>
          <a:endParaRPr lang="en-US"/>
        </a:p>
      </dgm:t>
    </dgm:pt>
    <dgm:pt modelId="{851A0B54-62BF-422E-B4B9-EE6DFE3FDD6E}">
      <dgm:prSet/>
      <dgm:spPr/>
      <dgm:t>
        <a:bodyPr/>
        <a:lstStyle/>
        <a:p>
          <a:r>
            <a:rPr lang="en-GB" b="0" i="0"/>
            <a:t>To explore the link between social media and negative body image.</a:t>
          </a:r>
          <a:endParaRPr lang="en-US"/>
        </a:p>
      </dgm:t>
    </dgm:pt>
    <dgm:pt modelId="{4A522419-E284-4E90-8A2F-71222724CC25}" type="parTrans" cxnId="{4AD4C856-6203-4060-9D35-28AA3887F69C}">
      <dgm:prSet/>
      <dgm:spPr/>
      <dgm:t>
        <a:bodyPr/>
        <a:lstStyle/>
        <a:p>
          <a:endParaRPr lang="en-US"/>
        </a:p>
      </dgm:t>
    </dgm:pt>
    <dgm:pt modelId="{6575E602-539C-4AE6-9D88-96555D3BDFBA}" type="sibTrans" cxnId="{4AD4C856-6203-4060-9D35-28AA3887F69C}">
      <dgm:prSet/>
      <dgm:spPr/>
      <dgm:t>
        <a:bodyPr/>
        <a:lstStyle/>
        <a:p>
          <a:endParaRPr lang="en-US"/>
        </a:p>
      </dgm:t>
    </dgm:pt>
    <dgm:pt modelId="{E85D2F3F-8034-435F-91C6-EBB624F1EE3D}">
      <dgm:prSet/>
      <dgm:spPr/>
      <dgm:t>
        <a:bodyPr/>
        <a:lstStyle/>
        <a:p>
          <a:r>
            <a:rPr lang="en-GB" b="0" i="0"/>
            <a:t>To investigate body image disorders and eating disorders.</a:t>
          </a:r>
          <a:endParaRPr lang="en-US"/>
        </a:p>
      </dgm:t>
    </dgm:pt>
    <dgm:pt modelId="{09DF1EC3-339B-44AD-B588-E36704684635}" type="parTrans" cxnId="{16D61B52-80B6-41C7-827B-AB415C7ABFB9}">
      <dgm:prSet/>
      <dgm:spPr/>
      <dgm:t>
        <a:bodyPr/>
        <a:lstStyle/>
        <a:p>
          <a:endParaRPr lang="en-US"/>
        </a:p>
      </dgm:t>
    </dgm:pt>
    <dgm:pt modelId="{BE9D179E-FB26-414D-A1D0-225D6BBD84DD}" type="sibTrans" cxnId="{16D61B52-80B6-41C7-827B-AB415C7ABFB9}">
      <dgm:prSet/>
      <dgm:spPr/>
      <dgm:t>
        <a:bodyPr/>
        <a:lstStyle/>
        <a:p>
          <a:endParaRPr lang="en-US"/>
        </a:p>
      </dgm:t>
    </dgm:pt>
    <dgm:pt modelId="{9DC4A0B7-EFF0-46F9-9D02-71DFBB063012}">
      <dgm:prSet/>
      <dgm:spPr/>
      <dgm:t>
        <a:bodyPr/>
        <a:lstStyle/>
        <a:p>
          <a:r>
            <a:rPr lang="en-GB" b="0" i="0"/>
            <a:t>And to explore treatments/strategies for better body image.</a:t>
          </a:r>
          <a:endParaRPr lang="en-US"/>
        </a:p>
      </dgm:t>
    </dgm:pt>
    <dgm:pt modelId="{7E0C1E56-2121-48B2-873E-7DEC7D9AD08C}" type="parTrans" cxnId="{CE2AF1B1-81B9-4C9F-8217-F8879068A335}">
      <dgm:prSet/>
      <dgm:spPr/>
      <dgm:t>
        <a:bodyPr/>
        <a:lstStyle/>
        <a:p>
          <a:endParaRPr lang="en-US"/>
        </a:p>
      </dgm:t>
    </dgm:pt>
    <dgm:pt modelId="{97752B4B-5A25-4404-B674-C4F6BAC97C36}" type="sibTrans" cxnId="{CE2AF1B1-81B9-4C9F-8217-F8879068A335}">
      <dgm:prSet/>
      <dgm:spPr/>
      <dgm:t>
        <a:bodyPr/>
        <a:lstStyle/>
        <a:p>
          <a:endParaRPr lang="en-US"/>
        </a:p>
      </dgm:t>
    </dgm:pt>
    <dgm:pt modelId="{09B6C121-BF96-4571-A9CC-1AD5141B86B4}" type="pres">
      <dgm:prSet presAssocID="{77736AD6-436C-4736-8B2E-8D984D50C5ED}" presName="vert0" presStyleCnt="0">
        <dgm:presLayoutVars>
          <dgm:dir/>
          <dgm:animOne val="branch"/>
          <dgm:animLvl val="lvl"/>
        </dgm:presLayoutVars>
      </dgm:prSet>
      <dgm:spPr/>
    </dgm:pt>
    <dgm:pt modelId="{ADF0FB5A-ED19-43F0-BE71-06D696359ECC}" type="pres">
      <dgm:prSet presAssocID="{EB056AC5-C63A-4520-9FCC-C45E2387BAC3}" presName="thickLine" presStyleLbl="alignNode1" presStyleIdx="0" presStyleCnt="4"/>
      <dgm:spPr/>
    </dgm:pt>
    <dgm:pt modelId="{EBEDAF11-7766-44C3-BAA7-5E6F0AF4B4C6}" type="pres">
      <dgm:prSet presAssocID="{EB056AC5-C63A-4520-9FCC-C45E2387BAC3}" presName="horz1" presStyleCnt="0"/>
      <dgm:spPr/>
    </dgm:pt>
    <dgm:pt modelId="{AE99CD5B-9CAE-40A6-8984-87CE2A372518}" type="pres">
      <dgm:prSet presAssocID="{EB056AC5-C63A-4520-9FCC-C45E2387BAC3}" presName="tx1" presStyleLbl="revTx" presStyleIdx="0" presStyleCnt="4"/>
      <dgm:spPr/>
    </dgm:pt>
    <dgm:pt modelId="{88815E67-AB57-4D5E-A7CE-B8981AC2112D}" type="pres">
      <dgm:prSet presAssocID="{EB056AC5-C63A-4520-9FCC-C45E2387BAC3}" presName="vert1" presStyleCnt="0"/>
      <dgm:spPr/>
    </dgm:pt>
    <dgm:pt modelId="{9B50DAFB-7B9F-4B3C-98B5-CAF8C92DEFC4}" type="pres">
      <dgm:prSet presAssocID="{851A0B54-62BF-422E-B4B9-EE6DFE3FDD6E}" presName="thickLine" presStyleLbl="alignNode1" presStyleIdx="1" presStyleCnt="4"/>
      <dgm:spPr/>
    </dgm:pt>
    <dgm:pt modelId="{A6C1CF04-97FF-415C-AB5A-6AFA8EAD0FD1}" type="pres">
      <dgm:prSet presAssocID="{851A0B54-62BF-422E-B4B9-EE6DFE3FDD6E}" presName="horz1" presStyleCnt="0"/>
      <dgm:spPr/>
    </dgm:pt>
    <dgm:pt modelId="{8F42B952-B2C2-4C87-8BB5-28211E8E2224}" type="pres">
      <dgm:prSet presAssocID="{851A0B54-62BF-422E-B4B9-EE6DFE3FDD6E}" presName="tx1" presStyleLbl="revTx" presStyleIdx="1" presStyleCnt="4"/>
      <dgm:spPr/>
    </dgm:pt>
    <dgm:pt modelId="{EFD9E58C-80E3-4C16-8489-9BAA83DE25ED}" type="pres">
      <dgm:prSet presAssocID="{851A0B54-62BF-422E-B4B9-EE6DFE3FDD6E}" presName="vert1" presStyleCnt="0"/>
      <dgm:spPr/>
    </dgm:pt>
    <dgm:pt modelId="{AD66A74D-B0D7-465A-B29B-21764B8C8A72}" type="pres">
      <dgm:prSet presAssocID="{E85D2F3F-8034-435F-91C6-EBB624F1EE3D}" presName="thickLine" presStyleLbl="alignNode1" presStyleIdx="2" presStyleCnt="4"/>
      <dgm:spPr/>
    </dgm:pt>
    <dgm:pt modelId="{DDD10AF1-83F2-4870-B764-A47D08D94589}" type="pres">
      <dgm:prSet presAssocID="{E85D2F3F-8034-435F-91C6-EBB624F1EE3D}" presName="horz1" presStyleCnt="0"/>
      <dgm:spPr/>
    </dgm:pt>
    <dgm:pt modelId="{A38ED969-0001-4430-8949-2CCDAD7E032B}" type="pres">
      <dgm:prSet presAssocID="{E85D2F3F-8034-435F-91C6-EBB624F1EE3D}" presName="tx1" presStyleLbl="revTx" presStyleIdx="2" presStyleCnt="4"/>
      <dgm:spPr/>
    </dgm:pt>
    <dgm:pt modelId="{EFF68134-D8DA-45AD-8B97-691431F1930B}" type="pres">
      <dgm:prSet presAssocID="{E85D2F3F-8034-435F-91C6-EBB624F1EE3D}" presName="vert1" presStyleCnt="0"/>
      <dgm:spPr/>
    </dgm:pt>
    <dgm:pt modelId="{73D96E63-B6C9-40D9-856D-A732EE22A071}" type="pres">
      <dgm:prSet presAssocID="{9DC4A0B7-EFF0-46F9-9D02-71DFBB063012}" presName="thickLine" presStyleLbl="alignNode1" presStyleIdx="3" presStyleCnt="4"/>
      <dgm:spPr/>
    </dgm:pt>
    <dgm:pt modelId="{D507B7A2-3FF6-4345-B8B1-93FAF59A4659}" type="pres">
      <dgm:prSet presAssocID="{9DC4A0B7-EFF0-46F9-9D02-71DFBB063012}" presName="horz1" presStyleCnt="0"/>
      <dgm:spPr/>
    </dgm:pt>
    <dgm:pt modelId="{7B8976D6-8F80-4A57-B12B-F917D1B393C3}" type="pres">
      <dgm:prSet presAssocID="{9DC4A0B7-EFF0-46F9-9D02-71DFBB063012}" presName="tx1" presStyleLbl="revTx" presStyleIdx="3" presStyleCnt="4"/>
      <dgm:spPr/>
    </dgm:pt>
    <dgm:pt modelId="{F2B9326B-4830-4ECD-8CAD-417F9E97EC14}" type="pres">
      <dgm:prSet presAssocID="{9DC4A0B7-EFF0-46F9-9D02-71DFBB063012}" presName="vert1" presStyleCnt="0"/>
      <dgm:spPr/>
    </dgm:pt>
  </dgm:ptLst>
  <dgm:cxnLst>
    <dgm:cxn modelId="{547A9A15-DAC8-403E-92A5-928B7704370E}" type="presOf" srcId="{851A0B54-62BF-422E-B4B9-EE6DFE3FDD6E}" destId="{8F42B952-B2C2-4C87-8BB5-28211E8E2224}" srcOrd="0" destOrd="0" presId="urn:microsoft.com/office/officeart/2008/layout/LinedList"/>
    <dgm:cxn modelId="{CDAFE51C-E661-4B3B-B2CB-A4304B04DA89}" type="presOf" srcId="{77736AD6-436C-4736-8B2E-8D984D50C5ED}" destId="{09B6C121-BF96-4571-A9CC-1AD5141B86B4}" srcOrd="0" destOrd="0" presId="urn:microsoft.com/office/officeart/2008/layout/LinedList"/>
    <dgm:cxn modelId="{02AA923F-30BD-449A-82CF-BBF5C3F5F14D}" type="presOf" srcId="{EB056AC5-C63A-4520-9FCC-C45E2387BAC3}" destId="{AE99CD5B-9CAE-40A6-8984-87CE2A372518}" srcOrd="0" destOrd="0" presId="urn:microsoft.com/office/officeart/2008/layout/LinedList"/>
    <dgm:cxn modelId="{16D61B52-80B6-41C7-827B-AB415C7ABFB9}" srcId="{77736AD6-436C-4736-8B2E-8D984D50C5ED}" destId="{E85D2F3F-8034-435F-91C6-EBB624F1EE3D}" srcOrd="2" destOrd="0" parTransId="{09DF1EC3-339B-44AD-B588-E36704684635}" sibTransId="{BE9D179E-FB26-414D-A1D0-225D6BBD84DD}"/>
    <dgm:cxn modelId="{4AD4C856-6203-4060-9D35-28AA3887F69C}" srcId="{77736AD6-436C-4736-8B2E-8D984D50C5ED}" destId="{851A0B54-62BF-422E-B4B9-EE6DFE3FDD6E}" srcOrd="1" destOrd="0" parTransId="{4A522419-E284-4E90-8A2F-71222724CC25}" sibTransId="{6575E602-539C-4AE6-9D88-96555D3BDFBA}"/>
    <dgm:cxn modelId="{689187A3-37E3-4D57-91FC-419B7026BDEA}" type="presOf" srcId="{E85D2F3F-8034-435F-91C6-EBB624F1EE3D}" destId="{A38ED969-0001-4430-8949-2CCDAD7E032B}" srcOrd="0" destOrd="0" presId="urn:microsoft.com/office/officeart/2008/layout/LinedList"/>
    <dgm:cxn modelId="{CE2AF1B1-81B9-4C9F-8217-F8879068A335}" srcId="{77736AD6-436C-4736-8B2E-8D984D50C5ED}" destId="{9DC4A0B7-EFF0-46F9-9D02-71DFBB063012}" srcOrd="3" destOrd="0" parTransId="{7E0C1E56-2121-48B2-873E-7DEC7D9AD08C}" sibTransId="{97752B4B-5A25-4404-B674-C4F6BAC97C36}"/>
    <dgm:cxn modelId="{C9D5D8C3-5D4D-45FD-9B46-A573B4574458}" srcId="{77736AD6-436C-4736-8B2E-8D984D50C5ED}" destId="{EB056AC5-C63A-4520-9FCC-C45E2387BAC3}" srcOrd="0" destOrd="0" parTransId="{9151CF77-DC48-4299-BDB2-21117666DE98}" sibTransId="{B92F3990-4B2D-44B1-8137-2B4B8199A8A9}"/>
    <dgm:cxn modelId="{9C4014EA-5B68-49BA-8111-100B90CF26E4}" type="presOf" srcId="{9DC4A0B7-EFF0-46F9-9D02-71DFBB063012}" destId="{7B8976D6-8F80-4A57-B12B-F917D1B393C3}" srcOrd="0" destOrd="0" presId="urn:microsoft.com/office/officeart/2008/layout/LinedList"/>
    <dgm:cxn modelId="{204806FE-A943-47F3-8DBB-55D5E402C306}" type="presParOf" srcId="{09B6C121-BF96-4571-A9CC-1AD5141B86B4}" destId="{ADF0FB5A-ED19-43F0-BE71-06D696359ECC}" srcOrd="0" destOrd="0" presId="urn:microsoft.com/office/officeart/2008/layout/LinedList"/>
    <dgm:cxn modelId="{BB687008-A8BF-45D4-BCE5-372E54315A75}" type="presParOf" srcId="{09B6C121-BF96-4571-A9CC-1AD5141B86B4}" destId="{EBEDAF11-7766-44C3-BAA7-5E6F0AF4B4C6}" srcOrd="1" destOrd="0" presId="urn:microsoft.com/office/officeart/2008/layout/LinedList"/>
    <dgm:cxn modelId="{728BC9C8-5BB5-4033-AAF3-4B3A96F6186B}" type="presParOf" srcId="{EBEDAF11-7766-44C3-BAA7-5E6F0AF4B4C6}" destId="{AE99CD5B-9CAE-40A6-8984-87CE2A372518}" srcOrd="0" destOrd="0" presId="urn:microsoft.com/office/officeart/2008/layout/LinedList"/>
    <dgm:cxn modelId="{4E8DCFB0-8199-4947-A449-359D7A56DA0C}" type="presParOf" srcId="{EBEDAF11-7766-44C3-BAA7-5E6F0AF4B4C6}" destId="{88815E67-AB57-4D5E-A7CE-B8981AC2112D}" srcOrd="1" destOrd="0" presId="urn:microsoft.com/office/officeart/2008/layout/LinedList"/>
    <dgm:cxn modelId="{8A289D3D-2DA9-4B2A-924F-1F5650E90190}" type="presParOf" srcId="{09B6C121-BF96-4571-A9CC-1AD5141B86B4}" destId="{9B50DAFB-7B9F-4B3C-98B5-CAF8C92DEFC4}" srcOrd="2" destOrd="0" presId="urn:microsoft.com/office/officeart/2008/layout/LinedList"/>
    <dgm:cxn modelId="{C7D905CD-CF56-4EE5-A13D-12528770DA68}" type="presParOf" srcId="{09B6C121-BF96-4571-A9CC-1AD5141B86B4}" destId="{A6C1CF04-97FF-415C-AB5A-6AFA8EAD0FD1}" srcOrd="3" destOrd="0" presId="urn:microsoft.com/office/officeart/2008/layout/LinedList"/>
    <dgm:cxn modelId="{4D008DF2-E92A-43D1-B744-7F5ECF06FE32}" type="presParOf" srcId="{A6C1CF04-97FF-415C-AB5A-6AFA8EAD0FD1}" destId="{8F42B952-B2C2-4C87-8BB5-28211E8E2224}" srcOrd="0" destOrd="0" presId="urn:microsoft.com/office/officeart/2008/layout/LinedList"/>
    <dgm:cxn modelId="{91864FBA-17CD-4CBA-A6B4-F3729349CBA9}" type="presParOf" srcId="{A6C1CF04-97FF-415C-AB5A-6AFA8EAD0FD1}" destId="{EFD9E58C-80E3-4C16-8489-9BAA83DE25ED}" srcOrd="1" destOrd="0" presId="urn:microsoft.com/office/officeart/2008/layout/LinedList"/>
    <dgm:cxn modelId="{03B0E36D-411C-42E9-9447-3AFA5B825DFB}" type="presParOf" srcId="{09B6C121-BF96-4571-A9CC-1AD5141B86B4}" destId="{AD66A74D-B0D7-465A-B29B-21764B8C8A72}" srcOrd="4" destOrd="0" presId="urn:microsoft.com/office/officeart/2008/layout/LinedList"/>
    <dgm:cxn modelId="{A2D4C6D4-E7DE-4FE8-8B17-91CA09ADDE04}" type="presParOf" srcId="{09B6C121-BF96-4571-A9CC-1AD5141B86B4}" destId="{DDD10AF1-83F2-4870-B764-A47D08D94589}" srcOrd="5" destOrd="0" presId="urn:microsoft.com/office/officeart/2008/layout/LinedList"/>
    <dgm:cxn modelId="{ABA5C297-3B60-43F2-B2C4-CEE47819D778}" type="presParOf" srcId="{DDD10AF1-83F2-4870-B764-A47D08D94589}" destId="{A38ED969-0001-4430-8949-2CCDAD7E032B}" srcOrd="0" destOrd="0" presId="urn:microsoft.com/office/officeart/2008/layout/LinedList"/>
    <dgm:cxn modelId="{71A958C3-3108-40A0-B343-1282AC95382C}" type="presParOf" srcId="{DDD10AF1-83F2-4870-B764-A47D08D94589}" destId="{EFF68134-D8DA-45AD-8B97-691431F1930B}" srcOrd="1" destOrd="0" presId="urn:microsoft.com/office/officeart/2008/layout/LinedList"/>
    <dgm:cxn modelId="{2AB6D7DE-87E1-4048-9725-9E81B7E03C43}" type="presParOf" srcId="{09B6C121-BF96-4571-A9CC-1AD5141B86B4}" destId="{73D96E63-B6C9-40D9-856D-A732EE22A071}" srcOrd="6" destOrd="0" presId="urn:microsoft.com/office/officeart/2008/layout/LinedList"/>
    <dgm:cxn modelId="{C0833A13-0EA0-4A27-B686-93B9B2F8D677}" type="presParOf" srcId="{09B6C121-BF96-4571-A9CC-1AD5141B86B4}" destId="{D507B7A2-3FF6-4345-B8B1-93FAF59A4659}" srcOrd="7" destOrd="0" presId="urn:microsoft.com/office/officeart/2008/layout/LinedList"/>
    <dgm:cxn modelId="{D28F2CA8-E456-4C28-A8D9-49EDC318D576}" type="presParOf" srcId="{D507B7A2-3FF6-4345-B8B1-93FAF59A4659}" destId="{7B8976D6-8F80-4A57-B12B-F917D1B393C3}" srcOrd="0" destOrd="0" presId="urn:microsoft.com/office/officeart/2008/layout/LinedList"/>
    <dgm:cxn modelId="{568C0551-086B-4245-90EA-8F3F6653422A}" type="presParOf" srcId="{D507B7A2-3FF6-4345-B8B1-93FAF59A4659}" destId="{F2B9326B-4830-4ECD-8CAD-417F9E97EC1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0A6A9B-DEF5-4049-A80D-89807F4D63A5}"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0E7CA389-0FC9-431B-B17A-388AF3D82F32}">
      <dgm:prSet phldrT="[Text]" custT="1"/>
      <dgm:spPr/>
      <dgm:t>
        <a:bodyPr/>
        <a:lstStyle/>
        <a:p>
          <a:r>
            <a:rPr lang="en-GB" sz="4400">
              <a:latin typeface="Freestyle Script" panose="030804020302050B0404" pitchFamily="66" charset="0"/>
              <a:cs typeface="Times New Roman" panose="02020603050405020304" pitchFamily="18" charset="0"/>
            </a:rPr>
            <a:t>Factors influencing body image</a:t>
          </a:r>
        </a:p>
      </dgm:t>
    </dgm:pt>
    <dgm:pt modelId="{068B7CF1-A81D-4E9F-85D5-434D05A33573}" type="parTrans" cxnId="{1101B10A-3C6A-433A-9E2D-C99BEAD466F4}">
      <dgm:prSet/>
      <dgm:spPr/>
      <dgm:t>
        <a:bodyPr/>
        <a:lstStyle/>
        <a:p>
          <a:endParaRPr lang="en-GB"/>
        </a:p>
      </dgm:t>
    </dgm:pt>
    <dgm:pt modelId="{98FF77C3-75B2-4D19-A599-C6DB7684C694}" type="sibTrans" cxnId="{1101B10A-3C6A-433A-9E2D-C99BEAD466F4}">
      <dgm:prSet/>
      <dgm:spPr/>
      <dgm:t>
        <a:bodyPr/>
        <a:lstStyle/>
        <a:p>
          <a:endParaRPr lang="en-GB"/>
        </a:p>
      </dgm:t>
    </dgm:pt>
    <dgm:pt modelId="{005B94E3-811D-4775-8F03-DD6E3FF18DC1}">
      <dgm:prSet phldrT="[Text]" custT="1"/>
      <dgm:spPr/>
      <dgm:t>
        <a:bodyPr/>
        <a:lstStyle/>
        <a:p>
          <a:r>
            <a:rPr lang="en-GB" sz="4800">
              <a:latin typeface="Freestyle Script" panose="030804020302050B0404" pitchFamily="66" charset="0"/>
              <a:ea typeface="STCaiyun" panose="02010800040101010101" pitchFamily="2" charset="-122"/>
              <a:cs typeface="Times New Roman" panose="02020603050405020304" pitchFamily="18" charset="0"/>
            </a:rPr>
            <a:t>Behavioural</a:t>
          </a:r>
        </a:p>
      </dgm:t>
    </dgm:pt>
    <dgm:pt modelId="{FB47F71F-4960-4300-A9D7-C807750647C1}" type="parTrans" cxnId="{588E945F-2D61-4E3D-8807-B43DA4B03B47}">
      <dgm:prSet/>
      <dgm:spPr/>
      <dgm:t>
        <a:bodyPr/>
        <a:lstStyle/>
        <a:p>
          <a:endParaRPr lang="en-GB"/>
        </a:p>
      </dgm:t>
    </dgm:pt>
    <dgm:pt modelId="{915AD241-1F65-4271-ABBE-F0E44ADC44F4}" type="sibTrans" cxnId="{588E945F-2D61-4E3D-8807-B43DA4B03B47}">
      <dgm:prSet/>
      <dgm:spPr/>
      <dgm:t>
        <a:bodyPr/>
        <a:lstStyle/>
        <a:p>
          <a:endParaRPr lang="en-GB"/>
        </a:p>
      </dgm:t>
    </dgm:pt>
    <dgm:pt modelId="{0E4E470E-B1FB-448E-BD8F-68A6F22C2BBC}">
      <dgm:prSet phldrT="[Text]" custT="1"/>
      <dgm:spPr/>
      <dgm:t>
        <a:bodyPr/>
        <a:lstStyle/>
        <a:p>
          <a:r>
            <a:rPr lang="en-GB" sz="4000">
              <a:latin typeface="Freestyle Script" panose="030804020302050B0404" pitchFamily="66" charset="0"/>
              <a:ea typeface="STCaiyun" panose="02010800040101010101" pitchFamily="2" charset="-122"/>
              <a:cs typeface="Times New Roman" panose="02020603050405020304" pitchFamily="18" charset="0"/>
            </a:rPr>
            <a:t>Psychological</a:t>
          </a:r>
        </a:p>
      </dgm:t>
    </dgm:pt>
    <dgm:pt modelId="{037E5E42-DE28-4D3C-9521-3156E2B355A1}" type="parTrans" cxnId="{861001CB-B472-4626-AF94-97EABA58B8C3}">
      <dgm:prSet/>
      <dgm:spPr/>
      <dgm:t>
        <a:bodyPr/>
        <a:lstStyle/>
        <a:p>
          <a:endParaRPr lang="en-GB"/>
        </a:p>
      </dgm:t>
    </dgm:pt>
    <dgm:pt modelId="{171C3E9B-BAF8-4537-9D31-AB5819EB85A4}" type="sibTrans" cxnId="{861001CB-B472-4626-AF94-97EABA58B8C3}">
      <dgm:prSet/>
      <dgm:spPr/>
      <dgm:t>
        <a:bodyPr/>
        <a:lstStyle/>
        <a:p>
          <a:endParaRPr lang="en-GB"/>
        </a:p>
      </dgm:t>
    </dgm:pt>
    <dgm:pt modelId="{8FF32994-9EAF-4989-A6EE-93C7AC074548}">
      <dgm:prSet phldrT="[Text]" custT="1"/>
      <dgm:spPr/>
      <dgm:t>
        <a:bodyPr/>
        <a:lstStyle/>
        <a:p>
          <a:r>
            <a:rPr lang="en-GB" sz="4800">
              <a:latin typeface="Freestyle Script" panose="030804020302050B0404" pitchFamily="66" charset="0"/>
              <a:cs typeface="Times New Roman" panose="02020603050405020304" pitchFamily="18" charset="0"/>
            </a:rPr>
            <a:t>Physical</a:t>
          </a:r>
        </a:p>
      </dgm:t>
    </dgm:pt>
    <dgm:pt modelId="{1A3AB7D3-6A18-4FB4-97CB-E89829731807}" type="parTrans" cxnId="{F08E9D6D-5158-43D4-9980-524D1999A9FB}">
      <dgm:prSet/>
      <dgm:spPr/>
      <dgm:t>
        <a:bodyPr/>
        <a:lstStyle/>
        <a:p>
          <a:endParaRPr lang="en-GB"/>
        </a:p>
      </dgm:t>
    </dgm:pt>
    <dgm:pt modelId="{8A53EA4A-F16D-4F8C-AB14-C8BD04BEA660}" type="sibTrans" cxnId="{F08E9D6D-5158-43D4-9980-524D1999A9FB}">
      <dgm:prSet/>
      <dgm:spPr/>
      <dgm:t>
        <a:bodyPr/>
        <a:lstStyle/>
        <a:p>
          <a:endParaRPr lang="en-GB"/>
        </a:p>
      </dgm:t>
    </dgm:pt>
    <dgm:pt modelId="{63A91813-D232-4A13-88C5-395027C0BD52}">
      <dgm:prSet phldrT="[Text]"/>
      <dgm:spPr/>
      <dgm:t>
        <a:bodyPr/>
        <a:lstStyle/>
        <a:p>
          <a:endParaRPr lang="en-GB"/>
        </a:p>
      </dgm:t>
    </dgm:pt>
    <dgm:pt modelId="{ACA230BA-634E-4A26-A107-05B335BDE92D}" type="parTrans" cxnId="{B323BAFA-9C90-4CDF-9D6D-4A01BD0C37E7}">
      <dgm:prSet/>
      <dgm:spPr/>
      <dgm:t>
        <a:bodyPr/>
        <a:lstStyle/>
        <a:p>
          <a:endParaRPr lang="en-GB"/>
        </a:p>
      </dgm:t>
    </dgm:pt>
    <dgm:pt modelId="{85325E89-9F1C-483C-AB83-A169894862EF}" type="sibTrans" cxnId="{B323BAFA-9C90-4CDF-9D6D-4A01BD0C37E7}">
      <dgm:prSet/>
      <dgm:spPr/>
      <dgm:t>
        <a:bodyPr/>
        <a:lstStyle/>
        <a:p>
          <a:endParaRPr lang="en-GB"/>
        </a:p>
      </dgm:t>
    </dgm:pt>
    <dgm:pt modelId="{6B233971-C7C5-48BE-8E71-92876749AE6E}">
      <dgm:prSet phldrT="[Text]" custT="1"/>
      <dgm:spPr/>
      <dgm:t>
        <a:bodyPr/>
        <a:lstStyle/>
        <a:p>
          <a:r>
            <a:rPr lang="en-GB" sz="4400">
              <a:latin typeface="Freestyle Script" panose="030804020302050B0404" pitchFamily="66" charset="0"/>
              <a:cs typeface="Times New Roman" panose="02020603050405020304" pitchFamily="18" charset="0"/>
            </a:rPr>
            <a:t>Sociocultural</a:t>
          </a:r>
        </a:p>
      </dgm:t>
    </dgm:pt>
    <dgm:pt modelId="{918138BB-F286-455B-9D60-D7EB90087A26}" type="parTrans" cxnId="{D680FBD5-BF06-4BA9-A4E2-44D5E3E19E1D}">
      <dgm:prSet/>
      <dgm:spPr/>
      <dgm:t>
        <a:bodyPr/>
        <a:lstStyle/>
        <a:p>
          <a:endParaRPr lang="en-GB"/>
        </a:p>
      </dgm:t>
    </dgm:pt>
    <dgm:pt modelId="{807E33D5-BE4A-4877-8F5A-8DA1D27201E3}" type="sibTrans" cxnId="{D680FBD5-BF06-4BA9-A4E2-44D5E3E19E1D}">
      <dgm:prSet/>
      <dgm:spPr/>
      <dgm:t>
        <a:bodyPr/>
        <a:lstStyle/>
        <a:p>
          <a:endParaRPr lang="en-GB"/>
        </a:p>
      </dgm:t>
    </dgm:pt>
    <dgm:pt modelId="{1B6B815A-3302-485C-A293-626E657A7F33}">
      <dgm:prSet phldrT="[Text]" custT="1"/>
      <dgm:spPr/>
      <dgm:t>
        <a:bodyPr/>
        <a:lstStyle/>
        <a:p>
          <a:r>
            <a:rPr lang="en-GB" sz="4400">
              <a:latin typeface="Freestyle Script" panose="030804020302050B0404" pitchFamily="66" charset="0"/>
            </a:rPr>
            <a:t>Interpersonal</a:t>
          </a:r>
          <a:endParaRPr lang="en-GB" sz="4400">
            <a:latin typeface="Freestyle Script" panose="030804020302050B0404" pitchFamily="66" charset="0"/>
            <a:cs typeface="Times New Roman" panose="02020603050405020304" pitchFamily="18" charset="0"/>
          </a:endParaRPr>
        </a:p>
      </dgm:t>
    </dgm:pt>
    <dgm:pt modelId="{1EEFF5AA-8FF7-4896-BACA-9A2CD5D4D2E1}" type="parTrans" cxnId="{89B2DAEE-D10C-4E95-BD1E-D7B8CF7CD6A1}">
      <dgm:prSet/>
      <dgm:spPr/>
      <dgm:t>
        <a:bodyPr/>
        <a:lstStyle/>
        <a:p>
          <a:endParaRPr lang="en-GB"/>
        </a:p>
      </dgm:t>
    </dgm:pt>
    <dgm:pt modelId="{10773141-0491-4C63-B263-6F18A330DCCD}" type="sibTrans" cxnId="{89B2DAEE-D10C-4E95-BD1E-D7B8CF7CD6A1}">
      <dgm:prSet/>
      <dgm:spPr/>
      <dgm:t>
        <a:bodyPr/>
        <a:lstStyle/>
        <a:p>
          <a:endParaRPr lang="en-GB"/>
        </a:p>
      </dgm:t>
    </dgm:pt>
    <dgm:pt modelId="{80C59C37-C94E-47AE-A19C-F254B9B890E9}" type="pres">
      <dgm:prSet presAssocID="{F70A6A9B-DEF5-4049-A80D-89807F4D63A5}" presName="cycle" presStyleCnt="0">
        <dgm:presLayoutVars>
          <dgm:chMax val="1"/>
          <dgm:dir/>
          <dgm:animLvl val="ctr"/>
          <dgm:resizeHandles val="exact"/>
        </dgm:presLayoutVars>
      </dgm:prSet>
      <dgm:spPr/>
    </dgm:pt>
    <dgm:pt modelId="{D5C30E8F-195C-42BF-AD3B-E2F0C83B2DBA}" type="pres">
      <dgm:prSet presAssocID="{0E7CA389-0FC9-431B-B17A-388AF3D82F32}" presName="centerShape" presStyleLbl="node0" presStyleIdx="0" presStyleCnt="1"/>
      <dgm:spPr/>
    </dgm:pt>
    <dgm:pt modelId="{AF883DFD-79EB-4F14-9BCA-557EF0E7A810}" type="pres">
      <dgm:prSet presAssocID="{FB47F71F-4960-4300-A9D7-C807750647C1}" presName="parTrans" presStyleLbl="bgSibTrans2D1" presStyleIdx="0" presStyleCnt="5"/>
      <dgm:spPr/>
    </dgm:pt>
    <dgm:pt modelId="{A9D43A02-6597-4102-8C8E-0C096CF8A34D}" type="pres">
      <dgm:prSet presAssocID="{005B94E3-811D-4775-8F03-DD6E3FF18DC1}" presName="node" presStyleLbl="node1" presStyleIdx="0" presStyleCnt="5">
        <dgm:presLayoutVars>
          <dgm:bulletEnabled val="1"/>
        </dgm:presLayoutVars>
      </dgm:prSet>
      <dgm:spPr/>
    </dgm:pt>
    <dgm:pt modelId="{FD27D3AF-B74B-4A21-87F9-2959F229B947}" type="pres">
      <dgm:prSet presAssocID="{037E5E42-DE28-4D3C-9521-3156E2B355A1}" presName="parTrans" presStyleLbl="bgSibTrans2D1" presStyleIdx="1" presStyleCnt="5"/>
      <dgm:spPr/>
    </dgm:pt>
    <dgm:pt modelId="{A9AE5F38-81B5-4A26-AB78-3F08C6980571}" type="pres">
      <dgm:prSet presAssocID="{0E4E470E-B1FB-448E-BD8F-68A6F22C2BBC}" presName="node" presStyleLbl="node1" presStyleIdx="1" presStyleCnt="5">
        <dgm:presLayoutVars>
          <dgm:bulletEnabled val="1"/>
        </dgm:presLayoutVars>
      </dgm:prSet>
      <dgm:spPr/>
    </dgm:pt>
    <dgm:pt modelId="{9362E09D-CF82-4C9E-AF03-D48268E363D2}" type="pres">
      <dgm:prSet presAssocID="{1A3AB7D3-6A18-4FB4-97CB-E89829731807}" presName="parTrans" presStyleLbl="bgSibTrans2D1" presStyleIdx="2" presStyleCnt="5"/>
      <dgm:spPr/>
    </dgm:pt>
    <dgm:pt modelId="{29B8BD17-4FAD-4DB7-80A2-56247ADDFFE7}" type="pres">
      <dgm:prSet presAssocID="{8FF32994-9EAF-4989-A6EE-93C7AC074548}" presName="node" presStyleLbl="node1" presStyleIdx="2" presStyleCnt="5">
        <dgm:presLayoutVars>
          <dgm:bulletEnabled val="1"/>
        </dgm:presLayoutVars>
      </dgm:prSet>
      <dgm:spPr/>
    </dgm:pt>
    <dgm:pt modelId="{DDFE2AD7-8008-48E6-A611-5727511063D2}" type="pres">
      <dgm:prSet presAssocID="{918138BB-F286-455B-9D60-D7EB90087A26}" presName="parTrans" presStyleLbl="bgSibTrans2D1" presStyleIdx="3" presStyleCnt="5"/>
      <dgm:spPr/>
    </dgm:pt>
    <dgm:pt modelId="{8AD0C20F-B10C-4A90-ACEC-894716E607BF}" type="pres">
      <dgm:prSet presAssocID="{6B233971-C7C5-48BE-8E71-92876749AE6E}" presName="node" presStyleLbl="node1" presStyleIdx="3" presStyleCnt="5">
        <dgm:presLayoutVars>
          <dgm:bulletEnabled val="1"/>
        </dgm:presLayoutVars>
      </dgm:prSet>
      <dgm:spPr/>
    </dgm:pt>
    <dgm:pt modelId="{02069E76-F176-46D4-BCE5-1938B30042E0}" type="pres">
      <dgm:prSet presAssocID="{1EEFF5AA-8FF7-4896-BACA-9A2CD5D4D2E1}" presName="parTrans" presStyleLbl="bgSibTrans2D1" presStyleIdx="4" presStyleCnt="5"/>
      <dgm:spPr/>
    </dgm:pt>
    <dgm:pt modelId="{73A0115E-E181-49C3-B007-102CF7E18C8D}" type="pres">
      <dgm:prSet presAssocID="{1B6B815A-3302-485C-A293-626E657A7F33}" presName="node" presStyleLbl="node1" presStyleIdx="4" presStyleCnt="5">
        <dgm:presLayoutVars>
          <dgm:bulletEnabled val="1"/>
        </dgm:presLayoutVars>
      </dgm:prSet>
      <dgm:spPr/>
    </dgm:pt>
  </dgm:ptLst>
  <dgm:cxnLst>
    <dgm:cxn modelId="{1101B10A-3C6A-433A-9E2D-C99BEAD466F4}" srcId="{F70A6A9B-DEF5-4049-A80D-89807F4D63A5}" destId="{0E7CA389-0FC9-431B-B17A-388AF3D82F32}" srcOrd="0" destOrd="0" parTransId="{068B7CF1-A81D-4E9F-85D5-434D05A33573}" sibTransId="{98FF77C3-75B2-4D19-A599-C6DB7684C694}"/>
    <dgm:cxn modelId="{D6D6A519-222E-4072-A1FB-5B6026E534D2}" type="presOf" srcId="{005B94E3-811D-4775-8F03-DD6E3FF18DC1}" destId="{A9D43A02-6597-4102-8C8E-0C096CF8A34D}" srcOrd="0" destOrd="0" presId="urn:microsoft.com/office/officeart/2005/8/layout/radial4"/>
    <dgm:cxn modelId="{6078EF1B-D85C-4A9D-97E2-0AAE49D069CC}" type="presOf" srcId="{0E7CA389-0FC9-431B-B17A-388AF3D82F32}" destId="{D5C30E8F-195C-42BF-AD3B-E2F0C83B2DBA}" srcOrd="0" destOrd="0" presId="urn:microsoft.com/office/officeart/2005/8/layout/radial4"/>
    <dgm:cxn modelId="{EF0E1A1E-08E3-47F7-8983-28EFDF6458A1}" type="presOf" srcId="{1A3AB7D3-6A18-4FB4-97CB-E89829731807}" destId="{9362E09D-CF82-4C9E-AF03-D48268E363D2}" srcOrd="0" destOrd="0" presId="urn:microsoft.com/office/officeart/2005/8/layout/radial4"/>
    <dgm:cxn modelId="{14A51933-3CF8-44CF-ACEC-1D2F37A7CD63}" type="presOf" srcId="{6B233971-C7C5-48BE-8E71-92876749AE6E}" destId="{8AD0C20F-B10C-4A90-ACEC-894716E607BF}" srcOrd="0" destOrd="0" presId="urn:microsoft.com/office/officeart/2005/8/layout/radial4"/>
    <dgm:cxn modelId="{588E945F-2D61-4E3D-8807-B43DA4B03B47}" srcId="{0E7CA389-0FC9-431B-B17A-388AF3D82F32}" destId="{005B94E3-811D-4775-8F03-DD6E3FF18DC1}" srcOrd="0" destOrd="0" parTransId="{FB47F71F-4960-4300-A9D7-C807750647C1}" sibTransId="{915AD241-1F65-4271-ABBE-F0E44ADC44F4}"/>
    <dgm:cxn modelId="{F08E9D6D-5158-43D4-9980-524D1999A9FB}" srcId="{0E7CA389-0FC9-431B-B17A-388AF3D82F32}" destId="{8FF32994-9EAF-4989-A6EE-93C7AC074548}" srcOrd="2" destOrd="0" parTransId="{1A3AB7D3-6A18-4FB4-97CB-E89829731807}" sibTransId="{8A53EA4A-F16D-4F8C-AB14-C8BD04BEA660}"/>
    <dgm:cxn modelId="{DDCFB050-DE8C-4412-8D50-EA3AB46E8F84}" type="presOf" srcId="{8FF32994-9EAF-4989-A6EE-93C7AC074548}" destId="{29B8BD17-4FAD-4DB7-80A2-56247ADDFFE7}" srcOrd="0" destOrd="0" presId="urn:microsoft.com/office/officeart/2005/8/layout/radial4"/>
    <dgm:cxn modelId="{651C0B83-E825-45D9-BCAF-5ACDB13DB9BE}" type="presOf" srcId="{F70A6A9B-DEF5-4049-A80D-89807F4D63A5}" destId="{80C59C37-C94E-47AE-A19C-F254B9B890E9}" srcOrd="0" destOrd="0" presId="urn:microsoft.com/office/officeart/2005/8/layout/radial4"/>
    <dgm:cxn modelId="{87ADBC8B-790A-4089-B73D-7630154F48D5}" type="presOf" srcId="{0E4E470E-B1FB-448E-BD8F-68A6F22C2BBC}" destId="{A9AE5F38-81B5-4A26-AB78-3F08C6980571}" srcOrd="0" destOrd="0" presId="urn:microsoft.com/office/officeart/2005/8/layout/radial4"/>
    <dgm:cxn modelId="{859F5DBF-C3CB-4098-90FF-2A98739EC4CB}" type="presOf" srcId="{918138BB-F286-455B-9D60-D7EB90087A26}" destId="{DDFE2AD7-8008-48E6-A611-5727511063D2}" srcOrd="0" destOrd="0" presId="urn:microsoft.com/office/officeart/2005/8/layout/radial4"/>
    <dgm:cxn modelId="{861001CB-B472-4626-AF94-97EABA58B8C3}" srcId="{0E7CA389-0FC9-431B-B17A-388AF3D82F32}" destId="{0E4E470E-B1FB-448E-BD8F-68A6F22C2BBC}" srcOrd="1" destOrd="0" parTransId="{037E5E42-DE28-4D3C-9521-3156E2B355A1}" sibTransId="{171C3E9B-BAF8-4537-9D31-AB5819EB85A4}"/>
    <dgm:cxn modelId="{D680FBD5-BF06-4BA9-A4E2-44D5E3E19E1D}" srcId="{0E7CA389-0FC9-431B-B17A-388AF3D82F32}" destId="{6B233971-C7C5-48BE-8E71-92876749AE6E}" srcOrd="3" destOrd="0" parTransId="{918138BB-F286-455B-9D60-D7EB90087A26}" sibTransId="{807E33D5-BE4A-4877-8F5A-8DA1D27201E3}"/>
    <dgm:cxn modelId="{8B925DD6-7046-4142-B819-CF108F2B6531}" type="presOf" srcId="{FB47F71F-4960-4300-A9D7-C807750647C1}" destId="{AF883DFD-79EB-4F14-9BCA-557EF0E7A810}" srcOrd="0" destOrd="0" presId="urn:microsoft.com/office/officeart/2005/8/layout/radial4"/>
    <dgm:cxn modelId="{565A62DF-BE4A-4B58-B502-C04A1B1CFC91}" type="presOf" srcId="{1EEFF5AA-8FF7-4896-BACA-9A2CD5D4D2E1}" destId="{02069E76-F176-46D4-BCE5-1938B30042E0}" srcOrd="0" destOrd="0" presId="urn:microsoft.com/office/officeart/2005/8/layout/radial4"/>
    <dgm:cxn modelId="{60A892E9-5585-4FE8-B763-01A3549EFB4F}" type="presOf" srcId="{037E5E42-DE28-4D3C-9521-3156E2B355A1}" destId="{FD27D3AF-B74B-4A21-87F9-2959F229B947}" srcOrd="0" destOrd="0" presId="urn:microsoft.com/office/officeart/2005/8/layout/radial4"/>
    <dgm:cxn modelId="{89B2DAEE-D10C-4E95-BD1E-D7B8CF7CD6A1}" srcId="{0E7CA389-0FC9-431B-B17A-388AF3D82F32}" destId="{1B6B815A-3302-485C-A293-626E657A7F33}" srcOrd="4" destOrd="0" parTransId="{1EEFF5AA-8FF7-4896-BACA-9A2CD5D4D2E1}" sibTransId="{10773141-0491-4C63-B263-6F18A330DCCD}"/>
    <dgm:cxn modelId="{18E115F8-581C-405F-93E2-401354F77999}" type="presOf" srcId="{1B6B815A-3302-485C-A293-626E657A7F33}" destId="{73A0115E-E181-49C3-B007-102CF7E18C8D}" srcOrd="0" destOrd="0" presId="urn:microsoft.com/office/officeart/2005/8/layout/radial4"/>
    <dgm:cxn modelId="{B323BAFA-9C90-4CDF-9D6D-4A01BD0C37E7}" srcId="{F70A6A9B-DEF5-4049-A80D-89807F4D63A5}" destId="{63A91813-D232-4A13-88C5-395027C0BD52}" srcOrd="1" destOrd="0" parTransId="{ACA230BA-634E-4A26-A107-05B335BDE92D}" sibTransId="{85325E89-9F1C-483C-AB83-A169894862EF}"/>
    <dgm:cxn modelId="{B10B78D6-0F10-4FAA-A26C-EB0A4C73A0C5}" type="presParOf" srcId="{80C59C37-C94E-47AE-A19C-F254B9B890E9}" destId="{D5C30E8F-195C-42BF-AD3B-E2F0C83B2DBA}" srcOrd="0" destOrd="0" presId="urn:microsoft.com/office/officeart/2005/8/layout/radial4"/>
    <dgm:cxn modelId="{BF0833EE-5062-4276-AFEB-60DF7947E0F2}" type="presParOf" srcId="{80C59C37-C94E-47AE-A19C-F254B9B890E9}" destId="{AF883DFD-79EB-4F14-9BCA-557EF0E7A810}" srcOrd="1" destOrd="0" presId="urn:microsoft.com/office/officeart/2005/8/layout/radial4"/>
    <dgm:cxn modelId="{365E4158-7323-4FF0-A4D4-AE52C901426F}" type="presParOf" srcId="{80C59C37-C94E-47AE-A19C-F254B9B890E9}" destId="{A9D43A02-6597-4102-8C8E-0C096CF8A34D}" srcOrd="2" destOrd="0" presId="urn:microsoft.com/office/officeart/2005/8/layout/radial4"/>
    <dgm:cxn modelId="{81F5A4B3-AE51-485D-93D5-4AE6A1C5F46C}" type="presParOf" srcId="{80C59C37-C94E-47AE-A19C-F254B9B890E9}" destId="{FD27D3AF-B74B-4A21-87F9-2959F229B947}" srcOrd="3" destOrd="0" presId="urn:microsoft.com/office/officeart/2005/8/layout/radial4"/>
    <dgm:cxn modelId="{DB46223A-F1B0-4811-A835-5E93D0465614}" type="presParOf" srcId="{80C59C37-C94E-47AE-A19C-F254B9B890E9}" destId="{A9AE5F38-81B5-4A26-AB78-3F08C6980571}" srcOrd="4" destOrd="0" presId="urn:microsoft.com/office/officeart/2005/8/layout/radial4"/>
    <dgm:cxn modelId="{2974CD13-4987-4614-BFAF-E3FCCC98E718}" type="presParOf" srcId="{80C59C37-C94E-47AE-A19C-F254B9B890E9}" destId="{9362E09D-CF82-4C9E-AF03-D48268E363D2}" srcOrd="5" destOrd="0" presId="urn:microsoft.com/office/officeart/2005/8/layout/radial4"/>
    <dgm:cxn modelId="{4AA06271-CD12-4F6E-9467-4C06A4604582}" type="presParOf" srcId="{80C59C37-C94E-47AE-A19C-F254B9B890E9}" destId="{29B8BD17-4FAD-4DB7-80A2-56247ADDFFE7}" srcOrd="6" destOrd="0" presId="urn:microsoft.com/office/officeart/2005/8/layout/radial4"/>
    <dgm:cxn modelId="{8363732F-BCB4-4D66-9317-D2838D99461A}" type="presParOf" srcId="{80C59C37-C94E-47AE-A19C-F254B9B890E9}" destId="{DDFE2AD7-8008-48E6-A611-5727511063D2}" srcOrd="7" destOrd="0" presId="urn:microsoft.com/office/officeart/2005/8/layout/radial4"/>
    <dgm:cxn modelId="{6B54348D-7D25-44E5-93B1-B555703284A8}" type="presParOf" srcId="{80C59C37-C94E-47AE-A19C-F254B9B890E9}" destId="{8AD0C20F-B10C-4A90-ACEC-894716E607BF}" srcOrd="8" destOrd="0" presId="urn:microsoft.com/office/officeart/2005/8/layout/radial4"/>
    <dgm:cxn modelId="{F5BA435C-72AB-4C16-91DA-0070BF0CAB1A}" type="presParOf" srcId="{80C59C37-C94E-47AE-A19C-F254B9B890E9}" destId="{02069E76-F176-46D4-BCE5-1938B30042E0}" srcOrd="9" destOrd="0" presId="urn:microsoft.com/office/officeart/2005/8/layout/radial4"/>
    <dgm:cxn modelId="{AD07B659-7871-4146-B8BF-C4711FFE8C74}" type="presParOf" srcId="{80C59C37-C94E-47AE-A19C-F254B9B890E9}" destId="{73A0115E-E181-49C3-B007-102CF7E18C8D}"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4C277D-C0FD-40F4-B9B9-00A5C489EC17}"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958BDAD1-AC9E-482E-8D1B-BE5E13D5A044}">
      <dgm:prSet/>
      <dgm:spPr/>
      <dgm:t>
        <a:bodyPr/>
        <a:lstStyle/>
        <a:p>
          <a:r>
            <a:rPr lang="en-GB"/>
            <a:t>Social media may influence body image in both negative and positive ways.</a:t>
          </a:r>
          <a:endParaRPr lang="en-US"/>
        </a:p>
      </dgm:t>
    </dgm:pt>
    <dgm:pt modelId="{3403126A-2F08-4CEC-AADC-15DFF4DA6D0B}" type="parTrans" cxnId="{14382316-4FB1-46D4-B400-F505E4679C8C}">
      <dgm:prSet/>
      <dgm:spPr/>
      <dgm:t>
        <a:bodyPr/>
        <a:lstStyle/>
        <a:p>
          <a:endParaRPr lang="en-US"/>
        </a:p>
      </dgm:t>
    </dgm:pt>
    <dgm:pt modelId="{D39B9A6E-86D7-4CAE-A403-51AD24CDEC47}" type="sibTrans" cxnId="{14382316-4FB1-46D4-B400-F505E4679C8C}">
      <dgm:prSet/>
      <dgm:spPr/>
      <dgm:t>
        <a:bodyPr/>
        <a:lstStyle/>
        <a:p>
          <a:endParaRPr lang="en-US"/>
        </a:p>
      </dgm:t>
    </dgm:pt>
    <dgm:pt modelId="{D0C4AADF-4058-4D92-9F04-5BC14CA5623C}">
      <dgm:prSet/>
      <dgm:spPr/>
      <dgm:t>
        <a:bodyPr/>
        <a:lstStyle/>
        <a:p>
          <a:r>
            <a:rPr lang="en-GB"/>
            <a:t>The main way it can have a negative effect is by regularly seeing images of others with perfect physiques or with very little imperfections.</a:t>
          </a:r>
          <a:endParaRPr lang="en-US"/>
        </a:p>
      </dgm:t>
    </dgm:pt>
    <dgm:pt modelId="{7505D7A1-93EE-4EFF-8264-D896803AC059}" type="parTrans" cxnId="{4616DAD6-1BBD-407E-8B3B-A3D3837CBDAD}">
      <dgm:prSet/>
      <dgm:spPr/>
      <dgm:t>
        <a:bodyPr/>
        <a:lstStyle/>
        <a:p>
          <a:endParaRPr lang="en-US"/>
        </a:p>
      </dgm:t>
    </dgm:pt>
    <dgm:pt modelId="{37B2E912-4640-4E90-9250-8F1695D88195}" type="sibTrans" cxnId="{4616DAD6-1BBD-407E-8B3B-A3D3837CBDAD}">
      <dgm:prSet/>
      <dgm:spPr/>
      <dgm:t>
        <a:bodyPr/>
        <a:lstStyle/>
        <a:p>
          <a:endParaRPr lang="en-US"/>
        </a:p>
      </dgm:t>
    </dgm:pt>
    <dgm:pt modelId="{DCA9841D-6B34-4DFC-AD9C-12CDD2F6D1B5}" type="pres">
      <dgm:prSet presAssocID="{1A4C277D-C0FD-40F4-B9B9-00A5C489EC17}" presName="hierChild1" presStyleCnt="0">
        <dgm:presLayoutVars>
          <dgm:chPref val="1"/>
          <dgm:dir/>
          <dgm:animOne val="branch"/>
          <dgm:animLvl val="lvl"/>
          <dgm:resizeHandles/>
        </dgm:presLayoutVars>
      </dgm:prSet>
      <dgm:spPr/>
    </dgm:pt>
    <dgm:pt modelId="{6B31574F-1620-475E-913F-0EF72B32F047}" type="pres">
      <dgm:prSet presAssocID="{958BDAD1-AC9E-482E-8D1B-BE5E13D5A044}" presName="hierRoot1" presStyleCnt="0"/>
      <dgm:spPr/>
    </dgm:pt>
    <dgm:pt modelId="{AC5BDE33-2C8A-4EF2-A9DF-C355EBE402AD}" type="pres">
      <dgm:prSet presAssocID="{958BDAD1-AC9E-482E-8D1B-BE5E13D5A044}" presName="composite" presStyleCnt="0"/>
      <dgm:spPr/>
    </dgm:pt>
    <dgm:pt modelId="{22E85248-27FF-44ED-B48E-B5957AA6BD2C}" type="pres">
      <dgm:prSet presAssocID="{958BDAD1-AC9E-482E-8D1B-BE5E13D5A044}" presName="background" presStyleLbl="node0" presStyleIdx="0" presStyleCnt="2"/>
      <dgm:spPr/>
    </dgm:pt>
    <dgm:pt modelId="{DD25DC04-189A-460A-BC90-0227668CFC3F}" type="pres">
      <dgm:prSet presAssocID="{958BDAD1-AC9E-482E-8D1B-BE5E13D5A044}" presName="text" presStyleLbl="fgAcc0" presStyleIdx="0" presStyleCnt="2">
        <dgm:presLayoutVars>
          <dgm:chPref val="3"/>
        </dgm:presLayoutVars>
      </dgm:prSet>
      <dgm:spPr/>
    </dgm:pt>
    <dgm:pt modelId="{56A3C89A-A239-4070-964B-612B4F23FE36}" type="pres">
      <dgm:prSet presAssocID="{958BDAD1-AC9E-482E-8D1B-BE5E13D5A044}" presName="hierChild2" presStyleCnt="0"/>
      <dgm:spPr/>
    </dgm:pt>
    <dgm:pt modelId="{7D7817A0-985D-405F-A8F7-8FCED0D72CBF}" type="pres">
      <dgm:prSet presAssocID="{D0C4AADF-4058-4D92-9F04-5BC14CA5623C}" presName="hierRoot1" presStyleCnt="0"/>
      <dgm:spPr/>
    </dgm:pt>
    <dgm:pt modelId="{4CD9A5D2-7419-4F29-8DF6-65C8B9324F63}" type="pres">
      <dgm:prSet presAssocID="{D0C4AADF-4058-4D92-9F04-5BC14CA5623C}" presName="composite" presStyleCnt="0"/>
      <dgm:spPr/>
    </dgm:pt>
    <dgm:pt modelId="{F152ED77-B955-43E7-85E9-971B554F9CB4}" type="pres">
      <dgm:prSet presAssocID="{D0C4AADF-4058-4D92-9F04-5BC14CA5623C}" presName="background" presStyleLbl="node0" presStyleIdx="1" presStyleCnt="2"/>
      <dgm:spPr/>
    </dgm:pt>
    <dgm:pt modelId="{B3EE14E3-626E-423F-B7E0-AE750841B2CB}" type="pres">
      <dgm:prSet presAssocID="{D0C4AADF-4058-4D92-9F04-5BC14CA5623C}" presName="text" presStyleLbl="fgAcc0" presStyleIdx="1" presStyleCnt="2">
        <dgm:presLayoutVars>
          <dgm:chPref val="3"/>
        </dgm:presLayoutVars>
      </dgm:prSet>
      <dgm:spPr/>
    </dgm:pt>
    <dgm:pt modelId="{89D75103-1ED8-41B6-AD0B-7B0DC0FE4774}" type="pres">
      <dgm:prSet presAssocID="{D0C4AADF-4058-4D92-9F04-5BC14CA5623C}" presName="hierChild2" presStyleCnt="0"/>
      <dgm:spPr/>
    </dgm:pt>
  </dgm:ptLst>
  <dgm:cxnLst>
    <dgm:cxn modelId="{14382316-4FB1-46D4-B400-F505E4679C8C}" srcId="{1A4C277D-C0FD-40F4-B9B9-00A5C489EC17}" destId="{958BDAD1-AC9E-482E-8D1B-BE5E13D5A044}" srcOrd="0" destOrd="0" parTransId="{3403126A-2F08-4CEC-AADC-15DFF4DA6D0B}" sibTransId="{D39B9A6E-86D7-4CAE-A403-51AD24CDEC47}"/>
    <dgm:cxn modelId="{0393278B-C7D3-4CE2-82BA-4B38E410CC02}" type="presOf" srcId="{1A4C277D-C0FD-40F4-B9B9-00A5C489EC17}" destId="{DCA9841D-6B34-4DFC-AD9C-12CDD2F6D1B5}" srcOrd="0" destOrd="0" presId="urn:microsoft.com/office/officeart/2005/8/layout/hierarchy1"/>
    <dgm:cxn modelId="{7CC932A9-2D28-4CE7-B6C4-3FF6700B4961}" type="presOf" srcId="{958BDAD1-AC9E-482E-8D1B-BE5E13D5A044}" destId="{DD25DC04-189A-460A-BC90-0227668CFC3F}" srcOrd="0" destOrd="0" presId="urn:microsoft.com/office/officeart/2005/8/layout/hierarchy1"/>
    <dgm:cxn modelId="{4616DAD6-1BBD-407E-8B3B-A3D3837CBDAD}" srcId="{1A4C277D-C0FD-40F4-B9B9-00A5C489EC17}" destId="{D0C4AADF-4058-4D92-9F04-5BC14CA5623C}" srcOrd="1" destOrd="0" parTransId="{7505D7A1-93EE-4EFF-8264-D896803AC059}" sibTransId="{37B2E912-4640-4E90-9250-8F1695D88195}"/>
    <dgm:cxn modelId="{E0F0D8FC-A298-43E8-A44A-76128E7A877B}" type="presOf" srcId="{D0C4AADF-4058-4D92-9F04-5BC14CA5623C}" destId="{B3EE14E3-626E-423F-B7E0-AE750841B2CB}" srcOrd="0" destOrd="0" presId="urn:microsoft.com/office/officeart/2005/8/layout/hierarchy1"/>
    <dgm:cxn modelId="{1E7A83BB-E2BF-4D89-8EDE-7AF9A51D9AED}" type="presParOf" srcId="{DCA9841D-6B34-4DFC-AD9C-12CDD2F6D1B5}" destId="{6B31574F-1620-475E-913F-0EF72B32F047}" srcOrd="0" destOrd="0" presId="urn:microsoft.com/office/officeart/2005/8/layout/hierarchy1"/>
    <dgm:cxn modelId="{CF933900-497B-42D0-AD92-ED280460F529}" type="presParOf" srcId="{6B31574F-1620-475E-913F-0EF72B32F047}" destId="{AC5BDE33-2C8A-4EF2-A9DF-C355EBE402AD}" srcOrd="0" destOrd="0" presId="urn:microsoft.com/office/officeart/2005/8/layout/hierarchy1"/>
    <dgm:cxn modelId="{06C4609C-65F8-41C4-8B9D-94B3E2FADEA9}" type="presParOf" srcId="{AC5BDE33-2C8A-4EF2-A9DF-C355EBE402AD}" destId="{22E85248-27FF-44ED-B48E-B5957AA6BD2C}" srcOrd="0" destOrd="0" presId="urn:microsoft.com/office/officeart/2005/8/layout/hierarchy1"/>
    <dgm:cxn modelId="{118E1A4C-AD35-48A8-975F-65610D634046}" type="presParOf" srcId="{AC5BDE33-2C8A-4EF2-A9DF-C355EBE402AD}" destId="{DD25DC04-189A-460A-BC90-0227668CFC3F}" srcOrd="1" destOrd="0" presId="urn:microsoft.com/office/officeart/2005/8/layout/hierarchy1"/>
    <dgm:cxn modelId="{543E9AD8-0C5F-499F-BA84-F8C0A2F3C621}" type="presParOf" srcId="{6B31574F-1620-475E-913F-0EF72B32F047}" destId="{56A3C89A-A239-4070-964B-612B4F23FE36}" srcOrd="1" destOrd="0" presId="urn:microsoft.com/office/officeart/2005/8/layout/hierarchy1"/>
    <dgm:cxn modelId="{8BB88D32-80B5-4731-A998-271372AC8593}" type="presParOf" srcId="{DCA9841D-6B34-4DFC-AD9C-12CDD2F6D1B5}" destId="{7D7817A0-985D-405F-A8F7-8FCED0D72CBF}" srcOrd="1" destOrd="0" presId="urn:microsoft.com/office/officeart/2005/8/layout/hierarchy1"/>
    <dgm:cxn modelId="{3450FADA-032C-4F43-AFCB-2D1D730FBC66}" type="presParOf" srcId="{7D7817A0-985D-405F-A8F7-8FCED0D72CBF}" destId="{4CD9A5D2-7419-4F29-8DF6-65C8B9324F63}" srcOrd="0" destOrd="0" presId="urn:microsoft.com/office/officeart/2005/8/layout/hierarchy1"/>
    <dgm:cxn modelId="{BA18A974-1B3B-44C5-8740-F820B60D4830}" type="presParOf" srcId="{4CD9A5D2-7419-4F29-8DF6-65C8B9324F63}" destId="{F152ED77-B955-43E7-85E9-971B554F9CB4}" srcOrd="0" destOrd="0" presId="urn:microsoft.com/office/officeart/2005/8/layout/hierarchy1"/>
    <dgm:cxn modelId="{F4E62375-E77E-4078-B91C-5006191FC0FA}" type="presParOf" srcId="{4CD9A5D2-7419-4F29-8DF6-65C8B9324F63}" destId="{B3EE14E3-626E-423F-B7E0-AE750841B2CB}" srcOrd="1" destOrd="0" presId="urn:microsoft.com/office/officeart/2005/8/layout/hierarchy1"/>
    <dgm:cxn modelId="{33579134-7E0D-4A24-A9A3-B7810C7B23FC}" type="presParOf" srcId="{7D7817A0-985D-405F-A8F7-8FCED0D72CBF}" destId="{89D75103-1ED8-41B6-AD0B-7B0DC0FE477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A8E980-3105-4A28-8BCC-2DA50B5FE4C3}" type="doc">
      <dgm:prSet loTypeId="urn:microsoft.com/office/officeart/2008/layout/LinedList" loCatId="list" qsTypeId="urn:microsoft.com/office/officeart/2005/8/quickstyle/simple4" qsCatId="simple" csTypeId="urn:microsoft.com/office/officeart/2005/8/colors/accent6_2" csCatId="accent6"/>
      <dgm:spPr/>
      <dgm:t>
        <a:bodyPr/>
        <a:lstStyle/>
        <a:p>
          <a:endParaRPr lang="en-US"/>
        </a:p>
      </dgm:t>
    </dgm:pt>
    <dgm:pt modelId="{C3CDC644-6634-476E-B064-AC288D7F2AFD}">
      <dgm:prSet/>
      <dgm:spPr/>
      <dgm:t>
        <a:bodyPr/>
        <a:lstStyle/>
        <a:p>
          <a:pPr rtl="0"/>
          <a:r>
            <a:rPr lang="en-GB" b="0" i="0"/>
            <a:t>According to a poll</a:t>
          </a:r>
          <a:r>
            <a:rPr lang="en-GB" b="0" i="0">
              <a:latin typeface="Century Gothic" panose="020B0502020202020204"/>
            </a:rPr>
            <a:t> by Haroon Siddique (2019),</a:t>
          </a:r>
          <a:r>
            <a:rPr lang="en-GB" b="0" i="0"/>
            <a:t> millions of British individuals have had suicide thoughts or feelings as a result of issues with their body image.</a:t>
          </a:r>
          <a:r>
            <a:rPr lang="en-GB" b="0" i="0">
              <a:latin typeface="Century Gothic" panose="020B0502020202020204"/>
            </a:rPr>
            <a:t> </a:t>
          </a:r>
          <a:endParaRPr lang="en-US"/>
        </a:p>
      </dgm:t>
    </dgm:pt>
    <dgm:pt modelId="{A3E7C443-EB5D-47CB-A53E-DA2165E06A06}" type="parTrans" cxnId="{2DBE8A16-AE65-4EA2-AF33-C72664FA88F8}">
      <dgm:prSet/>
      <dgm:spPr/>
      <dgm:t>
        <a:bodyPr/>
        <a:lstStyle/>
        <a:p>
          <a:endParaRPr lang="en-US"/>
        </a:p>
      </dgm:t>
    </dgm:pt>
    <dgm:pt modelId="{FFBAE30B-87F8-4441-98DD-ED5AC18C0E20}" type="sibTrans" cxnId="{2DBE8A16-AE65-4EA2-AF33-C72664FA88F8}">
      <dgm:prSet/>
      <dgm:spPr/>
      <dgm:t>
        <a:bodyPr/>
        <a:lstStyle/>
        <a:p>
          <a:endParaRPr lang="en-US"/>
        </a:p>
      </dgm:t>
    </dgm:pt>
    <dgm:pt modelId="{C8E9296F-03FD-4D04-9C74-A9C0D944C75F}">
      <dgm:prSet/>
      <dgm:spPr/>
      <dgm:t>
        <a:bodyPr/>
        <a:lstStyle/>
        <a:p>
          <a:pPr rtl="0"/>
          <a:r>
            <a:rPr lang="en-GB" b="0" i="0"/>
            <a:t>One of the largest surveys on the subject conducted for the Mental Health Foundation indicated that one in eight adults (18 and older) have had thoughts of suicide because they are so unhappy over their body image.</a:t>
          </a:r>
          <a:r>
            <a:rPr lang="en-GB" b="0" i="0">
              <a:latin typeface="Century Gothic" panose="020B0502020202020204"/>
            </a:rPr>
            <a:t> </a:t>
          </a:r>
          <a:endParaRPr lang="en-US"/>
        </a:p>
      </dgm:t>
    </dgm:pt>
    <dgm:pt modelId="{F37709AD-DDFB-433A-AEE6-03328999FB91}" type="parTrans" cxnId="{70C1AF5C-6C8E-4463-9846-E66C6C05CD16}">
      <dgm:prSet/>
      <dgm:spPr/>
      <dgm:t>
        <a:bodyPr/>
        <a:lstStyle/>
        <a:p>
          <a:endParaRPr lang="en-US"/>
        </a:p>
      </dgm:t>
    </dgm:pt>
    <dgm:pt modelId="{D3ED54D4-158E-476D-973F-3279532606D6}" type="sibTrans" cxnId="{70C1AF5C-6C8E-4463-9846-E66C6C05CD16}">
      <dgm:prSet/>
      <dgm:spPr/>
      <dgm:t>
        <a:bodyPr/>
        <a:lstStyle/>
        <a:p>
          <a:endParaRPr lang="en-US"/>
        </a:p>
      </dgm:t>
    </dgm:pt>
    <dgm:pt modelId="{D6B1E323-2CF6-4DA4-B5A1-04723E6A9821}">
      <dgm:prSet/>
      <dgm:spPr/>
      <dgm:t>
        <a:bodyPr/>
        <a:lstStyle/>
        <a:p>
          <a:pPr rtl="0"/>
          <a:r>
            <a:rPr lang="en-GB" b="0" i="0"/>
            <a:t>Despite the fact that the problem of body image in young people, especially girls, has gained attention recently, the charity claims its research shows that people can experience negative effects regardless of gender or age, with many of the same </a:t>
          </a:r>
          <a:r>
            <a:rPr lang="en-GB" b="0" i="0">
              <a:latin typeface="Century Gothic" panose="020B0502020202020204"/>
            </a:rPr>
            <a:t>influences</a:t>
          </a:r>
          <a:r>
            <a:rPr lang="en-GB" b="0" i="0"/>
            <a:t>, like social media and advertising, at work.</a:t>
          </a:r>
          <a:r>
            <a:rPr lang="en-GB" b="0" i="0">
              <a:latin typeface="Century Gothic" panose="020B0502020202020204"/>
            </a:rPr>
            <a:t> </a:t>
          </a:r>
          <a:endParaRPr lang="en-US"/>
        </a:p>
      </dgm:t>
    </dgm:pt>
    <dgm:pt modelId="{0324EEA8-15D8-4FEE-8D9E-61F03FBEB772}" type="parTrans" cxnId="{9611311C-1EDA-4986-A079-FE1CCF58A5F6}">
      <dgm:prSet/>
      <dgm:spPr/>
      <dgm:t>
        <a:bodyPr/>
        <a:lstStyle/>
        <a:p>
          <a:endParaRPr lang="en-US"/>
        </a:p>
      </dgm:t>
    </dgm:pt>
    <dgm:pt modelId="{9F0F4AD0-150A-4C76-A6B5-EB9676B103D6}" type="sibTrans" cxnId="{9611311C-1EDA-4986-A079-FE1CCF58A5F6}">
      <dgm:prSet/>
      <dgm:spPr/>
      <dgm:t>
        <a:bodyPr/>
        <a:lstStyle/>
        <a:p>
          <a:endParaRPr lang="en-US"/>
        </a:p>
      </dgm:t>
    </dgm:pt>
    <dgm:pt modelId="{14D34FB5-298C-424A-9D5F-3A25F4E44429}">
      <dgm:prSet/>
      <dgm:spPr/>
      <dgm:t>
        <a:bodyPr/>
        <a:lstStyle/>
        <a:p>
          <a:r>
            <a:rPr lang="en-GB" b="0" i="0"/>
            <a:t>It makes suggestions including screening advertisements for "high-risk industries" like fashion, weight loss, and cosmetic surgery.</a:t>
          </a:r>
          <a:endParaRPr lang="en-US"/>
        </a:p>
      </dgm:t>
    </dgm:pt>
    <dgm:pt modelId="{08D3CCC1-F974-46E6-B2E4-600CC512BD3B}" type="parTrans" cxnId="{87E11F54-098A-4A8E-8219-D3C0664D93D8}">
      <dgm:prSet/>
      <dgm:spPr/>
      <dgm:t>
        <a:bodyPr/>
        <a:lstStyle/>
        <a:p>
          <a:endParaRPr lang="en-US"/>
        </a:p>
      </dgm:t>
    </dgm:pt>
    <dgm:pt modelId="{C9E59DE8-E7A5-46FE-9805-FB632CDF1754}" type="sibTrans" cxnId="{87E11F54-098A-4A8E-8219-D3C0664D93D8}">
      <dgm:prSet/>
      <dgm:spPr/>
      <dgm:t>
        <a:bodyPr/>
        <a:lstStyle/>
        <a:p>
          <a:endParaRPr lang="en-US"/>
        </a:p>
      </dgm:t>
    </dgm:pt>
    <dgm:pt modelId="{E9C4F4A3-FA94-4F59-A7A4-23C3697418A7}" type="pres">
      <dgm:prSet presAssocID="{C5A8E980-3105-4A28-8BCC-2DA50B5FE4C3}" presName="vert0" presStyleCnt="0">
        <dgm:presLayoutVars>
          <dgm:dir/>
          <dgm:animOne val="branch"/>
          <dgm:animLvl val="lvl"/>
        </dgm:presLayoutVars>
      </dgm:prSet>
      <dgm:spPr/>
    </dgm:pt>
    <dgm:pt modelId="{A277F8F9-F83B-4F5D-886F-67D17F0CC475}" type="pres">
      <dgm:prSet presAssocID="{C3CDC644-6634-476E-B064-AC288D7F2AFD}" presName="thickLine" presStyleLbl="alignNode1" presStyleIdx="0" presStyleCnt="4"/>
      <dgm:spPr/>
    </dgm:pt>
    <dgm:pt modelId="{F60BF510-F908-43EB-B9BF-F4CB7CF6B7CA}" type="pres">
      <dgm:prSet presAssocID="{C3CDC644-6634-476E-B064-AC288D7F2AFD}" presName="horz1" presStyleCnt="0"/>
      <dgm:spPr/>
    </dgm:pt>
    <dgm:pt modelId="{C269AC58-54F8-411B-AB1F-B1C42D7964AD}" type="pres">
      <dgm:prSet presAssocID="{C3CDC644-6634-476E-B064-AC288D7F2AFD}" presName="tx1" presStyleLbl="revTx" presStyleIdx="0" presStyleCnt="4"/>
      <dgm:spPr/>
    </dgm:pt>
    <dgm:pt modelId="{2CD8D25C-3AE7-4A1A-A583-D033DEE56A5B}" type="pres">
      <dgm:prSet presAssocID="{C3CDC644-6634-476E-B064-AC288D7F2AFD}" presName="vert1" presStyleCnt="0"/>
      <dgm:spPr/>
    </dgm:pt>
    <dgm:pt modelId="{1DA54919-D616-4A24-AC2A-C60692B2A9FD}" type="pres">
      <dgm:prSet presAssocID="{C8E9296F-03FD-4D04-9C74-A9C0D944C75F}" presName="thickLine" presStyleLbl="alignNode1" presStyleIdx="1" presStyleCnt="4"/>
      <dgm:spPr/>
    </dgm:pt>
    <dgm:pt modelId="{90211DD0-268E-45BD-9260-2ADA77BFD6E3}" type="pres">
      <dgm:prSet presAssocID="{C8E9296F-03FD-4D04-9C74-A9C0D944C75F}" presName="horz1" presStyleCnt="0"/>
      <dgm:spPr/>
    </dgm:pt>
    <dgm:pt modelId="{4C3DBDAF-D3C8-4827-B8DA-D7E63AB02F53}" type="pres">
      <dgm:prSet presAssocID="{C8E9296F-03FD-4D04-9C74-A9C0D944C75F}" presName="tx1" presStyleLbl="revTx" presStyleIdx="1" presStyleCnt="4"/>
      <dgm:spPr/>
    </dgm:pt>
    <dgm:pt modelId="{370650B0-333E-48A0-A632-F46E47EA95C7}" type="pres">
      <dgm:prSet presAssocID="{C8E9296F-03FD-4D04-9C74-A9C0D944C75F}" presName="vert1" presStyleCnt="0"/>
      <dgm:spPr/>
    </dgm:pt>
    <dgm:pt modelId="{24D1C34E-7151-4727-B24B-666EEBA5FCFB}" type="pres">
      <dgm:prSet presAssocID="{D6B1E323-2CF6-4DA4-B5A1-04723E6A9821}" presName="thickLine" presStyleLbl="alignNode1" presStyleIdx="2" presStyleCnt="4"/>
      <dgm:spPr/>
    </dgm:pt>
    <dgm:pt modelId="{2D849475-9178-426B-83CA-7AB4BE9BFD4B}" type="pres">
      <dgm:prSet presAssocID="{D6B1E323-2CF6-4DA4-B5A1-04723E6A9821}" presName="horz1" presStyleCnt="0"/>
      <dgm:spPr/>
    </dgm:pt>
    <dgm:pt modelId="{A3EFE2D6-03A9-4E04-87C7-9A2F63C2CC0D}" type="pres">
      <dgm:prSet presAssocID="{D6B1E323-2CF6-4DA4-B5A1-04723E6A9821}" presName="tx1" presStyleLbl="revTx" presStyleIdx="2" presStyleCnt="4"/>
      <dgm:spPr/>
    </dgm:pt>
    <dgm:pt modelId="{BE604DB9-170D-4A8F-AC41-5E45F4907D05}" type="pres">
      <dgm:prSet presAssocID="{D6B1E323-2CF6-4DA4-B5A1-04723E6A9821}" presName="vert1" presStyleCnt="0"/>
      <dgm:spPr/>
    </dgm:pt>
    <dgm:pt modelId="{09CC7C9A-7FDE-48B9-B908-911ADD1F2E01}" type="pres">
      <dgm:prSet presAssocID="{14D34FB5-298C-424A-9D5F-3A25F4E44429}" presName="thickLine" presStyleLbl="alignNode1" presStyleIdx="3" presStyleCnt="4"/>
      <dgm:spPr/>
    </dgm:pt>
    <dgm:pt modelId="{C0CBC672-5059-4915-9856-255DBBDFA01B}" type="pres">
      <dgm:prSet presAssocID="{14D34FB5-298C-424A-9D5F-3A25F4E44429}" presName="horz1" presStyleCnt="0"/>
      <dgm:spPr/>
    </dgm:pt>
    <dgm:pt modelId="{F7F4207E-2930-4B61-91A5-D33024CA769E}" type="pres">
      <dgm:prSet presAssocID="{14D34FB5-298C-424A-9D5F-3A25F4E44429}" presName="tx1" presStyleLbl="revTx" presStyleIdx="3" presStyleCnt="4"/>
      <dgm:spPr/>
    </dgm:pt>
    <dgm:pt modelId="{12AF86DB-8B11-4F3B-AC0D-030751F20D47}" type="pres">
      <dgm:prSet presAssocID="{14D34FB5-298C-424A-9D5F-3A25F4E44429}" presName="vert1" presStyleCnt="0"/>
      <dgm:spPr/>
    </dgm:pt>
  </dgm:ptLst>
  <dgm:cxnLst>
    <dgm:cxn modelId="{2DBE8A16-AE65-4EA2-AF33-C72664FA88F8}" srcId="{C5A8E980-3105-4A28-8BCC-2DA50B5FE4C3}" destId="{C3CDC644-6634-476E-B064-AC288D7F2AFD}" srcOrd="0" destOrd="0" parTransId="{A3E7C443-EB5D-47CB-A53E-DA2165E06A06}" sibTransId="{FFBAE30B-87F8-4441-98DD-ED5AC18C0E20}"/>
    <dgm:cxn modelId="{9611311C-1EDA-4986-A079-FE1CCF58A5F6}" srcId="{C5A8E980-3105-4A28-8BCC-2DA50B5FE4C3}" destId="{D6B1E323-2CF6-4DA4-B5A1-04723E6A9821}" srcOrd="2" destOrd="0" parTransId="{0324EEA8-15D8-4FEE-8D9E-61F03FBEB772}" sibTransId="{9F0F4AD0-150A-4C76-A6B5-EB9676B103D6}"/>
    <dgm:cxn modelId="{9163425B-2A92-4FBC-BD63-0427DF0B50D0}" type="presOf" srcId="{C3CDC644-6634-476E-B064-AC288D7F2AFD}" destId="{C269AC58-54F8-411B-AB1F-B1C42D7964AD}" srcOrd="0" destOrd="0" presId="urn:microsoft.com/office/officeart/2008/layout/LinedList"/>
    <dgm:cxn modelId="{70C1AF5C-6C8E-4463-9846-E66C6C05CD16}" srcId="{C5A8E980-3105-4A28-8BCC-2DA50B5FE4C3}" destId="{C8E9296F-03FD-4D04-9C74-A9C0D944C75F}" srcOrd="1" destOrd="0" parTransId="{F37709AD-DDFB-433A-AEE6-03328999FB91}" sibTransId="{D3ED54D4-158E-476D-973F-3279532606D6}"/>
    <dgm:cxn modelId="{C716BA53-2794-443E-B5EB-1385A772F6F0}" type="presOf" srcId="{D6B1E323-2CF6-4DA4-B5A1-04723E6A9821}" destId="{A3EFE2D6-03A9-4E04-87C7-9A2F63C2CC0D}" srcOrd="0" destOrd="0" presId="urn:microsoft.com/office/officeart/2008/layout/LinedList"/>
    <dgm:cxn modelId="{87E11F54-098A-4A8E-8219-D3C0664D93D8}" srcId="{C5A8E980-3105-4A28-8BCC-2DA50B5FE4C3}" destId="{14D34FB5-298C-424A-9D5F-3A25F4E44429}" srcOrd="3" destOrd="0" parTransId="{08D3CCC1-F974-46E6-B2E4-600CC512BD3B}" sibTransId="{C9E59DE8-E7A5-46FE-9805-FB632CDF1754}"/>
    <dgm:cxn modelId="{FAB7488B-05F2-4314-A8A8-E04822DB2E3A}" type="presOf" srcId="{C8E9296F-03FD-4D04-9C74-A9C0D944C75F}" destId="{4C3DBDAF-D3C8-4827-B8DA-D7E63AB02F53}" srcOrd="0" destOrd="0" presId="urn:microsoft.com/office/officeart/2008/layout/LinedList"/>
    <dgm:cxn modelId="{AD4042F2-3BC6-48D1-8367-91F8BDDE7D4B}" type="presOf" srcId="{C5A8E980-3105-4A28-8BCC-2DA50B5FE4C3}" destId="{E9C4F4A3-FA94-4F59-A7A4-23C3697418A7}" srcOrd="0" destOrd="0" presId="urn:microsoft.com/office/officeart/2008/layout/LinedList"/>
    <dgm:cxn modelId="{386934F6-4467-41AC-A649-6EC726B2B167}" type="presOf" srcId="{14D34FB5-298C-424A-9D5F-3A25F4E44429}" destId="{F7F4207E-2930-4B61-91A5-D33024CA769E}" srcOrd="0" destOrd="0" presId="urn:microsoft.com/office/officeart/2008/layout/LinedList"/>
    <dgm:cxn modelId="{4B438FF4-AB0F-4900-AAE0-9144128A499D}" type="presParOf" srcId="{E9C4F4A3-FA94-4F59-A7A4-23C3697418A7}" destId="{A277F8F9-F83B-4F5D-886F-67D17F0CC475}" srcOrd="0" destOrd="0" presId="urn:microsoft.com/office/officeart/2008/layout/LinedList"/>
    <dgm:cxn modelId="{13859B14-DA7F-41CD-9BB5-6ADDF73944C1}" type="presParOf" srcId="{E9C4F4A3-FA94-4F59-A7A4-23C3697418A7}" destId="{F60BF510-F908-43EB-B9BF-F4CB7CF6B7CA}" srcOrd="1" destOrd="0" presId="urn:microsoft.com/office/officeart/2008/layout/LinedList"/>
    <dgm:cxn modelId="{4FDE26FC-EF38-406E-8A53-C22F2C23EA0A}" type="presParOf" srcId="{F60BF510-F908-43EB-B9BF-F4CB7CF6B7CA}" destId="{C269AC58-54F8-411B-AB1F-B1C42D7964AD}" srcOrd="0" destOrd="0" presId="urn:microsoft.com/office/officeart/2008/layout/LinedList"/>
    <dgm:cxn modelId="{6B1295C2-D7FD-44A9-95A5-7937458B4A4F}" type="presParOf" srcId="{F60BF510-F908-43EB-B9BF-F4CB7CF6B7CA}" destId="{2CD8D25C-3AE7-4A1A-A583-D033DEE56A5B}" srcOrd="1" destOrd="0" presId="urn:microsoft.com/office/officeart/2008/layout/LinedList"/>
    <dgm:cxn modelId="{364EC1B3-AB5A-4760-8D0C-725D213DA332}" type="presParOf" srcId="{E9C4F4A3-FA94-4F59-A7A4-23C3697418A7}" destId="{1DA54919-D616-4A24-AC2A-C60692B2A9FD}" srcOrd="2" destOrd="0" presId="urn:microsoft.com/office/officeart/2008/layout/LinedList"/>
    <dgm:cxn modelId="{07E18BC0-2BF5-48F6-99D1-17922A0AAB5C}" type="presParOf" srcId="{E9C4F4A3-FA94-4F59-A7A4-23C3697418A7}" destId="{90211DD0-268E-45BD-9260-2ADA77BFD6E3}" srcOrd="3" destOrd="0" presId="urn:microsoft.com/office/officeart/2008/layout/LinedList"/>
    <dgm:cxn modelId="{AB1D2D2E-AADE-4B59-947F-145CBB741A03}" type="presParOf" srcId="{90211DD0-268E-45BD-9260-2ADA77BFD6E3}" destId="{4C3DBDAF-D3C8-4827-B8DA-D7E63AB02F53}" srcOrd="0" destOrd="0" presId="urn:microsoft.com/office/officeart/2008/layout/LinedList"/>
    <dgm:cxn modelId="{D92D41CB-6780-4930-87F8-ABA5A29711AF}" type="presParOf" srcId="{90211DD0-268E-45BD-9260-2ADA77BFD6E3}" destId="{370650B0-333E-48A0-A632-F46E47EA95C7}" srcOrd="1" destOrd="0" presId="urn:microsoft.com/office/officeart/2008/layout/LinedList"/>
    <dgm:cxn modelId="{FBDAFA41-91B3-4499-99D2-5D10CE1ECE26}" type="presParOf" srcId="{E9C4F4A3-FA94-4F59-A7A4-23C3697418A7}" destId="{24D1C34E-7151-4727-B24B-666EEBA5FCFB}" srcOrd="4" destOrd="0" presId="urn:microsoft.com/office/officeart/2008/layout/LinedList"/>
    <dgm:cxn modelId="{1B9546ED-D614-438D-9872-CC6D92D02002}" type="presParOf" srcId="{E9C4F4A3-FA94-4F59-A7A4-23C3697418A7}" destId="{2D849475-9178-426B-83CA-7AB4BE9BFD4B}" srcOrd="5" destOrd="0" presId="urn:microsoft.com/office/officeart/2008/layout/LinedList"/>
    <dgm:cxn modelId="{CF5524F1-043F-45E4-857D-63771D6F1A57}" type="presParOf" srcId="{2D849475-9178-426B-83CA-7AB4BE9BFD4B}" destId="{A3EFE2D6-03A9-4E04-87C7-9A2F63C2CC0D}" srcOrd="0" destOrd="0" presId="urn:microsoft.com/office/officeart/2008/layout/LinedList"/>
    <dgm:cxn modelId="{8BD3C689-A662-4652-AACA-CA7FCF40DB76}" type="presParOf" srcId="{2D849475-9178-426B-83CA-7AB4BE9BFD4B}" destId="{BE604DB9-170D-4A8F-AC41-5E45F4907D05}" srcOrd="1" destOrd="0" presId="urn:microsoft.com/office/officeart/2008/layout/LinedList"/>
    <dgm:cxn modelId="{4F8E0036-A227-4C22-98A1-BEC3A9771DDF}" type="presParOf" srcId="{E9C4F4A3-FA94-4F59-A7A4-23C3697418A7}" destId="{09CC7C9A-7FDE-48B9-B908-911ADD1F2E01}" srcOrd="6" destOrd="0" presId="urn:microsoft.com/office/officeart/2008/layout/LinedList"/>
    <dgm:cxn modelId="{0CD5D377-7A81-41D2-A5B1-72CF42C64F32}" type="presParOf" srcId="{E9C4F4A3-FA94-4F59-A7A4-23C3697418A7}" destId="{C0CBC672-5059-4915-9856-255DBBDFA01B}" srcOrd="7" destOrd="0" presId="urn:microsoft.com/office/officeart/2008/layout/LinedList"/>
    <dgm:cxn modelId="{D52633DA-3627-4BA3-9CB1-1E3A7ABC0297}" type="presParOf" srcId="{C0CBC672-5059-4915-9856-255DBBDFA01B}" destId="{F7F4207E-2930-4B61-91A5-D33024CA769E}" srcOrd="0" destOrd="0" presId="urn:microsoft.com/office/officeart/2008/layout/LinedList"/>
    <dgm:cxn modelId="{34B1CB7E-BF07-4DDD-9868-781A149517A5}" type="presParOf" srcId="{C0CBC672-5059-4915-9856-255DBBDFA01B}" destId="{12AF86DB-8B11-4F3B-AC0D-030751F20D4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6BECB1-4DB0-4882-9BFD-38AB17D6B2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FD352C-24B4-463F-BD74-2C3DADC8AFD9}">
      <dgm:prSet/>
      <dgm:spPr/>
      <dgm:t>
        <a:bodyPr/>
        <a:lstStyle/>
        <a:p>
          <a:pPr>
            <a:lnSpc>
              <a:spcPct val="100000"/>
            </a:lnSpc>
          </a:pPr>
          <a:r>
            <a:rPr lang="en-US" b="0" i="0"/>
            <a:t>Give social media a rest</a:t>
          </a:r>
          <a:endParaRPr lang="en-US"/>
        </a:p>
      </dgm:t>
    </dgm:pt>
    <dgm:pt modelId="{866D3963-C0D1-4E2F-BA1D-2010DC2B1E64}" type="parTrans" cxnId="{85E47786-7407-4759-B601-E5DCFBD342AB}">
      <dgm:prSet/>
      <dgm:spPr/>
      <dgm:t>
        <a:bodyPr/>
        <a:lstStyle/>
        <a:p>
          <a:endParaRPr lang="en-US"/>
        </a:p>
      </dgm:t>
    </dgm:pt>
    <dgm:pt modelId="{3EABD95F-62F0-404A-A69B-88A8D607422B}" type="sibTrans" cxnId="{85E47786-7407-4759-B601-E5DCFBD342AB}">
      <dgm:prSet/>
      <dgm:spPr/>
      <dgm:t>
        <a:bodyPr/>
        <a:lstStyle/>
        <a:p>
          <a:endParaRPr lang="en-US"/>
        </a:p>
      </dgm:t>
    </dgm:pt>
    <dgm:pt modelId="{2B1BB0A2-FB9B-4D10-9041-E9F567E7868D}">
      <dgm:prSet/>
      <dgm:spPr/>
      <dgm:t>
        <a:bodyPr/>
        <a:lstStyle/>
        <a:p>
          <a:pPr>
            <a:lnSpc>
              <a:spcPct val="100000"/>
            </a:lnSpc>
          </a:pPr>
          <a:r>
            <a:rPr lang="en-US" b="0" i="0"/>
            <a:t>Take control of your social media </a:t>
          </a:r>
          <a:r>
            <a:rPr lang="en-US" b="0" i="0">
              <a:latin typeface="Century Gothic" panose="020B0502020202020204"/>
            </a:rPr>
            <a:t>feed</a:t>
          </a:r>
          <a:r>
            <a:rPr lang="en-US" b="0" i="0"/>
            <a:t> </a:t>
          </a:r>
          <a:endParaRPr lang="en-US"/>
        </a:p>
      </dgm:t>
    </dgm:pt>
    <dgm:pt modelId="{474D9543-C582-4E24-A9BA-446105E7E321}" type="parTrans" cxnId="{EF005F38-0134-4E46-8815-89E852F674BC}">
      <dgm:prSet/>
      <dgm:spPr/>
      <dgm:t>
        <a:bodyPr/>
        <a:lstStyle/>
        <a:p>
          <a:endParaRPr lang="en-US"/>
        </a:p>
      </dgm:t>
    </dgm:pt>
    <dgm:pt modelId="{9D4CBEAA-F0B0-45D9-80BE-80462555C36E}" type="sibTrans" cxnId="{EF005F38-0134-4E46-8815-89E852F674BC}">
      <dgm:prSet/>
      <dgm:spPr/>
      <dgm:t>
        <a:bodyPr/>
        <a:lstStyle/>
        <a:p>
          <a:endParaRPr lang="en-US"/>
        </a:p>
      </dgm:t>
    </dgm:pt>
    <dgm:pt modelId="{1ABDDE7B-1942-46E5-B5AF-59C956B66F68}">
      <dgm:prSet phldr="0"/>
      <dgm:spPr/>
      <dgm:t>
        <a:bodyPr/>
        <a:lstStyle/>
        <a:p>
          <a:pPr>
            <a:lnSpc>
              <a:spcPct val="100000"/>
            </a:lnSpc>
          </a:pPr>
          <a:r>
            <a:rPr lang="en-US">
              <a:latin typeface="Century Gothic" panose="020B0502020202020204"/>
            </a:rPr>
            <a:t>Stop internal negative chat</a:t>
          </a:r>
          <a:endParaRPr lang="en-US"/>
        </a:p>
      </dgm:t>
    </dgm:pt>
    <dgm:pt modelId="{FB6E0576-4C88-4DEB-B3BB-77E957B6B09B}" type="parTrans" cxnId="{CE427BE1-7F79-4513-853E-13186986A512}">
      <dgm:prSet/>
      <dgm:spPr/>
      <dgm:t>
        <a:bodyPr/>
        <a:lstStyle/>
        <a:p>
          <a:endParaRPr lang="en-US"/>
        </a:p>
      </dgm:t>
    </dgm:pt>
    <dgm:pt modelId="{6C9E3F3B-B46E-427B-891E-EEC326B2E7BF}" type="sibTrans" cxnId="{CE427BE1-7F79-4513-853E-13186986A512}">
      <dgm:prSet/>
      <dgm:spPr/>
      <dgm:t>
        <a:bodyPr/>
        <a:lstStyle/>
        <a:p>
          <a:endParaRPr lang="en-US"/>
        </a:p>
      </dgm:t>
    </dgm:pt>
    <dgm:pt modelId="{E3C1FC30-3CEC-4D51-A39C-A380DA97024D}">
      <dgm:prSet/>
      <dgm:spPr/>
      <dgm:t>
        <a:bodyPr/>
        <a:lstStyle/>
        <a:p>
          <a:pPr>
            <a:lnSpc>
              <a:spcPct val="100000"/>
            </a:lnSpc>
          </a:pPr>
          <a:r>
            <a:rPr lang="en-US" b="0" i="0"/>
            <a:t>And just remember, social media is weird.</a:t>
          </a:r>
          <a:endParaRPr lang="en-US"/>
        </a:p>
      </dgm:t>
    </dgm:pt>
    <dgm:pt modelId="{A802B2D2-CD0E-4B22-B925-BE35D4EBCD96}" type="parTrans" cxnId="{BE62D6D2-22D3-4092-959E-C416E95A0B9A}">
      <dgm:prSet/>
      <dgm:spPr/>
      <dgm:t>
        <a:bodyPr/>
        <a:lstStyle/>
        <a:p>
          <a:endParaRPr lang="en-US"/>
        </a:p>
      </dgm:t>
    </dgm:pt>
    <dgm:pt modelId="{1211FE6D-A300-405E-9466-BE81129BBF33}" type="sibTrans" cxnId="{BE62D6D2-22D3-4092-959E-C416E95A0B9A}">
      <dgm:prSet/>
      <dgm:spPr/>
      <dgm:t>
        <a:bodyPr/>
        <a:lstStyle/>
        <a:p>
          <a:endParaRPr lang="en-US"/>
        </a:p>
      </dgm:t>
    </dgm:pt>
    <dgm:pt modelId="{E597C2AD-F5E0-47CF-89D3-90931571DCF1}" type="pres">
      <dgm:prSet presAssocID="{156BECB1-4DB0-4882-9BFD-38AB17D6B24D}" presName="root" presStyleCnt="0">
        <dgm:presLayoutVars>
          <dgm:dir/>
          <dgm:resizeHandles val="exact"/>
        </dgm:presLayoutVars>
      </dgm:prSet>
      <dgm:spPr/>
    </dgm:pt>
    <dgm:pt modelId="{D6C86F5F-078A-49C5-8D88-8D5F983A88D7}" type="pres">
      <dgm:prSet presAssocID="{D8FD352C-24B4-463F-BD74-2C3DADC8AFD9}" presName="compNode" presStyleCnt="0"/>
      <dgm:spPr/>
    </dgm:pt>
    <dgm:pt modelId="{A2A11AF4-9923-4EC9-8F8D-464997382F01}" type="pres">
      <dgm:prSet presAssocID="{D8FD352C-24B4-463F-BD74-2C3DADC8AFD9}" presName="bgRect" presStyleLbl="bgShp" presStyleIdx="0" presStyleCnt="4"/>
      <dgm:spPr/>
    </dgm:pt>
    <dgm:pt modelId="{87A114E5-A375-4434-B62C-9531E92EBCAF}" type="pres">
      <dgm:prSet presAssocID="{D8FD352C-24B4-463F-BD74-2C3DADC8AF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327B937C-D905-4F52-9596-CD320F170081}" type="pres">
      <dgm:prSet presAssocID="{D8FD352C-24B4-463F-BD74-2C3DADC8AFD9}" presName="spaceRect" presStyleCnt="0"/>
      <dgm:spPr/>
    </dgm:pt>
    <dgm:pt modelId="{A5752979-2DF4-4011-BA30-4711CB7EC570}" type="pres">
      <dgm:prSet presAssocID="{D8FD352C-24B4-463F-BD74-2C3DADC8AFD9}" presName="parTx" presStyleLbl="revTx" presStyleIdx="0" presStyleCnt="4">
        <dgm:presLayoutVars>
          <dgm:chMax val="0"/>
          <dgm:chPref val="0"/>
        </dgm:presLayoutVars>
      </dgm:prSet>
      <dgm:spPr/>
    </dgm:pt>
    <dgm:pt modelId="{B30D2699-05E0-449E-9415-D097D260B724}" type="pres">
      <dgm:prSet presAssocID="{3EABD95F-62F0-404A-A69B-88A8D607422B}" presName="sibTrans" presStyleCnt="0"/>
      <dgm:spPr/>
    </dgm:pt>
    <dgm:pt modelId="{8AEA9853-2FBA-44A3-96C0-1968B434070E}" type="pres">
      <dgm:prSet presAssocID="{2B1BB0A2-FB9B-4D10-9041-E9F567E7868D}" presName="compNode" presStyleCnt="0"/>
      <dgm:spPr/>
    </dgm:pt>
    <dgm:pt modelId="{97B48EBF-24FB-4E21-86B1-AD5212CAC1CE}" type="pres">
      <dgm:prSet presAssocID="{2B1BB0A2-FB9B-4D10-9041-E9F567E7868D}" presName="bgRect" presStyleLbl="bgShp" presStyleIdx="1" presStyleCnt="4"/>
      <dgm:spPr/>
    </dgm:pt>
    <dgm:pt modelId="{5880230B-4288-48A4-8F5A-FC140E81E2F9}" type="pres">
      <dgm:prSet presAssocID="{2B1BB0A2-FB9B-4D10-9041-E9F567E786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91C5495B-98A5-458A-938A-5320CEA2A037}" type="pres">
      <dgm:prSet presAssocID="{2B1BB0A2-FB9B-4D10-9041-E9F567E7868D}" presName="spaceRect" presStyleCnt="0"/>
      <dgm:spPr/>
    </dgm:pt>
    <dgm:pt modelId="{89A6F1C0-F9C0-4DDB-94B4-45FD7C28FDDC}" type="pres">
      <dgm:prSet presAssocID="{2B1BB0A2-FB9B-4D10-9041-E9F567E7868D}" presName="parTx" presStyleLbl="revTx" presStyleIdx="1" presStyleCnt="4">
        <dgm:presLayoutVars>
          <dgm:chMax val="0"/>
          <dgm:chPref val="0"/>
        </dgm:presLayoutVars>
      </dgm:prSet>
      <dgm:spPr/>
    </dgm:pt>
    <dgm:pt modelId="{380BA770-0BB1-4C2D-B031-94EEA2E70345}" type="pres">
      <dgm:prSet presAssocID="{9D4CBEAA-F0B0-45D9-80BE-80462555C36E}" presName="sibTrans" presStyleCnt="0"/>
      <dgm:spPr/>
    </dgm:pt>
    <dgm:pt modelId="{27DD3F75-0484-4516-87ED-33FC33D4E61E}" type="pres">
      <dgm:prSet presAssocID="{1ABDDE7B-1942-46E5-B5AF-59C956B66F68}" presName="compNode" presStyleCnt="0"/>
      <dgm:spPr/>
    </dgm:pt>
    <dgm:pt modelId="{CDCBD503-CC62-4A7E-B67C-F17B801BB429}" type="pres">
      <dgm:prSet presAssocID="{1ABDDE7B-1942-46E5-B5AF-59C956B66F68}" presName="bgRect" presStyleLbl="bgShp" presStyleIdx="2" presStyleCnt="4"/>
      <dgm:spPr/>
    </dgm:pt>
    <dgm:pt modelId="{1C1789F6-A8B1-4935-A102-16962C1AEB5D}" type="pres">
      <dgm:prSet presAssocID="{1ABDDE7B-1942-46E5-B5AF-59C956B66F6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C644E7D-EC05-49C1-B50D-9517702C48B9}" type="pres">
      <dgm:prSet presAssocID="{1ABDDE7B-1942-46E5-B5AF-59C956B66F68}" presName="spaceRect" presStyleCnt="0"/>
      <dgm:spPr/>
    </dgm:pt>
    <dgm:pt modelId="{CC1850CC-6A00-4B7D-B12E-AA54C446AA3E}" type="pres">
      <dgm:prSet presAssocID="{1ABDDE7B-1942-46E5-B5AF-59C956B66F68}" presName="parTx" presStyleLbl="revTx" presStyleIdx="2" presStyleCnt="4">
        <dgm:presLayoutVars>
          <dgm:chMax val="0"/>
          <dgm:chPref val="0"/>
        </dgm:presLayoutVars>
      </dgm:prSet>
      <dgm:spPr/>
    </dgm:pt>
    <dgm:pt modelId="{0F864F51-1028-4612-ACF6-D738CD6C979E}" type="pres">
      <dgm:prSet presAssocID="{6C9E3F3B-B46E-427B-891E-EEC326B2E7BF}" presName="sibTrans" presStyleCnt="0"/>
      <dgm:spPr/>
    </dgm:pt>
    <dgm:pt modelId="{261DC192-114F-46C1-A8E4-031A0B17340D}" type="pres">
      <dgm:prSet presAssocID="{E3C1FC30-3CEC-4D51-A39C-A380DA97024D}" presName="compNode" presStyleCnt="0"/>
      <dgm:spPr/>
    </dgm:pt>
    <dgm:pt modelId="{C44C6381-2892-4F64-B184-53F301EDEA95}" type="pres">
      <dgm:prSet presAssocID="{E3C1FC30-3CEC-4D51-A39C-A380DA97024D}" presName="bgRect" presStyleLbl="bgShp" presStyleIdx="3" presStyleCnt="4"/>
      <dgm:spPr/>
    </dgm:pt>
    <dgm:pt modelId="{E5DF27F3-0A39-4D0A-A71B-726906742E77}" type="pres">
      <dgm:prSet presAssocID="{E3C1FC30-3CEC-4D51-A39C-A380DA97024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bweb"/>
        </a:ext>
      </dgm:extLst>
    </dgm:pt>
    <dgm:pt modelId="{0E1E8D19-EA85-49EB-AB3F-4CEA1C81CF88}" type="pres">
      <dgm:prSet presAssocID="{E3C1FC30-3CEC-4D51-A39C-A380DA97024D}" presName="spaceRect" presStyleCnt="0"/>
      <dgm:spPr/>
    </dgm:pt>
    <dgm:pt modelId="{16610DED-4091-49C8-9E9A-A93C2BCB90C5}" type="pres">
      <dgm:prSet presAssocID="{E3C1FC30-3CEC-4D51-A39C-A380DA97024D}" presName="parTx" presStyleLbl="revTx" presStyleIdx="3" presStyleCnt="4">
        <dgm:presLayoutVars>
          <dgm:chMax val="0"/>
          <dgm:chPref val="0"/>
        </dgm:presLayoutVars>
      </dgm:prSet>
      <dgm:spPr/>
    </dgm:pt>
  </dgm:ptLst>
  <dgm:cxnLst>
    <dgm:cxn modelId="{EF005F38-0134-4E46-8815-89E852F674BC}" srcId="{156BECB1-4DB0-4882-9BFD-38AB17D6B24D}" destId="{2B1BB0A2-FB9B-4D10-9041-E9F567E7868D}" srcOrd="1" destOrd="0" parTransId="{474D9543-C582-4E24-A9BA-446105E7E321}" sibTransId="{9D4CBEAA-F0B0-45D9-80BE-80462555C36E}"/>
    <dgm:cxn modelId="{1CBBAD3F-4498-428C-B2DC-7B63D071446F}" type="presOf" srcId="{D8FD352C-24B4-463F-BD74-2C3DADC8AFD9}" destId="{A5752979-2DF4-4011-BA30-4711CB7EC570}" srcOrd="0" destOrd="0" presId="urn:microsoft.com/office/officeart/2018/2/layout/IconVerticalSolidList"/>
    <dgm:cxn modelId="{947EB669-B1F1-48E3-A74D-BE0418CD6F98}" type="presOf" srcId="{E3C1FC30-3CEC-4D51-A39C-A380DA97024D}" destId="{16610DED-4091-49C8-9E9A-A93C2BCB90C5}" srcOrd="0" destOrd="0" presId="urn:microsoft.com/office/officeart/2018/2/layout/IconVerticalSolidList"/>
    <dgm:cxn modelId="{B61B6371-795D-4773-9E47-3E8FDEE07417}" type="presOf" srcId="{1ABDDE7B-1942-46E5-B5AF-59C956B66F68}" destId="{CC1850CC-6A00-4B7D-B12E-AA54C446AA3E}" srcOrd="0" destOrd="0" presId="urn:microsoft.com/office/officeart/2018/2/layout/IconVerticalSolidList"/>
    <dgm:cxn modelId="{EB183252-4C6F-4208-8462-57A1F65F5403}" type="presOf" srcId="{156BECB1-4DB0-4882-9BFD-38AB17D6B24D}" destId="{E597C2AD-F5E0-47CF-89D3-90931571DCF1}" srcOrd="0" destOrd="0" presId="urn:microsoft.com/office/officeart/2018/2/layout/IconVerticalSolidList"/>
    <dgm:cxn modelId="{85E47786-7407-4759-B601-E5DCFBD342AB}" srcId="{156BECB1-4DB0-4882-9BFD-38AB17D6B24D}" destId="{D8FD352C-24B4-463F-BD74-2C3DADC8AFD9}" srcOrd="0" destOrd="0" parTransId="{866D3963-C0D1-4E2F-BA1D-2010DC2B1E64}" sibTransId="{3EABD95F-62F0-404A-A69B-88A8D607422B}"/>
    <dgm:cxn modelId="{BE62D6D2-22D3-4092-959E-C416E95A0B9A}" srcId="{156BECB1-4DB0-4882-9BFD-38AB17D6B24D}" destId="{E3C1FC30-3CEC-4D51-A39C-A380DA97024D}" srcOrd="3" destOrd="0" parTransId="{A802B2D2-CD0E-4B22-B925-BE35D4EBCD96}" sibTransId="{1211FE6D-A300-405E-9466-BE81129BBF33}"/>
    <dgm:cxn modelId="{CE427BE1-7F79-4513-853E-13186986A512}" srcId="{156BECB1-4DB0-4882-9BFD-38AB17D6B24D}" destId="{1ABDDE7B-1942-46E5-B5AF-59C956B66F68}" srcOrd="2" destOrd="0" parTransId="{FB6E0576-4C88-4DEB-B3BB-77E957B6B09B}" sibTransId="{6C9E3F3B-B46E-427B-891E-EEC326B2E7BF}"/>
    <dgm:cxn modelId="{D29643E7-5E72-48B4-892B-A67EA41D67A6}" type="presOf" srcId="{2B1BB0A2-FB9B-4D10-9041-E9F567E7868D}" destId="{89A6F1C0-F9C0-4DDB-94B4-45FD7C28FDDC}" srcOrd="0" destOrd="0" presId="urn:microsoft.com/office/officeart/2018/2/layout/IconVerticalSolidList"/>
    <dgm:cxn modelId="{C8A3669F-05AD-4657-8FF4-3037B2F33D8A}" type="presParOf" srcId="{E597C2AD-F5E0-47CF-89D3-90931571DCF1}" destId="{D6C86F5F-078A-49C5-8D88-8D5F983A88D7}" srcOrd="0" destOrd="0" presId="urn:microsoft.com/office/officeart/2018/2/layout/IconVerticalSolidList"/>
    <dgm:cxn modelId="{9DC6DC0C-C9BD-4866-912C-362848279180}" type="presParOf" srcId="{D6C86F5F-078A-49C5-8D88-8D5F983A88D7}" destId="{A2A11AF4-9923-4EC9-8F8D-464997382F01}" srcOrd="0" destOrd="0" presId="urn:microsoft.com/office/officeart/2018/2/layout/IconVerticalSolidList"/>
    <dgm:cxn modelId="{9A784DF8-0F83-471C-95E7-CC102AA53E5A}" type="presParOf" srcId="{D6C86F5F-078A-49C5-8D88-8D5F983A88D7}" destId="{87A114E5-A375-4434-B62C-9531E92EBCAF}" srcOrd="1" destOrd="0" presId="urn:microsoft.com/office/officeart/2018/2/layout/IconVerticalSolidList"/>
    <dgm:cxn modelId="{42DD1FD3-EA49-4939-B7AE-F5D44FE0B195}" type="presParOf" srcId="{D6C86F5F-078A-49C5-8D88-8D5F983A88D7}" destId="{327B937C-D905-4F52-9596-CD320F170081}" srcOrd="2" destOrd="0" presId="urn:microsoft.com/office/officeart/2018/2/layout/IconVerticalSolidList"/>
    <dgm:cxn modelId="{91BE41C5-8B93-4BDE-BD97-EAB5F8AA21ED}" type="presParOf" srcId="{D6C86F5F-078A-49C5-8D88-8D5F983A88D7}" destId="{A5752979-2DF4-4011-BA30-4711CB7EC570}" srcOrd="3" destOrd="0" presId="urn:microsoft.com/office/officeart/2018/2/layout/IconVerticalSolidList"/>
    <dgm:cxn modelId="{AA3C2D37-C4F8-4E57-B527-A5B34272595B}" type="presParOf" srcId="{E597C2AD-F5E0-47CF-89D3-90931571DCF1}" destId="{B30D2699-05E0-449E-9415-D097D260B724}" srcOrd="1" destOrd="0" presId="urn:microsoft.com/office/officeart/2018/2/layout/IconVerticalSolidList"/>
    <dgm:cxn modelId="{397EC590-341C-4EDE-B734-08D28860B51D}" type="presParOf" srcId="{E597C2AD-F5E0-47CF-89D3-90931571DCF1}" destId="{8AEA9853-2FBA-44A3-96C0-1968B434070E}" srcOrd="2" destOrd="0" presId="urn:microsoft.com/office/officeart/2018/2/layout/IconVerticalSolidList"/>
    <dgm:cxn modelId="{C1DAC3D5-FF0F-4F5C-8F6C-B51ABFAA8583}" type="presParOf" srcId="{8AEA9853-2FBA-44A3-96C0-1968B434070E}" destId="{97B48EBF-24FB-4E21-86B1-AD5212CAC1CE}" srcOrd="0" destOrd="0" presId="urn:microsoft.com/office/officeart/2018/2/layout/IconVerticalSolidList"/>
    <dgm:cxn modelId="{3DCB7631-3A6F-45C7-89EC-814DB7953D8F}" type="presParOf" srcId="{8AEA9853-2FBA-44A3-96C0-1968B434070E}" destId="{5880230B-4288-48A4-8F5A-FC140E81E2F9}" srcOrd="1" destOrd="0" presId="urn:microsoft.com/office/officeart/2018/2/layout/IconVerticalSolidList"/>
    <dgm:cxn modelId="{11FC8C56-DFCF-4B2D-B758-EAC1A0AED65B}" type="presParOf" srcId="{8AEA9853-2FBA-44A3-96C0-1968B434070E}" destId="{91C5495B-98A5-458A-938A-5320CEA2A037}" srcOrd="2" destOrd="0" presId="urn:microsoft.com/office/officeart/2018/2/layout/IconVerticalSolidList"/>
    <dgm:cxn modelId="{949B25C0-EFDE-4159-A42E-83AC0A02F721}" type="presParOf" srcId="{8AEA9853-2FBA-44A3-96C0-1968B434070E}" destId="{89A6F1C0-F9C0-4DDB-94B4-45FD7C28FDDC}" srcOrd="3" destOrd="0" presId="urn:microsoft.com/office/officeart/2018/2/layout/IconVerticalSolidList"/>
    <dgm:cxn modelId="{C8BD7BA6-1002-44A4-ACD3-122799D1688D}" type="presParOf" srcId="{E597C2AD-F5E0-47CF-89D3-90931571DCF1}" destId="{380BA770-0BB1-4C2D-B031-94EEA2E70345}" srcOrd="3" destOrd="0" presId="urn:microsoft.com/office/officeart/2018/2/layout/IconVerticalSolidList"/>
    <dgm:cxn modelId="{0E6AE3E2-3528-45E9-A92F-5F3BB35CD64A}" type="presParOf" srcId="{E597C2AD-F5E0-47CF-89D3-90931571DCF1}" destId="{27DD3F75-0484-4516-87ED-33FC33D4E61E}" srcOrd="4" destOrd="0" presId="urn:microsoft.com/office/officeart/2018/2/layout/IconVerticalSolidList"/>
    <dgm:cxn modelId="{C50FCD6F-F208-426E-9409-FC4A4FA6433B}" type="presParOf" srcId="{27DD3F75-0484-4516-87ED-33FC33D4E61E}" destId="{CDCBD503-CC62-4A7E-B67C-F17B801BB429}" srcOrd="0" destOrd="0" presId="urn:microsoft.com/office/officeart/2018/2/layout/IconVerticalSolidList"/>
    <dgm:cxn modelId="{700B7DC3-2F08-4D97-843B-9F44AF886342}" type="presParOf" srcId="{27DD3F75-0484-4516-87ED-33FC33D4E61E}" destId="{1C1789F6-A8B1-4935-A102-16962C1AEB5D}" srcOrd="1" destOrd="0" presId="urn:microsoft.com/office/officeart/2018/2/layout/IconVerticalSolidList"/>
    <dgm:cxn modelId="{9F32FE40-CC4B-4675-8AE3-0E439DFA979B}" type="presParOf" srcId="{27DD3F75-0484-4516-87ED-33FC33D4E61E}" destId="{4C644E7D-EC05-49C1-B50D-9517702C48B9}" srcOrd="2" destOrd="0" presId="urn:microsoft.com/office/officeart/2018/2/layout/IconVerticalSolidList"/>
    <dgm:cxn modelId="{515BE9D2-69F7-4719-B13F-EE35C606FCEA}" type="presParOf" srcId="{27DD3F75-0484-4516-87ED-33FC33D4E61E}" destId="{CC1850CC-6A00-4B7D-B12E-AA54C446AA3E}" srcOrd="3" destOrd="0" presId="urn:microsoft.com/office/officeart/2018/2/layout/IconVerticalSolidList"/>
    <dgm:cxn modelId="{A0C01CD3-ED31-4670-893C-9744962F8E91}" type="presParOf" srcId="{E597C2AD-F5E0-47CF-89D3-90931571DCF1}" destId="{0F864F51-1028-4612-ACF6-D738CD6C979E}" srcOrd="5" destOrd="0" presId="urn:microsoft.com/office/officeart/2018/2/layout/IconVerticalSolidList"/>
    <dgm:cxn modelId="{1E3C4FF7-3625-4259-BBE3-AFA7C47BF376}" type="presParOf" srcId="{E597C2AD-F5E0-47CF-89D3-90931571DCF1}" destId="{261DC192-114F-46C1-A8E4-031A0B17340D}" srcOrd="6" destOrd="0" presId="urn:microsoft.com/office/officeart/2018/2/layout/IconVerticalSolidList"/>
    <dgm:cxn modelId="{DB67B2F2-1E87-478E-9EA1-2244B2153E84}" type="presParOf" srcId="{261DC192-114F-46C1-A8E4-031A0B17340D}" destId="{C44C6381-2892-4F64-B184-53F301EDEA95}" srcOrd="0" destOrd="0" presId="urn:microsoft.com/office/officeart/2018/2/layout/IconVerticalSolidList"/>
    <dgm:cxn modelId="{8079694B-A587-47A3-9CF5-5B245078A120}" type="presParOf" srcId="{261DC192-114F-46C1-A8E4-031A0B17340D}" destId="{E5DF27F3-0A39-4D0A-A71B-726906742E77}" srcOrd="1" destOrd="0" presId="urn:microsoft.com/office/officeart/2018/2/layout/IconVerticalSolidList"/>
    <dgm:cxn modelId="{524ABA64-54B9-4740-8993-227AC3628804}" type="presParOf" srcId="{261DC192-114F-46C1-A8E4-031A0B17340D}" destId="{0E1E8D19-EA85-49EB-AB3F-4CEA1C81CF88}" srcOrd="2" destOrd="0" presId="urn:microsoft.com/office/officeart/2018/2/layout/IconVerticalSolidList"/>
    <dgm:cxn modelId="{B7F5AB81-23E1-4C33-A775-1F5202E4DA32}" type="presParOf" srcId="{261DC192-114F-46C1-A8E4-031A0B17340D}" destId="{16610DED-4091-49C8-9E9A-A93C2BCB90C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7C90C1B-54E4-41C7-A1B0-58045220B8CB}" type="doc">
      <dgm:prSet loTypeId="urn:microsoft.com/office/officeart/2005/8/layout/pyramid2" loCatId="pyramid" qsTypeId="urn:microsoft.com/office/officeart/2005/8/quickstyle/simple4" qsCatId="simple" csTypeId="urn:microsoft.com/office/officeart/2005/8/colors/accent4_2" csCatId="accent4" phldr="1"/>
      <dgm:spPr/>
    </dgm:pt>
    <dgm:pt modelId="{C06E287B-8361-4820-9609-B910354D57F7}">
      <dgm:prSet phldrT="[Text]" phldr="0"/>
      <dgm:spPr/>
      <dgm:t>
        <a:bodyPr/>
        <a:lstStyle/>
        <a:p>
          <a:pPr rtl="0"/>
          <a:r>
            <a:rPr lang="en-US">
              <a:latin typeface="Century Gothic" panose="020B0502020202020204"/>
            </a:rPr>
            <a:t>Anorexia nervosa</a:t>
          </a:r>
          <a:endParaRPr lang="en-US"/>
        </a:p>
      </dgm:t>
    </dgm:pt>
    <dgm:pt modelId="{862EB55F-1E83-4F7C-BA62-06644786453F}" type="parTrans" cxnId="{19D35326-DD15-4691-912B-04A50262994B}">
      <dgm:prSet/>
      <dgm:spPr/>
    </dgm:pt>
    <dgm:pt modelId="{B1FF0C89-2922-48E9-8188-CCB10441E640}" type="sibTrans" cxnId="{19D35326-DD15-4691-912B-04A50262994B}">
      <dgm:prSet/>
      <dgm:spPr/>
      <dgm:t>
        <a:bodyPr/>
        <a:lstStyle/>
        <a:p>
          <a:endParaRPr lang="en-US"/>
        </a:p>
      </dgm:t>
    </dgm:pt>
    <dgm:pt modelId="{34D0297D-0E50-452A-A335-47D56D0E5715}">
      <dgm:prSet phldrT="[Text]" phldr="0"/>
      <dgm:spPr/>
      <dgm:t>
        <a:bodyPr/>
        <a:lstStyle/>
        <a:p>
          <a:pPr rtl="0"/>
          <a:r>
            <a:rPr lang="en-US">
              <a:latin typeface="Century Gothic" panose="020B0502020202020204"/>
            </a:rPr>
            <a:t>Bulimia nervosa</a:t>
          </a:r>
          <a:endParaRPr lang="en-US"/>
        </a:p>
      </dgm:t>
    </dgm:pt>
    <dgm:pt modelId="{ED6D0B4E-1BBE-4F63-B082-10FC600961E4}" type="parTrans" cxnId="{D6D3B87A-950C-43F2-A966-8818B634048D}">
      <dgm:prSet/>
      <dgm:spPr/>
    </dgm:pt>
    <dgm:pt modelId="{92BB96B0-A32A-4E82-AA83-854EC102734B}" type="sibTrans" cxnId="{D6D3B87A-950C-43F2-A966-8818B634048D}">
      <dgm:prSet/>
      <dgm:spPr/>
      <dgm:t>
        <a:bodyPr/>
        <a:lstStyle/>
        <a:p>
          <a:endParaRPr lang="en-US"/>
        </a:p>
      </dgm:t>
    </dgm:pt>
    <dgm:pt modelId="{9AB48954-71EB-471E-91A5-44111ED3D6A4}">
      <dgm:prSet phldrT="[Text]" phldr="0"/>
      <dgm:spPr/>
      <dgm:t>
        <a:bodyPr/>
        <a:lstStyle/>
        <a:p>
          <a:pPr rtl="0"/>
          <a:r>
            <a:rPr lang="en-US">
              <a:latin typeface="Century Gothic" panose="020B0502020202020204"/>
            </a:rPr>
            <a:t>Binge eating disorder</a:t>
          </a:r>
          <a:endParaRPr lang="en-US"/>
        </a:p>
      </dgm:t>
    </dgm:pt>
    <dgm:pt modelId="{5F54CC77-3988-4176-B95C-9482C6322F5D}" type="parTrans" cxnId="{FB748920-45AF-4C6B-8A3E-504ADFC7E631}">
      <dgm:prSet/>
      <dgm:spPr/>
    </dgm:pt>
    <dgm:pt modelId="{763C1000-5867-4E34-A881-B63DEA69F657}" type="sibTrans" cxnId="{FB748920-45AF-4C6B-8A3E-504ADFC7E631}">
      <dgm:prSet/>
      <dgm:spPr/>
      <dgm:t>
        <a:bodyPr/>
        <a:lstStyle/>
        <a:p>
          <a:endParaRPr lang="en-US"/>
        </a:p>
      </dgm:t>
    </dgm:pt>
    <dgm:pt modelId="{D04A32CE-51BD-41AB-BD2B-439587A9F9E9}">
      <dgm:prSet phldr="0"/>
      <dgm:spPr/>
      <dgm:t>
        <a:bodyPr/>
        <a:lstStyle/>
        <a:p>
          <a:r>
            <a:rPr lang="en-US">
              <a:latin typeface="Century Gothic" panose="020B0502020202020204"/>
            </a:rPr>
            <a:t>Pica</a:t>
          </a:r>
        </a:p>
      </dgm:t>
    </dgm:pt>
    <dgm:pt modelId="{2FDBE8EB-4BA7-4759-A83A-9862A625801D}" type="parTrans" cxnId="{10371AF4-E3A8-45FB-A3CA-FA098165E220}">
      <dgm:prSet/>
      <dgm:spPr/>
    </dgm:pt>
    <dgm:pt modelId="{64654DFA-085B-4216-B254-1EC5BED3B0D5}" type="sibTrans" cxnId="{10371AF4-E3A8-45FB-A3CA-FA098165E220}">
      <dgm:prSet/>
      <dgm:spPr/>
      <dgm:t>
        <a:bodyPr/>
        <a:lstStyle/>
        <a:p>
          <a:endParaRPr lang="en-US"/>
        </a:p>
      </dgm:t>
    </dgm:pt>
    <dgm:pt modelId="{EE76154C-0A0D-4F0F-9059-64943E0B6972}">
      <dgm:prSet phldr="0"/>
      <dgm:spPr/>
      <dgm:t>
        <a:bodyPr/>
        <a:lstStyle/>
        <a:p>
          <a:pPr rtl="0"/>
          <a:r>
            <a:rPr lang="en-US">
              <a:latin typeface="Century Gothic" panose="020B0502020202020204"/>
            </a:rPr>
            <a:t>Rumination disorder</a:t>
          </a:r>
        </a:p>
      </dgm:t>
    </dgm:pt>
    <dgm:pt modelId="{1B7F3963-4C09-4D67-8D85-31C6D8DA27AE}" type="parTrans" cxnId="{92BA8062-EDC8-4DB5-ABC4-8EBE423D36AC}">
      <dgm:prSet/>
      <dgm:spPr/>
    </dgm:pt>
    <dgm:pt modelId="{BB156C50-B3CD-4185-9FD4-65D8D4122A1D}" type="sibTrans" cxnId="{92BA8062-EDC8-4DB5-ABC4-8EBE423D36AC}">
      <dgm:prSet/>
      <dgm:spPr/>
      <dgm:t>
        <a:bodyPr/>
        <a:lstStyle/>
        <a:p>
          <a:endParaRPr lang="en-US"/>
        </a:p>
      </dgm:t>
    </dgm:pt>
    <dgm:pt modelId="{684694BD-8703-4471-B47D-CED51FCD44BE}">
      <dgm:prSet phldr="0"/>
      <dgm:spPr/>
      <dgm:t>
        <a:bodyPr/>
        <a:lstStyle/>
        <a:p>
          <a:pPr rtl="0"/>
          <a:r>
            <a:rPr lang="en-US">
              <a:latin typeface="Century Gothic" panose="020B0502020202020204"/>
            </a:rPr>
            <a:t>Avoidant/restrictive food intake disorder</a:t>
          </a:r>
        </a:p>
      </dgm:t>
    </dgm:pt>
    <dgm:pt modelId="{9587B81F-C69E-43B2-9C97-AE5AA8FE8DB5}" type="parTrans" cxnId="{D72DFC7D-2168-4CF9-A809-78F7C0C575E6}">
      <dgm:prSet/>
      <dgm:spPr/>
    </dgm:pt>
    <dgm:pt modelId="{67258526-E3CF-4D33-A5C3-8453E75778AA}" type="sibTrans" cxnId="{D72DFC7D-2168-4CF9-A809-78F7C0C575E6}">
      <dgm:prSet/>
      <dgm:spPr/>
      <dgm:t>
        <a:bodyPr/>
        <a:lstStyle/>
        <a:p>
          <a:endParaRPr lang="en-US"/>
        </a:p>
      </dgm:t>
    </dgm:pt>
    <dgm:pt modelId="{F548BC80-0B25-44A7-9BC2-BC23D9C6FAC6}">
      <dgm:prSet phldr="0"/>
      <dgm:spPr/>
      <dgm:t>
        <a:bodyPr/>
        <a:lstStyle/>
        <a:p>
          <a:pPr rtl="0"/>
          <a:r>
            <a:rPr lang="en-US">
              <a:latin typeface="Century Gothic" panose="020B0502020202020204"/>
            </a:rPr>
            <a:t>Purging disorder</a:t>
          </a:r>
        </a:p>
      </dgm:t>
    </dgm:pt>
    <dgm:pt modelId="{94A59315-5442-4B25-B2A1-AE18130E9709}" type="parTrans" cxnId="{643D6F93-920D-4F68-8DCC-EE641A9DC56F}">
      <dgm:prSet/>
      <dgm:spPr/>
    </dgm:pt>
    <dgm:pt modelId="{06E40467-F805-4DBC-BA6F-411EC439FE32}" type="sibTrans" cxnId="{643D6F93-920D-4F68-8DCC-EE641A9DC56F}">
      <dgm:prSet/>
      <dgm:spPr/>
      <dgm:t>
        <a:bodyPr/>
        <a:lstStyle/>
        <a:p>
          <a:endParaRPr lang="en-US"/>
        </a:p>
      </dgm:t>
    </dgm:pt>
    <dgm:pt modelId="{72DE5780-1243-46FB-9189-3D9354052626}">
      <dgm:prSet phldr="0"/>
      <dgm:spPr/>
      <dgm:t>
        <a:bodyPr/>
        <a:lstStyle/>
        <a:p>
          <a:r>
            <a:rPr lang="en-US">
              <a:latin typeface="Century Gothic" panose="020B0502020202020204"/>
            </a:rPr>
            <a:t>Night eating syndrome</a:t>
          </a:r>
        </a:p>
      </dgm:t>
    </dgm:pt>
    <dgm:pt modelId="{4B21FEB8-1837-4440-98FB-BCC1FBFA4A1D}" type="parTrans" cxnId="{7F70C818-CA83-4B1A-9885-0F376970B93D}">
      <dgm:prSet/>
      <dgm:spPr/>
    </dgm:pt>
    <dgm:pt modelId="{BE321676-13BA-4A2C-BFCE-249F10772AFA}" type="sibTrans" cxnId="{7F70C818-CA83-4B1A-9885-0F376970B93D}">
      <dgm:prSet/>
      <dgm:spPr/>
      <dgm:t>
        <a:bodyPr/>
        <a:lstStyle/>
        <a:p>
          <a:endParaRPr lang="en-US"/>
        </a:p>
      </dgm:t>
    </dgm:pt>
    <dgm:pt modelId="{ED566585-3D2A-4F87-9FED-7D07589BFE5F}">
      <dgm:prSet phldr="0"/>
      <dgm:spPr/>
      <dgm:t>
        <a:bodyPr/>
        <a:lstStyle/>
        <a:p>
          <a:pPr rtl="0"/>
          <a:r>
            <a:rPr lang="en-US">
              <a:latin typeface="Century Gothic" panose="020B0502020202020204"/>
            </a:rPr>
            <a:t>Other specified feeding or eating disorder</a:t>
          </a:r>
        </a:p>
      </dgm:t>
    </dgm:pt>
    <dgm:pt modelId="{85F5A161-68EC-448D-97FF-3E51C8D474F5}" type="parTrans" cxnId="{9E47AEE3-CCE3-4AF4-AD4D-E387C456C9E0}">
      <dgm:prSet/>
      <dgm:spPr/>
    </dgm:pt>
    <dgm:pt modelId="{6892028D-6043-4E9A-918B-0D8A9EFB0CAB}" type="sibTrans" cxnId="{9E47AEE3-CCE3-4AF4-AD4D-E387C456C9E0}">
      <dgm:prSet/>
      <dgm:spPr/>
      <dgm:t>
        <a:bodyPr/>
        <a:lstStyle/>
        <a:p>
          <a:endParaRPr lang="en-US"/>
        </a:p>
      </dgm:t>
    </dgm:pt>
    <dgm:pt modelId="{DA7D7DDE-C31D-4607-A5A9-E5CEAF609BD6}" type="pres">
      <dgm:prSet presAssocID="{37C90C1B-54E4-41C7-A1B0-58045220B8CB}" presName="compositeShape" presStyleCnt="0">
        <dgm:presLayoutVars>
          <dgm:dir/>
          <dgm:resizeHandles/>
        </dgm:presLayoutVars>
      </dgm:prSet>
      <dgm:spPr/>
    </dgm:pt>
    <dgm:pt modelId="{DABDD750-8A7A-44F8-AC9F-CD4BFC0A97BD}" type="pres">
      <dgm:prSet presAssocID="{37C90C1B-54E4-41C7-A1B0-58045220B8CB}" presName="pyramid" presStyleLbl="node1" presStyleIdx="0" presStyleCnt="1"/>
      <dgm:spPr/>
    </dgm:pt>
    <dgm:pt modelId="{5D174DA6-B7D1-4112-BF2F-555F04696982}" type="pres">
      <dgm:prSet presAssocID="{37C90C1B-54E4-41C7-A1B0-58045220B8CB}" presName="theList" presStyleCnt="0"/>
      <dgm:spPr/>
    </dgm:pt>
    <dgm:pt modelId="{BE789DFE-B99C-49D4-8902-34AD3E807EFB}" type="pres">
      <dgm:prSet presAssocID="{C06E287B-8361-4820-9609-B910354D57F7}" presName="aNode" presStyleLbl="fgAcc1" presStyleIdx="0" presStyleCnt="9">
        <dgm:presLayoutVars>
          <dgm:bulletEnabled val="1"/>
        </dgm:presLayoutVars>
      </dgm:prSet>
      <dgm:spPr/>
    </dgm:pt>
    <dgm:pt modelId="{61830DB8-B0AB-4CE6-ABA4-3AF7E302F761}" type="pres">
      <dgm:prSet presAssocID="{C06E287B-8361-4820-9609-B910354D57F7}" presName="aSpace" presStyleCnt="0"/>
      <dgm:spPr/>
    </dgm:pt>
    <dgm:pt modelId="{7753C729-0F83-4C3E-9A52-7619AD3232C2}" type="pres">
      <dgm:prSet presAssocID="{34D0297D-0E50-452A-A335-47D56D0E5715}" presName="aNode" presStyleLbl="fgAcc1" presStyleIdx="1" presStyleCnt="9">
        <dgm:presLayoutVars>
          <dgm:bulletEnabled val="1"/>
        </dgm:presLayoutVars>
      </dgm:prSet>
      <dgm:spPr/>
    </dgm:pt>
    <dgm:pt modelId="{20A360A7-0466-41C1-9EBF-4C02165D1715}" type="pres">
      <dgm:prSet presAssocID="{34D0297D-0E50-452A-A335-47D56D0E5715}" presName="aSpace" presStyleCnt="0"/>
      <dgm:spPr/>
    </dgm:pt>
    <dgm:pt modelId="{392032F1-2A07-4CB7-973B-3737B90F461C}" type="pres">
      <dgm:prSet presAssocID="{9AB48954-71EB-471E-91A5-44111ED3D6A4}" presName="aNode" presStyleLbl="fgAcc1" presStyleIdx="2" presStyleCnt="9">
        <dgm:presLayoutVars>
          <dgm:bulletEnabled val="1"/>
        </dgm:presLayoutVars>
      </dgm:prSet>
      <dgm:spPr/>
    </dgm:pt>
    <dgm:pt modelId="{FFE4F988-C19E-4082-A40A-C35C96102F17}" type="pres">
      <dgm:prSet presAssocID="{9AB48954-71EB-471E-91A5-44111ED3D6A4}" presName="aSpace" presStyleCnt="0"/>
      <dgm:spPr/>
    </dgm:pt>
    <dgm:pt modelId="{26904FB2-9920-4489-A8DB-74157A8F1E99}" type="pres">
      <dgm:prSet presAssocID="{D04A32CE-51BD-41AB-BD2B-439587A9F9E9}" presName="aNode" presStyleLbl="fgAcc1" presStyleIdx="3" presStyleCnt="9">
        <dgm:presLayoutVars>
          <dgm:bulletEnabled val="1"/>
        </dgm:presLayoutVars>
      </dgm:prSet>
      <dgm:spPr/>
    </dgm:pt>
    <dgm:pt modelId="{3D07C362-6819-4457-99C0-74A0F5E0CDD3}" type="pres">
      <dgm:prSet presAssocID="{D04A32CE-51BD-41AB-BD2B-439587A9F9E9}" presName="aSpace" presStyleCnt="0"/>
      <dgm:spPr/>
    </dgm:pt>
    <dgm:pt modelId="{AA4983CD-82A2-4EE3-820F-285A87DF8251}" type="pres">
      <dgm:prSet presAssocID="{EE76154C-0A0D-4F0F-9059-64943E0B6972}" presName="aNode" presStyleLbl="fgAcc1" presStyleIdx="4" presStyleCnt="9">
        <dgm:presLayoutVars>
          <dgm:bulletEnabled val="1"/>
        </dgm:presLayoutVars>
      </dgm:prSet>
      <dgm:spPr/>
    </dgm:pt>
    <dgm:pt modelId="{46883FE0-0965-44C1-B71B-A3D5ED23C049}" type="pres">
      <dgm:prSet presAssocID="{EE76154C-0A0D-4F0F-9059-64943E0B6972}" presName="aSpace" presStyleCnt="0"/>
      <dgm:spPr/>
    </dgm:pt>
    <dgm:pt modelId="{33C19588-6D82-44D8-924B-5163D6830A54}" type="pres">
      <dgm:prSet presAssocID="{684694BD-8703-4471-B47D-CED51FCD44BE}" presName="aNode" presStyleLbl="fgAcc1" presStyleIdx="5" presStyleCnt="9">
        <dgm:presLayoutVars>
          <dgm:bulletEnabled val="1"/>
        </dgm:presLayoutVars>
      </dgm:prSet>
      <dgm:spPr/>
    </dgm:pt>
    <dgm:pt modelId="{F8BFDD6F-9214-4171-B984-8E2524726F35}" type="pres">
      <dgm:prSet presAssocID="{684694BD-8703-4471-B47D-CED51FCD44BE}" presName="aSpace" presStyleCnt="0"/>
      <dgm:spPr/>
    </dgm:pt>
    <dgm:pt modelId="{66B77861-BA1B-4B3A-99C5-C330CDA1416A}" type="pres">
      <dgm:prSet presAssocID="{F548BC80-0B25-44A7-9BC2-BC23D9C6FAC6}" presName="aNode" presStyleLbl="fgAcc1" presStyleIdx="6" presStyleCnt="9">
        <dgm:presLayoutVars>
          <dgm:bulletEnabled val="1"/>
        </dgm:presLayoutVars>
      </dgm:prSet>
      <dgm:spPr/>
    </dgm:pt>
    <dgm:pt modelId="{0F8A5A35-DAB7-4C5C-977C-3958CEB82F9E}" type="pres">
      <dgm:prSet presAssocID="{F548BC80-0B25-44A7-9BC2-BC23D9C6FAC6}" presName="aSpace" presStyleCnt="0"/>
      <dgm:spPr/>
    </dgm:pt>
    <dgm:pt modelId="{7BC294E0-FB47-4D20-8ABB-111C84DE82D5}" type="pres">
      <dgm:prSet presAssocID="{72DE5780-1243-46FB-9189-3D9354052626}" presName="aNode" presStyleLbl="fgAcc1" presStyleIdx="7" presStyleCnt="9">
        <dgm:presLayoutVars>
          <dgm:bulletEnabled val="1"/>
        </dgm:presLayoutVars>
      </dgm:prSet>
      <dgm:spPr/>
    </dgm:pt>
    <dgm:pt modelId="{AD185915-2797-46A8-BB37-30F18E633C55}" type="pres">
      <dgm:prSet presAssocID="{72DE5780-1243-46FB-9189-3D9354052626}" presName="aSpace" presStyleCnt="0"/>
      <dgm:spPr/>
    </dgm:pt>
    <dgm:pt modelId="{3BC302FE-A87C-4F9F-A724-01E887A3AC01}" type="pres">
      <dgm:prSet presAssocID="{ED566585-3D2A-4F87-9FED-7D07589BFE5F}" presName="aNode" presStyleLbl="fgAcc1" presStyleIdx="8" presStyleCnt="9">
        <dgm:presLayoutVars>
          <dgm:bulletEnabled val="1"/>
        </dgm:presLayoutVars>
      </dgm:prSet>
      <dgm:spPr/>
    </dgm:pt>
    <dgm:pt modelId="{8EC6D1DF-D3AC-4ACF-BCCD-BB03C476F6EF}" type="pres">
      <dgm:prSet presAssocID="{ED566585-3D2A-4F87-9FED-7D07589BFE5F}" presName="aSpace" presStyleCnt="0"/>
      <dgm:spPr/>
    </dgm:pt>
  </dgm:ptLst>
  <dgm:cxnLst>
    <dgm:cxn modelId="{850B4E01-156D-4619-AB50-83E8F4DF2A69}" type="presOf" srcId="{C06E287B-8361-4820-9609-B910354D57F7}" destId="{BE789DFE-B99C-49D4-8902-34AD3E807EFB}" srcOrd="0" destOrd="0" presId="urn:microsoft.com/office/officeart/2005/8/layout/pyramid2"/>
    <dgm:cxn modelId="{BAE1D303-E239-49EE-9DFB-3D4B69D6C4BE}" type="presOf" srcId="{37C90C1B-54E4-41C7-A1B0-58045220B8CB}" destId="{DA7D7DDE-C31D-4607-A5A9-E5CEAF609BD6}" srcOrd="0" destOrd="0" presId="urn:microsoft.com/office/officeart/2005/8/layout/pyramid2"/>
    <dgm:cxn modelId="{4A1A9C18-3D97-4108-A985-31E35B9BAF83}" type="presOf" srcId="{EE76154C-0A0D-4F0F-9059-64943E0B6972}" destId="{AA4983CD-82A2-4EE3-820F-285A87DF8251}" srcOrd="0" destOrd="0" presId="urn:microsoft.com/office/officeart/2005/8/layout/pyramid2"/>
    <dgm:cxn modelId="{7F70C818-CA83-4B1A-9885-0F376970B93D}" srcId="{37C90C1B-54E4-41C7-A1B0-58045220B8CB}" destId="{72DE5780-1243-46FB-9189-3D9354052626}" srcOrd="7" destOrd="0" parTransId="{4B21FEB8-1837-4440-98FB-BCC1FBFA4A1D}" sibTransId="{BE321676-13BA-4A2C-BFCE-249F10772AFA}"/>
    <dgm:cxn modelId="{FB748920-45AF-4C6B-8A3E-504ADFC7E631}" srcId="{37C90C1B-54E4-41C7-A1B0-58045220B8CB}" destId="{9AB48954-71EB-471E-91A5-44111ED3D6A4}" srcOrd="2" destOrd="0" parTransId="{5F54CC77-3988-4176-B95C-9482C6322F5D}" sibTransId="{763C1000-5867-4E34-A881-B63DEA69F657}"/>
    <dgm:cxn modelId="{19D35326-DD15-4691-912B-04A50262994B}" srcId="{37C90C1B-54E4-41C7-A1B0-58045220B8CB}" destId="{C06E287B-8361-4820-9609-B910354D57F7}" srcOrd="0" destOrd="0" parTransId="{862EB55F-1E83-4F7C-BA62-06644786453F}" sibTransId="{B1FF0C89-2922-48E9-8188-CCB10441E640}"/>
    <dgm:cxn modelId="{A132ED3F-8B91-48AD-9993-79CB52E47734}" type="presOf" srcId="{684694BD-8703-4471-B47D-CED51FCD44BE}" destId="{33C19588-6D82-44D8-924B-5163D6830A54}" srcOrd="0" destOrd="0" presId="urn:microsoft.com/office/officeart/2005/8/layout/pyramid2"/>
    <dgm:cxn modelId="{92BA8062-EDC8-4DB5-ABC4-8EBE423D36AC}" srcId="{37C90C1B-54E4-41C7-A1B0-58045220B8CB}" destId="{EE76154C-0A0D-4F0F-9059-64943E0B6972}" srcOrd="4" destOrd="0" parTransId="{1B7F3963-4C09-4D67-8D85-31C6D8DA27AE}" sibTransId="{BB156C50-B3CD-4185-9FD4-65D8D4122A1D}"/>
    <dgm:cxn modelId="{5BE23A46-EFCF-49AF-8F72-D4A20C4F5468}" type="presOf" srcId="{72DE5780-1243-46FB-9189-3D9354052626}" destId="{7BC294E0-FB47-4D20-8ABB-111C84DE82D5}" srcOrd="0" destOrd="0" presId="urn:microsoft.com/office/officeart/2005/8/layout/pyramid2"/>
    <dgm:cxn modelId="{D3BD124C-6EFC-4B61-979E-C39EFF0C1D65}" type="presOf" srcId="{D04A32CE-51BD-41AB-BD2B-439587A9F9E9}" destId="{26904FB2-9920-4489-A8DB-74157A8F1E99}" srcOrd="0" destOrd="0" presId="urn:microsoft.com/office/officeart/2005/8/layout/pyramid2"/>
    <dgm:cxn modelId="{D6D3B87A-950C-43F2-A966-8818B634048D}" srcId="{37C90C1B-54E4-41C7-A1B0-58045220B8CB}" destId="{34D0297D-0E50-452A-A335-47D56D0E5715}" srcOrd="1" destOrd="0" parTransId="{ED6D0B4E-1BBE-4F63-B082-10FC600961E4}" sibTransId="{92BB96B0-A32A-4E82-AA83-854EC102734B}"/>
    <dgm:cxn modelId="{D72DFC7D-2168-4CF9-A809-78F7C0C575E6}" srcId="{37C90C1B-54E4-41C7-A1B0-58045220B8CB}" destId="{684694BD-8703-4471-B47D-CED51FCD44BE}" srcOrd="5" destOrd="0" parTransId="{9587B81F-C69E-43B2-9C97-AE5AA8FE8DB5}" sibTransId="{67258526-E3CF-4D33-A5C3-8453E75778AA}"/>
    <dgm:cxn modelId="{643D6F93-920D-4F68-8DCC-EE641A9DC56F}" srcId="{37C90C1B-54E4-41C7-A1B0-58045220B8CB}" destId="{F548BC80-0B25-44A7-9BC2-BC23D9C6FAC6}" srcOrd="6" destOrd="0" parTransId="{94A59315-5442-4B25-B2A1-AE18130E9709}" sibTransId="{06E40467-F805-4DBC-BA6F-411EC439FE32}"/>
    <dgm:cxn modelId="{10600F9C-EA75-4020-AAF1-C3DB8C34E3C4}" type="presOf" srcId="{F548BC80-0B25-44A7-9BC2-BC23D9C6FAC6}" destId="{66B77861-BA1B-4B3A-99C5-C330CDA1416A}" srcOrd="0" destOrd="0" presId="urn:microsoft.com/office/officeart/2005/8/layout/pyramid2"/>
    <dgm:cxn modelId="{15D7D9B3-E27C-42D7-A856-1D47B5875B50}" type="presOf" srcId="{ED566585-3D2A-4F87-9FED-7D07589BFE5F}" destId="{3BC302FE-A87C-4F9F-A724-01E887A3AC01}" srcOrd="0" destOrd="0" presId="urn:microsoft.com/office/officeart/2005/8/layout/pyramid2"/>
    <dgm:cxn modelId="{D7886CB6-BCC5-458F-A32D-1998CE516CDD}" type="presOf" srcId="{34D0297D-0E50-452A-A335-47D56D0E5715}" destId="{7753C729-0F83-4C3E-9A52-7619AD3232C2}" srcOrd="0" destOrd="0" presId="urn:microsoft.com/office/officeart/2005/8/layout/pyramid2"/>
    <dgm:cxn modelId="{9E47AEE3-CCE3-4AF4-AD4D-E387C456C9E0}" srcId="{37C90C1B-54E4-41C7-A1B0-58045220B8CB}" destId="{ED566585-3D2A-4F87-9FED-7D07589BFE5F}" srcOrd="8" destOrd="0" parTransId="{85F5A161-68EC-448D-97FF-3E51C8D474F5}" sibTransId="{6892028D-6043-4E9A-918B-0D8A9EFB0CAB}"/>
    <dgm:cxn modelId="{10371AF4-E3A8-45FB-A3CA-FA098165E220}" srcId="{37C90C1B-54E4-41C7-A1B0-58045220B8CB}" destId="{D04A32CE-51BD-41AB-BD2B-439587A9F9E9}" srcOrd="3" destOrd="0" parTransId="{2FDBE8EB-4BA7-4759-A83A-9862A625801D}" sibTransId="{64654DFA-085B-4216-B254-1EC5BED3B0D5}"/>
    <dgm:cxn modelId="{CC2ABCFF-FBA7-4751-8F21-582928756A5A}" type="presOf" srcId="{9AB48954-71EB-471E-91A5-44111ED3D6A4}" destId="{392032F1-2A07-4CB7-973B-3737B90F461C}" srcOrd="0" destOrd="0" presId="urn:microsoft.com/office/officeart/2005/8/layout/pyramid2"/>
    <dgm:cxn modelId="{410689D6-6ADB-403D-AF83-7716F12DC024}" type="presParOf" srcId="{DA7D7DDE-C31D-4607-A5A9-E5CEAF609BD6}" destId="{DABDD750-8A7A-44F8-AC9F-CD4BFC0A97BD}" srcOrd="0" destOrd="0" presId="urn:microsoft.com/office/officeart/2005/8/layout/pyramid2"/>
    <dgm:cxn modelId="{70114D59-A2C6-4987-837C-7537E3EA1043}" type="presParOf" srcId="{DA7D7DDE-C31D-4607-A5A9-E5CEAF609BD6}" destId="{5D174DA6-B7D1-4112-BF2F-555F04696982}" srcOrd="1" destOrd="0" presId="urn:microsoft.com/office/officeart/2005/8/layout/pyramid2"/>
    <dgm:cxn modelId="{2F086ED9-9A5A-427E-B622-EEBDF65E7756}" type="presParOf" srcId="{5D174DA6-B7D1-4112-BF2F-555F04696982}" destId="{BE789DFE-B99C-49D4-8902-34AD3E807EFB}" srcOrd="0" destOrd="0" presId="urn:microsoft.com/office/officeart/2005/8/layout/pyramid2"/>
    <dgm:cxn modelId="{2EED3FC0-4EAF-40D1-8ADC-F7E176BF7BC3}" type="presParOf" srcId="{5D174DA6-B7D1-4112-BF2F-555F04696982}" destId="{61830DB8-B0AB-4CE6-ABA4-3AF7E302F761}" srcOrd="1" destOrd="0" presId="urn:microsoft.com/office/officeart/2005/8/layout/pyramid2"/>
    <dgm:cxn modelId="{59755328-2494-4019-94EB-7B3E19990D50}" type="presParOf" srcId="{5D174DA6-B7D1-4112-BF2F-555F04696982}" destId="{7753C729-0F83-4C3E-9A52-7619AD3232C2}" srcOrd="2" destOrd="0" presId="urn:microsoft.com/office/officeart/2005/8/layout/pyramid2"/>
    <dgm:cxn modelId="{0C6B8274-DEEA-479A-99B3-2B14D81554C3}" type="presParOf" srcId="{5D174DA6-B7D1-4112-BF2F-555F04696982}" destId="{20A360A7-0466-41C1-9EBF-4C02165D1715}" srcOrd="3" destOrd="0" presId="urn:microsoft.com/office/officeart/2005/8/layout/pyramid2"/>
    <dgm:cxn modelId="{D7409071-9209-4D1F-B43B-32E8868FF298}" type="presParOf" srcId="{5D174DA6-B7D1-4112-BF2F-555F04696982}" destId="{392032F1-2A07-4CB7-973B-3737B90F461C}" srcOrd="4" destOrd="0" presId="urn:microsoft.com/office/officeart/2005/8/layout/pyramid2"/>
    <dgm:cxn modelId="{982E195A-D0B7-4467-B15E-533020874285}" type="presParOf" srcId="{5D174DA6-B7D1-4112-BF2F-555F04696982}" destId="{FFE4F988-C19E-4082-A40A-C35C96102F17}" srcOrd="5" destOrd="0" presId="urn:microsoft.com/office/officeart/2005/8/layout/pyramid2"/>
    <dgm:cxn modelId="{DB6C5E6C-3072-4DA4-9BF1-EAA8C7AB7AFA}" type="presParOf" srcId="{5D174DA6-B7D1-4112-BF2F-555F04696982}" destId="{26904FB2-9920-4489-A8DB-74157A8F1E99}" srcOrd="6" destOrd="0" presId="urn:microsoft.com/office/officeart/2005/8/layout/pyramid2"/>
    <dgm:cxn modelId="{F59EEDB2-56AF-4712-A1EE-8C6E9DD44257}" type="presParOf" srcId="{5D174DA6-B7D1-4112-BF2F-555F04696982}" destId="{3D07C362-6819-4457-99C0-74A0F5E0CDD3}" srcOrd="7" destOrd="0" presId="urn:microsoft.com/office/officeart/2005/8/layout/pyramid2"/>
    <dgm:cxn modelId="{C918E803-A06B-42DF-BFD1-9299656D1962}" type="presParOf" srcId="{5D174DA6-B7D1-4112-BF2F-555F04696982}" destId="{AA4983CD-82A2-4EE3-820F-285A87DF8251}" srcOrd="8" destOrd="0" presId="urn:microsoft.com/office/officeart/2005/8/layout/pyramid2"/>
    <dgm:cxn modelId="{DA0C2158-8352-4725-918F-8BA5DEFFAE86}" type="presParOf" srcId="{5D174DA6-B7D1-4112-BF2F-555F04696982}" destId="{46883FE0-0965-44C1-B71B-A3D5ED23C049}" srcOrd="9" destOrd="0" presId="urn:microsoft.com/office/officeart/2005/8/layout/pyramid2"/>
    <dgm:cxn modelId="{02EDC2C4-22E2-447A-A056-93A134D1F230}" type="presParOf" srcId="{5D174DA6-B7D1-4112-BF2F-555F04696982}" destId="{33C19588-6D82-44D8-924B-5163D6830A54}" srcOrd="10" destOrd="0" presId="urn:microsoft.com/office/officeart/2005/8/layout/pyramid2"/>
    <dgm:cxn modelId="{7A24A357-2377-47DA-90AC-93982CB7069A}" type="presParOf" srcId="{5D174DA6-B7D1-4112-BF2F-555F04696982}" destId="{F8BFDD6F-9214-4171-B984-8E2524726F35}" srcOrd="11" destOrd="0" presId="urn:microsoft.com/office/officeart/2005/8/layout/pyramid2"/>
    <dgm:cxn modelId="{1458B80B-38A3-410E-8932-D0C3107325B7}" type="presParOf" srcId="{5D174DA6-B7D1-4112-BF2F-555F04696982}" destId="{66B77861-BA1B-4B3A-99C5-C330CDA1416A}" srcOrd="12" destOrd="0" presId="urn:microsoft.com/office/officeart/2005/8/layout/pyramid2"/>
    <dgm:cxn modelId="{5AC4DE2F-47DA-4BFA-8366-ABB9D349EB32}" type="presParOf" srcId="{5D174DA6-B7D1-4112-BF2F-555F04696982}" destId="{0F8A5A35-DAB7-4C5C-977C-3958CEB82F9E}" srcOrd="13" destOrd="0" presId="urn:microsoft.com/office/officeart/2005/8/layout/pyramid2"/>
    <dgm:cxn modelId="{04D34164-F7F5-4A2D-8B9B-21C99A1E306F}" type="presParOf" srcId="{5D174DA6-B7D1-4112-BF2F-555F04696982}" destId="{7BC294E0-FB47-4D20-8ABB-111C84DE82D5}" srcOrd="14" destOrd="0" presId="urn:microsoft.com/office/officeart/2005/8/layout/pyramid2"/>
    <dgm:cxn modelId="{441A12CF-CF9B-4F57-B4E5-2838DD864ECC}" type="presParOf" srcId="{5D174DA6-B7D1-4112-BF2F-555F04696982}" destId="{AD185915-2797-46A8-BB37-30F18E633C55}" srcOrd="15" destOrd="0" presId="urn:microsoft.com/office/officeart/2005/8/layout/pyramid2"/>
    <dgm:cxn modelId="{556D7B75-8AC6-46DB-B814-E85AFF35DB6F}" type="presParOf" srcId="{5D174DA6-B7D1-4112-BF2F-555F04696982}" destId="{3BC302FE-A87C-4F9F-A724-01E887A3AC01}" srcOrd="16" destOrd="0" presId="urn:microsoft.com/office/officeart/2005/8/layout/pyramid2"/>
    <dgm:cxn modelId="{D1971419-578B-4A07-B615-1DCFBD93D1B7}" type="presParOf" srcId="{5D174DA6-B7D1-4112-BF2F-555F04696982}" destId="{8EC6D1DF-D3AC-4ACF-BCCD-BB03C476F6EF}" srcOrd="1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A920E90-E9C1-4B02-97AC-1CE287559D7E}" type="doc">
      <dgm:prSet loTypeId="urn:microsoft.com/office/officeart/2005/8/layout/hList1" loCatId="list" qsTypeId="urn:microsoft.com/office/officeart/2005/8/quickstyle/simple4" qsCatId="simple" csTypeId="urn:microsoft.com/office/officeart/2005/8/colors/colorful5" csCatId="colorful" phldr="1"/>
      <dgm:spPr/>
      <dgm:t>
        <a:bodyPr/>
        <a:lstStyle/>
        <a:p>
          <a:endParaRPr lang="en-US"/>
        </a:p>
      </dgm:t>
    </dgm:pt>
    <dgm:pt modelId="{12A6EE46-CAAE-426C-A1FB-2969C2B458B1}">
      <dgm:prSet phldrT="[Text]" phldr="0"/>
      <dgm:spPr/>
      <dgm:t>
        <a:bodyPr/>
        <a:lstStyle/>
        <a:p>
          <a:pPr rtl="0"/>
          <a:r>
            <a:rPr lang="en-US" b="1">
              <a:latin typeface="Century Gothic" panose="020B0502020202020204"/>
            </a:rPr>
            <a:t>Anorexia nervosa (10%)</a:t>
          </a:r>
          <a:endParaRPr lang="en-US" b="1"/>
        </a:p>
      </dgm:t>
    </dgm:pt>
    <dgm:pt modelId="{4DBFB0EC-B429-4634-A687-140401150C1E}" type="parTrans" cxnId="{1C76CE2B-9973-4EC7-98CC-971BB4E63713}">
      <dgm:prSet/>
      <dgm:spPr/>
      <dgm:t>
        <a:bodyPr/>
        <a:lstStyle/>
        <a:p>
          <a:endParaRPr lang="en-US"/>
        </a:p>
      </dgm:t>
    </dgm:pt>
    <dgm:pt modelId="{337B2428-58B9-4FCC-A27D-0638E89E18CC}" type="sibTrans" cxnId="{1C76CE2B-9973-4EC7-98CC-971BB4E63713}">
      <dgm:prSet/>
      <dgm:spPr/>
      <dgm:t>
        <a:bodyPr/>
        <a:lstStyle/>
        <a:p>
          <a:endParaRPr lang="en-US"/>
        </a:p>
      </dgm:t>
    </dgm:pt>
    <dgm:pt modelId="{3C975F30-25D9-4114-A620-0A91DD68BFBC}">
      <dgm:prSet phldrT="[Text]" phldr="0"/>
      <dgm:spPr/>
      <dgm:t>
        <a:bodyPr/>
        <a:lstStyle/>
        <a:p>
          <a:pPr rtl="0"/>
          <a:r>
            <a:rPr lang="en-US">
              <a:latin typeface="Century Gothic" panose="020B0502020202020204"/>
            </a:rPr>
            <a:t>Distorted body image.</a:t>
          </a:r>
          <a:endParaRPr lang="en-US"/>
        </a:p>
      </dgm:t>
    </dgm:pt>
    <dgm:pt modelId="{2B7AD756-6C94-4D1E-8F08-2DDA22FBC6DD}" type="parTrans" cxnId="{1393C3CC-9ABD-48B3-BBF9-EEB9464C0A2C}">
      <dgm:prSet/>
      <dgm:spPr/>
      <dgm:t>
        <a:bodyPr/>
        <a:lstStyle/>
        <a:p>
          <a:endParaRPr lang="en-US"/>
        </a:p>
      </dgm:t>
    </dgm:pt>
    <dgm:pt modelId="{E51EA241-C208-4A75-935F-1159D502CAC9}" type="sibTrans" cxnId="{1393C3CC-9ABD-48B3-BBF9-EEB9464C0A2C}">
      <dgm:prSet/>
      <dgm:spPr/>
      <dgm:t>
        <a:bodyPr/>
        <a:lstStyle/>
        <a:p>
          <a:endParaRPr lang="en-US"/>
        </a:p>
      </dgm:t>
    </dgm:pt>
    <dgm:pt modelId="{516B70C8-BE2F-4B92-A8F7-3AE15FAECEC2}">
      <dgm:prSet phldrT="[Text]" phldr="0"/>
      <dgm:spPr/>
      <dgm:t>
        <a:bodyPr/>
        <a:lstStyle/>
        <a:p>
          <a:pPr rtl="0"/>
          <a:r>
            <a:rPr lang="en-US">
              <a:latin typeface="Century Gothic" panose="020B0502020202020204"/>
            </a:rPr>
            <a:t>Eating very little or starving oneself.</a:t>
          </a:r>
          <a:endParaRPr lang="en-US"/>
        </a:p>
      </dgm:t>
    </dgm:pt>
    <dgm:pt modelId="{07EAB91C-D4E7-4212-BA90-E92472DD3F2F}" type="parTrans" cxnId="{01F218E4-7EC9-4746-80A1-F1DBA91C9C25}">
      <dgm:prSet/>
      <dgm:spPr/>
      <dgm:t>
        <a:bodyPr/>
        <a:lstStyle/>
        <a:p>
          <a:endParaRPr lang="en-US"/>
        </a:p>
      </dgm:t>
    </dgm:pt>
    <dgm:pt modelId="{BA754C29-46F4-4C1D-ABBF-7C8F7106D771}" type="sibTrans" cxnId="{01F218E4-7EC9-4746-80A1-F1DBA91C9C25}">
      <dgm:prSet/>
      <dgm:spPr/>
      <dgm:t>
        <a:bodyPr/>
        <a:lstStyle/>
        <a:p>
          <a:endParaRPr lang="en-US"/>
        </a:p>
      </dgm:t>
    </dgm:pt>
    <dgm:pt modelId="{B0143524-5470-4420-9F68-1E6520CBF352}">
      <dgm:prSet phldrT="[Text]" phldr="0"/>
      <dgm:spPr/>
      <dgm:t>
        <a:bodyPr/>
        <a:lstStyle/>
        <a:p>
          <a:pPr rtl="0"/>
          <a:r>
            <a:rPr lang="en-US" b="1">
              <a:latin typeface="Century Gothic" panose="020B0502020202020204"/>
            </a:rPr>
            <a:t>Bulimia nervosa (40%)</a:t>
          </a:r>
          <a:endParaRPr lang="en-US" b="1"/>
        </a:p>
      </dgm:t>
    </dgm:pt>
    <dgm:pt modelId="{92BF0D16-82AE-4647-9198-41D5755BEFDA}" type="parTrans" cxnId="{E3E3480D-B875-4D35-92E5-EE53E868ACDF}">
      <dgm:prSet/>
      <dgm:spPr/>
      <dgm:t>
        <a:bodyPr/>
        <a:lstStyle/>
        <a:p>
          <a:endParaRPr lang="en-US"/>
        </a:p>
      </dgm:t>
    </dgm:pt>
    <dgm:pt modelId="{C5D0271C-0045-428B-A2DD-9FCB1605FE38}" type="sibTrans" cxnId="{E3E3480D-B875-4D35-92E5-EE53E868ACDF}">
      <dgm:prSet/>
      <dgm:spPr/>
      <dgm:t>
        <a:bodyPr/>
        <a:lstStyle/>
        <a:p>
          <a:endParaRPr lang="en-US"/>
        </a:p>
      </dgm:t>
    </dgm:pt>
    <dgm:pt modelId="{8FB5D900-D0F6-4B46-8AA2-DF6235B976FA}">
      <dgm:prSet phldrT="[Text]" phldr="0"/>
      <dgm:spPr/>
      <dgm:t>
        <a:bodyPr/>
        <a:lstStyle/>
        <a:p>
          <a:r>
            <a:rPr lang="en-US">
              <a:latin typeface="Century Gothic" panose="020B0502020202020204"/>
            </a:rPr>
            <a:t>Periods of binging.</a:t>
          </a:r>
          <a:endParaRPr lang="en-US"/>
        </a:p>
      </dgm:t>
    </dgm:pt>
    <dgm:pt modelId="{3391B6D7-9FE3-41B6-84D9-B3E727DC1599}" type="parTrans" cxnId="{9633E974-A030-4021-9B41-FF59530CB007}">
      <dgm:prSet/>
      <dgm:spPr/>
      <dgm:t>
        <a:bodyPr/>
        <a:lstStyle/>
        <a:p>
          <a:endParaRPr lang="en-US"/>
        </a:p>
      </dgm:t>
    </dgm:pt>
    <dgm:pt modelId="{76AAA086-B894-49F6-87AC-1EAAC4CCA5D2}" type="sibTrans" cxnId="{9633E974-A030-4021-9B41-FF59530CB007}">
      <dgm:prSet/>
      <dgm:spPr/>
      <dgm:t>
        <a:bodyPr/>
        <a:lstStyle/>
        <a:p>
          <a:endParaRPr lang="en-US"/>
        </a:p>
      </dgm:t>
    </dgm:pt>
    <dgm:pt modelId="{B56DB6EB-83AE-4320-A6BB-940D4D293297}">
      <dgm:prSet phldrT="[Text]" phldr="0"/>
      <dgm:spPr/>
      <dgm:t>
        <a:bodyPr/>
        <a:lstStyle/>
        <a:p>
          <a:pPr rtl="0"/>
          <a:r>
            <a:rPr lang="en-US">
              <a:latin typeface="Century Gothic" panose="020B0502020202020204"/>
            </a:rPr>
            <a:t>Followed by purging of some kind, such as forced vomiting or use of laxatives.</a:t>
          </a:r>
          <a:endParaRPr lang="en-US"/>
        </a:p>
      </dgm:t>
    </dgm:pt>
    <dgm:pt modelId="{7DA01AD0-DB4A-4EB1-B312-381345EABC52}" type="parTrans" cxnId="{F8CFE845-EF6B-42CB-828C-A5A19BD84BC5}">
      <dgm:prSet/>
      <dgm:spPr/>
      <dgm:t>
        <a:bodyPr/>
        <a:lstStyle/>
        <a:p>
          <a:endParaRPr lang="en-US"/>
        </a:p>
      </dgm:t>
    </dgm:pt>
    <dgm:pt modelId="{61D467C3-440C-41DC-B7C8-D614051A740C}" type="sibTrans" cxnId="{F8CFE845-EF6B-42CB-828C-A5A19BD84BC5}">
      <dgm:prSet/>
      <dgm:spPr/>
      <dgm:t>
        <a:bodyPr/>
        <a:lstStyle/>
        <a:p>
          <a:endParaRPr lang="en-US"/>
        </a:p>
      </dgm:t>
    </dgm:pt>
    <dgm:pt modelId="{D8FD1615-80F1-487E-AF31-67964C831334}">
      <dgm:prSet phldrT="[Text]" phldr="0"/>
      <dgm:spPr/>
      <dgm:t>
        <a:bodyPr/>
        <a:lstStyle/>
        <a:p>
          <a:pPr rtl="0"/>
          <a:r>
            <a:rPr lang="en-US" b="1">
              <a:latin typeface="Century Gothic" panose="020B0502020202020204"/>
            </a:rPr>
            <a:t>Purging disorder</a:t>
          </a:r>
          <a:endParaRPr lang="en-US" b="1"/>
        </a:p>
      </dgm:t>
    </dgm:pt>
    <dgm:pt modelId="{E68A41C1-C6B3-4721-AEEB-AA39D0F145A5}" type="parTrans" cxnId="{2EE13A69-6B04-42CD-9178-1BE3298DB31E}">
      <dgm:prSet/>
      <dgm:spPr/>
      <dgm:t>
        <a:bodyPr/>
        <a:lstStyle/>
        <a:p>
          <a:endParaRPr lang="en-US"/>
        </a:p>
      </dgm:t>
    </dgm:pt>
    <dgm:pt modelId="{62186700-594D-4266-9916-656D6A106CFE}" type="sibTrans" cxnId="{2EE13A69-6B04-42CD-9178-1BE3298DB31E}">
      <dgm:prSet/>
      <dgm:spPr/>
      <dgm:t>
        <a:bodyPr/>
        <a:lstStyle/>
        <a:p>
          <a:endParaRPr lang="en-US"/>
        </a:p>
      </dgm:t>
    </dgm:pt>
    <dgm:pt modelId="{CD430476-7446-4E37-B3D2-3C34A42E331C}">
      <dgm:prSet phldrT="[Text]" phldr="0"/>
      <dgm:spPr/>
      <dgm:t>
        <a:bodyPr/>
        <a:lstStyle/>
        <a:p>
          <a:pPr rtl="0"/>
          <a:r>
            <a:rPr lang="en-US">
              <a:latin typeface="Century Gothic" panose="020B0502020202020204"/>
            </a:rPr>
            <a:t>Distorted body image.</a:t>
          </a:r>
          <a:endParaRPr lang="en-US"/>
        </a:p>
      </dgm:t>
    </dgm:pt>
    <dgm:pt modelId="{7067F999-1AD6-484B-BC64-C1281CFBDB5F}" type="parTrans" cxnId="{41A0B015-0334-4DC8-AD33-E7FF674CCB55}">
      <dgm:prSet/>
      <dgm:spPr/>
      <dgm:t>
        <a:bodyPr/>
        <a:lstStyle/>
        <a:p>
          <a:endParaRPr lang="en-US"/>
        </a:p>
      </dgm:t>
    </dgm:pt>
    <dgm:pt modelId="{D651FA1E-A538-46BE-903F-D85D84494E9C}" type="sibTrans" cxnId="{41A0B015-0334-4DC8-AD33-E7FF674CCB55}">
      <dgm:prSet/>
      <dgm:spPr/>
      <dgm:t>
        <a:bodyPr/>
        <a:lstStyle/>
        <a:p>
          <a:endParaRPr lang="en-US"/>
        </a:p>
      </dgm:t>
    </dgm:pt>
    <dgm:pt modelId="{5B20BF48-1EDE-4E8D-BCE6-8E711C8037D4}">
      <dgm:prSet phldr="0"/>
      <dgm:spPr/>
      <dgm:t>
        <a:bodyPr/>
        <a:lstStyle/>
        <a:p>
          <a:pPr rtl="0"/>
          <a:r>
            <a:rPr lang="en-US">
              <a:latin typeface="Century Gothic" panose="020B0502020202020204"/>
            </a:rPr>
            <a:t>Excessive exercise.</a:t>
          </a:r>
        </a:p>
      </dgm:t>
    </dgm:pt>
    <dgm:pt modelId="{33457E30-CC60-46BF-98A7-5A3D09AC9D6D}" type="parTrans" cxnId="{6A088430-D8D6-47D4-AE47-A2DC72D41C10}">
      <dgm:prSet/>
      <dgm:spPr/>
    </dgm:pt>
    <dgm:pt modelId="{153D494B-B0D3-4CCC-8CBB-AB9EC6CEE5A4}" type="sibTrans" cxnId="{6A088430-D8D6-47D4-AE47-A2DC72D41C10}">
      <dgm:prSet/>
      <dgm:spPr/>
    </dgm:pt>
    <dgm:pt modelId="{655F6B79-CC87-4FEF-9B57-E03A288DD3BC}">
      <dgm:prSet phldr="0"/>
      <dgm:spPr/>
      <dgm:t>
        <a:bodyPr/>
        <a:lstStyle/>
        <a:p>
          <a:pPr rtl="0"/>
          <a:r>
            <a:rPr lang="en-US">
              <a:latin typeface="Century Gothic" panose="020B0502020202020204"/>
            </a:rPr>
            <a:t>Low body mass index as a result of low calorie intake.</a:t>
          </a:r>
        </a:p>
      </dgm:t>
    </dgm:pt>
    <dgm:pt modelId="{3F8B1DCE-C2E8-4450-8320-574E179B22CC}" type="parTrans" cxnId="{17F1048C-8BC5-4DB7-9DC8-C33806097823}">
      <dgm:prSet/>
      <dgm:spPr/>
    </dgm:pt>
    <dgm:pt modelId="{0A0D97D5-4B40-44AD-9B6A-8AF06B3F1C05}" type="sibTrans" cxnId="{17F1048C-8BC5-4DB7-9DC8-C33806097823}">
      <dgm:prSet/>
      <dgm:spPr/>
    </dgm:pt>
    <dgm:pt modelId="{5C5716E3-A6D3-48AF-B17E-B13CFC1E8E7B}">
      <dgm:prSet phldr="0"/>
      <dgm:spPr/>
      <dgm:t>
        <a:bodyPr/>
        <a:lstStyle/>
        <a:p>
          <a:pPr rtl="0"/>
          <a:r>
            <a:rPr lang="en-US">
              <a:latin typeface="Century Gothic" panose="020B0502020202020204"/>
            </a:rPr>
            <a:t>Being extra careful to avoid certain foods e.g. high calorie/high fat foods.</a:t>
          </a:r>
        </a:p>
      </dgm:t>
    </dgm:pt>
    <dgm:pt modelId="{C7D2D7D4-562D-4B65-9F9B-1E50567A4B30}" type="parTrans" cxnId="{9EA42BFC-3485-4193-94D8-76EB21D0F0E1}">
      <dgm:prSet/>
      <dgm:spPr/>
    </dgm:pt>
    <dgm:pt modelId="{D61813F1-2282-4494-86A4-D976A9126B67}" type="sibTrans" cxnId="{9EA42BFC-3485-4193-94D8-76EB21D0F0E1}">
      <dgm:prSet/>
      <dgm:spPr/>
    </dgm:pt>
    <dgm:pt modelId="{CD612967-58F0-4354-A661-E3EE0AAF7A50}">
      <dgm:prSet phldr="0"/>
      <dgm:spPr/>
      <dgm:t>
        <a:bodyPr/>
        <a:lstStyle/>
        <a:p>
          <a:endParaRPr lang="en-US">
            <a:latin typeface="Century Gothic" panose="020B0502020202020204"/>
          </a:endParaRPr>
        </a:p>
      </dgm:t>
    </dgm:pt>
    <dgm:pt modelId="{DDC948A9-22FF-4D06-AAA6-79E0CD87ABAD}" type="parTrans" cxnId="{B6F6D5F2-F960-4084-BAE7-67D69AE3FAE4}">
      <dgm:prSet/>
      <dgm:spPr/>
    </dgm:pt>
    <dgm:pt modelId="{68B61271-3019-410C-9B14-B0AB3C9BE747}" type="sibTrans" cxnId="{B6F6D5F2-F960-4084-BAE7-67D69AE3FAE4}">
      <dgm:prSet/>
      <dgm:spPr/>
    </dgm:pt>
    <dgm:pt modelId="{FF787D7C-5CD8-426D-93B6-28EC00651EBA}">
      <dgm:prSet phldr="0"/>
      <dgm:spPr/>
      <dgm:t>
        <a:bodyPr/>
        <a:lstStyle/>
        <a:p>
          <a:endParaRPr lang="en-US">
            <a:latin typeface="Century Gothic" panose="020B0502020202020204"/>
          </a:endParaRPr>
        </a:p>
      </dgm:t>
    </dgm:pt>
    <dgm:pt modelId="{6D27A19A-6B91-473E-8719-F42A54685076}" type="parTrans" cxnId="{440F7507-1309-434E-81CD-ECF742375171}">
      <dgm:prSet/>
      <dgm:spPr/>
    </dgm:pt>
    <dgm:pt modelId="{7E7897F8-8A95-4DA6-8E76-6D1157DCF211}" type="sibTrans" cxnId="{440F7507-1309-434E-81CD-ECF742375171}">
      <dgm:prSet/>
      <dgm:spPr/>
    </dgm:pt>
    <dgm:pt modelId="{1A34B9B3-CAC6-4D1E-B254-CEB8ED6F604F}">
      <dgm:prSet phldr="0"/>
      <dgm:spPr/>
      <dgm:t>
        <a:bodyPr/>
        <a:lstStyle/>
        <a:p>
          <a:endParaRPr lang="en-US">
            <a:latin typeface="Century Gothic" panose="020B0502020202020204"/>
          </a:endParaRPr>
        </a:p>
      </dgm:t>
    </dgm:pt>
    <dgm:pt modelId="{63DA85FB-B823-4F66-A018-BF32D6325E28}" type="parTrans" cxnId="{5CECD1EE-01B4-43E6-BD06-2560904DEA0B}">
      <dgm:prSet/>
      <dgm:spPr/>
    </dgm:pt>
    <dgm:pt modelId="{4FEC6AEC-C4BC-46A3-BD34-823BD0AD5095}" type="sibTrans" cxnId="{5CECD1EE-01B4-43E6-BD06-2560904DEA0B}">
      <dgm:prSet/>
      <dgm:spPr/>
    </dgm:pt>
    <dgm:pt modelId="{01561C53-B327-46C2-BE85-B2309C8907A4}">
      <dgm:prSet phldr="0"/>
      <dgm:spPr/>
      <dgm:t>
        <a:bodyPr/>
        <a:lstStyle/>
        <a:p>
          <a:endParaRPr lang="en-US">
            <a:latin typeface="Century Gothic" panose="020B0502020202020204"/>
          </a:endParaRPr>
        </a:p>
      </dgm:t>
    </dgm:pt>
    <dgm:pt modelId="{97196363-F1FB-4B1D-8AEE-00F92E9183F6}" type="parTrans" cxnId="{F0C70C2C-46A8-42F7-9706-7567D5789319}">
      <dgm:prSet/>
      <dgm:spPr/>
    </dgm:pt>
    <dgm:pt modelId="{687D1413-9D6C-4F22-9F69-E8B0D3950633}" type="sibTrans" cxnId="{F0C70C2C-46A8-42F7-9706-7567D5789319}">
      <dgm:prSet/>
      <dgm:spPr/>
    </dgm:pt>
    <dgm:pt modelId="{79435419-68D0-44D9-B7EF-9CC292AB6681}">
      <dgm:prSet phldr="0"/>
      <dgm:spPr/>
      <dgm:t>
        <a:bodyPr/>
        <a:lstStyle/>
        <a:p>
          <a:pPr rtl="0"/>
          <a:r>
            <a:rPr lang="en-US">
              <a:latin typeface="Century Gothic" panose="020B0502020202020204"/>
            </a:rPr>
            <a:t>Excessive exercise.</a:t>
          </a:r>
        </a:p>
      </dgm:t>
    </dgm:pt>
    <dgm:pt modelId="{62D8AB15-B56F-4928-AF88-B9F16E560E2C}" type="parTrans" cxnId="{80DA2807-CB44-4747-B166-372E4220D810}">
      <dgm:prSet/>
      <dgm:spPr/>
    </dgm:pt>
    <dgm:pt modelId="{9928EC67-6D6F-4146-88E5-575F91878BD6}" type="sibTrans" cxnId="{80DA2807-CB44-4747-B166-372E4220D810}">
      <dgm:prSet/>
      <dgm:spPr/>
    </dgm:pt>
    <dgm:pt modelId="{A45C768C-171C-4706-9F59-8F2692A2C232}">
      <dgm:prSet phldr="0"/>
      <dgm:spPr/>
      <dgm:t>
        <a:bodyPr/>
        <a:lstStyle/>
        <a:p>
          <a:pPr rtl="0"/>
          <a:r>
            <a:rPr lang="en-US">
              <a:latin typeface="Century Gothic" panose="020B0502020202020204"/>
            </a:rPr>
            <a:t>Distorted body image.</a:t>
          </a:r>
        </a:p>
      </dgm:t>
    </dgm:pt>
    <dgm:pt modelId="{7209DA3E-F6AB-43D6-A70E-BC71BEC36097}" type="parTrans" cxnId="{58373DCE-1DC1-4E19-AC83-B778E866E539}">
      <dgm:prSet/>
      <dgm:spPr/>
    </dgm:pt>
    <dgm:pt modelId="{CECC2915-C010-4E63-8EB6-62016B1012D3}" type="sibTrans" cxnId="{58373DCE-1DC1-4E19-AC83-B778E866E539}">
      <dgm:prSet/>
      <dgm:spPr/>
    </dgm:pt>
    <dgm:pt modelId="{38594C59-2D4F-4704-BE11-682495FC0CF8}">
      <dgm:prSet phldr="0"/>
      <dgm:spPr/>
      <dgm:t>
        <a:bodyPr/>
        <a:lstStyle/>
        <a:p>
          <a:endParaRPr lang="en-US">
            <a:latin typeface="Century Gothic" panose="020B0502020202020204"/>
          </a:endParaRPr>
        </a:p>
      </dgm:t>
    </dgm:pt>
    <dgm:pt modelId="{05B3D8FD-F942-4A10-9B65-4D8732516CA4}" type="parTrans" cxnId="{D816F3F4-9FD6-40A1-B6DF-3DE1996DBDED}">
      <dgm:prSet/>
      <dgm:spPr/>
    </dgm:pt>
    <dgm:pt modelId="{0847C989-52AB-408F-8A9D-7CB35F0B018F}" type="sibTrans" cxnId="{D816F3F4-9FD6-40A1-B6DF-3DE1996DBDED}">
      <dgm:prSet/>
      <dgm:spPr/>
    </dgm:pt>
    <dgm:pt modelId="{B79470F6-A00D-4D6D-A85C-A0974AA0CA05}">
      <dgm:prSet phldr="0"/>
      <dgm:spPr/>
      <dgm:t>
        <a:bodyPr/>
        <a:lstStyle/>
        <a:p>
          <a:endParaRPr lang="en-US">
            <a:latin typeface="Century Gothic" panose="020B0502020202020204"/>
          </a:endParaRPr>
        </a:p>
      </dgm:t>
    </dgm:pt>
    <dgm:pt modelId="{38940CFA-773B-4D43-A3D0-793E3A7AB15F}" type="parTrans" cxnId="{DF055298-6534-451E-8190-709B84F61EEF}">
      <dgm:prSet/>
      <dgm:spPr/>
    </dgm:pt>
    <dgm:pt modelId="{ADB26C43-A8CD-413D-8A25-F3CDD20F548A}" type="sibTrans" cxnId="{DF055298-6534-451E-8190-709B84F61EEF}">
      <dgm:prSet/>
      <dgm:spPr/>
    </dgm:pt>
    <dgm:pt modelId="{0F81B9DA-0FD8-4072-9F2B-D70594BDB9F9}">
      <dgm:prSet phldr="0"/>
      <dgm:spPr/>
      <dgm:t>
        <a:bodyPr/>
        <a:lstStyle/>
        <a:p>
          <a:endParaRPr lang="en-US">
            <a:latin typeface="Century Gothic" panose="020B0502020202020204"/>
          </a:endParaRPr>
        </a:p>
      </dgm:t>
    </dgm:pt>
    <dgm:pt modelId="{4515E993-A28B-4FC1-998F-5A9CF0C56183}" type="parTrans" cxnId="{812A793F-62E3-4EF5-83F8-BE5F5BE99146}">
      <dgm:prSet/>
      <dgm:spPr/>
    </dgm:pt>
    <dgm:pt modelId="{395EC190-C4EB-41C8-A81D-7BE0CD288668}" type="sibTrans" cxnId="{812A793F-62E3-4EF5-83F8-BE5F5BE99146}">
      <dgm:prSet/>
      <dgm:spPr/>
    </dgm:pt>
    <dgm:pt modelId="{CCE699BA-46FC-4BB3-B7EC-D65DCC2FE8FC}">
      <dgm:prSet phldr="0"/>
      <dgm:spPr/>
      <dgm:t>
        <a:bodyPr/>
        <a:lstStyle/>
        <a:p>
          <a:pPr rtl="0"/>
          <a:r>
            <a:rPr lang="en-US">
              <a:latin typeface="Century Gothic" panose="020B0502020202020204"/>
            </a:rPr>
            <a:t>No periods of binging.</a:t>
          </a:r>
        </a:p>
      </dgm:t>
    </dgm:pt>
    <dgm:pt modelId="{D05ADDA9-8230-4C67-881E-90DF11983E67}" type="parTrans" cxnId="{BD2F5F4E-9E2B-4B80-A0CE-52534F7D237A}">
      <dgm:prSet/>
      <dgm:spPr/>
    </dgm:pt>
    <dgm:pt modelId="{555962C3-D564-466C-B591-0D537C6B7FDA}" type="sibTrans" cxnId="{BD2F5F4E-9E2B-4B80-A0CE-52534F7D237A}">
      <dgm:prSet/>
      <dgm:spPr/>
    </dgm:pt>
    <dgm:pt modelId="{AC64E148-51E9-4751-9651-B9DC61B0BE70}">
      <dgm:prSet phldr="0"/>
      <dgm:spPr/>
      <dgm:t>
        <a:bodyPr/>
        <a:lstStyle/>
        <a:p>
          <a:endParaRPr lang="en-US">
            <a:latin typeface="Century Gothic" panose="020B0502020202020204"/>
          </a:endParaRPr>
        </a:p>
      </dgm:t>
    </dgm:pt>
    <dgm:pt modelId="{AC638079-15FF-4EEF-8800-99502D239FED}" type="parTrans" cxnId="{68491221-DB68-4140-A287-CA47816C9DB1}">
      <dgm:prSet/>
      <dgm:spPr/>
    </dgm:pt>
    <dgm:pt modelId="{D2202D37-EC83-4E84-AF34-157D94D11C48}" type="sibTrans" cxnId="{68491221-DB68-4140-A287-CA47816C9DB1}">
      <dgm:prSet/>
      <dgm:spPr/>
    </dgm:pt>
    <dgm:pt modelId="{5F042EE3-4E90-46BB-BEC8-43BEDDBF86BC}">
      <dgm:prSet phldr="0"/>
      <dgm:spPr/>
      <dgm:t>
        <a:bodyPr/>
        <a:lstStyle/>
        <a:p>
          <a:endParaRPr lang="en-US">
            <a:latin typeface="Century Gothic" panose="020B0502020202020204"/>
          </a:endParaRPr>
        </a:p>
      </dgm:t>
    </dgm:pt>
    <dgm:pt modelId="{F89D61EC-B01F-48E1-9DDD-404FABB3211D}" type="parTrans" cxnId="{671A1CA1-2A3D-4D57-B1A7-B95534479531}">
      <dgm:prSet/>
      <dgm:spPr/>
    </dgm:pt>
    <dgm:pt modelId="{468B626F-C8D2-4632-A54C-DBE6A6E2B540}" type="sibTrans" cxnId="{671A1CA1-2A3D-4D57-B1A7-B95534479531}">
      <dgm:prSet/>
      <dgm:spPr/>
    </dgm:pt>
    <dgm:pt modelId="{453C1ADA-A1A1-470C-B02B-25332B03475C}">
      <dgm:prSet phldr="0"/>
      <dgm:spPr/>
      <dgm:t>
        <a:bodyPr/>
        <a:lstStyle/>
        <a:p>
          <a:pPr rtl="0"/>
          <a:r>
            <a:rPr lang="en-US">
              <a:latin typeface="Century Gothic" panose="020B0502020202020204"/>
            </a:rPr>
            <a:t>Purging behaviours such as vomiting, use of laxatives and misuse of enemas.</a:t>
          </a:r>
        </a:p>
      </dgm:t>
    </dgm:pt>
    <dgm:pt modelId="{E30F5B54-C209-4AC0-B0DF-8E7DED15FA86}" type="parTrans" cxnId="{D0C234C9-CD73-41F3-9869-2C60D2F48E6D}">
      <dgm:prSet/>
      <dgm:spPr/>
    </dgm:pt>
    <dgm:pt modelId="{7F2C2598-77C7-47AC-89E4-73B8CB6442FF}" type="sibTrans" cxnId="{D0C234C9-CD73-41F3-9869-2C60D2F48E6D}">
      <dgm:prSet/>
      <dgm:spPr/>
    </dgm:pt>
    <dgm:pt modelId="{80ADA2FD-94A6-4B8F-8DE5-10CDB620EC33}">
      <dgm:prSet phldr="0"/>
      <dgm:spPr/>
      <dgm:t>
        <a:bodyPr/>
        <a:lstStyle/>
        <a:p>
          <a:endParaRPr lang="en-US">
            <a:latin typeface="Century Gothic" panose="020B0502020202020204"/>
          </a:endParaRPr>
        </a:p>
      </dgm:t>
    </dgm:pt>
    <dgm:pt modelId="{E18710D3-A4C3-4C61-9B5A-0933432E1CAE}" type="parTrans" cxnId="{055B0343-EB97-4AAC-B02A-95EB281ED425}">
      <dgm:prSet/>
      <dgm:spPr/>
    </dgm:pt>
    <dgm:pt modelId="{DBC324DC-77B7-4057-9097-DD807A5D26B8}" type="sibTrans" cxnId="{055B0343-EB97-4AAC-B02A-95EB281ED425}">
      <dgm:prSet/>
      <dgm:spPr/>
    </dgm:pt>
    <dgm:pt modelId="{B74F05D7-BDC4-45AF-9314-B7802CB9745E}">
      <dgm:prSet phldr="0"/>
      <dgm:spPr/>
      <dgm:t>
        <a:bodyPr/>
        <a:lstStyle/>
        <a:p>
          <a:pPr rtl="0"/>
          <a:r>
            <a:rPr lang="en-US">
              <a:latin typeface="Century Gothic" panose="020B0502020202020204"/>
            </a:rPr>
            <a:t>Excessive exercise.</a:t>
          </a:r>
        </a:p>
      </dgm:t>
    </dgm:pt>
    <dgm:pt modelId="{E789E4EA-E893-4C92-A6BA-4B28FF95BF16}" type="parTrans" cxnId="{CEA4A1C6-01D8-404B-8BD7-D9B95DE90D87}">
      <dgm:prSet/>
      <dgm:spPr/>
    </dgm:pt>
    <dgm:pt modelId="{DAF35C1F-1F7F-469A-B411-3D3FF1558011}" type="sibTrans" cxnId="{CEA4A1C6-01D8-404B-8BD7-D9B95DE90D87}">
      <dgm:prSet/>
      <dgm:spPr/>
    </dgm:pt>
    <dgm:pt modelId="{67EF79BB-8C35-473A-8F1E-91906258FEBD}">
      <dgm:prSet phldr="0"/>
      <dgm:spPr/>
      <dgm:t>
        <a:bodyPr/>
        <a:lstStyle/>
        <a:p>
          <a:endParaRPr lang="en-US">
            <a:latin typeface="Century Gothic" panose="020B0502020202020204"/>
          </a:endParaRPr>
        </a:p>
      </dgm:t>
    </dgm:pt>
    <dgm:pt modelId="{7798D587-97A6-4A3D-819F-C3538D689EB7}" type="parTrans" cxnId="{BB212083-F14F-441E-85A7-0CECDA678964}">
      <dgm:prSet/>
      <dgm:spPr/>
    </dgm:pt>
    <dgm:pt modelId="{020D1499-02A2-4EA0-BB1F-4046F4C82B2F}" type="sibTrans" cxnId="{BB212083-F14F-441E-85A7-0CECDA678964}">
      <dgm:prSet/>
      <dgm:spPr/>
    </dgm:pt>
    <dgm:pt modelId="{2A01805D-3A90-4C75-B088-F47CCE25A20D}">
      <dgm:prSet phldr="0"/>
      <dgm:spPr/>
      <dgm:t>
        <a:bodyPr/>
        <a:lstStyle/>
        <a:p>
          <a:pPr rtl="0"/>
          <a:r>
            <a:rPr lang="en-US">
              <a:latin typeface="Century Gothic" panose="020B0502020202020204"/>
            </a:rPr>
            <a:t>Weight fluctuations due to alternating binging and purging.</a:t>
          </a:r>
        </a:p>
      </dgm:t>
    </dgm:pt>
    <dgm:pt modelId="{7D96FF6B-7330-4E91-B109-3324C82DF8AE}" type="parTrans" cxnId="{791A5C23-CF9C-4E63-8498-E5BF4864D123}">
      <dgm:prSet/>
      <dgm:spPr/>
    </dgm:pt>
    <dgm:pt modelId="{71617D0C-8EE3-41D7-A65B-55883DFFFDE1}" type="sibTrans" cxnId="{791A5C23-CF9C-4E63-8498-E5BF4864D123}">
      <dgm:prSet/>
      <dgm:spPr/>
    </dgm:pt>
    <dgm:pt modelId="{7760BEBF-96F8-43F7-9B1A-6680E79CC146}">
      <dgm:prSet phldr="0"/>
      <dgm:spPr/>
      <dgm:t>
        <a:bodyPr/>
        <a:lstStyle/>
        <a:p>
          <a:pPr rtl="0"/>
          <a:r>
            <a:rPr lang="en-US">
              <a:latin typeface="Century Gothic" panose="020B0502020202020204"/>
            </a:rPr>
            <a:t>Eating very little or starving oneself.</a:t>
          </a:r>
        </a:p>
      </dgm:t>
    </dgm:pt>
    <dgm:pt modelId="{6DCF93EA-72C7-4E22-A71F-F28C870FB475}" type="parTrans" cxnId="{CDD54EE1-D5A0-430E-B97A-B873D3A32592}">
      <dgm:prSet/>
      <dgm:spPr/>
    </dgm:pt>
    <dgm:pt modelId="{CD492C83-B33B-40F0-A593-37D2EC024D17}" type="sibTrans" cxnId="{CDD54EE1-D5A0-430E-B97A-B873D3A32592}">
      <dgm:prSet/>
      <dgm:spPr/>
    </dgm:pt>
    <dgm:pt modelId="{632AF6C7-68BE-435F-BC30-C11E01E9EB09}">
      <dgm:prSet phldr="0"/>
      <dgm:spPr/>
      <dgm:t>
        <a:bodyPr/>
        <a:lstStyle/>
        <a:p>
          <a:endParaRPr lang="en-US">
            <a:latin typeface="Century Gothic" panose="020B0502020202020204"/>
          </a:endParaRPr>
        </a:p>
      </dgm:t>
    </dgm:pt>
    <dgm:pt modelId="{6E548B57-B350-436C-BCBF-465BBE0FA1E7}" type="parTrans" cxnId="{B77BC63D-067A-4F23-8F74-85DBED795C2A}">
      <dgm:prSet/>
      <dgm:spPr/>
    </dgm:pt>
    <dgm:pt modelId="{1D86A2EB-9A67-4697-96F5-4ADAC29402EC}" type="sibTrans" cxnId="{B77BC63D-067A-4F23-8F74-85DBED795C2A}">
      <dgm:prSet/>
      <dgm:spPr/>
    </dgm:pt>
    <dgm:pt modelId="{3C91BA51-5E74-4FF5-83C8-028F72B68FC3}">
      <dgm:prSet phldr="0"/>
      <dgm:spPr/>
      <dgm:t>
        <a:bodyPr/>
        <a:lstStyle/>
        <a:p>
          <a:endParaRPr lang="en-US">
            <a:latin typeface="Century Gothic" panose="020B0502020202020204"/>
          </a:endParaRPr>
        </a:p>
      </dgm:t>
    </dgm:pt>
    <dgm:pt modelId="{1DE16235-6178-4E37-82D4-32C00405AB8C}" type="parTrans" cxnId="{BE4A5FB2-3DBA-42B7-A0F4-746F817E8182}">
      <dgm:prSet/>
      <dgm:spPr/>
    </dgm:pt>
    <dgm:pt modelId="{10806AEC-DE07-4272-8F85-8678414F1EF2}" type="sibTrans" cxnId="{BE4A5FB2-3DBA-42B7-A0F4-746F817E8182}">
      <dgm:prSet/>
      <dgm:spPr/>
    </dgm:pt>
    <dgm:pt modelId="{B346E54F-8774-448B-961F-AB35BDAE522B}">
      <dgm:prSet phldr="0"/>
      <dgm:spPr/>
      <dgm:t>
        <a:bodyPr/>
        <a:lstStyle/>
        <a:p>
          <a:pPr rtl="0"/>
          <a:r>
            <a:rPr lang="en-US"/>
            <a:t>Low body mass index as a result of low calorie intake.</a:t>
          </a:r>
        </a:p>
      </dgm:t>
    </dgm:pt>
    <dgm:pt modelId="{5ECADA2C-7034-4FC7-9CDC-EE8384B5446F}" type="parTrans" cxnId="{978C129B-9440-41B1-81B6-0BCD3CCB3A53}">
      <dgm:prSet/>
      <dgm:spPr/>
    </dgm:pt>
    <dgm:pt modelId="{A6C1E67F-1270-415F-A1BF-4AE38D3CA58C}" type="sibTrans" cxnId="{978C129B-9440-41B1-81B6-0BCD3CCB3A53}">
      <dgm:prSet/>
      <dgm:spPr/>
    </dgm:pt>
    <dgm:pt modelId="{03CC7596-69AD-48D0-9E44-A5E2D0FDD42A}">
      <dgm:prSet phldr="0"/>
      <dgm:spPr/>
      <dgm:t>
        <a:bodyPr/>
        <a:lstStyle/>
        <a:p>
          <a:endParaRPr lang="en-US">
            <a:latin typeface="Century Gothic" panose="020B0502020202020204"/>
          </a:endParaRPr>
        </a:p>
      </dgm:t>
    </dgm:pt>
    <dgm:pt modelId="{6F0798D1-934B-45CB-9986-DB4A67C50F7F}" type="parTrans" cxnId="{3501D5E7-0E3B-468B-9737-E9F5B96621C9}">
      <dgm:prSet/>
      <dgm:spPr/>
    </dgm:pt>
    <dgm:pt modelId="{0E224F5F-E632-4384-86E5-F9C2535952B8}" type="sibTrans" cxnId="{3501D5E7-0E3B-468B-9737-E9F5B96621C9}">
      <dgm:prSet/>
      <dgm:spPr/>
    </dgm:pt>
    <dgm:pt modelId="{AAFD5541-44C1-4367-AE43-C910BEA05E0B}" type="pres">
      <dgm:prSet presAssocID="{0A920E90-E9C1-4B02-97AC-1CE287559D7E}" presName="Name0" presStyleCnt="0">
        <dgm:presLayoutVars>
          <dgm:dir/>
          <dgm:animLvl val="lvl"/>
          <dgm:resizeHandles val="exact"/>
        </dgm:presLayoutVars>
      </dgm:prSet>
      <dgm:spPr/>
    </dgm:pt>
    <dgm:pt modelId="{BD377A1C-417B-447D-A025-6B02FCE3D876}" type="pres">
      <dgm:prSet presAssocID="{12A6EE46-CAAE-426C-A1FB-2969C2B458B1}" presName="composite" presStyleCnt="0"/>
      <dgm:spPr/>
    </dgm:pt>
    <dgm:pt modelId="{9EAACAF3-F059-40F2-83A9-96CBB1A58D4C}" type="pres">
      <dgm:prSet presAssocID="{12A6EE46-CAAE-426C-A1FB-2969C2B458B1}" presName="parTx" presStyleLbl="alignNode1" presStyleIdx="0" presStyleCnt="3">
        <dgm:presLayoutVars>
          <dgm:chMax val="0"/>
          <dgm:chPref val="0"/>
          <dgm:bulletEnabled val="1"/>
        </dgm:presLayoutVars>
      </dgm:prSet>
      <dgm:spPr/>
    </dgm:pt>
    <dgm:pt modelId="{932B83E3-DFB8-4460-B36D-98460629833D}" type="pres">
      <dgm:prSet presAssocID="{12A6EE46-CAAE-426C-A1FB-2969C2B458B1}" presName="desTx" presStyleLbl="alignAccFollowNode1" presStyleIdx="0" presStyleCnt="3">
        <dgm:presLayoutVars>
          <dgm:bulletEnabled val="1"/>
        </dgm:presLayoutVars>
      </dgm:prSet>
      <dgm:spPr/>
    </dgm:pt>
    <dgm:pt modelId="{082F329F-2C27-4530-9EBA-7F718F32C21F}" type="pres">
      <dgm:prSet presAssocID="{337B2428-58B9-4FCC-A27D-0638E89E18CC}" presName="space" presStyleCnt="0"/>
      <dgm:spPr/>
    </dgm:pt>
    <dgm:pt modelId="{A5228A97-1421-475B-A96E-D4EB4CC3AB58}" type="pres">
      <dgm:prSet presAssocID="{B0143524-5470-4420-9F68-1E6520CBF352}" presName="composite" presStyleCnt="0"/>
      <dgm:spPr/>
    </dgm:pt>
    <dgm:pt modelId="{3EE1B572-6EB3-419F-97CB-5C8C0356D5FA}" type="pres">
      <dgm:prSet presAssocID="{B0143524-5470-4420-9F68-1E6520CBF352}" presName="parTx" presStyleLbl="alignNode1" presStyleIdx="1" presStyleCnt="3">
        <dgm:presLayoutVars>
          <dgm:chMax val="0"/>
          <dgm:chPref val="0"/>
          <dgm:bulletEnabled val="1"/>
        </dgm:presLayoutVars>
      </dgm:prSet>
      <dgm:spPr/>
    </dgm:pt>
    <dgm:pt modelId="{7237ED3F-9DC2-4148-8771-91C23FF1A9E5}" type="pres">
      <dgm:prSet presAssocID="{B0143524-5470-4420-9F68-1E6520CBF352}" presName="desTx" presStyleLbl="alignAccFollowNode1" presStyleIdx="1" presStyleCnt="3">
        <dgm:presLayoutVars>
          <dgm:bulletEnabled val="1"/>
        </dgm:presLayoutVars>
      </dgm:prSet>
      <dgm:spPr/>
    </dgm:pt>
    <dgm:pt modelId="{34773DFD-E196-44C7-8C50-B1E2CB322AC1}" type="pres">
      <dgm:prSet presAssocID="{C5D0271C-0045-428B-A2DD-9FCB1605FE38}" presName="space" presStyleCnt="0"/>
      <dgm:spPr/>
    </dgm:pt>
    <dgm:pt modelId="{28428D6D-39D7-483E-969D-FA115975422C}" type="pres">
      <dgm:prSet presAssocID="{D8FD1615-80F1-487E-AF31-67964C831334}" presName="composite" presStyleCnt="0"/>
      <dgm:spPr/>
    </dgm:pt>
    <dgm:pt modelId="{29C273AE-CF4B-4D41-B668-6F8A28FEE1D1}" type="pres">
      <dgm:prSet presAssocID="{D8FD1615-80F1-487E-AF31-67964C831334}" presName="parTx" presStyleLbl="alignNode1" presStyleIdx="2" presStyleCnt="3">
        <dgm:presLayoutVars>
          <dgm:chMax val="0"/>
          <dgm:chPref val="0"/>
          <dgm:bulletEnabled val="1"/>
        </dgm:presLayoutVars>
      </dgm:prSet>
      <dgm:spPr/>
    </dgm:pt>
    <dgm:pt modelId="{B7FC3CB8-DE21-42B5-81B0-AC638E311F69}" type="pres">
      <dgm:prSet presAssocID="{D8FD1615-80F1-487E-AF31-67964C831334}" presName="desTx" presStyleLbl="alignAccFollowNode1" presStyleIdx="2" presStyleCnt="3">
        <dgm:presLayoutVars>
          <dgm:bulletEnabled val="1"/>
        </dgm:presLayoutVars>
      </dgm:prSet>
      <dgm:spPr/>
    </dgm:pt>
  </dgm:ptLst>
  <dgm:cxnLst>
    <dgm:cxn modelId="{80DA2807-CB44-4747-B166-372E4220D810}" srcId="{B0143524-5470-4420-9F68-1E6520CBF352}" destId="{79435419-68D0-44D9-B7EF-9CC292AB6681}" srcOrd="6" destOrd="0" parTransId="{62D8AB15-B56F-4928-AF88-B9F16E560E2C}" sibTransId="{9928EC67-6D6F-4146-88E5-575F91878BD6}"/>
    <dgm:cxn modelId="{440F7507-1309-434E-81CD-ECF742375171}" srcId="{12A6EE46-CAAE-426C-A1FB-2969C2B458B1}" destId="{FF787D7C-5CD8-426D-93B6-28EC00651EBA}" srcOrd="3" destOrd="0" parTransId="{6D27A19A-6B91-473E-8719-F42A54685076}" sibTransId="{7E7897F8-8A95-4DA6-8E76-6D1157DCF211}"/>
    <dgm:cxn modelId="{5724440C-1E83-479C-95E2-0FC350D89133}" type="presOf" srcId="{655F6B79-CC87-4FEF-9B57-E03A288DD3BC}" destId="{932B83E3-DFB8-4460-B36D-98460629833D}" srcOrd="0" destOrd="8" presId="urn:microsoft.com/office/officeart/2005/8/layout/hList1"/>
    <dgm:cxn modelId="{8FEDA70C-3508-4C90-82DC-21116A3FB964}" type="presOf" srcId="{D8FD1615-80F1-487E-AF31-67964C831334}" destId="{29C273AE-CF4B-4D41-B668-6F8A28FEE1D1}" srcOrd="0" destOrd="0" presId="urn:microsoft.com/office/officeart/2005/8/layout/hList1"/>
    <dgm:cxn modelId="{E3E3480D-B875-4D35-92E5-EE53E868ACDF}" srcId="{0A920E90-E9C1-4B02-97AC-1CE287559D7E}" destId="{B0143524-5470-4420-9F68-1E6520CBF352}" srcOrd="1" destOrd="0" parTransId="{92BF0D16-82AE-4647-9198-41D5755BEFDA}" sibTransId="{C5D0271C-0045-428B-A2DD-9FCB1605FE38}"/>
    <dgm:cxn modelId="{41A0B015-0334-4DC8-AD33-E7FF674CCB55}" srcId="{D8FD1615-80F1-487E-AF31-67964C831334}" destId="{CD430476-7446-4E37-B3D2-3C34A42E331C}" srcOrd="0" destOrd="0" parTransId="{7067F999-1AD6-484B-BC64-C1281CFBDB5F}" sibTransId="{D651FA1E-A538-46BE-903F-D85D84494E9C}"/>
    <dgm:cxn modelId="{74D2F41E-6F7F-4556-B962-435854A7BDC8}" type="presOf" srcId="{67EF79BB-8C35-473A-8F1E-91906258FEBD}" destId="{7237ED3F-9DC2-4148-8771-91C23FF1A9E5}" srcOrd="0" destOrd="7" presId="urn:microsoft.com/office/officeart/2005/8/layout/hList1"/>
    <dgm:cxn modelId="{68491221-DB68-4140-A287-CA47816C9DB1}" srcId="{D8FD1615-80F1-487E-AF31-67964C831334}" destId="{AC64E148-51E9-4751-9651-B9DC61B0BE70}" srcOrd="1" destOrd="0" parTransId="{AC638079-15FF-4EEF-8800-99502D239FED}" sibTransId="{D2202D37-EC83-4E84-AF34-157D94D11C48}"/>
    <dgm:cxn modelId="{791A5C23-CF9C-4E63-8498-E5BF4864D123}" srcId="{B0143524-5470-4420-9F68-1E6520CBF352}" destId="{2A01805D-3A90-4C75-B088-F47CCE25A20D}" srcOrd="8" destOrd="0" parTransId="{7D96FF6B-7330-4E91-B109-3324C82DF8AE}" sibTransId="{71617D0C-8EE3-41D7-A65B-55883DFFFDE1}"/>
    <dgm:cxn modelId="{AE163828-62E7-4AD2-B20F-45960ECD5ABF}" type="presOf" srcId="{CD612967-58F0-4354-A661-E3EE0AAF7A50}" destId="{932B83E3-DFB8-4460-B36D-98460629833D}" srcOrd="0" destOrd="1" presId="urn:microsoft.com/office/officeart/2005/8/layout/hList1"/>
    <dgm:cxn modelId="{F67D5828-ED25-4E69-8CA6-010A5D8616C1}" type="presOf" srcId="{0A920E90-E9C1-4B02-97AC-1CE287559D7E}" destId="{AAFD5541-44C1-4367-AE43-C910BEA05E0B}" srcOrd="0" destOrd="0" presId="urn:microsoft.com/office/officeart/2005/8/layout/hList1"/>
    <dgm:cxn modelId="{1C76CE2B-9973-4EC7-98CC-971BB4E63713}" srcId="{0A920E90-E9C1-4B02-97AC-1CE287559D7E}" destId="{12A6EE46-CAAE-426C-A1FB-2969C2B458B1}" srcOrd="0" destOrd="0" parTransId="{4DBFB0EC-B429-4634-A687-140401150C1E}" sibTransId="{337B2428-58B9-4FCC-A27D-0638E89E18CC}"/>
    <dgm:cxn modelId="{F0C70C2C-46A8-42F7-9706-7567D5789319}" srcId="{12A6EE46-CAAE-426C-A1FB-2969C2B458B1}" destId="{01561C53-B327-46C2-BE85-B2309C8907A4}" srcOrd="7" destOrd="0" parTransId="{97196363-F1FB-4B1D-8AEE-00F92E9183F6}" sibTransId="{687D1413-9D6C-4F22-9F69-E8B0D3950633}"/>
    <dgm:cxn modelId="{DC3C8D2F-8537-4C82-B738-277A1A61789A}" type="presOf" srcId="{CD430476-7446-4E37-B3D2-3C34A42E331C}" destId="{B7FC3CB8-DE21-42B5-81B0-AC638E311F69}" srcOrd="0" destOrd="0" presId="urn:microsoft.com/office/officeart/2005/8/layout/hList1"/>
    <dgm:cxn modelId="{12614D30-5D58-46C1-95E6-C4E39B3D8CED}" type="presOf" srcId="{B79470F6-A00D-4D6D-A85C-A0974AA0CA05}" destId="{7237ED3F-9DC2-4148-8771-91C23FF1A9E5}" srcOrd="0" destOrd="3" presId="urn:microsoft.com/office/officeart/2005/8/layout/hList1"/>
    <dgm:cxn modelId="{6A088430-D8D6-47D4-AE47-A2DC72D41C10}" srcId="{12A6EE46-CAAE-426C-A1FB-2969C2B458B1}" destId="{5B20BF48-1EDE-4E8D-BCE6-8E711C8037D4}" srcOrd="6" destOrd="0" parTransId="{33457E30-CC60-46BF-98A7-5A3D09AC9D6D}" sibTransId="{153D494B-B0D3-4CCC-8CBB-AB9EC6CEE5A4}"/>
    <dgm:cxn modelId="{E27F0B39-C3AE-45DE-AD25-C20C8989FBAE}" type="presOf" srcId="{1A34B9B3-CAC6-4D1E-B254-CEB8ED6F604F}" destId="{932B83E3-DFB8-4460-B36D-98460629833D}" srcOrd="0" destOrd="5" presId="urn:microsoft.com/office/officeart/2005/8/layout/hList1"/>
    <dgm:cxn modelId="{2997BB3A-8272-410C-8C08-638273222046}" type="presOf" srcId="{8FB5D900-D0F6-4B46-8AA2-DF6235B976FA}" destId="{7237ED3F-9DC2-4148-8771-91C23FF1A9E5}" srcOrd="0" destOrd="2" presId="urn:microsoft.com/office/officeart/2005/8/layout/hList1"/>
    <dgm:cxn modelId="{F26BE43B-A65F-46B6-89C0-E3706FA3BCBD}" type="presOf" srcId="{38594C59-2D4F-4704-BE11-682495FC0CF8}" destId="{7237ED3F-9DC2-4148-8771-91C23FF1A9E5}" srcOrd="0" destOrd="1" presId="urn:microsoft.com/office/officeart/2005/8/layout/hList1"/>
    <dgm:cxn modelId="{1E9D3D3D-3E3E-4F8D-B38B-C9750C1DF879}" type="presOf" srcId="{632AF6C7-68BE-435F-BC30-C11E01E9EB09}" destId="{B7FC3CB8-DE21-42B5-81B0-AC638E311F69}" srcOrd="0" destOrd="3" presId="urn:microsoft.com/office/officeart/2005/8/layout/hList1"/>
    <dgm:cxn modelId="{BD214E3D-FC16-4C0D-AD0C-3E59D9A0ED89}" type="presOf" srcId="{AC64E148-51E9-4751-9651-B9DC61B0BE70}" destId="{B7FC3CB8-DE21-42B5-81B0-AC638E311F69}" srcOrd="0" destOrd="1" presId="urn:microsoft.com/office/officeart/2005/8/layout/hList1"/>
    <dgm:cxn modelId="{B77BC63D-067A-4F23-8F74-85DBED795C2A}" srcId="{D8FD1615-80F1-487E-AF31-67964C831334}" destId="{632AF6C7-68BE-435F-BC30-C11E01E9EB09}" srcOrd="3" destOrd="0" parTransId="{6E548B57-B350-436C-BCBF-465BBE0FA1E7}" sibTransId="{1D86A2EB-9A67-4697-96F5-4ADAC29402EC}"/>
    <dgm:cxn modelId="{970E6B3E-2893-49B6-B7C5-FB5AAA91AA96}" type="presOf" srcId="{2A01805D-3A90-4C75-B088-F47CCE25A20D}" destId="{7237ED3F-9DC2-4148-8771-91C23FF1A9E5}" srcOrd="0" destOrd="8" presId="urn:microsoft.com/office/officeart/2005/8/layout/hList1"/>
    <dgm:cxn modelId="{B73CAC3E-8472-4F5D-BDD5-B8A74AC78142}" type="presOf" srcId="{5C5716E3-A6D3-48AF-B17E-B13CFC1E8E7B}" destId="{932B83E3-DFB8-4460-B36D-98460629833D}" srcOrd="0" destOrd="4" presId="urn:microsoft.com/office/officeart/2005/8/layout/hList1"/>
    <dgm:cxn modelId="{812A793F-62E3-4EF5-83F8-BE5F5BE99146}" srcId="{B0143524-5470-4420-9F68-1E6520CBF352}" destId="{0F81B9DA-0FD8-4072-9F2B-D70594BDB9F9}" srcOrd="5" destOrd="0" parTransId="{4515E993-A28B-4FC1-998F-5A9CF0C56183}" sibTransId="{395EC190-C4EB-41C8-A81D-7BE0CD288668}"/>
    <dgm:cxn modelId="{CE61FC60-7E99-4561-B821-D50B38BA5EB5}" type="presOf" srcId="{79435419-68D0-44D9-B7EF-9CC292AB6681}" destId="{7237ED3F-9DC2-4148-8771-91C23FF1A9E5}" srcOrd="0" destOrd="6" presId="urn:microsoft.com/office/officeart/2005/8/layout/hList1"/>
    <dgm:cxn modelId="{439F2361-2AF3-49A0-934B-54B6E420DA99}" type="presOf" srcId="{CCE699BA-46FC-4BB3-B7EC-D65DCC2FE8FC}" destId="{B7FC3CB8-DE21-42B5-81B0-AC638E311F69}" srcOrd="0" destOrd="4" presId="urn:microsoft.com/office/officeart/2005/8/layout/hList1"/>
    <dgm:cxn modelId="{055B0343-EB97-4AAC-B02A-95EB281ED425}" srcId="{D8FD1615-80F1-487E-AF31-67964C831334}" destId="{80ADA2FD-94A6-4B8F-8DE5-10CDB620EC33}" srcOrd="7" destOrd="0" parTransId="{E18710D3-A4C3-4C61-9B5A-0933432E1CAE}" sibTransId="{DBC324DC-77B7-4057-9097-DD807A5D26B8}"/>
    <dgm:cxn modelId="{4782D265-24A7-4284-8906-7B48934732BF}" type="presOf" srcId="{516B70C8-BE2F-4B92-A8F7-3AE15FAECEC2}" destId="{932B83E3-DFB8-4460-B36D-98460629833D}" srcOrd="0" destOrd="2" presId="urn:microsoft.com/office/officeart/2005/8/layout/hList1"/>
    <dgm:cxn modelId="{F8CFE845-EF6B-42CB-828C-A5A19BD84BC5}" srcId="{B0143524-5470-4420-9F68-1E6520CBF352}" destId="{B56DB6EB-83AE-4320-A6BB-940D4D293297}" srcOrd="4" destOrd="0" parTransId="{7DA01AD0-DB4A-4EB1-B312-381345EABC52}" sibTransId="{61D467C3-440C-41DC-B7C8-D614051A740C}"/>
    <dgm:cxn modelId="{47018148-97DA-4F83-BA13-CF633279F2D2}" type="presOf" srcId="{3C975F30-25D9-4114-A620-0A91DD68BFBC}" destId="{932B83E3-DFB8-4460-B36D-98460629833D}" srcOrd="0" destOrd="0" presId="urn:microsoft.com/office/officeart/2005/8/layout/hList1"/>
    <dgm:cxn modelId="{2EE13A69-6B04-42CD-9178-1BE3298DB31E}" srcId="{0A920E90-E9C1-4B02-97AC-1CE287559D7E}" destId="{D8FD1615-80F1-487E-AF31-67964C831334}" srcOrd="2" destOrd="0" parTransId="{E68A41C1-C6B3-4721-AEEB-AA39D0F145A5}" sibTransId="{62186700-594D-4266-9916-656D6A106CFE}"/>
    <dgm:cxn modelId="{BD2F5F4E-9E2B-4B80-A0CE-52534F7D237A}" srcId="{D8FD1615-80F1-487E-AF31-67964C831334}" destId="{CCE699BA-46FC-4BB3-B7EC-D65DCC2FE8FC}" srcOrd="4" destOrd="0" parTransId="{D05ADDA9-8230-4C67-881E-90DF11983E67}" sibTransId="{555962C3-D564-466C-B591-0D537C6B7FDA}"/>
    <dgm:cxn modelId="{5C9F5C53-A6C8-4A5C-B3C0-6E4EC18DADE6}" type="presOf" srcId="{B56DB6EB-83AE-4320-A6BB-940D4D293297}" destId="{7237ED3F-9DC2-4148-8771-91C23FF1A9E5}" srcOrd="0" destOrd="4" presId="urn:microsoft.com/office/officeart/2005/8/layout/hList1"/>
    <dgm:cxn modelId="{9633E974-A030-4021-9B41-FF59530CB007}" srcId="{B0143524-5470-4420-9F68-1E6520CBF352}" destId="{8FB5D900-D0F6-4B46-8AA2-DF6235B976FA}" srcOrd="2" destOrd="0" parTransId="{3391B6D7-9FE3-41B6-84D9-B3E727DC1599}" sibTransId="{76AAA086-B894-49F6-87AC-1EAAC4CCA5D2}"/>
    <dgm:cxn modelId="{E7C86B75-8116-404F-9B17-679C6B77AD8B}" type="presOf" srcId="{0F81B9DA-0FD8-4072-9F2B-D70594BDB9F9}" destId="{7237ED3F-9DC2-4148-8771-91C23FF1A9E5}" srcOrd="0" destOrd="5" presId="urn:microsoft.com/office/officeart/2005/8/layout/hList1"/>
    <dgm:cxn modelId="{2F011B82-8515-49E6-B5D0-96C7347B58FA}" type="presOf" srcId="{453C1ADA-A1A1-470C-B02B-25332B03475C}" destId="{B7FC3CB8-DE21-42B5-81B0-AC638E311F69}" srcOrd="0" destOrd="6" presId="urn:microsoft.com/office/officeart/2005/8/layout/hList1"/>
    <dgm:cxn modelId="{BB212083-F14F-441E-85A7-0CECDA678964}" srcId="{B0143524-5470-4420-9F68-1E6520CBF352}" destId="{67EF79BB-8C35-473A-8F1E-91906258FEBD}" srcOrd="7" destOrd="0" parTransId="{7798D587-97A6-4A3D-819F-C3538D689EB7}" sibTransId="{020D1499-02A2-4EA0-BB1F-4046F4C82B2F}"/>
    <dgm:cxn modelId="{1CB3BA84-06F2-426E-811C-7306D6B5C304}" type="presOf" srcId="{A45C768C-171C-4706-9F59-8F2692A2C232}" destId="{7237ED3F-9DC2-4148-8771-91C23FF1A9E5}" srcOrd="0" destOrd="0" presId="urn:microsoft.com/office/officeart/2005/8/layout/hList1"/>
    <dgm:cxn modelId="{17F1048C-8BC5-4DB7-9DC8-C33806097823}" srcId="{12A6EE46-CAAE-426C-A1FB-2969C2B458B1}" destId="{655F6B79-CC87-4FEF-9B57-E03A288DD3BC}" srcOrd="8" destOrd="0" parTransId="{3F8B1DCE-C2E8-4450-8320-574E179B22CC}" sibTransId="{0A0D97D5-4B40-44AD-9B6A-8AF06B3F1C05}"/>
    <dgm:cxn modelId="{5043FB8C-1AAE-473B-9A69-68F2797EF48D}" type="presOf" srcId="{12A6EE46-CAAE-426C-A1FB-2969C2B458B1}" destId="{9EAACAF3-F059-40F2-83A9-96CBB1A58D4C}" srcOrd="0" destOrd="0" presId="urn:microsoft.com/office/officeart/2005/8/layout/hList1"/>
    <dgm:cxn modelId="{98D7B393-E58B-41D4-88F5-35784C53BD6A}" type="presOf" srcId="{7760BEBF-96F8-43F7-9B1A-6680E79CC146}" destId="{B7FC3CB8-DE21-42B5-81B0-AC638E311F69}" srcOrd="0" destOrd="2" presId="urn:microsoft.com/office/officeart/2005/8/layout/hList1"/>
    <dgm:cxn modelId="{3039A896-5C94-41FD-AED6-F0391792AB6E}" type="presOf" srcId="{B74F05D7-BDC4-45AF-9314-B7802CB9745E}" destId="{B7FC3CB8-DE21-42B5-81B0-AC638E311F69}" srcOrd="0" destOrd="8" presId="urn:microsoft.com/office/officeart/2005/8/layout/hList1"/>
    <dgm:cxn modelId="{DF055298-6534-451E-8190-709B84F61EEF}" srcId="{B0143524-5470-4420-9F68-1E6520CBF352}" destId="{B79470F6-A00D-4D6D-A85C-A0974AA0CA05}" srcOrd="3" destOrd="0" parTransId="{38940CFA-773B-4D43-A3D0-793E3A7AB15F}" sibTransId="{ADB26C43-A8CD-413D-8A25-F3CDD20F548A}"/>
    <dgm:cxn modelId="{978C129B-9440-41B1-81B6-0BCD3CCB3A53}" srcId="{D8FD1615-80F1-487E-AF31-67964C831334}" destId="{B346E54F-8774-448B-961F-AB35BDAE522B}" srcOrd="10" destOrd="0" parTransId="{5ECADA2C-7034-4FC7-9CDC-EE8384B5446F}" sibTransId="{A6C1E67F-1270-415F-A1BF-4AE38D3CA58C}"/>
    <dgm:cxn modelId="{671A1CA1-2A3D-4D57-B1A7-B95534479531}" srcId="{D8FD1615-80F1-487E-AF31-67964C831334}" destId="{5F042EE3-4E90-46BB-BEC8-43BEDDBF86BC}" srcOrd="5" destOrd="0" parTransId="{F89D61EC-B01F-48E1-9DDD-404FABB3211D}" sibTransId="{468B626F-C8D2-4632-A54C-DBE6A6E2B540}"/>
    <dgm:cxn modelId="{53ADFDA5-07E2-4A79-AAB8-0F459031BFC4}" type="presOf" srcId="{B346E54F-8774-448B-961F-AB35BDAE522B}" destId="{B7FC3CB8-DE21-42B5-81B0-AC638E311F69}" srcOrd="0" destOrd="10" presId="urn:microsoft.com/office/officeart/2005/8/layout/hList1"/>
    <dgm:cxn modelId="{756C21AB-B9D8-4194-9F36-BB4EFEB65C54}" type="presOf" srcId="{01561C53-B327-46C2-BE85-B2309C8907A4}" destId="{932B83E3-DFB8-4460-B36D-98460629833D}" srcOrd="0" destOrd="7" presId="urn:microsoft.com/office/officeart/2005/8/layout/hList1"/>
    <dgm:cxn modelId="{BE4A5FB2-3DBA-42B7-A0F4-746F817E8182}" srcId="{D8FD1615-80F1-487E-AF31-67964C831334}" destId="{3C91BA51-5E74-4FF5-83C8-028F72B68FC3}" srcOrd="9" destOrd="0" parTransId="{1DE16235-6178-4E37-82D4-32C00405AB8C}" sibTransId="{10806AEC-DE07-4272-8F85-8678414F1EF2}"/>
    <dgm:cxn modelId="{3DE23BB3-7113-400B-B12B-1D2192D6BB1A}" type="presOf" srcId="{5F042EE3-4E90-46BB-BEC8-43BEDDBF86BC}" destId="{B7FC3CB8-DE21-42B5-81B0-AC638E311F69}" srcOrd="0" destOrd="5" presId="urn:microsoft.com/office/officeart/2005/8/layout/hList1"/>
    <dgm:cxn modelId="{CEA4A1C6-01D8-404B-8BD7-D9B95DE90D87}" srcId="{D8FD1615-80F1-487E-AF31-67964C831334}" destId="{B74F05D7-BDC4-45AF-9314-B7802CB9745E}" srcOrd="8" destOrd="0" parTransId="{E789E4EA-E893-4C92-A6BA-4B28FF95BF16}" sibTransId="{DAF35C1F-1F7F-469A-B411-3D3FF1558011}"/>
    <dgm:cxn modelId="{4DEAD6C7-C6A6-4736-94AC-15B98AC1C3E1}" type="presOf" srcId="{3C91BA51-5E74-4FF5-83C8-028F72B68FC3}" destId="{B7FC3CB8-DE21-42B5-81B0-AC638E311F69}" srcOrd="0" destOrd="9" presId="urn:microsoft.com/office/officeart/2005/8/layout/hList1"/>
    <dgm:cxn modelId="{D0C234C9-CD73-41F3-9869-2C60D2F48E6D}" srcId="{D8FD1615-80F1-487E-AF31-67964C831334}" destId="{453C1ADA-A1A1-470C-B02B-25332B03475C}" srcOrd="6" destOrd="0" parTransId="{E30F5B54-C209-4AC0-B0DF-8E7DED15FA86}" sibTransId="{7F2C2598-77C7-47AC-89E4-73B8CB6442FF}"/>
    <dgm:cxn modelId="{7AF705CB-DBCD-4D3C-A79A-0253C06DD83A}" type="presOf" srcId="{B0143524-5470-4420-9F68-1E6520CBF352}" destId="{3EE1B572-6EB3-419F-97CB-5C8C0356D5FA}" srcOrd="0" destOrd="0" presId="urn:microsoft.com/office/officeart/2005/8/layout/hList1"/>
    <dgm:cxn modelId="{1393C3CC-9ABD-48B3-BBF9-EEB9464C0A2C}" srcId="{12A6EE46-CAAE-426C-A1FB-2969C2B458B1}" destId="{3C975F30-25D9-4114-A620-0A91DD68BFBC}" srcOrd="0" destOrd="0" parTransId="{2B7AD756-6C94-4D1E-8F08-2DDA22FBC6DD}" sibTransId="{E51EA241-C208-4A75-935F-1159D502CAC9}"/>
    <dgm:cxn modelId="{58373DCE-1DC1-4E19-AC83-B778E866E539}" srcId="{B0143524-5470-4420-9F68-1E6520CBF352}" destId="{A45C768C-171C-4706-9F59-8F2692A2C232}" srcOrd="0" destOrd="0" parTransId="{7209DA3E-F6AB-43D6-A70E-BC71BEC36097}" sibTransId="{CECC2915-C010-4E63-8EB6-62016B1012D3}"/>
    <dgm:cxn modelId="{CB08BBD0-F8CC-49FA-A24A-16EA01B24BC5}" type="presOf" srcId="{03CC7596-69AD-48D0-9E44-A5E2D0FDD42A}" destId="{B7FC3CB8-DE21-42B5-81B0-AC638E311F69}" srcOrd="0" destOrd="11" presId="urn:microsoft.com/office/officeart/2005/8/layout/hList1"/>
    <dgm:cxn modelId="{430F8CD6-3152-4B69-BE22-CC3ED833F778}" type="presOf" srcId="{80ADA2FD-94A6-4B8F-8DE5-10CDB620EC33}" destId="{B7FC3CB8-DE21-42B5-81B0-AC638E311F69}" srcOrd="0" destOrd="7" presId="urn:microsoft.com/office/officeart/2005/8/layout/hList1"/>
    <dgm:cxn modelId="{CDD54EE1-D5A0-430E-B97A-B873D3A32592}" srcId="{D8FD1615-80F1-487E-AF31-67964C831334}" destId="{7760BEBF-96F8-43F7-9B1A-6680E79CC146}" srcOrd="2" destOrd="0" parTransId="{6DCF93EA-72C7-4E22-A71F-F28C870FB475}" sibTransId="{CD492C83-B33B-40F0-A593-37D2EC024D17}"/>
    <dgm:cxn modelId="{01F218E4-7EC9-4746-80A1-F1DBA91C9C25}" srcId="{12A6EE46-CAAE-426C-A1FB-2969C2B458B1}" destId="{516B70C8-BE2F-4B92-A8F7-3AE15FAECEC2}" srcOrd="2" destOrd="0" parTransId="{07EAB91C-D4E7-4212-BA90-E92472DD3F2F}" sibTransId="{BA754C29-46F4-4C1D-ABBF-7C8F7106D771}"/>
    <dgm:cxn modelId="{3501D5E7-0E3B-468B-9737-E9F5B96621C9}" srcId="{D8FD1615-80F1-487E-AF31-67964C831334}" destId="{03CC7596-69AD-48D0-9E44-A5E2D0FDD42A}" srcOrd="11" destOrd="0" parTransId="{6F0798D1-934B-45CB-9986-DB4A67C50F7F}" sibTransId="{0E224F5F-E632-4384-86E5-F9C2535952B8}"/>
    <dgm:cxn modelId="{D92550E8-7B23-4FAC-838E-30B77C2064CC}" type="presOf" srcId="{5B20BF48-1EDE-4E8D-BCE6-8E711C8037D4}" destId="{932B83E3-DFB8-4460-B36D-98460629833D}" srcOrd="0" destOrd="6" presId="urn:microsoft.com/office/officeart/2005/8/layout/hList1"/>
    <dgm:cxn modelId="{EF2F54EA-7205-422A-A46D-B2BB650DAE01}" type="presOf" srcId="{FF787D7C-5CD8-426D-93B6-28EC00651EBA}" destId="{932B83E3-DFB8-4460-B36D-98460629833D}" srcOrd="0" destOrd="3" presId="urn:microsoft.com/office/officeart/2005/8/layout/hList1"/>
    <dgm:cxn modelId="{5CECD1EE-01B4-43E6-BD06-2560904DEA0B}" srcId="{12A6EE46-CAAE-426C-A1FB-2969C2B458B1}" destId="{1A34B9B3-CAC6-4D1E-B254-CEB8ED6F604F}" srcOrd="5" destOrd="0" parTransId="{63DA85FB-B823-4F66-A018-BF32D6325E28}" sibTransId="{4FEC6AEC-C4BC-46A3-BD34-823BD0AD5095}"/>
    <dgm:cxn modelId="{B6F6D5F2-F960-4084-BAE7-67D69AE3FAE4}" srcId="{12A6EE46-CAAE-426C-A1FB-2969C2B458B1}" destId="{CD612967-58F0-4354-A661-E3EE0AAF7A50}" srcOrd="1" destOrd="0" parTransId="{DDC948A9-22FF-4D06-AAA6-79E0CD87ABAD}" sibTransId="{68B61271-3019-410C-9B14-B0AB3C9BE747}"/>
    <dgm:cxn modelId="{D816F3F4-9FD6-40A1-B6DF-3DE1996DBDED}" srcId="{B0143524-5470-4420-9F68-1E6520CBF352}" destId="{38594C59-2D4F-4704-BE11-682495FC0CF8}" srcOrd="1" destOrd="0" parTransId="{05B3D8FD-F942-4A10-9B65-4D8732516CA4}" sibTransId="{0847C989-52AB-408F-8A9D-7CB35F0B018F}"/>
    <dgm:cxn modelId="{9EA42BFC-3485-4193-94D8-76EB21D0F0E1}" srcId="{12A6EE46-CAAE-426C-A1FB-2969C2B458B1}" destId="{5C5716E3-A6D3-48AF-B17E-B13CFC1E8E7B}" srcOrd="4" destOrd="0" parTransId="{C7D2D7D4-562D-4B65-9F9B-1E50567A4B30}" sibTransId="{D61813F1-2282-4494-86A4-D976A9126B67}"/>
    <dgm:cxn modelId="{AF9EAFA4-EA88-4C0D-81CF-5FB88190707D}" type="presParOf" srcId="{AAFD5541-44C1-4367-AE43-C910BEA05E0B}" destId="{BD377A1C-417B-447D-A025-6B02FCE3D876}" srcOrd="0" destOrd="0" presId="urn:microsoft.com/office/officeart/2005/8/layout/hList1"/>
    <dgm:cxn modelId="{739AF5D1-B85B-4845-B2F6-9E5474BCAA81}" type="presParOf" srcId="{BD377A1C-417B-447D-A025-6B02FCE3D876}" destId="{9EAACAF3-F059-40F2-83A9-96CBB1A58D4C}" srcOrd="0" destOrd="0" presId="urn:microsoft.com/office/officeart/2005/8/layout/hList1"/>
    <dgm:cxn modelId="{B0194E55-D62B-4DBD-A4A8-624616688014}" type="presParOf" srcId="{BD377A1C-417B-447D-A025-6B02FCE3D876}" destId="{932B83E3-DFB8-4460-B36D-98460629833D}" srcOrd="1" destOrd="0" presId="urn:microsoft.com/office/officeart/2005/8/layout/hList1"/>
    <dgm:cxn modelId="{6D537C55-82CD-4ACC-86F4-0A0E5B1F8114}" type="presParOf" srcId="{AAFD5541-44C1-4367-AE43-C910BEA05E0B}" destId="{082F329F-2C27-4530-9EBA-7F718F32C21F}" srcOrd="1" destOrd="0" presId="urn:microsoft.com/office/officeart/2005/8/layout/hList1"/>
    <dgm:cxn modelId="{91B04708-69A3-4050-8190-94C2DB2C046E}" type="presParOf" srcId="{AAFD5541-44C1-4367-AE43-C910BEA05E0B}" destId="{A5228A97-1421-475B-A96E-D4EB4CC3AB58}" srcOrd="2" destOrd="0" presId="urn:microsoft.com/office/officeart/2005/8/layout/hList1"/>
    <dgm:cxn modelId="{02D0D19B-898F-4826-A92D-E908CADADF1B}" type="presParOf" srcId="{A5228A97-1421-475B-A96E-D4EB4CC3AB58}" destId="{3EE1B572-6EB3-419F-97CB-5C8C0356D5FA}" srcOrd="0" destOrd="0" presId="urn:microsoft.com/office/officeart/2005/8/layout/hList1"/>
    <dgm:cxn modelId="{38855F66-A905-49D0-AFA7-0CB55A5FE55E}" type="presParOf" srcId="{A5228A97-1421-475B-A96E-D4EB4CC3AB58}" destId="{7237ED3F-9DC2-4148-8771-91C23FF1A9E5}" srcOrd="1" destOrd="0" presId="urn:microsoft.com/office/officeart/2005/8/layout/hList1"/>
    <dgm:cxn modelId="{57D7EF0A-AAD2-431A-A973-362773EC7ECB}" type="presParOf" srcId="{AAFD5541-44C1-4367-AE43-C910BEA05E0B}" destId="{34773DFD-E196-44C7-8C50-B1E2CB322AC1}" srcOrd="3" destOrd="0" presId="urn:microsoft.com/office/officeart/2005/8/layout/hList1"/>
    <dgm:cxn modelId="{1A390A5C-8750-4AB4-AC6C-74C33FE9F7C7}" type="presParOf" srcId="{AAFD5541-44C1-4367-AE43-C910BEA05E0B}" destId="{28428D6D-39D7-483E-969D-FA115975422C}" srcOrd="4" destOrd="0" presId="urn:microsoft.com/office/officeart/2005/8/layout/hList1"/>
    <dgm:cxn modelId="{2B88A28B-D826-434D-86F2-D5797E1E0042}" type="presParOf" srcId="{28428D6D-39D7-483E-969D-FA115975422C}" destId="{29C273AE-CF4B-4D41-B668-6F8A28FEE1D1}" srcOrd="0" destOrd="0" presId="urn:microsoft.com/office/officeart/2005/8/layout/hList1"/>
    <dgm:cxn modelId="{D1486040-6FF5-4F9C-A4B0-4A4635D721FB}" type="presParOf" srcId="{28428D6D-39D7-483E-969D-FA115975422C}" destId="{B7FC3CB8-DE21-42B5-81B0-AC638E311F69}"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7736DBE-EB76-46EF-9505-A5A837C08B7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926FB7D-A066-403B-A333-E2D85F36AD07}">
      <dgm:prSet/>
      <dgm:spPr/>
      <dgm:t>
        <a:bodyPr/>
        <a:lstStyle/>
        <a:p>
          <a:pPr rtl="0"/>
          <a:r>
            <a:rPr lang="en-GB" b="1"/>
            <a:t>References for eating disorder section</a:t>
          </a:r>
          <a:r>
            <a:rPr lang="en-GB" b="1">
              <a:latin typeface="Century Gothic" panose="020B0502020202020204"/>
            </a:rPr>
            <a:t> page</a:t>
          </a:r>
          <a:r>
            <a:rPr lang="en-GB" b="1"/>
            <a:t> </a:t>
          </a:r>
          <a:r>
            <a:rPr lang="en-GB" b="1">
              <a:latin typeface="Century Gothic" panose="020B0502020202020204"/>
            </a:rPr>
            <a:t>1 </a:t>
          </a:r>
          <a:r>
            <a:rPr lang="en-GB" b="1"/>
            <a:t>(Kasey)</a:t>
          </a:r>
          <a:endParaRPr lang="en-US"/>
        </a:p>
      </dgm:t>
    </dgm:pt>
    <dgm:pt modelId="{0AA0727F-2750-416D-B6D5-EB6680C40BE9}" type="parTrans" cxnId="{A2D362C9-9007-4E0C-B421-FD9CB8D3308E}">
      <dgm:prSet/>
      <dgm:spPr/>
      <dgm:t>
        <a:bodyPr/>
        <a:lstStyle/>
        <a:p>
          <a:endParaRPr lang="en-US"/>
        </a:p>
      </dgm:t>
    </dgm:pt>
    <dgm:pt modelId="{ECFA3B99-7EE0-4A90-97C5-B0B197F680A0}" type="sibTrans" cxnId="{A2D362C9-9007-4E0C-B421-FD9CB8D3308E}">
      <dgm:prSet/>
      <dgm:spPr/>
      <dgm:t>
        <a:bodyPr/>
        <a:lstStyle/>
        <a:p>
          <a:endParaRPr lang="en-US"/>
        </a:p>
      </dgm:t>
    </dgm:pt>
    <dgm:pt modelId="{EBB5C748-5B5F-4D7E-9D1C-B8967C2AB0D2}">
      <dgm:prSet/>
      <dgm:spPr/>
      <dgm:t>
        <a:bodyPr/>
        <a:lstStyle/>
        <a:p>
          <a:r>
            <a:rPr lang="en-GB"/>
            <a:t>(C) Beat Eating Disorders (2022) </a:t>
          </a:r>
          <a:r>
            <a:rPr lang="en-GB" i="1"/>
            <a:t>How many people have an eating disorder in the UK?. </a:t>
          </a:r>
          <a:r>
            <a:rPr lang="en-GB"/>
            <a:t>Available at: </a:t>
          </a:r>
          <a:r>
            <a:rPr lang="en-GB">
              <a:hlinkClick xmlns:r="http://schemas.openxmlformats.org/officeDocument/2006/relationships" r:id="rId1"/>
            </a:rPr>
            <a:t>https://www.beateatingdisorders.org.uk</a:t>
          </a:r>
          <a:r>
            <a:rPr lang="en-GB"/>
            <a:t> (Accessed: 19 November 2022).</a:t>
          </a:r>
          <a:endParaRPr lang="en-US"/>
        </a:p>
      </dgm:t>
    </dgm:pt>
    <dgm:pt modelId="{D90BFF2E-3FC9-49ED-82A7-00CA4FBC4C67}" type="parTrans" cxnId="{946315C2-D74E-4A83-91BE-C06F576D139F}">
      <dgm:prSet/>
      <dgm:spPr/>
      <dgm:t>
        <a:bodyPr/>
        <a:lstStyle/>
        <a:p>
          <a:endParaRPr lang="en-US"/>
        </a:p>
      </dgm:t>
    </dgm:pt>
    <dgm:pt modelId="{BD8E93D6-834E-433E-B75E-C03EA12F0FF6}" type="sibTrans" cxnId="{946315C2-D74E-4A83-91BE-C06F576D139F}">
      <dgm:prSet/>
      <dgm:spPr/>
      <dgm:t>
        <a:bodyPr/>
        <a:lstStyle/>
        <a:p>
          <a:endParaRPr lang="en-US"/>
        </a:p>
      </dgm:t>
    </dgm:pt>
    <dgm:pt modelId="{EFD79E4A-4A04-4922-9F99-D669F9F71D12}">
      <dgm:prSet/>
      <dgm:spPr/>
      <dgm:t>
        <a:bodyPr/>
        <a:lstStyle/>
        <a:p>
          <a:r>
            <a:rPr lang="en-GB"/>
            <a:t>(D) Bloomer, A. (2019) </a:t>
          </a:r>
          <a:r>
            <a:rPr lang="en-GB" i="1"/>
            <a:t>Tackling the stigma of eating disorders in men and boys. </a:t>
          </a:r>
          <a:r>
            <a:rPr lang="en-GB"/>
            <a:t>Available at: </a:t>
          </a:r>
          <a:r>
            <a:rPr lang="en-GB">
              <a:hlinkClick xmlns:r="http://schemas.openxmlformats.org/officeDocument/2006/relationships" r:id="rId2"/>
            </a:rPr>
            <a:t>https://www.bjfm.co.uk</a:t>
          </a:r>
          <a:r>
            <a:rPr lang="en-GB"/>
            <a:t> (Accessed: 19 November 2022).</a:t>
          </a:r>
          <a:endParaRPr lang="en-US"/>
        </a:p>
      </dgm:t>
    </dgm:pt>
    <dgm:pt modelId="{40157ECD-578F-4DA7-A972-5704A74FFFE3}" type="parTrans" cxnId="{E6DF938B-0CE4-4858-B1B6-8D784D509905}">
      <dgm:prSet/>
      <dgm:spPr/>
      <dgm:t>
        <a:bodyPr/>
        <a:lstStyle/>
        <a:p>
          <a:endParaRPr lang="en-US"/>
        </a:p>
      </dgm:t>
    </dgm:pt>
    <dgm:pt modelId="{31E72CCC-8A92-4BAC-81AB-597A6B23423B}" type="sibTrans" cxnId="{E6DF938B-0CE4-4858-B1B6-8D784D509905}">
      <dgm:prSet/>
      <dgm:spPr/>
      <dgm:t>
        <a:bodyPr/>
        <a:lstStyle/>
        <a:p>
          <a:endParaRPr lang="en-US"/>
        </a:p>
      </dgm:t>
    </dgm:pt>
    <dgm:pt modelId="{226CBEF8-3FE0-4511-BB68-4745FC0E2766}">
      <dgm:prSet/>
      <dgm:spPr/>
      <dgm:t>
        <a:bodyPr/>
        <a:lstStyle/>
        <a:p>
          <a:r>
            <a:rPr lang="en-GB"/>
            <a:t>(Q) Franzini Pereira, R. and Alvarenga, M. (2007) ‘Disordered eating: identifying, treating, preventing, and differentiating it from eating disorders’, </a:t>
          </a:r>
          <a:r>
            <a:rPr lang="en-GB" i="1"/>
            <a:t>Diabetes Spectrum, </a:t>
          </a:r>
          <a:r>
            <a:rPr lang="en-GB"/>
            <a:t>20(3), pp. 141-148. </a:t>
          </a:r>
          <a:endParaRPr lang="en-US"/>
        </a:p>
      </dgm:t>
    </dgm:pt>
    <dgm:pt modelId="{7E8E1CAB-B72A-4712-9FB6-1AC739AFEC09}" type="parTrans" cxnId="{11497308-2644-4457-AD5E-38FFFEA58329}">
      <dgm:prSet/>
      <dgm:spPr/>
      <dgm:t>
        <a:bodyPr/>
        <a:lstStyle/>
        <a:p>
          <a:endParaRPr lang="en-US"/>
        </a:p>
      </dgm:t>
    </dgm:pt>
    <dgm:pt modelId="{5537B49C-E3C0-475B-A7B4-F8174BE068E5}" type="sibTrans" cxnId="{11497308-2644-4457-AD5E-38FFFEA58329}">
      <dgm:prSet/>
      <dgm:spPr/>
      <dgm:t>
        <a:bodyPr/>
        <a:lstStyle/>
        <a:p>
          <a:endParaRPr lang="en-US"/>
        </a:p>
      </dgm:t>
    </dgm:pt>
    <dgm:pt modelId="{58E3DA7C-9AF7-434A-A7B1-114E705D251F}">
      <dgm:prSet/>
      <dgm:spPr/>
      <dgm:t>
        <a:bodyPr/>
        <a:lstStyle/>
        <a:p>
          <a:r>
            <a:rPr lang="en-GB"/>
            <a:t>(J) Garcia-Mayor, R.V. and Garcia-Mayor, F.J. (2017) 'Eating disorders in type 2 diabetic people: Brief review', </a:t>
          </a:r>
          <a:r>
            <a:rPr lang="en-GB" i="1"/>
            <a:t>Diabetes &amp; Metabolic Syndrome: Clinical Research &amp; Reviews, </a:t>
          </a:r>
          <a:r>
            <a:rPr lang="en-GB"/>
            <a:t>11(3), pp. 221-224.</a:t>
          </a:r>
          <a:endParaRPr lang="en-US"/>
        </a:p>
      </dgm:t>
    </dgm:pt>
    <dgm:pt modelId="{8806E78C-FEBB-450D-96F1-82BA6BB3EEB2}" type="parTrans" cxnId="{000D81B4-3090-42C1-84F1-4D1E9765FF69}">
      <dgm:prSet/>
      <dgm:spPr/>
      <dgm:t>
        <a:bodyPr/>
        <a:lstStyle/>
        <a:p>
          <a:endParaRPr lang="en-US"/>
        </a:p>
      </dgm:t>
    </dgm:pt>
    <dgm:pt modelId="{2C758115-DC17-4D32-9366-8655F68A24A6}" type="sibTrans" cxnId="{000D81B4-3090-42C1-84F1-4D1E9765FF69}">
      <dgm:prSet/>
      <dgm:spPr/>
      <dgm:t>
        <a:bodyPr/>
        <a:lstStyle/>
        <a:p>
          <a:endParaRPr lang="en-US"/>
        </a:p>
      </dgm:t>
    </dgm:pt>
    <dgm:pt modelId="{0A20BEE3-7CB3-4CFB-B8AB-417E7371F6C0}">
      <dgm:prSet/>
      <dgm:spPr/>
      <dgm:t>
        <a:bodyPr/>
        <a:lstStyle/>
        <a:p>
          <a:r>
            <a:rPr lang="en-GB"/>
            <a:t>(E) Griffiths, S. </a:t>
          </a:r>
          <a:r>
            <a:rPr lang="en-GB" i="1"/>
            <a:t>et al. </a:t>
          </a:r>
          <a:r>
            <a:rPr lang="en-GB"/>
            <a:t>(2015) 'Self-stigma of seeking treatment and being male predict an increased likelihood of having an undiagnosed eating disorder', </a:t>
          </a:r>
          <a:r>
            <a:rPr lang="en-GB" i="1"/>
            <a:t>International Journal of Eating Disorders, </a:t>
          </a:r>
          <a:r>
            <a:rPr lang="en-GB"/>
            <a:t>48(6), pp. 775-778.</a:t>
          </a:r>
          <a:endParaRPr lang="en-US"/>
        </a:p>
      </dgm:t>
    </dgm:pt>
    <dgm:pt modelId="{1EDF624C-271D-4702-A3E6-E33463BDA54A}" type="parTrans" cxnId="{84AA3A26-2665-4E3B-8D2D-0541CD62BD2E}">
      <dgm:prSet/>
      <dgm:spPr/>
      <dgm:t>
        <a:bodyPr/>
        <a:lstStyle/>
        <a:p>
          <a:endParaRPr lang="en-US"/>
        </a:p>
      </dgm:t>
    </dgm:pt>
    <dgm:pt modelId="{62A5972E-D87C-47BE-9BA0-F9F0CABFCA7A}" type="sibTrans" cxnId="{84AA3A26-2665-4E3B-8D2D-0541CD62BD2E}">
      <dgm:prSet/>
      <dgm:spPr/>
      <dgm:t>
        <a:bodyPr/>
        <a:lstStyle/>
        <a:p>
          <a:endParaRPr lang="en-US"/>
        </a:p>
      </dgm:t>
    </dgm:pt>
    <dgm:pt modelId="{C9454D8E-D783-481C-84BD-9A3B47DAABCC}">
      <dgm:prSet/>
      <dgm:spPr/>
      <dgm:t>
        <a:bodyPr/>
        <a:lstStyle/>
        <a:p>
          <a:r>
            <a:rPr lang="en-GB"/>
            <a:t>(N) Jones, W. and Morgan, J. (2010) 'Eating disorders in men: A review of the literature', </a:t>
          </a:r>
          <a:r>
            <a:rPr lang="en-GB" i="1"/>
            <a:t>Journal of Public Mental Health, </a:t>
          </a:r>
          <a:r>
            <a:rPr lang="en-GB"/>
            <a:t>9(2), pp. 23-31.</a:t>
          </a:r>
          <a:endParaRPr lang="en-US"/>
        </a:p>
      </dgm:t>
    </dgm:pt>
    <dgm:pt modelId="{DD4FB324-A33F-4EEC-82CF-F6CAC27C79B3}" type="parTrans" cxnId="{6545299E-7620-42E0-BE82-0180F37D7A2C}">
      <dgm:prSet/>
      <dgm:spPr/>
      <dgm:t>
        <a:bodyPr/>
        <a:lstStyle/>
        <a:p>
          <a:endParaRPr lang="en-US"/>
        </a:p>
      </dgm:t>
    </dgm:pt>
    <dgm:pt modelId="{8DA83B16-D6F4-434E-A9D7-F80BC2461AC0}" type="sibTrans" cxnId="{6545299E-7620-42E0-BE82-0180F37D7A2C}">
      <dgm:prSet/>
      <dgm:spPr/>
      <dgm:t>
        <a:bodyPr/>
        <a:lstStyle/>
        <a:p>
          <a:endParaRPr lang="en-US"/>
        </a:p>
      </dgm:t>
    </dgm:pt>
    <dgm:pt modelId="{7DCCAF49-8B1A-4E67-A9C1-B58486FC8ADA}">
      <dgm:prSet/>
      <dgm:spPr/>
      <dgm:t>
        <a:bodyPr/>
        <a:lstStyle/>
        <a:p>
          <a:r>
            <a:rPr lang="en-GB"/>
            <a:t>(M) Kass, E.A. and Kolko, R.P. (2013) 'Psychological treatments for eating disorders', </a:t>
          </a:r>
          <a:r>
            <a:rPr lang="en-GB" i="1"/>
            <a:t>Current Opinion in Psychiatry, </a:t>
          </a:r>
          <a:r>
            <a:rPr lang="en-GB"/>
            <a:t>26(6), p. 549.</a:t>
          </a:r>
          <a:endParaRPr lang="en-US"/>
        </a:p>
      </dgm:t>
    </dgm:pt>
    <dgm:pt modelId="{219FAB9E-0E1C-4B9E-82D4-58ED91A89414}" type="parTrans" cxnId="{BFC55216-3B6E-4B77-A4F1-600184DFFBFD}">
      <dgm:prSet/>
      <dgm:spPr/>
      <dgm:t>
        <a:bodyPr/>
        <a:lstStyle/>
        <a:p>
          <a:endParaRPr lang="en-US"/>
        </a:p>
      </dgm:t>
    </dgm:pt>
    <dgm:pt modelId="{37ECBF19-8F09-4DEA-B843-066B80DF4E87}" type="sibTrans" cxnId="{BFC55216-3B6E-4B77-A4F1-600184DFFBFD}">
      <dgm:prSet/>
      <dgm:spPr/>
      <dgm:t>
        <a:bodyPr/>
        <a:lstStyle/>
        <a:p>
          <a:endParaRPr lang="en-US"/>
        </a:p>
      </dgm:t>
    </dgm:pt>
    <dgm:pt modelId="{1F542ACD-EED2-4183-89BE-6F49431694AD}">
      <dgm:prSet/>
      <dgm:spPr/>
      <dgm:t>
        <a:bodyPr/>
        <a:lstStyle/>
        <a:p>
          <a:r>
            <a:rPr lang="en-GB"/>
            <a:t>(S) Keel, P.K. and Forney, K.J. (2013) 'Psychosocial risk factors for eating disorders', </a:t>
          </a:r>
          <a:r>
            <a:rPr lang="en-GB" i="1"/>
            <a:t>International Journal of Eating Disorders, </a:t>
          </a:r>
          <a:r>
            <a:rPr lang="en-GB"/>
            <a:t>46(5), pp. 433-439.</a:t>
          </a:r>
          <a:endParaRPr lang="en-US"/>
        </a:p>
      </dgm:t>
    </dgm:pt>
    <dgm:pt modelId="{9FD78FDF-E3D1-4618-BD77-53802228D122}" type="parTrans" cxnId="{6BFDC0A6-01DE-4E84-8BBF-DE62F3A787E3}">
      <dgm:prSet/>
      <dgm:spPr/>
      <dgm:t>
        <a:bodyPr/>
        <a:lstStyle/>
        <a:p>
          <a:endParaRPr lang="en-US"/>
        </a:p>
      </dgm:t>
    </dgm:pt>
    <dgm:pt modelId="{7AABA966-A00F-4E45-B675-D1FC60FE1E48}" type="sibTrans" cxnId="{6BFDC0A6-01DE-4E84-8BBF-DE62F3A787E3}">
      <dgm:prSet/>
      <dgm:spPr/>
      <dgm:t>
        <a:bodyPr/>
        <a:lstStyle/>
        <a:p>
          <a:endParaRPr lang="en-US"/>
        </a:p>
      </dgm:t>
    </dgm:pt>
    <dgm:pt modelId="{964E9704-8524-491F-A0BF-B753E957964F}">
      <dgm:prSet/>
      <dgm:spPr/>
      <dgm:t>
        <a:bodyPr/>
        <a:lstStyle/>
        <a:p>
          <a:r>
            <a:rPr lang="en-GB"/>
            <a:t>(L) Keski-Rahkonen, A. and Mustelin, L. (2016) 'Epidemiology of eating disorders in Europe: prevalence, incidence, comorbidity, course, consequences, and risk factors, </a:t>
          </a:r>
          <a:r>
            <a:rPr lang="en-GB" i="1"/>
            <a:t>Current Opinion in Psychiatry, </a:t>
          </a:r>
          <a:r>
            <a:rPr lang="en-GB"/>
            <a:t>29(6), pp. 340-345.</a:t>
          </a:r>
          <a:endParaRPr lang="en-US"/>
        </a:p>
      </dgm:t>
    </dgm:pt>
    <dgm:pt modelId="{972FD0F4-E91C-4FD0-9720-9C4F1671FF3A}" type="parTrans" cxnId="{045AD9F8-7CB7-4B96-8B51-62337BF65B94}">
      <dgm:prSet/>
      <dgm:spPr/>
      <dgm:t>
        <a:bodyPr/>
        <a:lstStyle/>
        <a:p>
          <a:endParaRPr lang="en-US"/>
        </a:p>
      </dgm:t>
    </dgm:pt>
    <dgm:pt modelId="{094FB163-F7F1-48E6-8EB5-C2A34A65AC26}" type="sibTrans" cxnId="{045AD9F8-7CB7-4B96-8B51-62337BF65B94}">
      <dgm:prSet/>
      <dgm:spPr/>
      <dgm:t>
        <a:bodyPr/>
        <a:lstStyle/>
        <a:p>
          <a:endParaRPr lang="en-US"/>
        </a:p>
      </dgm:t>
    </dgm:pt>
    <dgm:pt modelId="{94BA9CF4-7E58-4897-B37B-BA6C7767BA4B}">
      <dgm:prSet/>
      <dgm:spPr/>
      <dgm:t>
        <a:bodyPr/>
        <a:lstStyle/>
        <a:p>
          <a:r>
            <a:rPr lang="en-GB"/>
            <a:t>(A) NHS England (2022) </a:t>
          </a:r>
          <a:r>
            <a:rPr lang="en-GB" i="1"/>
            <a:t>NHS treating record number of young people for eating disorders. </a:t>
          </a:r>
          <a:r>
            <a:rPr lang="en-GB"/>
            <a:t>Available at: </a:t>
          </a:r>
          <a:r>
            <a:rPr lang="en-GB" u="sng">
              <a:hlinkClick xmlns:r="http://schemas.openxmlformats.org/officeDocument/2006/relationships" r:id="rId3"/>
            </a:rPr>
            <a:t>https://www.england.nhs.uk/2022/03/nhs-treating-record-number-of-young-people-for-eating-disorders</a:t>
          </a:r>
          <a:r>
            <a:rPr lang="en-GB"/>
            <a:t> (Accessed: 15 November 2022).</a:t>
          </a:r>
          <a:endParaRPr lang="en-US"/>
        </a:p>
      </dgm:t>
    </dgm:pt>
    <dgm:pt modelId="{4C52CED2-9742-4067-8323-259798887880}" type="parTrans" cxnId="{A5CD1CC9-18EB-49DF-9313-9039578435BC}">
      <dgm:prSet/>
      <dgm:spPr/>
      <dgm:t>
        <a:bodyPr/>
        <a:lstStyle/>
        <a:p>
          <a:endParaRPr lang="en-US"/>
        </a:p>
      </dgm:t>
    </dgm:pt>
    <dgm:pt modelId="{D12CE513-90D8-4976-A3EA-121CBDD4B592}" type="sibTrans" cxnId="{A5CD1CC9-18EB-49DF-9313-9039578435BC}">
      <dgm:prSet/>
      <dgm:spPr/>
      <dgm:t>
        <a:bodyPr/>
        <a:lstStyle/>
        <a:p>
          <a:endParaRPr lang="en-US"/>
        </a:p>
      </dgm:t>
    </dgm:pt>
    <dgm:pt modelId="{456A6005-C7D2-4753-96C8-25E50F9ECDD5}" type="pres">
      <dgm:prSet presAssocID="{27736DBE-EB76-46EF-9505-A5A837C08B7D}" presName="vert0" presStyleCnt="0">
        <dgm:presLayoutVars>
          <dgm:dir/>
          <dgm:animOne val="branch"/>
          <dgm:animLvl val="lvl"/>
        </dgm:presLayoutVars>
      </dgm:prSet>
      <dgm:spPr/>
    </dgm:pt>
    <dgm:pt modelId="{2C4D9436-90DB-4AFA-9D3C-019CA649B4CD}" type="pres">
      <dgm:prSet presAssocID="{C926FB7D-A066-403B-A333-E2D85F36AD07}" presName="thickLine" presStyleLbl="alignNode1" presStyleIdx="0" presStyleCnt="11"/>
      <dgm:spPr/>
    </dgm:pt>
    <dgm:pt modelId="{46FFD7E4-9E37-4C26-8407-7E85F5E5D47D}" type="pres">
      <dgm:prSet presAssocID="{C926FB7D-A066-403B-A333-E2D85F36AD07}" presName="horz1" presStyleCnt="0"/>
      <dgm:spPr/>
    </dgm:pt>
    <dgm:pt modelId="{DD53AE72-8F86-4671-9143-6BAC6D8DCB60}" type="pres">
      <dgm:prSet presAssocID="{C926FB7D-A066-403B-A333-E2D85F36AD07}" presName="tx1" presStyleLbl="revTx" presStyleIdx="0" presStyleCnt="11"/>
      <dgm:spPr/>
    </dgm:pt>
    <dgm:pt modelId="{D4C0CA64-6477-4A16-B017-0E04E6E88FE3}" type="pres">
      <dgm:prSet presAssocID="{C926FB7D-A066-403B-A333-E2D85F36AD07}" presName="vert1" presStyleCnt="0"/>
      <dgm:spPr/>
    </dgm:pt>
    <dgm:pt modelId="{25D3E6F8-3CA8-45D2-B56A-EC669D784F2C}" type="pres">
      <dgm:prSet presAssocID="{EBB5C748-5B5F-4D7E-9D1C-B8967C2AB0D2}" presName="thickLine" presStyleLbl="alignNode1" presStyleIdx="1" presStyleCnt="11"/>
      <dgm:spPr/>
    </dgm:pt>
    <dgm:pt modelId="{DA16F736-49C2-4BE3-BB7C-A1A0784AD04E}" type="pres">
      <dgm:prSet presAssocID="{EBB5C748-5B5F-4D7E-9D1C-B8967C2AB0D2}" presName="horz1" presStyleCnt="0"/>
      <dgm:spPr/>
    </dgm:pt>
    <dgm:pt modelId="{3566D5E2-078D-424B-ACB2-884D62153519}" type="pres">
      <dgm:prSet presAssocID="{EBB5C748-5B5F-4D7E-9D1C-B8967C2AB0D2}" presName="tx1" presStyleLbl="revTx" presStyleIdx="1" presStyleCnt="11"/>
      <dgm:spPr/>
    </dgm:pt>
    <dgm:pt modelId="{10F70D52-7C6D-4E1C-876F-268E9019A628}" type="pres">
      <dgm:prSet presAssocID="{EBB5C748-5B5F-4D7E-9D1C-B8967C2AB0D2}" presName="vert1" presStyleCnt="0"/>
      <dgm:spPr/>
    </dgm:pt>
    <dgm:pt modelId="{3224EACB-9A7D-4894-B487-ABD775ECB0CC}" type="pres">
      <dgm:prSet presAssocID="{EFD79E4A-4A04-4922-9F99-D669F9F71D12}" presName="thickLine" presStyleLbl="alignNode1" presStyleIdx="2" presStyleCnt="11"/>
      <dgm:spPr/>
    </dgm:pt>
    <dgm:pt modelId="{F2439E0C-DFB6-431E-A45F-BE67F130E03B}" type="pres">
      <dgm:prSet presAssocID="{EFD79E4A-4A04-4922-9F99-D669F9F71D12}" presName="horz1" presStyleCnt="0"/>
      <dgm:spPr/>
    </dgm:pt>
    <dgm:pt modelId="{F5DC33C3-00B1-4F8C-BF34-6ECA74ED52F3}" type="pres">
      <dgm:prSet presAssocID="{EFD79E4A-4A04-4922-9F99-D669F9F71D12}" presName="tx1" presStyleLbl="revTx" presStyleIdx="2" presStyleCnt="11"/>
      <dgm:spPr/>
    </dgm:pt>
    <dgm:pt modelId="{FDA730EC-B0BC-4413-AE1C-9F9B7B1DF9CF}" type="pres">
      <dgm:prSet presAssocID="{EFD79E4A-4A04-4922-9F99-D669F9F71D12}" presName="vert1" presStyleCnt="0"/>
      <dgm:spPr/>
    </dgm:pt>
    <dgm:pt modelId="{122DC4A5-4A6B-40A4-9F08-057C687D3AF5}" type="pres">
      <dgm:prSet presAssocID="{226CBEF8-3FE0-4511-BB68-4745FC0E2766}" presName="thickLine" presStyleLbl="alignNode1" presStyleIdx="3" presStyleCnt="11"/>
      <dgm:spPr/>
    </dgm:pt>
    <dgm:pt modelId="{9771DB99-CB78-4516-B97B-6EFD55999261}" type="pres">
      <dgm:prSet presAssocID="{226CBEF8-3FE0-4511-BB68-4745FC0E2766}" presName="horz1" presStyleCnt="0"/>
      <dgm:spPr/>
    </dgm:pt>
    <dgm:pt modelId="{051E8F4B-8E28-4FBB-87BD-26F712EB00CB}" type="pres">
      <dgm:prSet presAssocID="{226CBEF8-3FE0-4511-BB68-4745FC0E2766}" presName="tx1" presStyleLbl="revTx" presStyleIdx="3" presStyleCnt="11"/>
      <dgm:spPr/>
    </dgm:pt>
    <dgm:pt modelId="{9BD02797-F742-4482-8937-66D2941FE7E7}" type="pres">
      <dgm:prSet presAssocID="{226CBEF8-3FE0-4511-BB68-4745FC0E2766}" presName="vert1" presStyleCnt="0"/>
      <dgm:spPr/>
    </dgm:pt>
    <dgm:pt modelId="{400147F9-9C26-4037-9EA4-57BF812CCCF4}" type="pres">
      <dgm:prSet presAssocID="{58E3DA7C-9AF7-434A-A7B1-114E705D251F}" presName="thickLine" presStyleLbl="alignNode1" presStyleIdx="4" presStyleCnt="11"/>
      <dgm:spPr/>
    </dgm:pt>
    <dgm:pt modelId="{200EC4C9-FB16-44E6-AE91-07C748C626D3}" type="pres">
      <dgm:prSet presAssocID="{58E3DA7C-9AF7-434A-A7B1-114E705D251F}" presName="horz1" presStyleCnt="0"/>
      <dgm:spPr/>
    </dgm:pt>
    <dgm:pt modelId="{E9A67920-EC00-4AEE-BD29-3FE94D230360}" type="pres">
      <dgm:prSet presAssocID="{58E3DA7C-9AF7-434A-A7B1-114E705D251F}" presName="tx1" presStyleLbl="revTx" presStyleIdx="4" presStyleCnt="11"/>
      <dgm:spPr/>
    </dgm:pt>
    <dgm:pt modelId="{8DD3B559-E564-46F1-ADCA-B627B9D97B07}" type="pres">
      <dgm:prSet presAssocID="{58E3DA7C-9AF7-434A-A7B1-114E705D251F}" presName="vert1" presStyleCnt="0"/>
      <dgm:spPr/>
    </dgm:pt>
    <dgm:pt modelId="{0BB7EFFD-BFA7-4C31-BAA6-8A3ACE02B6E7}" type="pres">
      <dgm:prSet presAssocID="{0A20BEE3-7CB3-4CFB-B8AB-417E7371F6C0}" presName="thickLine" presStyleLbl="alignNode1" presStyleIdx="5" presStyleCnt="11"/>
      <dgm:spPr/>
    </dgm:pt>
    <dgm:pt modelId="{AFB40AF4-461F-440C-98C4-BE2F0DCBCC89}" type="pres">
      <dgm:prSet presAssocID="{0A20BEE3-7CB3-4CFB-B8AB-417E7371F6C0}" presName="horz1" presStyleCnt="0"/>
      <dgm:spPr/>
    </dgm:pt>
    <dgm:pt modelId="{4B46DE8B-B7ED-4684-A0AE-CB3F049A1CEA}" type="pres">
      <dgm:prSet presAssocID="{0A20BEE3-7CB3-4CFB-B8AB-417E7371F6C0}" presName="tx1" presStyleLbl="revTx" presStyleIdx="5" presStyleCnt="11"/>
      <dgm:spPr/>
    </dgm:pt>
    <dgm:pt modelId="{20D54250-5EC2-4E98-AACE-5A2A7CE4C1EB}" type="pres">
      <dgm:prSet presAssocID="{0A20BEE3-7CB3-4CFB-B8AB-417E7371F6C0}" presName="vert1" presStyleCnt="0"/>
      <dgm:spPr/>
    </dgm:pt>
    <dgm:pt modelId="{3857A6C4-6CAF-48C2-9949-2A9C87A5AAE9}" type="pres">
      <dgm:prSet presAssocID="{C9454D8E-D783-481C-84BD-9A3B47DAABCC}" presName="thickLine" presStyleLbl="alignNode1" presStyleIdx="6" presStyleCnt="11"/>
      <dgm:spPr/>
    </dgm:pt>
    <dgm:pt modelId="{9B179E70-AC10-4DF3-82B1-0C59EAA6D5D8}" type="pres">
      <dgm:prSet presAssocID="{C9454D8E-D783-481C-84BD-9A3B47DAABCC}" presName="horz1" presStyleCnt="0"/>
      <dgm:spPr/>
    </dgm:pt>
    <dgm:pt modelId="{AF4B9CA2-73A4-4630-85E4-647B47C89E93}" type="pres">
      <dgm:prSet presAssocID="{C9454D8E-D783-481C-84BD-9A3B47DAABCC}" presName="tx1" presStyleLbl="revTx" presStyleIdx="6" presStyleCnt="11"/>
      <dgm:spPr/>
    </dgm:pt>
    <dgm:pt modelId="{C3C4329E-BF05-40B1-B136-318D9D95C130}" type="pres">
      <dgm:prSet presAssocID="{C9454D8E-D783-481C-84BD-9A3B47DAABCC}" presName="vert1" presStyleCnt="0"/>
      <dgm:spPr/>
    </dgm:pt>
    <dgm:pt modelId="{DA4B9D40-65DE-449F-9057-D034798380B8}" type="pres">
      <dgm:prSet presAssocID="{7DCCAF49-8B1A-4E67-A9C1-B58486FC8ADA}" presName="thickLine" presStyleLbl="alignNode1" presStyleIdx="7" presStyleCnt="11"/>
      <dgm:spPr/>
    </dgm:pt>
    <dgm:pt modelId="{C95E8486-7CC1-4503-8C03-6016D4CBB8FC}" type="pres">
      <dgm:prSet presAssocID="{7DCCAF49-8B1A-4E67-A9C1-B58486FC8ADA}" presName="horz1" presStyleCnt="0"/>
      <dgm:spPr/>
    </dgm:pt>
    <dgm:pt modelId="{3994B8B1-7C6A-4CC4-AC76-039030A83990}" type="pres">
      <dgm:prSet presAssocID="{7DCCAF49-8B1A-4E67-A9C1-B58486FC8ADA}" presName="tx1" presStyleLbl="revTx" presStyleIdx="7" presStyleCnt="11"/>
      <dgm:spPr/>
    </dgm:pt>
    <dgm:pt modelId="{1DD43E24-AB02-4E67-B342-EC9B058E2971}" type="pres">
      <dgm:prSet presAssocID="{7DCCAF49-8B1A-4E67-A9C1-B58486FC8ADA}" presName="vert1" presStyleCnt="0"/>
      <dgm:spPr/>
    </dgm:pt>
    <dgm:pt modelId="{57935852-7A47-4D7B-87B8-88E157C2F3FA}" type="pres">
      <dgm:prSet presAssocID="{1F542ACD-EED2-4183-89BE-6F49431694AD}" presName="thickLine" presStyleLbl="alignNode1" presStyleIdx="8" presStyleCnt="11"/>
      <dgm:spPr/>
    </dgm:pt>
    <dgm:pt modelId="{594EFD76-1AF7-4265-B6AC-94DD2750FA77}" type="pres">
      <dgm:prSet presAssocID="{1F542ACD-EED2-4183-89BE-6F49431694AD}" presName="horz1" presStyleCnt="0"/>
      <dgm:spPr/>
    </dgm:pt>
    <dgm:pt modelId="{ECA92137-ADE1-4EE7-96E7-FDBAFF0224DD}" type="pres">
      <dgm:prSet presAssocID="{1F542ACD-EED2-4183-89BE-6F49431694AD}" presName="tx1" presStyleLbl="revTx" presStyleIdx="8" presStyleCnt="11"/>
      <dgm:spPr/>
    </dgm:pt>
    <dgm:pt modelId="{DCD33312-BBC0-48D4-8741-D8E2D16A429C}" type="pres">
      <dgm:prSet presAssocID="{1F542ACD-EED2-4183-89BE-6F49431694AD}" presName="vert1" presStyleCnt="0"/>
      <dgm:spPr/>
    </dgm:pt>
    <dgm:pt modelId="{BE452F71-A3D8-4F14-B185-17146513C88A}" type="pres">
      <dgm:prSet presAssocID="{964E9704-8524-491F-A0BF-B753E957964F}" presName="thickLine" presStyleLbl="alignNode1" presStyleIdx="9" presStyleCnt="11"/>
      <dgm:spPr/>
    </dgm:pt>
    <dgm:pt modelId="{683F8E8E-AADE-4349-93D2-12B590E4CBF2}" type="pres">
      <dgm:prSet presAssocID="{964E9704-8524-491F-A0BF-B753E957964F}" presName="horz1" presStyleCnt="0"/>
      <dgm:spPr/>
    </dgm:pt>
    <dgm:pt modelId="{24CA6565-C086-4AC7-B996-5D267A476FD7}" type="pres">
      <dgm:prSet presAssocID="{964E9704-8524-491F-A0BF-B753E957964F}" presName="tx1" presStyleLbl="revTx" presStyleIdx="9" presStyleCnt="11"/>
      <dgm:spPr/>
    </dgm:pt>
    <dgm:pt modelId="{A42753F9-B076-44AD-B3F9-71B4B4582463}" type="pres">
      <dgm:prSet presAssocID="{964E9704-8524-491F-A0BF-B753E957964F}" presName="vert1" presStyleCnt="0"/>
      <dgm:spPr/>
    </dgm:pt>
    <dgm:pt modelId="{31CFD153-A488-4C1C-AA5C-9C9D48266F09}" type="pres">
      <dgm:prSet presAssocID="{94BA9CF4-7E58-4897-B37B-BA6C7767BA4B}" presName="thickLine" presStyleLbl="alignNode1" presStyleIdx="10" presStyleCnt="11"/>
      <dgm:spPr/>
    </dgm:pt>
    <dgm:pt modelId="{A022542D-825B-4628-AFB1-85B28A35CF9F}" type="pres">
      <dgm:prSet presAssocID="{94BA9CF4-7E58-4897-B37B-BA6C7767BA4B}" presName="horz1" presStyleCnt="0"/>
      <dgm:spPr/>
    </dgm:pt>
    <dgm:pt modelId="{C60FCA70-F451-4412-9B5D-81D5B8C7ED33}" type="pres">
      <dgm:prSet presAssocID="{94BA9CF4-7E58-4897-B37B-BA6C7767BA4B}" presName="tx1" presStyleLbl="revTx" presStyleIdx="10" presStyleCnt="11"/>
      <dgm:spPr/>
    </dgm:pt>
    <dgm:pt modelId="{9AB0B556-7276-4C00-ADEF-58C8D59CCCE0}" type="pres">
      <dgm:prSet presAssocID="{94BA9CF4-7E58-4897-B37B-BA6C7767BA4B}" presName="vert1" presStyleCnt="0"/>
      <dgm:spPr/>
    </dgm:pt>
  </dgm:ptLst>
  <dgm:cxnLst>
    <dgm:cxn modelId="{11497308-2644-4457-AD5E-38FFFEA58329}" srcId="{27736DBE-EB76-46EF-9505-A5A837C08B7D}" destId="{226CBEF8-3FE0-4511-BB68-4745FC0E2766}" srcOrd="3" destOrd="0" parTransId="{7E8E1CAB-B72A-4712-9FB6-1AC739AFEC09}" sibTransId="{5537B49C-E3C0-475B-A7B4-F8174BE068E5}"/>
    <dgm:cxn modelId="{BFC55216-3B6E-4B77-A4F1-600184DFFBFD}" srcId="{27736DBE-EB76-46EF-9505-A5A837C08B7D}" destId="{7DCCAF49-8B1A-4E67-A9C1-B58486FC8ADA}" srcOrd="7" destOrd="0" parTransId="{219FAB9E-0E1C-4B9E-82D4-58ED91A89414}" sibTransId="{37ECBF19-8F09-4DEA-B843-066B80DF4E87}"/>
    <dgm:cxn modelId="{5AD78A1A-4CA5-431F-AD82-CAEF98A74C05}" type="presOf" srcId="{964E9704-8524-491F-A0BF-B753E957964F}" destId="{24CA6565-C086-4AC7-B996-5D267A476FD7}" srcOrd="0" destOrd="0" presId="urn:microsoft.com/office/officeart/2008/layout/LinedList"/>
    <dgm:cxn modelId="{93C32422-E755-4101-BEBF-1998933BA9D5}" type="presOf" srcId="{C926FB7D-A066-403B-A333-E2D85F36AD07}" destId="{DD53AE72-8F86-4671-9143-6BAC6D8DCB60}" srcOrd="0" destOrd="0" presId="urn:microsoft.com/office/officeart/2008/layout/LinedList"/>
    <dgm:cxn modelId="{84AA3A26-2665-4E3B-8D2D-0541CD62BD2E}" srcId="{27736DBE-EB76-46EF-9505-A5A837C08B7D}" destId="{0A20BEE3-7CB3-4CFB-B8AB-417E7371F6C0}" srcOrd="5" destOrd="0" parTransId="{1EDF624C-271D-4702-A3E6-E33463BDA54A}" sibTransId="{62A5972E-D87C-47BE-9BA0-F9F0CABFCA7A}"/>
    <dgm:cxn modelId="{95D6EF2C-F0E9-4488-B421-95356B74B09B}" type="presOf" srcId="{EBB5C748-5B5F-4D7E-9D1C-B8967C2AB0D2}" destId="{3566D5E2-078D-424B-ACB2-884D62153519}" srcOrd="0" destOrd="0" presId="urn:microsoft.com/office/officeart/2008/layout/LinedList"/>
    <dgm:cxn modelId="{E2D0C735-ECE7-4E9C-AD1F-175D0DBE84A6}" type="presOf" srcId="{1F542ACD-EED2-4183-89BE-6F49431694AD}" destId="{ECA92137-ADE1-4EE7-96E7-FDBAFF0224DD}" srcOrd="0" destOrd="0" presId="urn:microsoft.com/office/officeart/2008/layout/LinedList"/>
    <dgm:cxn modelId="{6E66D345-D63D-4897-94F9-2FC2ADD360A5}" type="presOf" srcId="{EFD79E4A-4A04-4922-9F99-D669F9F71D12}" destId="{F5DC33C3-00B1-4F8C-BF34-6ECA74ED52F3}" srcOrd="0" destOrd="0" presId="urn:microsoft.com/office/officeart/2008/layout/LinedList"/>
    <dgm:cxn modelId="{DB255F46-7E50-40E8-9EC4-D4FA270CD173}" type="presOf" srcId="{226CBEF8-3FE0-4511-BB68-4745FC0E2766}" destId="{051E8F4B-8E28-4FBB-87BD-26F712EB00CB}" srcOrd="0" destOrd="0" presId="urn:microsoft.com/office/officeart/2008/layout/LinedList"/>
    <dgm:cxn modelId="{E6DF938B-0CE4-4858-B1B6-8D784D509905}" srcId="{27736DBE-EB76-46EF-9505-A5A837C08B7D}" destId="{EFD79E4A-4A04-4922-9F99-D669F9F71D12}" srcOrd="2" destOrd="0" parTransId="{40157ECD-578F-4DA7-A972-5704A74FFFE3}" sibTransId="{31E72CCC-8A92-4BAC-81AB-597A6B23423B}"/>
    <dgm:cxn modelId="{6545299E-7620-42E0-BE82-0180F37D7A2C}" srcId="{27736DBE-EB76-46EF-9505-A5A837C08B7D}" destId="{C9454D8E-D783-481C-84BD-9A3B47DAABCC}" srcOrd="6" destOrd="0" parTransId="{DD4FB324-A33F-4EEC-82CF-F6CAC27C79B3}" sibTransId="{8DA83B16-D6F4-434E-A9D7-F80BC2461AC0}"/>
    <dgm:cxn modelId="{DCE792A0-1061-4BD3-BC91-89D32E7A029B}" type="presOf" srcId="{7DCCAF49-8B1A-4E67-A9C1-B58486FC8ADA}" destId="{3994B8B1-7C6A-4CC4-AC76-039030A83990}" srcOrd="0" destOrd="0" presId="urn:microsoft.com/office/officeart/2008/layout/LinedList"/>
    <dgm:cxn modelId="{6BFDC0A6-01DE-4E84-8BBF-DE62F3A787E3}" srcId="{27736DBE-EB76-46EF-9505-A5A837C08B7D}" destId="{1F542ACD-EED2-4183-89BE-6F49431694AD}" srcOrd="8" destOrd="0" parTransId="{9FD78FDF-E3D1-4618-BD77-53802228D122}" sibTransId="{7AABA966-A00F-4E45-B675-D1FC60FE1E48}"/>
    <dgm:cxn modelId="{266075AC-B62A-4A99-A2F4-6098D10AF200}" type="presOf" srcId="{27736DBE-EB76-46EF-9505-A5A837C08B7D}" destId="{456A6005-C7D2-4753-96C8-25E50F9ECDD5}" srcOrd="0" destOrd="0" presId="urn:microsoft.com/office/officeart/2008/layout/LinedList"/>
    <dgm:cxn modelId="{000D81B4-3090-42C1-84F1-4D1E9765FF69}" srcId="{27736DBE-EB76-46EF-9505-A5A837C08B7D}" destId="{58E3DA7C-9AF7-434A-A7B1-114E705D251F}" srcOrd="4" destOrd="0" parTransId="{8806E78C-FEBB-450D-96F1-82BA6BB3EEB2}" sibTransId="{2C758115-DC17-4D32-9366-8655F68A24A6}"/>
    <dgm:cxn modelId="{946315C2-D74E-4A83-91BE-C06F576D139F}" srcId="{27736DBE-EB76-46EF-9505-A5A837C08B7D}" destId="{EBB5C748-5B5F-4D7E-9D1C-B8967C2AB0D2}" srcOrd="1" destOrd="0" parTransId="{D90BFF2E-3FC9-49ED-82A7-00CA4FBC4C67}" sibTransId="{BD8E93D6-834E-433E-B75E-C03EA12F0FF6}"/>
    <dgm:cxn modelId="{AFA255C5-6712-490B-B548-87A97102D792}" type="presOf" srcId="{0A20BEE3-7CB3-4CFB-B8AB-417E7371F6C0}" destId="{4B46DE8B-B7ED-4684-A0AE-CB3F049A1CEA}" srcOrd="0" destOrd="0" presId="urn:microsoft.com/office/officeart/2008/layout/LinedList"/>
    <dgm:cxn modelId="{A5CD1CC9-18EB-49DF-9313-9039578435BC}" srcId="{27736DBE-EB76-46EF-9505-A5A837C08B7D}" destId="{94BA9CF4-7E58-4897-B37B-BA6C7767BA4B}" srcOrd="10" destOrd="0" parTransId="{4C52CED2-9742-4067-8323-259798887880}" sibTransId="{D12CE513-90D8-4976-A3EA-121CBDD4B592}"/>
    <dgm:cxn modelId="{A2D362C9-9007-4E0C-B421-FD9CB8D3308E}" srcId="{27736DBE-EB76-46EF-9505-A5A837C08B7D}" destId="{C926FB7D-A066-403B-A333-E2D85F36AD07}" srcOrd="0" destOrd="0" parTransId="{0AA0727F-2750-416D-B6D5-EB6680C40BE9}" sibTransId="{ECFA3B99-7EE0-4A90-97C5-B0B197F680A0}"/>
    <dgm:cxn modelId="{2247A2E7-E76F-4981-8FC3-217CDCFAA4CD}" type="presOf" srcId="{94BA9CF4-7E58-4897-B37B-BA6C7767BA4B}" destId="{C60FCA70-F451-4412-9B5D-81D5B8C7ED33}" srcOrd="0" destOrd="0" presId="urn:microsoft.com/office/officeart/2008/layout/LinedList"/>
    <dgm:cxn modelId="{6DE13EEA-653C-4C23-971C-870122062271}" type="presOf" srcId="{C9454D8E-D783-481C-84BD-9A3B47DAABCC}" destId="{AF4B9CA2-73A4-4630-85E4-647B47C89E93}" srcOrd="0" destOrd="0" presId="urn:microsoft.com/office/officeart/2008/layout/LinedList"/>
    <dgm:cxn modelId="{83EFDBF5-8692-4D33-AD1C-84548C0AEE8D}" type="presOf" srcId="{58E3DA7C-9AF7-434A-A7B1-114E705D251F}" destId="{E9A67920-EC00-4AEE-BD29-3FE94D230360}" srcOrd="0" destOrd="0" presId="urn:microsoft.com/office/officeart/2008/layout/LinedList"/>
    <dgm:cxn modelId="{045AD9F8-7CB7-4B96-8B51-62337BF65B94}" srcId="{27736DBE-EB76-46EF-9505-A5A837C08B7D}" destId="{964E9704-8524-491F-A0BF-B753E957964F}" srcOrd="9" destOrd="0" parTransId="{972FD0F4-E91C-4FD0-9720-9C4F1671FF3A}" sibTransId="{094FB163-F7F1-48E6-8EB5-C2A34A65AC26}"/>
    <dgm:cxn modelId="{F0BB9B07-6781-40C8-BD40-9F88F41E24A7}" type="presParOf" srcId="{456A6005-C7D2-4753-96C8-25E50F9ECDD5}" destId="{2C4D9436-90DB-4AFA-9D3C-019CA649B4CD}" srcOrd="0" destOrd="0" presId="urn:microsoft.com/office/officeart/2008/layout/LinedList"/>
    <dgm:cxn modelId="{C0D1EBAF-1181-4310-BCF9-97C6E3525233}" type="presParOf" srcId="{456A6005-C7D2-4753-96C8-25E50F9ECDD5}" destId="{46FFD7E4-9E37-4C26-8407-7E85F5E5D47D}" srcOrd="1" destOrd="0" presId="urn:microsoft.com/office/officeart/2008/layout/LinedList"/>
    <dgm:cxn modelId="{7260FC14-0178-4944-B339-DB76C2816A4A}" type="presParOf" srcId="{46FFD7E4-9E37-4C26-8407-7E85F5E5D47D}" destId="{DD53AE72-8F86-4671-9143-6BAC6D8DCB60}" srcOrd="0" destOrd="0" presId="urn:microsoft.com/office/officeart/2008/layout/LinedList"/>
    <dgm:cxn modelId="{C52A1A6C-550A-4C3C-87AF-D8C1F04C5E15}" type="presParOf" srcId="{46FFD7E4-9E37-4C26-8407-7E85F5E5D47D}" destId="{D4C0CA64-6477-4A16-B017-0E04E6E88FE3}" srcOrd="1" destOrd="0" presId="urn:microsoft.com/office/officeart/2008/layout/LinedList"/>
    <dgm:cxn modelId="{05B7DBED-899B-482C-8E61-987F67DD054A}" type="presParOf" srcId="{456A6005-C7D2-4753-96C8-25E50F9ECDD5}" destId="{25D3E6F8-3CA8-45D2-B56A-EC669D784F2C}" srcOrd="2" destOrd="0" presId="urn:microsoft.com/office/officeart/2008/layout/LinedList"/>
    <dgm:cxn modelId="{4C14FFAE-DD2B-4446-B447-E5A8A3B26751}" type="presParOf" srcId="{456A6005-C7D2-4753-96C8-25E50F9ECDD5}" destId="{DA16F736-49C2-4BE3-BB7C-A1A0784AD04E}" srcOrd="3" destOrd="0" presId="urn:microsoft.com/office/officeart/2008/layout/LinedList"/>
    <dgm:cxn modelId="{3A04D85A-1705-47E7-A51A-F41250454A63}" type="presParOf" srcId="{DA16F736-49C2-4BE3-BB7C-A1A0784AD04E}" destId="{3566D5E2-078D-424B-ACB2-884D62153519}" srcOrd="0" destOrd="0" presId="urn:microsoft.com/office/officeart/2008/layout/LinedList"/>
    <dgm:cxn modelId="{D2D53397-D8D9-473F-935C-96BCC74AA1C9}" type="presParOf" srcId="{DA16F736-49C2-4BE3-BB7C-A1A0784AD04E}" destId="{10F70D52-7C6D-4E1C-876F-268E9019A628}" srcOrd="1" destOrd="0" presId="urn:microsoft.com/office/officeart/2008/layout/LinedList"/>
    <dgm:cxn modelId="{6F8CF0E4-F4B6-44FE-9B2F-772710C979E4}" type="presParOf" srcId="{456A6005-C7D2-4753-96C8-25E50F9ECDD5}" destId="{3224EACB-9A7D-4894-B487-ABD775ECB0CC}" srcOrd="4" destOrd="0" presId="urn:microsoft.com/office/officeart/2008/layout/LinedList"/>
    <dgm:cxn modelId="{9C16AA79-EA28-4E1C-BBE9-5E8991315ABE}" type="presParOf" srcId="{456A6005-C7D2-4753-96C8-25E50F9ECDD5}" destId="{F2439E0C-DFB6-431E-A45F-BE67F130E03B}" srcOrd="5" destOrd="0" presId="urn:microsoft.com/office/officeart/2008/layout/LinedList"/>
    <dgm:cxn modelId="{BB329233-6631-4533-9BEE-78CCBF8859B3}" type="presParOf" srcId="{F2439E0C-DFB6-431E-A45F-BE67F130E03B}" destId="{F5DC33C3-00B1-4F8C-BF34-6ECA74ED52F3}" srcOrd="0" destOrd="0" presId="urn:microsoft.com/office/officeart/2008/layout/LinedList"/>
    <dgm:cxn modelId="{29D8EFEB-7249-4DB8-AF08-F437C2876265}" type="presParOf" srcId="{F2439E0C-DFB6-431E-A45F-BE67F130E03B}" destId="{FDA730EC-B0BC-4413-AE1C-9F9B7B1DF9CF}" srcOrd="1" destOrd="0" presId="urn:microsoft.com/office/officeart/2008/layout/LinedList"/>
    <dgm:cxn modelId="{4E7CB706-4DDD-41C1-A8D1-F47460292001}" type="presParOf" srcId="{456A6005-C7D2-4753-96C8-25E50F9ECDD5}" destId="{122DC4A5-4A6B-40A4-9F08-057C687D3AF5}" srcOrd="6" destOrd="0" presId="urn:microsoft.com/office/officeart/2008/layout/LinedList"/>
    <dgm:cxn modelId="{771BD260-6709-4AA6-99BD-A10405DE4379}" type="presParOf" srcId="{456A6005-C7D2-4753-96C8-25E50F9ECDD5}" destId="{9771DB99-CB78-4516-B97B-6EFD55999261}" srcOrd="7" destOrd="0" presId="urn:microsoft.com/office/officeart/2008/layout/LinedList"/>
    <dgm:cxn modelId="{D5884DA4-5B2E-4A47-9325-3792CC14507B}" type="presParOf" srcId="{9771DB99-CB78-4516-B97B-6EFD55999261}" destId="{051E8F4B-8E28-4FBB-87BD-26F712EB00CB}" srcOrd="0" destOrd="0" presId="urn:microsoft.com/office/officeart/2008/layout/LinedList"/>
    <dgm:cxn modelId="{34715E1F-C793-4B8F-AAE1-F7BF42B87E0F}" type="presParOf" srcId="{9771DB99-CB78-4516-B97B-6EFD55999261}" destId="{9BD02797-F742-4482-8937-66D2941FE7E7}" srcOrd="1" destOrd="0" presId="urn:microsoft.com/office/officeart/2008/layout/LinedList"/>
    <dgm:cxn modelId="{A4A093D1-E19E-40FB-A0AD-A6BAD56E9E12}" type="presParOf" srcId="{456A6005-C7D2-4753-96C8-25E50F9ECDD5}" destId="{400147F9-9C26-4037-9EA4-57BF812CCCF4}" srcOrd="8" destOrd="0" presId="urn:microsoft.com/office/officeart/2008/layout/LinedList"/>
    <dgm:cxn modelId="{026DBEC9-5E9F-489B-80C6-F3F368F76D2C}" type="presParOf" srcId="{456A6005-C7D2-4753-96C8-25E50F9ECDD5}" destId="{200EC4C9-FB16-44E6-AE91-07C748C626D3}" srcOrd="9" destOrd="0" presId="urn:microsoft.com/office/officeart/2008/layout/LinedList"/>
    <dgm:cxn modelId="{4D6F7F41-8534-4E98-90F0-BED4ED64C4F4}" type="presParOf" srcId="{200EC4C9-FB16-44E6-AE91-07C748C626D3}" destId="{E9A67920-EC00-4AEE-BD29-3FE94D230360}" srcOrd="0" destOrd="0" presId="urn:microsoft.com/office/officeart/2008/layout/LinedList"/>
    <dgm:cxn modelId="{3B1EDDE7-87A5-470D-8A0A-B7F4DE64960C}" type="presParOf" srcId="{200EC4C9-FB16-44E6-AE91-07C748C626D3}" destId="{8DD3B559-E564-46F1-ADCA-B627B9D97B07}" srcOrd="1" destOrd="0" presId="urn:microsoft.com/office/officeart/2008/layout/LinedList"/>
    <dgm:cxn modelId="{EA19801B-25E4-424E-9258-ED16D4A821B0}" type="presParOf" srcId="{456A6005-C7D2-4753-96C8-25E50F9ECDD5}" destId="{0BB7EFFD-BFA7-4C31-BAA6-8A3ACE02B6E7}" srcOrd="10" destOrd="0" presId="urn:microsoft.com/office/officeart/2008/layout/LinedList"/>
    <dgm:cxn modelId="{6D3D47FF-98A9-481B-AF56-3D65626829BD}" type="presParOf" srcId="{456A6005-C7D2-4753-96C8-25E50F9ECDD5}" destId="{AFB40AF4-461F-440C-98C4-BE2F0DCBCC89}" srcOrd="11" destOrd="0" presId="urn:microsoft.com/office/officeart/2008/layout/LinedList"/>
    <dgm:cxn modelId="{FC535218-88C3-45DF-A3E6-28E4856F78D2}" type="presParOf" srcId="{AFB40AF4-461F-440C-98C4-BE2F0DCBCC89}" destId="{4B46DE8B-B7ED-4684-A0AE-CB3F049A1CEA}" srcOrd="0" destOrd="0" presId="urn:microsoft.com/office/officeart/2008/layout/LinedList"/>
    <dgm:cxn modelId="{F5D362FB-E34C-4F0D-8756-CDA9CC46FE4B}" type="presParOf" srcId="{AFB40AF4-461F-440C-98C4-BE2F0DCBCC89}" destId="{20D54250-5EC2-4E98-AACE-5A2A7CE4C1EB}" srcOrd="1" destOrd="0" presId="urn:microsoft.com/office/officeart/2008/layout/LinedList"/>
    <dgm:cxn modelId="{FE649750-68C2-4B48-99AE-CB2A5677A1B9}" type="presParOf" srcId="{456A6005-C7D2-4753-96C8-25E50F9ECDD5}" destId="{3857A6C4-6CAF-48C2-9949-2A9C87A5AAE9}" srcOrd="12" destOrd="0" presId="urn:microsoft.com/office/officeart/2008/layout/LinedList"/>
    <dgm:cxn modelId="{FC266A48-8DA3-4B6A-81A6-CB53ADA1E79F}" type="presParOf" srcId="{456A6005-C7D2-4753-96C8-25E50F9ECDD5}" destId="{9B179E70-AC10-4DF3-82B1-0C59EAA6D5D8}" srcOrd="13" destOrd="0" presId="urn:microsoft.com/office/officeart/2008/layout/LinedList"/>
    <dgm:cxn modelId="{5416C6FE-118A-4610-90AF-3EB71F25E776}" type="presParOf" srcId="{9B179E70-AC10-4DF3-82B1-0C59EAA6D5D8}" destId="{AF4B9CA2-73A4-4630-85E4-647B47C89E93}" srcOrd="0" destOrd="0" presId="urn:microsoft.com/office/officeart/2008/layout/LinedList"/>
    <dgm:cxn modelId="{4DEE68C1-522F-44B0-B865-C00FD58004C4}" type="presParOf" srcId="{9B179E70-AC10-4DF3-82B1-0C59EAA6D5D8}" destId="{C3C4329E-BF05-40B1-B136-318D9D95C130}" srcOrd="1" destOrd="0" presId="urn:microsoft.com/office/officeart/2008/layout/LinedList"/>
    <dgm:cxn modelId="{2995F738-2B82-4A19-B618-170426144B45}" type="presParOf" srcId="{456A6005-C7D2-4753-96C8-25E50F9ECDD5}" destId="{DA4B9D40-65DE-449F-9057-D034798380B8}" srcOrd="14" destOrd="0" presId="urn:microsoft.com/office/officeart/2008/layout/LinedList"/>
    <dgm:cxn modelId="{F534800C-1358-4FD6-BB47-43592AFBFA4F}" type="presParOf" srcId="{456A6005-C7D2-4753-96C8-25E50F9ECDD5}" destId="{C95E8486-7CC1-4503-8C03-6016D4CBB8FC}" srcOrd="15" destOrd="0" presId="urn:microsoft.com/office/officeart/2008/layout/LinedList"/>
    <dgm:cxn modelId="{FFBB561D-529F-416E-8E50-3F0CCF3A8C85}" type="presParOf" srcId="{C95E8486-7CC1-4503-8C03-6016D4CBB8FC}" destId="{3994B8B1-7C6A-4CC4-AC76-039030A83990}" srcOrd="0" destOrd="0" presId="urn:microsoft.com/office/officeart/2008/layout/LinedList"/>
    <dgm:cxn modelId="{35FA012B-8651-4857-B8D9-CDAA3960536A}" type="presParOf" srcId="{C95E8486-7CC1-4503-8C03-6016D4CBB8FC}" destId="{1DD43E24-AB02-4E67-B342-EC9B058E2971}" srcOrd="1" destOrd="0" presId="urn:microsoft.com/office/officeart/2008/layout/LinedList"/>
    <dgm:cxn modelId="{F1E5329B-1A81-4104-893C-76AA8095CF4A}" type="presParOf" srcId="{456A6005-C7D2-4753-96C8-25E50F9ECDD5}" destId="{57935852-7A47-4D7B-87B8-88E157C2F3FA}" srcOrd="16" destOrd="0" presId="urn:microsoft.com/office/officeart/2008/layout/LinedList"/>
    <dgm:cxn modelId="{B491B9E3-8F35-48EA-B70C-E065BC9DE4E4}" type="presParOf" srcId="{456A6005-C7D2-4753-96C8-25E50F9ECDD5}" destId="{594EFD76-1AF7-4265-B6AC-94DD2750FA77}" srcOrd="17" destOrd="0" presId="urn:microsoft.com/office/officeart/2008/layout/LinedList"/>
    <dgm:cxn modelId="{71456F76-64E5-4131-A0B2-E9A1E2904208}" type="presParOf" srcId="{594EFD76-1AF7-4265-B6AC-94DD2750FA77}" destId="{ECA92137-ADE1-4EE7-96E7-FDBAFF0224DD}" srcOrd="0" destOrd="0" presId="urn:microsoft.com/office/officeart/2008/layout/LinedList"/>
    <dgm:cxn modelId="{C7B88DAF-7397-4C47-B43A-033466FB4AF1}" type="presParOf" srcId="{594EFD76-1AF7-4265-B6AC-94DD2750FA77}" destId="{DCD33312-BBC0-48D4-8741-D8E2D16A429C}" srcOrd="1" destOrd="0" presId="urn:microsoft.com/office/officeart/2008/layout/LinedList"/>
    <dgm:cxn modelId="{F219E3C8-3FCB-42B3-ACAE-7F660C8C9856}" type="presParOf" srcId="{456A6005-C7D2-4753-96C8-25E50F9ECDD5}" destId="{BE452F71-A3D8-4F14-B185-17146513C88A}" srcOrd="18" destOrd="0" presId="urn:microsoft.com/office/officeart/2008/layout/LinedList"/>
    <dgm:cxn modelId="{108BDA23-8969-42B6-B590-C8F9F2321C4A}" type="presParOf" srcId="{456A6005-C7D2-4753-96C8-25E50F9ECDD5}" destId="{683F8E8E-AADE-4349-93D2-12B590E4CBF2}" srcOrd="19" destOrd="0" presId="urn:microsoft.com/office/officeart/2008/layout/LinedList"/>
    <dgm:cxn modelId="{84EFEEB0-3524-4CE4-87FD-D25257C951B6}" type="presParOf" srcId="{683F8E8E-AADE-4349-93D2-12B590E4CBF2}" destId="{24CA6565-C086-4AC7-B996-5D267A476FD7}" srcOrd="0" destOrd="0" presId="urn:microsoft.com/office/officeart/2008/layout/LinedList"/>
    <dgm:cxn modelId="{B3078EDF-634C-4B96-94E9-603C1924AAB4}" type="presParOf" srcId="{683F8E8E-AADE-4349-93D2-12B590E4CBF2}" destId="{A42753F9-B076-44AD-B3F9-71B4B4582463}" srcOrd="1" destOrd="0" presId="urn:microsoft.com/office/officeart/2008/layout/LinedList"/>
    <dgm:cxn modelId="{FC185A1A-553D-473A-ACDA-D0BA81E08FDE}" type="presParOf" srcId="{456A6005-C7D2-4753-96C8-25E50F9ECDD5}" destId="{31CFD153-A488-4C1C-AA5C-9C9D48266F09}" srcOrd="20" destOrd="0" presId="urn:microsoft.com/office/officeart/2008/layout/LinedList"/>
    <dgm:cxn modelId="{9DEAC203-8B52-4A03-8BEB-050B806922DE}" type="presParOf" srcId="{456A6005-C7D2-4753-96C8-25E50F9ECDD5}" destId="{A022542D-825B-4628-AFB1-85B28A35CF9F}" srcOrd="21" destOrd="0" presId="urn:microsoft.com/office/officeart/2008/layout/LinedList"/>
    <dgm:cxn modelId="{3860C3B4-9A10-4808-9BB4-F38E9FA3C7C3}" type="presParOf" srcId="{A022542D-825B-4628-AFB1-85B28A35CF9F}" destId="{C60FCA70-F451-4412-9B5D-81D5B8C7ED33}" srcOrd="0" destOrd="0" presId="urn:microsoft.com/office/officeart/2008/layout/LinedList"/>
    <dgm:cxn modelId="{8F111819-CD45-4BC9-B4FA-ACA0FF3FD311}" type="presParOf" srcId="{A022542D-825B-4628-AFB1-85B28A35CF9F}" destId="{9AB0B556-7276-4C00-ADEF-58C8D59CCCE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0FB5A-ED19-43F0-BE71-06D696359ECC}">
      <dsp:nvSpPr>
        <dsp:cNvPr id="0" name=""/>
        <dsp:cNvSpPr/>
      </dsp:nvSpPr>
      <dsp:spPr>
        <a:xfrm>
          <a:off x="0" y="0"/>
          <a:ext cx="9625383"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AE99CD5B-9CAE-40A6-8984-87CE2A372518}">
      <dsp:nvSpPr>
        <dsp:cNvPr id="0" name=""/>
        <dsp:cNvSpPr/>
      </dsp:nvSpPr>
      <dsp:spPr>
        <a:xfrm>
          <a:off x="0" y="0"/>
          <a:ext cx="9625383" cy="85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To explain what body image is and the importance of it.</a:t>
          </a:r>
          <a:endParaRPr lang="en-US" sz="2400" kern="1200"/>
        </a:p>
      </dsp:txBody>
      <dsp:txXfrm>
        <a:off x="0" y="0"/>
        <a:ext cx="9625383" cy="855670"/>
      </dsp:txXfrm>
    </dsp:sp>
    <dsp:sp modelId="{9B50DAFB-7B9F-4B3C-98B5-CAF8C92DEFC4}">
      <dsp:nvSpPr>
        <dsp:cNvPr id="0" name=""/>
        <dsp:cNvSpPr/>
      </dsp:nvSpPr>
      <dsp:spPr>
        <a:xfrm>
          <a:off x="0" y="855670"/>
          <a:ext cx="9625383"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F42B952-B2C2-4C87-8BB5-28211E8E2224}">
      <dsp:nvSpPr>
        <dsp:cNvPr id="0" name=""/>
        <dsp:cNvSpPr/>
      </dsp:nvSpPr>
      <dsp:spPr>
        <a:xfrm>
          <a:off x="0" y="855670"/>
          <a:ext cx="9625383" cy="85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To explore the link between social media and negative body image.</a:t>
          </a:r>
          <a:endParaRPr lang="en-US" sz="2400" kern="1200"/>
        </a:p>
      </dsp:txBody>
      <dsp:txXfrm>
        <a:off x="0" y="855670"/>
        <a:ext cx="9625383" cy="855670"/>
      </dsp:txXfrm>
    </dsp:sp>
    <dsp:sp modelId="{AD66A74D-B0D7-465A-B29B-21764B8C8A72}">
      <dsp:nvSpPr>
        <dsp:cNvPr id="0" name=""/>
        <dsp:cNvSpPr/>
      </dsp:nvSpPr>
      <dsp:spPr>
        <a:xfrm>
          <a:off x="0" y="1711341"/>
          <a:ext cx="9625383" cy="0"/>
        </a:xfrm>
        <a:prstGeom prst="lin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A38ED969-0001-4430-8949-2CCDAD7E032B}">
      <dsp:nvSpPr>
        <dsp:cNvPr id="0" name=""/>
        <dsp:cNvSpPr/>
      </dsp:nvSpPr>
      <dsp:spPr>
        <a:xfrm>
          <a:off x="0" y="1711341"/>
          <a:ext cx="9625383" cy="85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To investigate body image disorders and eating disorders.</a:t>
          </a:r>
          <a:endParaRPr lang="en-US" sz="2400" kern="1200"/>
        </a:p>
      </dsp:txBody>
      <dsp:txXfrm>
        <a:off x="0" y="1711341"/>
        <a:ext cx="9625383" cy="855670"/>
      </dsp:txXfrm>
    </dsp:sp>
    <dsp:sp modelId="{73D96E63-B6C9-40D9-856D-A732EE22A071}">
      <dsp:nvSpPr>
        <dsp:cNvPr id="0" name=""/>
        <dsp:cNvSpPr/>
      </dsp:nvSpPr>
      <dsp:spPr>
        <a:xfrm>
          <a:off x="0" y="2567012"/>
          <a:ext cx="9625383" cy="0"/>
        </a:xfrm>
        <a:prstGeom prst="lin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B8976D6-8F80-4A57-B12B-F917D1B393C3}">
      <dsp:nvSpPr>
        <dsp:cNvPr id="0" name=""/>
        <dsp:cNvSpPr/>
      </dsp:nvSpPr>
      <dsp:spPr>
        <a:xfrm>
          <a:off x="0" y="2567012"/>
          <a:ext cx="9625383" cy="85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And to explore treatments/strategies for better body image.</a:t>
          </a:r>
          <a:endParaRPr lang="en-US" sz="2400" kern="1200"/>
        </a:p>
      </dsp:txBody>
      <dsp:txXfrm>
        <a:off x="0" y="2567012"/>
        <a:ext cx="9625383" cy="8556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C30E8F-195C-42BF-AD3B-E2F0C83B2DBA}">
      <dsp:nvSpPr>
        <dsp:cNvPr id="0" name=""/>
        <dsp:cNvSpPr/>
      </dsp:nvSpPr>
      <dsp:spPr>
        <a:xfrm>
          <a:off x="3757964" y="3104937"/>
          <a:ext cx="2301170" cy="230117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a:latin typeface="Freestyle Script" panose="030804020302050B0404" pitchFamily="66" charset="0"/>
              <a:cs typeface="Times New Roman" panose="02020603050405020304" pitchFamily="18" charset="0"/>
            </a:rPr>
            <a:t>Factors influencing body image</a:t>
          </a:r>
        </a:p>
      </dsp:txBody>
      <dsp:txXfrm>
        <a:off x="4094963" y="3441936"/>
        <a:ext cx="1627172" cy="1627172"/>
      </dsp:txXfrm>
    </dsp:sp>
    <dsp:sp modelId="{AF883DFD-79EB-4F14-9BCA-557EF0E7A810}">
      <dsp:nvSpPr>
        <dsp:cNvPr id="0" name=""/>
        <dsp:cNvSpPr/>
      </dsp:nvSpPr>
      <dsp:spPr>
        <a:xfrm rot="10800000">
          <a:off x="1529105" y="3927606"/>
          <a:ext cx="2106272" cy="65583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9D43A02-6597-4102-8C8E-0C096CF8A34D}">
      <dsp:nvSpPr>
        <dsp:cNvPr id="0" name=""/>
        <dsp:cNvSpPr/>
      </dsp:nvSpPr>
      <dsp:spPr>
        <a:xfrm>
          <a:off x="436049" y="3381078"/>
          <a:ext cx="2186111" cy="17488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2133600">
            <a:lnSpc>
              <a:spcPct val="90000"/>
            </a:lnSpc>
            <a:spcBef>
              <a:spcPct val="0"/>
            </a:spcBef>
            <a:spcAft>
              <a:spcPct val="35000"/>
            </a:spcAft>
            <a:buNone/>
          </a:pPr>
          <a:r>
            <a:rPr lang="en-GB" sz="4800" kern="1200">
              <a:latin typeface="Freestyle Script" panose="030804020302050B0404" pitchFamily="66" charset="0"/>
              <a:ea typeface="STCaiyun" panose="02010800040101010101" pitchFamily="2" charset="-122"/>
              <a:cs typeface="Times New Roman" panose="02020603050405020304" pitchFamily="18" charset="0"/>
            </a:rPr>
            <a:t>Behavioural</a:t>
          </a:r>
        </a:p>
      </dsp:txBody>
      <dsp:txXfrm>
        <a:off x="487272" y="3432301"/>
        <a:ext cx="2083665" cy="1646443"/>
      </dsp:txXfrm>
    </dsp:sp>
    <dsp:sp modelId="{FD27D3AF-B74B-4A21-87F9-2959F229B947}">
      <dsp:nvSpPr>
        <dsp:cNvPr id="0" name=""/>
        <dsp:cNvSpPr/>
      </dsp:nvSpPr>
      <dsp:spPr>
        <a:xfrm rot="13500000">
          <a:off x="2210465" y="2282657"/>
          <a:ext cx="2106272" cy="65583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9AE5F38-81B5-4A26-AB78-3F08C6980571}">
      <dsp:nvSpPr>
        <dsp:cNvPr id="0" name=""/>
        <dsp:cNvSpPr/>
      </dsp:nvSpPr>
      <dsp:spPr>
        <a:xfrm>
          <a:off x="1425865" y="991450"/>
          <a:ext cx="2186111" cy="17488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778000">
            <a:lnSpc>
              <a:spcPct val="90000"/>
            </a:lnSpc>
            <a:spcBef>
              <a:spcPct val="0"/>
            </a:spcBef>
            <a:spcAft>
              <a:spcPct val="35000"/>
            </a:spcAft>
            <a:buNone/>
          </a:pPr>
          <a:r>
            <a:rPr lang="en-GB" sz="4000" kern="1200">
              <a:latin typeface="Freestyle Script" panose="030804020302050B0404" pitchFamily="66" charset="0"/>
              <a:ea typeface="STCaiyun" panose="02010800040101010101" pitchFamily="2" charset="-122"/>
              <a:cs typeface="Times New Roman" panose="02020603050405020304" pitchFamily="18" charset="0"/>
            </a:rPr>
            <a:t>Psychological</a:t>
          </a:r>
        </a:p>
      </dsp:txBody>
      <dsp:txXfrm>
        <a:off x="1477088" y="1042673"/>
        <a:ext cx="2083665" cy="1646443"/>
      </dsp:txXfrm>
    </dsp:sp>
    <dsp:sp modelId="{9362E09D-CF82-4C9E-AF03-D48268E363D2}">
      <dsp:nvSpPr>
        <dsp:cNvPr id="0" name=""/>
        <dsp:cNvSpPr/>
      </dsp:nvSpPr>
      <dsp:spPr>
        <a:xfrm rot="16200000">
          <a:off x="3855413" y="1601297"/>
          <a:ext cx="2106272" cy="65583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B8BD17-4FAD-4DB7-80A2-56247ADDFFE7}">
      <dsp:nvSpPr>
        <dsp:cNvPr id="0" name=""/>
        <dsp:cNvSpPr/>
      </dsp:nvSpPr>
      <dsp:spPr>
        <a:xfrm>
          <a:off x="3815494" y="1633"/>
          <a:ext cx="2186111" cy="17488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2133600">
            <a:lnSpc>
              <a:spcPct val="90000"/>
            </a:lnSpc>
            <a:spcBef>
              <a:spcPct val="0"/>
            </a:spcBef>
            <a:spcAft>
              <a:spcPct val="35000"/>
            </a:spcAft>
            <a:buNone/>
          </a:pPr>
          <a:r>
            <a:rPr lang="en-GB" sz="4800" kern="1200">
              <a:latin typeface="Freestyle Script" panose="030804020302050B0404" pitchFamily="66" charset="0"/>
              <a:cs typeface="Times New Roman" panose="02020603050405020304" pitchFamily="18" charset="0"/>
            </a:rPr>
            <a:t>Physical</a:t>
          </a:r>
        </a:p>
      </dsp:txBody>
      <dsp:txXfrm>
        <a:off x="3866717" y="52856"/>
        <a:ext cx="2083665" cy="1646443"/>
      </dsp:txXfrm>
    </dsp:sp>
    <dsp:sp modelId="{DDFE2AD7-8008-48E6-A611-5727511063D2}">
      <dsp:nvSpPr>
        <dsp:cNvPr id="0" name=""/>
        <dsp:cNvSpPr/>
      </dsp:nvSpPr>
      <dsp:spPr>
        <a:xfrm rot="18900000">
          <a:off x="5500362" y="2282657"/>
          <a:ext cx="2106272" cy="65583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D0C20F-B10C-4A90-ACEC-894716E607BF}">
      <dsp:nvSpPr>
        <dsp:cNvPr id="0" name=""/>
        <dsp:cNvSpPr/>
      </dsp:nvSpPr>
      <dsp:spPr>
        <a:xfrm>
          <a:off x="6205122" y="991450"/>
          <a:ext cx="2186111" cy="17488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1955800">
            <a:lnSpc>
              <a:spcPct val="90000"/>
            </a:lnSpc>
            <a:spcBef>
              <a:spcPct val="0"/>
            </a:spcBef>
            <a:spcAft>
              <a:spcPct val="35000"/>
            </a:spcAft>
            <a:buNone/>
          </a:pPr>
          <a:r>
            <a:rPr lang="en-GB" sz="4400" kern="1200">
              <a:latin typeface="Freestyle Script" panose="030804020302050B0404" pitchFamily="66" charset="0"/>
              <a:cs typeface="Times New Roman" panose="02020603050405020304" pitchFamily="18" charset="0"/>
            </a:rPr>
            <a:t>Sociocultural</a:t>
          </a:r>
        </a:p>
      </dsp:txBody>
      <dsp:txXfrm>
        <a:off x="6256345" y="1042673"/>
        <a:ext cx="2083665" cy="1646443"/>
      </dsp:txXfrm>
    </dsp:sp>
    <dsp:sp modelId="{02069E76-F176-46D4-BCE5-1938B30042E0}">
      <dsp:nvSpPr>
        <dsp:cNvPr id="0" name=""/>
        <dsp:cNvSpPr/>
      </dsp:nvSpPr>
      <dsp:spPr>
        <a:xfrm>
          <a:off x="6181722" y="3927606"/>
          <a:ext cx="2106272" cy="65583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3A0115E-E181-49C3-B007-102CF7E18C8D}">
      <dsp:nvSpPr>
        <dsp:cNvPr id="0" name=""/>
        <dsp:cNvSpPr/>
      </dsp:nvSpPr>
      <dsp:spPr>
        <a:xfrm>
          <a:off x="7194938" y="3381078"/>
          <a:ext cx="2186111" cy="17488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1955800">
            <a:lnSpc>
              <a:spcPct val="90000"/>
            </a:lnSpc>
            <a:spcBef>
              <a:spcPct val="0"/>
            </a:spcBef>
            <a:spcAft>
              <a:spcPct val="35000"/>
            </a:spcAft>
            <a:buNone/>
          </a:pPr>
          <a:r>
            <a:rPr lang="en-GB" sz="4400" kern="1200">
              <a:latin typeface="Freestyle Script" panose="030804020302050B0404" pitchFamily="66" charset="0"/>
            </a:rPr>
            <a:t>Interpersonal</a:t>
          </a:r>
          <a:endParaRPr lang="en-GB" sz="4400" kern="1200">
            <a:latin typeface="Freestyle Script" panose="030804020302050B0404" pitchFamily="66" charset="0"/>
            <a:cs typeface="Times New Roman" panose="02020603050405020304" pitchFamily="18" charset="0"/>
          </a:endParaRPr>
        </a:p>
      </dsp:txBody>
      <dsp:txXfrm>
        <a:off x="7246161" y="3432301"/>
        <a:ext cx="2083665" cy="16464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E85248-27FF-44ED-B48E-B5957AA6BD2C}">
      <dsp:nvSpPr>
        <dsp:cNvPr id="0" name=""/>
        <dsp:cNvSpPr/>
      </dsp:nvSpPr>
      <dsp:spPr>
        <a:xfrm>
          <a:off x="1174" y="184257"/>
          <a:ext cx="4124157" cy="2618839"/>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DD25DC04-189A-460A-BC90-0227668CFC3F}">
      <dsp:nvSpPr>
        <dsp:cNvPr id="0" name=""/>
        <dsp:cNvSpPr/>
      </dsp:nvSpPr>
      <dsp:spPr>
        <a:xfrm>
          <a:off x="459414" y="619585"/>
          <a:ext cx="4124157" cy="261883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Social media may influence body image in both negative and positive ways.</a:t>
          </a:r>
          <a:endParaRPr lang="en-US" sz="2400" kern="1200"/>
        </a:p>
      </dsp:txBody>
      <dsp:txXfrm>
        <a:off x="536117" y="696288"/>
        <a:ext cx="3970751" cy="2465433"/>
      </dsp:txXfrm>
    </dsp:sp>
    <dsp:sp modelId="{F152ED77-B955-43E7-85E9-971B554F9CB4}">
      <dsp:nvSpPr>
        <dsp:cNvPr id="0" name=""/>
        <dsp:cNvSpPr/>
      </dsp:nvSpPr>
      <dsp:spPr>
        <a:xfrm>
          <a:off x="5041811" y="184257"/>
          <a:ext cx="4124157" cy="2618839"/>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B3EE14E3-626E-423F-B7E0-AE750841B2CB}">
      <dsp:nvSpPr>
        <dsp:cNvPr id="0" name=""/>
        <dsp:cNvSpPr/>
      </dsp:nvSpPr>
      <dsp:spPr>
        <a:xfrm>
          <a:off x="5500051" y="619585"/>
          <a:ext cx="4124157" cy="261883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main way it can have a negative effect is by regularly seeing images of others with perfect physiques or with very little imperfections.</a:t>
          </a:r>
          <a:endParaRPr lang="en-US" sz="2400" kern="1200"/>
        </a:p>
      </dsp:txBody>
      <dsp:txXfrm>
        <a:off x="5576754" y="696288"/>
        <a:ext cx="3970751" cy="24654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77F8F9-F83B-4F5D-886F-67D17F0CC475}">
      <dsp:nvSpPr>
        <dsp:cNvPr id="0" name=""/>
        <dsp:cNvSpPr/>
      </dsp:nvSpPr>
      <dsp:spPr>
        <a:xfrm>
          <a:off x="0" y="0"/>
          <a:ext cx="9625383" cy="0"/>
        </a:xfrm>
        <a:prstGeom prst="lin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C269AC58-54F8-411B-AB1F-B1C42D7964AD}">
      <dsp:nvSpPr>
        <dsp:cNvPr id="0" name=""/>
        <dsp:cNvSpPr/>
      </dsp:nvSpPr>
      <dsp:spPr>
        <a:xfrm>
          <a:off x="0" y="0"/>
          <a:ext cx="9625383" cy="1297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0" i="0" kern="1200"/>
            <a:t>According to a poll</a:t>
          </a:r>
          <a:r>
            <a:rPr lang="en-GB" sz="1900" b="0" i="0" kern="1200">
              <a:latin typeface="Century Gothic" panose="020B0502020202020204"/>
            </a:rPr>
            <a:t> by Haroon Siddique (2019),</a:t>
          </a:r>
          <a:r>
            <a:rPr lang="en-GB" sz="1900" b="0" i="0" kern="1200"/>
            <a:t> millions of British individuals have had suicide thoughts or feelings as a result of issues with their body image.</a:t>
          </a:r>
          <a:r>
            <a:rPr lang="en-GB" sz="1900" b="0" i="0" kern="1200">
              <a:latin typeface="Century Gothic" panose="020B0502020202020204"/>
            </a:rPr>
            <a:t> </a:t>
          </a:r>
          <a:endParaRPr lang="en-US" sz="1900" kern="1200"/>
        </a:p>
      </dsp:txBody>
      <dsp:txXfrm>
        <a:off x="0" y="0"/>
        <a:ext cx="9625383" cy="1297146"/>
      </dsp:txXfrm>
    </dsp:sp>
    <dsp:sp modelId="{1DA54919-D616-4A24-AC2A-C60692B2A9FD}">
      <dsp:nvSpPr>
        <dsp:cNvPr id="0" name=""/>
        <dsp:cNvSpPr/>
      </dsp:nvSpPr>
      <dsp:spPr>
        <a:xfrm>
          <a:off x="0" y="1297146"/>
          <a:ext cx="9625383" cy="0"/>
        </a:xfrm>
        <a:prstGeom prst="lin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C3DBDAF-D3C8-4827-B8DA-D7E63AB02F53}">
      <dsp:nvSpPr>
        <dsp:cNvPr id="0" name=""/>
        <dsp:cNvSpPr/>
      </dsp:nvSpPr>
      <dsp:spPr>
        <a:xfrm>
          <a:off x="0" y="1297146"/>
          <a:ext cx="9625383" cy="1297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0" i="0" kern="1200"/>
            <a:t>One of the largest surveys on the subject conducted for the Mental Health Foundation indicated that one in eight adults (18 and older) have had thoughts of suicide because they are so unhappy over their body image.</a:t>
          </a:r>
          <a:r>
            <a:rPr lang="en-GB" sz="1900" b="0" i="0" kern="1200">
              <a:latin typeface="Century Gothic" panose="020B0502020202020204"/>
            </a:rPr>
            <a:t> </a:t>
          </a:r>
          <a:endParaRPr lang="en-US" sz="1900" kern="1200"/>
        </a:p>
      </dsp:txBody>
      <dsp:txXfrm>
        <a:off x="0" y="1297146"/>
        <a:ext cx="9625383" cy="1297146"/>
      </dsp:txXfrm>
    </dsp:sp>
    <dsp:sp modelId="{24D1C34E-7151-4727-B24B-666EEBA5FCFB}">
      <dsp:nvSpPr>
        <dsp:cNvPr id="0" name=""/>
        <dsp:cNvSpPr/>
      </dsp:nvSpPr>
      <dsp:spPr>
        <a:xfrm>
          <a:off x="0" y="2594293"/>
          <a:ext cx="9625383" cy="0"/>
        </a:xfrm>
        <a:prstGeom prst="lin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A3EFE2D6-03A9-4E04-87C7-9A2F63C2CC0D}">
      <dsp:nvSpPr>
        <dsp:cNvPr id="0" name=""/>
        <dsp:cNvSpPr/>
      </dsp:nvSpPr>
      <dsp:spPr>
        <a:xfrm>
          <a:off x="0" y="2594293"/>
          <a:ext cx="9625383" cy="1297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0" i="0" kern="1200"/>
            <a:t>Despite the fact that the problem of body image in young people, especially girls, has gained attention recently, the charity claims its research shows that people can experience negative effects regardless of gender or age, with many of the same </a:t>
          </a:r>
          <a:r>
            <a:rPr lang="en-GB" sz="1900" b="0" i="0" kern="1200">
              <a:latin typeface="Century Gothic" panose="020B0502020202020204"/>
            </a:rPr>
            <a:t>influences</a:t>
          </a:r>
          <a:r>
            <a:rPr lang="en-GB" sz="1900" b="0" i="0" kern="1200"/>
            <a:t>, like social media and advertising, at work.</a:t>
          </a:r>
          <a:r>
            <a:rPr lang="en-GB" sz="1900" b="0" i="0" kern="1200">
              <a:latin typeface="Century Gothic" panose="020B0502020202020204"/>
            </a:rPr>
            <a:t> </a:t>
          </a:r>
          <a:endParaRPr lang="en-US" sz="1900" kern="1200"/>
        </a:p>
      </dsp:txBody>
      <dsp:txXfrm>
        <a:off x="0" y="2594293"/>
        <a:ext cx="9625383" cy="1297146"/>
      </dsp:txXfrm>
    </dsp:sp>
    <dsp:sp modelId="{09CC7C9A-7FDE-48B9-B908-911ADD1F2E01}">
      <dsp:nvSpPr>
        <dsp:cNvPr id="0" name=""/>
        <dsp:cNvSpPr/>
      </dsp:nvSpPr>
      <dsp:spPr>
        <a:xfrm>
          <a:off x="0" y="3891440"/>
          <a:ext cx="9625383" cy="0"/>
        </a:xfrm>
        <a:prstGeom prst="lin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7F4207E-2930-4B61-91A5-D33024CA769E}">
      <dsp:nvSpPr>
        <dsp:cNvPr id="0" name=""/>
        <dsp:cNvSpPr/>
      </dsp:nvSpPr>
      <dsp:spPr>
        <a:xfrm>
          <a:off x="0" y="3891440"/>
          <a:ext cx="9625383" cy="1297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a:t>It makes suggestions including screening advertisements for "high-risk industries" like fashion, weight loss, and cosmetic surgery.</a:t>
          </a:r>
          <a:endParaRPr lang="en-US" sz="1900" kern="1200"/>
        </a:p>
      </dsp:txBody>
      <dsp:txXfrm>
        <a:off x="0" y="3891440"/>
        <a:ext cx="9625383" cy="12971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11AF4-9923-4EC9-8F8D-464997382F01}">
      <dsp:nvSpPr>
        <dsp:cNvPr id="0" name=""/>
        <dsp:cNvSpPr/>
      </dsp:nvSpPr>
      <dsp:spPr>
        <a:xfrm>
          <a:off x="0" y="2177"/>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114E5-A375-4434-B62C-9531E92EBCAF}">
      <dsp:nvSpPr>
        <dsp:cNvPr id="0" name=""/>
        <dsp:cNvSpPr/>
      </dsp:nvSpPr>
      <dsp:spPr>
        <a:xfrm>
          <a:off x="333853" y="250498"/>
          <a:ext cx="607006" cy="60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752979-2DF4-4011-BA30-4711CB7EC570}">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100000"/>
            </a:lnSpc>
            <a:spcBef>
              <a:spcPct val="0"/>
            </a:spcBef>
            <a:spcAft>
              <a:spcPct val="35000"/>
            </a:spcAft>
            <a:buNone/>
          </a:pPr>
          <a:r>
            <a:rPr lang="en-US" sz="2200" b="0" i="0" kern="1200"/>
            <a:t>Give social media a rest</a:t>
          </a:r>
          <a:endParaRPr lang="en-US" sz="2200" kern="1200"/>
        </a:p>
      </dsp:txBody>
      <dsp:txXfrm>
        <a:off x="1274714" y="2177"/>
        <a:ext cx="5116560" cy="1103648"/>
      </dsp:txXfrm>
    </dsp:sp>
    <dsp:sp modelId="{97B48EBF-24FB-4E21-86B1-AD5212CAC1CE}">
      <dsp:nvSpPr>
        <dsp:cNvPr id="0" name=""/>
        <dsp:cNvSpPr/>
      </dsp:nvSpPr>
      <dsp:spPr>
        <a:xfrm>
          <a:off x="0" y="1381738"/>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80230B-4288-48A4-8F5A-FC140E81E2F9}">
      <dsp:nvSpPr>
        <dsp:cNvPr id="0" name=""/>
        <dsp:cNvSpPr/>
      </dsp:nvSpPr>
      <dsp:spPr>
        <a:xfrm>
          <a:off x="333853" y="1630059"/>
          <a:ext cx="607006" cy="60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A6F1C0-F9C0-4DDB-94B4-45FD7C28FDDC}">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100000"/>
            </a:lnSpc>
            <a:spcBef>
              <a:spcPct val="0"/>
            </a:spcBef>
            <a:spcAft>
              <a:spcPct val="35000"/>
            </a:spcAft>
            <a:buNone/>
          </a:pPr>
          <a:r>
            <a:rPr lang="en-US" sz="2200" b="0" i="0" kern="1200"/>
            <a:t>Take control of your social media </a:t>
          </a:r>
          <a:r>
            <a:rPr lang="en-US" sz="2200" b="0" i="0" kern="1200">
              <a:latin typeface="Century Gothic" panose="020B0502020202020204"/>
            </a:rPr>
            <a:t>feed</a:t>
          </a:r>
          <a:r>
            <a:rPr lang="en-US" sz="2200" b="0" i="0" kern="1200"/>
            <a:t> </a:t>
          </a:r>
          <a:endParaRPr lang="en-US" sz="2200" kern="1200"/>
        </a:p>
      </dsp:txBody>
      <dsp:txXfrm>
        <a:off x="1274714" y="1381738"/>
        <a:ext cx="5116560" cy="1103648"/>
      </dsp:txXfrm>
    </dsp:sp>
    <dsp:sp modelId="{CDCBD503-CC62-4A7E-B67C-F17B801BB429}">
      <dsp:nvSpPr>
        <dsp:cNvPr id="0" name=""/>
        <dsp:cNvSpPr/>
      </dsp:nvSpPr>
      <dsp:spPr>
        <a:xfrm>
          <a:off x="0" y="2761299"/>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1789F6-A8B1-4935-A102-16962C1AEB5D}">
      <dsp:nvSpPr>
        <dsp:cNvPr id="0" name=""/>
        <dsp:cNvSpPr/>
      </dsp:nvSpPr>
      <dsp:spPr>
        <a:xfrm>
          <a:off x="333853" y="3009620"/>
          <a:ext cx="607006" cy="6070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1850CC-6A00-4B7D-B12E-AA54C446AA3E}">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100000"/>
            </a:lnSpc>
            <a:spcBef>
              <a:spcPct val="0"/>
            </a:spcBef>
            <a:spcAft>
              <a:spcPct val="35000"/>
            </a:spcAft>
            <a:buNone/>
          </a:pPr>
          <a:r>
            <a:rPr lang="en-US" sz="2200" kern="1200">
              <a:latin typeface="Century Gothic" panose="020B0502020202020204"/>
            </a:rPr>
            <a:t>Stop internal negative chat</a:t>
          </a:r>
          <a:endParaRPr lang="en-US" sz="2200" kern="1200"/>
        </a:p>
      </dsp:txBody>
      <dsp:txXfrm>
        <a:off x="1274714" y="2761299"/>
        <a:ext cx="5116560" cy="1103648"/>
      </dsp:txXfrm>
    </dsp:sp>
    <dsp:sp modelId="{C44C6381-2892-4F64-B184-53F301EDEA95}">
      <dsp:nvSpPr>
        <dsp:cNvPr id="0" name=""/>
        <dsp:cNvSpPr/>
      </dsp:nvSpPr>
      <dsp:spPr>
        <a:xfrm>
          <a:off x="0" y="4140860"/>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DF27F3-0A39-4D0A-A71B-726906742E77}">
      <dsp:nvSpPr>
        <dsp:cNvPr id="0" name=""/>
        <dsp:cNvSpPr/>
      </dsp:nvSpPr>
      <dsp:spPr>
        <a:xfrm>
          <a:off x="333853" y="4389181"/>
          <a:ext cx="607006" cy="6070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610DED-4091-49C8-9E9A-A93C2BCB90C5}">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100000"/>
            </a:lnSpc>
            <a:spcBef>
              <a:spcPct val="0"/>
            </a:spcBef>
            <a:spcAft>
              <a:spcPct val="35000"/>
            </a:spcAft>
            <a:buNone/>
          </a:pPr>
          <a:r>
            <a:rPr lang="en-US" sz="2200" b="0" i="0" kern="1200"/>
            <a:t>And just remember, social media is weird.</a:t>
          </a:r>
          <a:endParaRPr lang="en-US" sz="2200" kern="1200"/>
        </a:p>
      </dsp:txBody>
      <dsp:txXfrm>
        <a:off x="1274714" y="4140860"/>
        <a:ext cx="5116560" cy="11036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BDD750-8A7A-44F8-AC9F-CD4BFC0A97BD}">
      <dsp:nvSpPr>
        <dsp:cNvPr id="0" name=""/>
        <dsp:cNvSpPr/>
      </dsp:nvSpPr>
      <dsp:spPr>
        <a:xfrm>
          <a:off x="3352938" y="0"/>
          <a:ext cx="5189135" cy="5189135"/>
        </a:xfrm>
        <a:prstGeom prst="triangl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BE789DFE-B99C-49D4-8902-34AD3E807EFB}">
      <dsp:nvSpPr>
        <dsp:cNvPr id="0" name=""/>
        <dsp:cNvSpPr/>
      </dsp:nvSpPr>
      <dsp:spPr>
        <a:xfrm>
          <a:off x="5947506" y="519135"/>
          <a:ext cx="3372938" cy="409962"/>
        </a:xfrm>
        <a:prstGeom prst="roundRect">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Century Gothic" panose="020B0502020202020204"/>
            </a:rPr>
            <a:t>Anorexia nervosa</a:t>
          </a:r>
          <a:endParaRPr lang="en-US" sz="1200" kern="1200"/>
        </a:p>
      </dsp:txBody>
      <dsp:txXfrm>
        <a:off x="5967519" y="539148"/>
        <a:ext cx="3332912" cy="369936"/>
      </dsp:txXfrm>
    </dsp:sp>
    <dsp:sp modelId="{7753C729-0F83-4C3E-9A52-7619AD3232C2}">
      <dsp:nvSpPr>
        <dsp:cNvPr id="0" name=""/>
        <dsp:cNvSpPr/>
      </dsp:nvSpPr>
      <dsp:spPr>
        <a:xfrm>
          <a:off x="5947506" y="980342"/>
          <a:ext cx="3372938" cy="409962"/>
        </a:xfrm>
        <a:prstGeom prst="roundRect">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Century Gothic" panose="020B0502020202020204"/>
            </a:rPr>
            <a:t>Bulimia nervosa</a:t>
          </a:r>
          <a:endParaRPr lang="en-US" sz="1200" kern="1200"/>
        </a:p>
      </dsp:txBody>
      <dsp:txXfrm>
        <a:off x="5967519" y="1000355"/>
        <a:ext cx="3332912" cy="369936"/>
      </dsp:txXfrm>
    </dsp:sp>
    <dsp:sp modelId="{392032F1-2A07-4CB7-973B-3737B90F461C}">
      <dsp:nvSpPr>
        <dsp:cNvPr id="0" name=""/>
        <dsp:cNvSpPr/>
      </dsp:nvSpPr>
      <dsp:spPr>
        <a:xfrm>
          <a:off x="5947506" y="1441549"/>
          <a:ext cx="3372938" cy="409962"/>
        </a:xfrm>
        <a:prstGeom prst="roundRect">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Century Gothic" panose="020B0502020202020204"/>
            </a:rPr>
            <a:t>Binge eating disorder</a:t>
          </a:r>
          <a:endParaRPr lang="en-US" sz="1200" kern="1200"/>
        </a:p>
      </dsp:txBody>
      <dsp:txXfrm>
        <a:off x="5967519" y="1461562"/>
        <a:ext cx="3332912" cy="369936"/>
      </dsp:txXfrm>
    </dsp:sp>
    <dsp:sp modelId="{26904FB2-9920-4489-A8DB-74157A8F1E99}">
      <dsp:nvSpPr>
        <dsp:cNvPr id="0" name=""/>
        <dsp:cNvSpPr/>
      </dsp:nvSpPr>
      <dsp:spPr>
        <a:xfrm>
          <a:off x="5947506" y="1902757"/>
          <a:ext cx="3372938" cy="409962"/>
        </a:xfrm>
        <a:prstGeom prst="roundRect">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latin typeface="Century Gothic" panose="020B0502020202020204"/>
            </a:rPr>
            <a:t>Pica</a:t>
          </a:r>
        </a:p>
      </dsp:txBody>
      <dsp:txXfrm>
        <a:off x="5967519" y="1922770"/>
        <a:ext cx="3332912" cy="369936"/>
      </dsp:txXfrm>
    </dsp:sp>
    <dsp:sp modelId="{AA4983CD-82A2-4EE3-820F-285A87DF8251}">
      <dsp:nvSpPr>
        <dsp:cNvPr id="0" name=""/>
        <dsp:cNvSpPr/>
      </dsp:nvSpPr>
      <dsp:spPr>
        <a:xfrm>
          <a:off x="5947506" y="2363964"/>
          <a:ext cx="3372938" cy="409962"/>
        </a:xfrm>
        <a:prstGeom prst="roundRect">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Century Gothic" panose="020B0502020202020204"/>
            </a:rPr>
            <a:t>Rumination disorder</a:t>
          </a:r>
        </a:p>
      </dsp:txBody>
      <dsp:txXfrm>
        <a:off x="5967519" y="2383977"/>
        <a:ext cx="3332912" cy="369936"/>
      </dsp:txXfrm>
    </dsp:sp>
    <dsp:sp modelId="{33C19588-6D82-44D8-924B-5163D6830A54}">
      <dsp:nvSpPr>
        <dsp:cNvPr id="0" name=""/>
        <dsp:cNvSpPr/>
      </dsp:nvSpPr>
      <dsp:spPr>
        <a:xfrm>
          <a:off x="5947506" y="2825171"/>
          <a:ext cx="3372938" cy="409962"/>
        </a:xfrm>
        <a:prstGeom prst="roundRect">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Century Gothic" panose="020B0502020202020204"/>
            </a:rPr>
            <a:t>Avoidant/restrictive food intake disorder</a:t>
          </a:r>
        </a:p>
      </dsp:txBody>
      <dsp:txXfrm>
        <a:off x="5967519" y="2845184"/>
        <a:ext cx="3332912" cy="369936"/>
      </dsp:txXfrm>
    </dsp:sp>
    <dsp:sp modelId="{66B77861-BA1B-4B3A-99C5-C330CDA1416A}">
      <dsp:nvSpPr>
        <dsp:cNvPr id="0" name=""/>
        <dsp:cNvSpPr/>
      </dsp:nvSpPr>
      <dsp:spPr>
        <a:xfrm>
          <a:off x="5947506" y="3286378"/>
          <a:ext cx="3372938" cy="409962"/>
        </a:xfrm>
        <a:prstGeom prst="roundRect">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Century Gothic" panose="020B0502020202020204"/>
            </a:rPr>
            <a:t>Purging disorder</a:t>
          </a:r>
        </a:p>
      </dsp:txBody>
      <dsp:txXfrm>
        <a:off x="5967519" y="3306391"/>
        <a:ext cx="3332912" cy="369936"/>
      </dsp:txXfrm>
    </dsp:sp>
    <dsp:sp modelId="{7BC294E0-FB47-4D20-8ABB-111C84DE82D5}">
      <dsp:nvSpPr>
        <dsp:cNvPr id="0" name=""/>
        <dsp:cNvSpPr/>
      </dsp:nvSpPr>
      <dsp:spPr>
        <a:xfrm>
          <a:off x="5947506" y="3747586"/>
          <a:ext cx="3372938" cy="409962"/>
        </a:xfrm>
        <a:prstGeom prst="roundRect">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latin typeface="Century Gothic" panose="020B0502020202020204"/>
            </a:rPr>
            <a:t>Night eating syndrome</a:t>
          </a:r>
        </a:p>
      </dsp:txBody>
      <dsp:txXfrm>
        <a:off x="5967519" y="3767599"/>
        <a:ext cx="3332912" cy="369936"/>
      </dsp:txXfrm>
    </dsp:sp>
    <dsp:sp modelId="{3BC302FE-A87C-4F9F-A724-01E887A3AC01}">
      <dsp:nvSpPr>
        <dsp:cNvPr id="0" name=""/>
        <dsp:cNvSpPr/>
      </dsp:nvSpPr>
      <dsp:spPr>
        <a:xfrm>
          <a:off x="5947506" y="4208793"/>
          <a:ext cx="3372938" cy="409962"/>
        </a:xfrm>
        <a:prstGeom prst="roundRect">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latin typeface="Century Gothic" panose="020B0502020202020204"/>
            </a:rPr>
            <a:t>Other specified feeding or eating disorder</a:t>
          </a:r>
        </a:p>
      </dsp:txBody>
      <dsp:txXfrm>
        <a:off x="5967519" y="4228806"/>
        <a:ext cx="3332912" cy="3699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AACAF3-F059-40F2-83A9-96CBB1A58D4C}">
      <dsp:nvSpPr>
        <dsp:cNvPr id="0" name=""/>
        <dsp:cNvSpPr/>
      </dsp:nvSpPr>
      <dsp:spPr>
        <a:xfrm>
          <a:off x="3152" y="5733"/>
          <a:ext cx="3073444" cy="403200"/>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US" sz="1400" b="1" kern="1200">
              <a:latin typeface="Century Gothic" panose="020B0502020202020204"/>
            </a:rPr>
            <a:t>Anorexia nervosa (10%)</a:t>
          </a:r>
          <a:endParaRPr lang="en-US" sz="1400" b="1" kern="1200"/>
        </a:p>
      </dsp:txBody>
      <dsp:txXfrm>
        <a:off x="3152" y="5733"/>
        <a:ext cx="3073444" cy="403200"/>
      </dsp:txXfrm>
    </dsp:sp>
    <dsp:sp modelId="{932B83E3-DFB8-4460-B36D-98460629833D}">
      <dsp:nvSpPr>
        <dsp:cNvPr id="0" name=""/>
        <dsp:cNvSpPr/>
      </dsp:nvSpPr>
      <dsp:spPr>
        <a:xfrm>
          <a:off x="3152" y="408933"/>
          <a:ext cx="3073444" cy="3746925"/>
        </a:xfrm>
        <a:prstGeom prst="rect">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US" sz="1400" kern="1200">
              <a:latin typeface="Century Gothic" panose="020B0502020202020204"/>
            </a:rPr>
            <a:t>Distorted body image.</a:t>
          </a:r>
          <a:endParaRPr lang="en-US" sz="1400" kern="1200"/>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latin typeface="Century Gothic" panose="020B0502020202020204"/>
            </a:rPr>
            <a:t>Eating very little or starving oneself.</a:t>
          </a:r>
          <a:endParaRPr lang="en-US" sz="1400" kern="1200"/>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latin typeface="Century Gothic" panose="020B0502020202020204"/>
            </a:rPr>
            <a:t>Being extra careful to avoid certain foods e.g. high calorie/high fat foods.</a:t>
          </a:r>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latin typeface="Century Gothic" panose="020B0502020202020204"/>
            </a:rPr>
            <a:t>Excessive exercise.</a:t>
          </a:r>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latin typeface="Century Gothic" panose="020B0502020202020204"/>
            </a:rPr>
            <a:t>Low body mass index as a result of low calorie intake.</a:t>
          </a:r>
        </a:p>
      </dsp:txBody>
      <dsp:txXfrm>
        <a:off x="3152" y="408933"/>
        <a:ext cx="3073444" cy="3746925"/>
      </dsp:txXfrm>
    </dsp:sp>
    <dsp:sp modelId="{3EE1B572-6EB3-419F-97CB-5C8C0356D5FA}">
      <dsp:nvSpPr>
        <dsp:cNvPr id="0" name=""/>
        <dsp:cNvSpPr/>
      </dsp:nvSpPr>
      <dsp:spPr>
        <a:xfrm>
          <a:off x="3506878" y="5733"/>
          <a:ext cx="3073444" cy="403200"/>
        </a:xfrm>
        <a:prstGeom prst="rect">
          <a:avLst/>
        </a:prstGeom>
        <a:gradFill rotWithShape="0">
          <a:gsLst>
            <a:gs pos="0">
              <a:schemeClr val="accent5">
                <a:hueOff val="-1313969"/>
                <a:satOff val="-8924"/>
                <a:lumOff val="-3726"/>
                <a:alphaOff val="0"/>
                <a:tint val="98000"/>
                <a:lumMod val="114000"/>
              </a:schemeClr>
            </a:gs>
            <a:gs pos="100000">
              <a:schemeClr val="accent5">
                <a:hueOff val="-1313969"/>
                <a:satOff val="-8924"/>
                <a:lumOff val="-3726"/>
                <a:alphaOff val="0"/>
                <a:shade val="90000"/>
                <a:lumMod val="84000"/>
              </a:schemeClr>
            </a:gs>
          </a:gsLst>
          <a:lin ang="5400000" scaled="0"/>
        </a:gradFill>
        <a:ln w="9525" cap="rnd" cmpd="sng" algn="ctr">
          <a:solidFill>
            <a:schemeClr val="accent5">
              <a:hueOff val="-1313969"/>
              <a:satOff val="-8924"/>
              <a:lumOff val="-3726"/>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US" sz="1400" b="1" kern="1200">
              <a:latin typeface="Century Gothic" panose="020B0502020202020204"/>
            </a:rPr>
            <a:t>Bulimia nervosa (40%)</a:t>
          </a:r>
          <a:endParaRPr lang="en-US" sz="1400" b="1" kern="1200"/>
        </a:p>
      </dsp:txBody>
      <dsp:txXfrm>
        <a:off x="3506878" y="5733"/>
        <a:ext cx="3073444" cy="403200"/>
      </dsp:txXfrm>
    </dsp:sp>
    <dsp:sp modelId="{7237ED3F-9DC2-4148-8771-91C23FF1A9E5}">
      <dsp:nvSpPr>
        <dsp:cNvPr id="0" name=""/>
        <dsp:cNvSpPr/>
      </dsp:nvSpPr>
      <dsp:spPr>
        <a:xfrm>
          <a:off x="3506878" y="408933"/>
          <a:ext cx="3073444" cy="3746925"/>
        </a:xfrm>
        <a:prstGeom prst="rect">
          <a:avLst/>
        </a:prstGeom>
        <a:solidFill>
          <a:schemeClr val="accent5">
            <a:tint val="40000"/>
            <a:alpha val="90000"/>
            <a:hueOff val="-1594299"/>
            <a:satOff val="-10653"/>
            <a:lumOff val="-1043"/>
            <a:alphaOff val="0"/>
          </a:schemeClr>
        </a:solidFill>
        <a:ln w="9525" cap="rnd" cmpd="sng" algn="ctr">
          <a:solidFill>
            <a:schemeClr val="accent5">
              <a:tint val="40000"/>
              <a:alpha val="90000"/>
              <a:hueOff val="-1594299"/>
              <a:satOff val="-10653"/>
              <a:lumOff val="-104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US" sz="1400" kern="1200">
              <a:latin typeface="Century Gothic" panose="020B0502020202020204"/>
            </a:rPr>
            <a:t>Distorted body image.</a:t>
          </a:r>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a:lnSpc>
              <a:spcPct val="90000"/>
            </a:lnSpc>
            <a:spcBef>
              <a:spcPct val="0"/>
            </a:spcBef>
            <a:spcAft>
              <a:spcPct val="15000"/>
            </a:spcAft>
            <a:buChar char="•"/>
          </a:pPr>
          <a:r>
            <a:rPr lang="en-US" sz="1400" kern="1200">
              <a:latin typeface="Century Gothic" panose="020B0502020202020204"/>
            </a:rPr>
            <a:t>Periods of binging.</a:t>
          </a:r>
          <a:endParaRPr lang="en-US" sz="1400" kern="1200"/>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latin typeface="Century Gothic" panose="020B0502020202020204"/>
            </a:rPr>
            <a:t>Followed by purging of some kind, such as forced vomiting or use of laxatives.</a:t>
          </a:r>
          <a:endParaRPr lang="en-US" sz="1400" kern="1200"/>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latin typeface="Century Gothic" panose="020B0502020202020204"/>
            </a:rPr>
            <a:t>Excessive exercise.</a:t>
          </a:r>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latin typeface="Century Gothic" panose="020B0502020202020204"/>
            </a:rPr>
            <a:t>Weight fluctuations due to alternating binging and purging.</a:t>
          </a:r>
        </a:p>
      </dsp:txBody>
      <dsp:txXfrm>
        <a:off x="3506878" y="408933"/>
        <a:ext cx="3073444" cy="3746925"/>
      </dsp:txXfrm>
    </dsp:sp>
    <dsp:sp modelId="{29C273AE-CF4B-4D41-B668-6F8A28FEE1D1}">
      <dsp:nvSpPr>
        <dsp:cNvPr id="0" name=""/>
        <dsp:cNvSpPr/>
      </dsp:nvSpPr>
      <dsp:spPr>
        <a:xfrm>
          <a:off x="7010604" y="5733"/>
          <a:ext cx="3073444" cy="403200"/>
        </a:xfrm>
        <a:prstGeom prst="rect">
          <a:avLst/>
        </a:prstGeom>
        <a:gradFill rotWithShape="0">
          <a:gsLst>
            <a:gs pos="0">
              <a:schemeClr val="accent5">
                <a:hueOff val="-2627937"/>
                <a:satOff val="-17848"/>
                <a:lumOff val="-7451"/>
                <a:alphaOff val="0"/>
                <a:tint val="98000"/>
                <a:lumMod val="114000"/>
              </a:schemeClr>
            </a:gs>
            <a:gs pos="100000">
              <a:schemeClr val="accent5">
                <a:hueOff val="-2627937"/>
                <a:satOff val="-17848"/>
                <a:lumOff val="-7451"/>
                <a:alphaOff val="0"/>
                <a:shade val="90000"/>
                <a:lumMod val="84000"/>
              </a:schemeClr>
            </a:gs>
          </a:gsLst>
          <a:lin ang="5400000" scaled="0"/>
        </a:gradFill>
        <a:ln w="9525" cap="rnd" cmpd="sng" algn="ctr">
          <a:solidFill>
            <a:schemeClr val="accent5">
              <a:hueOff val="-2627937"/>
              <a:satOff val="-17848"/>
              <a:lumOff val="-7451"/>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US" sz="1400" b="1" kern="1200">
              <a:latin typeface="Century Gothic" panose="020B0502020202020204"/>
            </a:rPr>
            <a:t>Purging disorder</a:t>
          </a:r>
          <a:endParaRPr lang="en-US" sz="1400" b="1" kern="1200"/>
        </a:p>
      </dsp:txBody>
      <dsp:txXfrm>
        <a:off x="7010604" y="5733"/>
        <a:ext cx="3073444" cy="403200"/>
      </dsp:txXfrm>
    </dsp:sp>
    <dsp:sp modelId="{B7FC3CB8-DE21-42B5-81B0-AC638E311F69}">
      <dsp:nvSpPr>
        <dsp:cNvPr id="0" name=""/>
        <dsp:cNvSpPr/>
      </dsp:nvSpPr>
      <dsp:spPr>
        <a:xfrm>
          <a:off x="7010604" y="408933"/>
          <a:ext cx="3073444" cy="3746925"/>
        </a:xfrm>
        <a:prstGeom prst="rect">
          <a:avLst/>
        </a:prstGeom>
        <a:solidFill>
          <a:schemeClr val="accent5">
            <a:tint val="40000"/>
            <a:alpha val="90000"/>
            <a:hueOff val="-3188598"/>
            <a:satOff val="-21305"/>
            <a:lumOff val="-2087"/>
            <a:alphaOff val="0"/>
          </a:schemeClr>
        </a:solidFill>
        <a:ln w="9525" cap="rnd" cmpd="sng" algn="ctr">
          <a:solidFill>
            <a:schemeClr val="accent5">
              <a:tint val="40000"/>
              <a:alpha val="90000"/>
              <a:hueOff val="-3188598"/>
              <a:satOff val="-21305"/>
              <a:lumOff val="-208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US" sz="1400" kern="1200">
              <a:latin typeface="Century Gothic" panose="020B0502020202020204"/>
            </a:rPr>
            <a:t>Distorted body image.</a:t>
          </a:r>
          <a:endParaRPr lang="en-US" sz="1400" kern="1200"/>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latin typeface="Century Gothic" panose="020B0502020202020204"/>
            </a:rPr>
            <a:t>Eating very little or starving oneself.</a:t>
          </a:r>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latin typeface="Century Gothic" panose="020B0502020202020204"/>
            </a:rPr>
            <a:t>No periods of binging.</a:t>
          </a:r>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latin typeface="Century Gothic" panose="020B0502020202020204"/>
            </a:rPr>
            <a:t>Purging behaviours such as vomiting, use of laxatives and misuse of enemas.</a:t>
          </a:r>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latin typeface="Century Gothic" panose="020B0502020202020204"/>
            </a:rPr>
            <a:t>Excessive exercise.</a:t>
          </a:r>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a:p>
          <a:pPr marL="114300" lvl="1" indent="-114300" algn="l" defTabSz="622300" rtl="0">
            <a:lnSpc>
              <a:spcPct val="90000"/>
            </a:lnSpc>
            <a:spcBef>
              <a:spcPct val="0"/>
            </a:spcBef>
            <a:spcAft>
              <a:spcPct val="15000"/>
            </a:spcAft>
            <a:buChar char="•"/>
          </a:pPr>
          <a:r>
            <a:rPr lang="en-US" sz="1400" kern="1200"/>
            <a:t>Low body mass index as a result of low calorie intake.</a:t>
          </a:r>
        </a:p>
        <a:p>
          <a:pPr marL="114300" lvl="1" indent="-114300" algn="l" defTabSz="622300">
            <a:lnSpc>
              <a:spcPct val="90000"/>
            </a:lnSpc>
            <a:spcBef>
              <a:spcPct val="0"/>
            </a:spcBef>
            <a:spcAft>
              <a:spcPct val="15000"/>
            </a:spcAft>
            <a:buChar char="•"/>
          </a:pPr>
          <a:endParaRPr lang="en-US" sz="1400" kern="1200">
            <a:latin typeface="Century Gothic" panose="020B0502020202020204"/>
          </a:endParaRPr>
        </a:p>
      </dsp:txBody>
      <dsp:txXfrm>
        <a:off x="7010604" y="408933"/>
        <a:ext cx="3073444" cy="37469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4D9436-90DB-4AFA-9D3C-019CA649B4CD}">
      <dsp:nvSpPr>
        <dsp:cNvPr id="0" name=""/>
        <dsp:cNvSpPr/>
      </dsp:nvSpPr>
      <dsp:spPr>
        <a:xfrm>
          <a:off x="0" y="2533"/>
          <a:ext cx="10052563"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DD53AE72-8F86-4671-9143-6BAC6D8DCB60}">
      <dsp:nvSpPr>
        <dsp:cNvPr id="0" name=""/>
        <dsp:cNvSpPr/>
      </dsp:nvSpPr>
      <dsp:spPr>
        <a:xfrm>
          <a:off x="0" y="2533"/>
          <a:ext cx="10052563" cy="47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GB" sz="1100" b="1" kern="1200"/>
            <a:t>References for eating disorder section</a:t>
          </a:r>
          <a:r>
            <a:rPr lang="en-GB" sz="1100" b="1" kern="1200">
              <a:latin typeface="Century Gothic" panose="020B0502020202020204"/>
            </a:rPr>
            <a:t> page</a:t>
          </a:r>
          <a:r>
            <a:rPr lang="en-GB" sz="1100" b="1" kern="1200"/>
            <a:t> </a:t>
          </a:r>
          <a:r>
            <a:rPr lang="en-GB" sz="1100" b="1" kern="1200">
              <a:latin typeface="Century Gothic" panose="020B0502020202020204"/>
            </a:rPr>
            <a:t>1 </a:t>
          </a:r>
          <a:r>
            <a:rPr lang="en-GB" sz="1100" b="1" kern="1200"/>
            <a:t>(Kasey)</a:t>
          </a:r>
          <a:endParaRPr lang="en-US" sz="1100" kern="1200"/>
        </a:p>
      </dsp:txBody>
      <dsp:txXfrm>
        <a:off x="0" y="2533"/>
        <a:ext cx="10052563" cy="471279"/>
      </dsp:txXfrm>
    </dsp:sp>
    <dsp:sp modelId="{25D3E6F8-3CA8-45D2-B56A-EC669D784F2C}">
      <dsp:nvSpPr>
        <dsp:cNvPr id="0" name=""/>
        <dsp:cNvSpPr/>
      </dsp:nvSpPr>
      <dsp:spPr>
        <a:xfrm>
          <a:off x="0" y="473812"/>
          <a:ext cx="10052563"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3566D5E2-078D-424B-ACB2-884D62153519}">
      <dsp:nvSpPr>
        <dsp:cNvPr id="0" name=""/>
        <dsp:cNvSpPr/>
      </dsp:nvSpPr>
      <dsp:spPr>
        <a:xfrm>
          <a:off x="0" y="473812"/>
          <a:ext cx="10052563" cy="47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(C) Beat Eating Disorders (2022) </a:t>
          </a:r>
          <a:r>
            <a:rPr lang="en-GB" sz="1100" i="1" kern="1200"/>
            <a:t>How many people have an eating disorder in the UK?. </a:t>
          </a:r>
          <a:r>
            <a:rPr lang="en-GB" sz="1100" kern="1200"/>
            <a:t>Available at: </a:t>
          </a:r>
          <a:r>
            <a:rPr lang="en-GB" sz="1100" kern="1200">
              <a:hlinkClick xmlns:r="http://schemas.openxmlformats.org/officeDocument/2006/relationships" r:id="rId1"/>
            </a:rPr>
            <a:t>https://www.beateatingdisorders.org.uk</a:t>
          </a:r>
          <a:r>
            <a:rPr lang="en-GB" sz="1100" kern="1200"/>
            <a:t> (Accessed: 19 November 2022).</a:t>
          </a:r>
          <a:endParaRPr lang="en-US" sz="1100" kern="1200"/>
        </a:p>
      </dsp:txBody>
      <dsp:txXfrm>
        <a:off x="0" y="473812"/>
        <a:ext cx="10052563" cy="471279"/>
      </dsp:txXfrm>
    </dsp:sp>
    <dsp:sp modelId="{3224EACB-9A7D-4894-B487-ABD775ECB0CC}">
      <dsp:nvSpPr>
        <dsp:cNvPr id="0" name=""/>
        <dsp:cNvSpPr/>
      </dsp:nvSpPr>
      <dsp:spPr>
        <a:xfrm>
          <a:off x="0" y="945091"/>
          <a:ext cx="10052563"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5DC33C3-00B1-4F8C-BF34-6ECA74ED52F3}">
      <dsp:nvSpPr>
        <dsp:cNvPr id="0" name=""/>
        <dsp:cNvSpPr/>
      </dsp:nvSpPr>
      <dsp:spPr>
        <a:xfrm>
          <a:off x="0" y="945091"/>
          <a:ext cx="10052563" cy="47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(D) Bloomer, A. (2019) </a:t>
          </a:r>
          <a:r>
            <a:rPr lang="en-GB" sz="1100" i="1" kern="1200"/>
            <a:t>Tackling the stigma of eating disorders in men and boys. </a:t>
          </a:r>
          <a:r>
            <a:rPr lang="en-GB" sz="1100" kern="1200"/>
            <a:t>Available at: </a:t>
          </a:r>
          <a:r>
            <a:rPr lang="en-GB" sz="1100" kern="1200">
              <a:hlinkClick xmlns:r="http://schemas.openxmlformats.org/officeDocument/2006/relationships" r:id="rId2"/>
            </a:rPr>
            <a:t>https://www.bjfm.co.uk</a:t>
          </a:r>
          <a:r>
            <a:rPr lang="en-GB" sz="1100" kern="1200"/>
            <a:t> (Accessed: 19 November 2022).</a:t>
          </a:r>
          <a:endParaRPr lang="en-US" sz="1100" kern="1200"/>
        </a:p>
      </dsp:txBody>
      <dsp:txXfrm>
        <a:off x="0" y="945091"/>
        <a:ext cx="10052563" cy="471279"/>
      </dsp:txXfrm>
    </dsp:sp>
    <dsp:sp modelId="{122DC4A5-4A6B-40A4-9F08-057C687D3AF5}">
      <dsp:nvSpPr>
        <dsp:cNvPr id="0" name=""/>
        <dsp:cNvSpPr/>
      </dsp:nvSpPr>
      <dsp:spPr>
        <a:xfrm>
          <a:off x="0" y="1416370"/>
          <a:ext cx="10052563"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051E8F4B-8E28-4FBB-87BD-26F712EB00CB}">
      <dsp:nvSpPr>
        <dsp:cNvPr id="0" name=""/>
        <dsp:cNvSpPr/>
      </dsp:nvSpPr>
      <dsp:spPr>
        <a:xfrm>
          <a:off x="0" y="1416370"/>
          <a:ext cx="10052563" cy="47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(Q) Franzini Pereira, R. and Alvarenga, M. (2007) ‘Disordered eating: identifying, treating, preventing, and differentiating it from eating disorders’, </a:t>
          </a:r>
          <a:r>
            <a:rPr lang="en-GB" sz="1100" i="1" kern="1200"/>
            <a:t>Diabetes Spectrum, </a:t>
          </a:r>
          <a:r>
            <a:rPr lang="en-GB" sz="1100" kern="1200"/>
            <a:t>20(3), pp. 141-148. </a:t>
          </a:r>
          <a:endParaRPr lang="en-US" sz="1100" kern="1200"/>
        </a:p>
      </dsp:txBody>
      <dsp:txXfrm>
        <a:off x="0" y="1416370"/>
        <a:ext cx="10052563" cy="471279"/>
      </dsp:txXfrm>
    </dsp:sp>
    <dsp:sp modelId="{400147F9-9C26-4037-9EA4-57BF812CCCF4}">
      <dsp:nvSpPr>
        <dsp:cNvPr id="0" name=""/>
        <dsp:cNvSpPr/>
      </dsp:nvSpPr>
      <dsp:spPr>
        <a:xfrm>
          <a:off x="0" y="1887649"/>
          <a:ext cx="10052563"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E9A67920-EC00-4AEE-BD29-3FE94D230360}">
      <dsp:nvSpPr>
        <dsp:cNvPr id="0" name=""/>
        <dsp:cNvSpPr/>
      </dsp:nvSpPr>
      <dsp:spPr>
        <a:xfrm>
          <a:off x="0" y="1887649"/>
          <a:ext cx="10052563" cy="47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(J) Garcia-Mayor, R.V. and Garcia-Mayor, F.J. (2017) 'Eating disorders in type 2 diabetic people: Brief review', </a:t>
          </a:r>
          <a:r>
            <a:rPr lang="en-GB" sz="1100" i="1" kern="1200"/>
            <a:t>Diabetes &amp; Metabolic Syndrome: Clinical Research &amp; Reviews, </a:t>
          </a:r>
          <a:r>
            <a:rPr lang="en-GB" sz="1100" kern="1200"/>
            <a:t>11(3), pp. 221-224.</a:t>
          </a:r>
          <a:endParaRPr lang="en-US" sz="1100" kern="1200"/>
        </a:p>
      </dsp:txBody>
      <dsp:txXfrm>
        <a:off x="0" y="1887649"/>
        <a:ext cx="10052563" cy="471279"/>
      </dsp:txXfrm>
    </dsp:sp>
    <dsp:sp modelId="{0BB7EFFD-BFA7-4C31-BAA6-8A3ACE02B6E7}">
      <dsp:nvSpPr>
        <dsp:cNvPr id="0" name=""/>
        <dsp:cNvSpPr/>
      </dsp:nvSpPr>
      <dsp:spPr>
        <a:xfrm>
          <a:off x="0" y="2358928"/>
          <a:ext cx="10052563"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B46DE8B-B7ED-4684-A0AE-CB3F049A1CEA}">
      <dsp:nvSpPr>
        <dsp:cNvPr id="0" name=""/>
        <dsp:cNvSpPr/>
      </dsp:nvSpPr>
      <dsp:spPr>
        <a:xfrm>
          <a:off x="0" y="2358928"/>
          <a:ext cx="10052563" cy="47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(E) Griffiths, S. </a:t>
          </a:r>
          <a:r>
            <a:rPr lang="en-GB" sz="1100" i="1" kern="1200"/>
            <a:t>et al. </a:t>
          </a:r>
          <a:r>
            <a:rPr lang="en-GB" sz="1100" kern="1200"/>
            <a:t>(2015) 'Self-stigma of seeking treatment and being male predict an increased likelihood of having an undiagnosed eating disorder', </a:t>
          </a:r>
          <a:r>
            <a:rPr lang="en-GB" sz="1100" i="1" kern="1200"/>
            <a:t>International Journal of Eating Disorders, </a:t>
          </a:r>
          <a:r>
            <a:rPr lang="en-GB" sz="1100" kern="1200"/>
            <a:t>48(6), pp. 775-778.</a:t>
          </a:r>
          <a:endParaRPr lang="en-US" sz="1100" kern="1200"/>
        </a:p>
      </dsp:txBody>
      <dsp:txXfrm>
        <a:off x="0" y="2358928"/>
        <a:ext cx="10052563" cy="471279"/>
      </dsp:txXfrm>
    </dsp:sp>
    <dsp:sp modelId="{3857A6C4-6CAF-48C2-9949-2A9C87A5AAE9}">
      <dsp:nvSpPr>
        <dsp:cNvPr id="0" name=""/>
        <dsp:cNvSpPr/>
      </dsp:nvSpPr>
      <dsp:spPr>
        <a:xfrm>
          <a:off x="0" y="2830208"/>
          <a:ext cx="10052563"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AF4B9CA2-73A4-4630-85E4-647B47C89E93}">
      <dsp:nvSpPr>
        <dsp:cNvPr id="0" name=""/>
        <dsp:cNvSpPr/>
      </dsp:nvSpPr>
      <dsp:spPr>
        <a:xfrm>
          <a:off x="0" y="2830208"/>
          <a:ext cx="10052563" cy="47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(N) Jones, W. and Morgan, J. (2010) 'Eating disorders in men: A review of the literature', </a:t>
          </a:r>
          <a:r>
            <a:rPr lang="en-GB" sz="1100" i="1" kern="1200"/>
            <a:t>Journal of Public Mental Health, </a:t>
          </a:r>
          <a:r>
            <a:rPr lang="en-GB" sz="1100" kern="1200"/>
            <a:t>9(2), pp. 23-31.</a:t>
          </a:r>
          <a:endParaRPr lang="en-US" sz="1100" kern="1200"/>
        </a:p>
      </dsp:txBody>
      <dsp:txXfrm>
        <a:off x="0" y="2830208"/>
        <a:ext cx="10052563" cy="471279"/>
      </dsp:txXfrm>
    </dsp:sp>
    <dsp:sp modelId="{DA4B9D40-65DE-449F-9057-D034798380B8}">
      <dsp:nvSpPr>
        <dsp:cNvPr id="0" name=""/>
        <dsp:cNvSpPr/>
      </dsp:nvSpPr>
      <dsp:spPr>
        <a:xfrm>
          <a:off x="0" y="3301487"/>
          <a:ext cx="10052563"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3994B8B1-7C6A-4CC4-AC76-039030A83990}">
      <dsp:nvSpPr>
        <dsp:cNvPr id="0" name=""/>
        <dsp:cNvSpPr/>
      </dsp:nvSpPr>
      <dsp:spPr>
        <a:xfrm>
          <a:off x="0" y="3301487"/>
          <a:ext cx="10052563" cy="47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(M) Kass, E.A. and Kolko, R.P. (2013) 'Psychological treatments for eating disorders', </a:t>
          </a:r>
          <a:r>
            <a:rPr lang="en-GB" sz="1100" i="1" kern="1200"/>
            <a:t>Current Opinion in Psychiatry, </a:t>
          </a:r>
          <a:r>
            <a:rPr lang="en-GB" sz="1100" kern="1200"/>
            <a:t>26(6), p. 549.</a:t>
          </a:r>
          <a:endParaRPr lang="en-US" sz="1100" kern="1200"/>
        </a:p>
      </dsp:txBody>
      <dsp:txXfrm>
        <a:off x="0" y="3301487"/>
        <a:ext cx="10052563" cy="471279"/>
      </dsp:txXfrm>
    </dsp:sp>
    <dsp:sp modelId="{57935852-7A47-4D7B-87B8-88E157C2F3FA}">
      <dsp:nvSpPr>
        <dsp:cNvPr id="0" name=""/>
        <dsp:cNvSpPr/>
      </dsp:nvSpPr>
      <dsp:spPr>
        <a:xfrm>
          <a:off x="0" y="3772766"/>
          <a:ext cx="10052563"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ECA92137-ADE1-4EE7-96E7-FDBAFF0224DD}">
      <dsp:nvSpPr>
        <dsp:cNvPr id="0" name=""/>
        <dsp:cNvSpPr/>
      </dsp:nvSpPr>
      <dsp:spPr>
        <a:xfrm>
          <a:off x="0" y="3772766"/>
          <a:ext cx="10052563" cy="47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 Keel, P.K. and Forney, K.J. (2013) 'Psychosocial risk factors for eating disorders', </a:t>
          </a:r>
          <a:r>
            <a:rPr lang="en-GB" sz="1100" i="1" kern="1200"/>
            <a:t>International Journal of Eating Disorders, </a:t>
          </a:r>
          <a:r>
            <a:rPr lang="en-GB" sz="1100" kern="1200"/>
            <a:t>46(5), pp. 433-439.</a:t>
          </a:r>
          <a:endParaRPr lang="en-US" sz="1100" kern="1200"/>
        </a:p>
      </dsp:txBody>
      <dsp:txXfrm>
        <a:off x="0" y="3772766"/>
        <a:ext cx="10052563" cy="471279"/>
      </dsp:txXfrm>
    </dsp:sp>
    <dsp:sp modelId="{BE452F71-A3D8-4F14-B185-17146513C88A}">
      <dsp:nvSpPr>
        <dsp:cNvPr id="0" name=""/>
        <dsp:cNvSpPr/>
      </dsp:nvSpPr>
      <dsp:spPr>
        <a:xfrm>
          <a:off x="0" y="4244045"/>
          <a:ext cx="10052563"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4CA6565-C086-4AC7-B996-5D267A476FD7}">
      <dsp:nvSpPr>
        <dsp:cNvPr id="0" name=""/>
        <dsp:cNvSpPr/>
      </dsp:nvSpPr>
      <dsp:spPr>
        <a:xfrm>
          <a:off x="0" y="4244045"/>
          <a:ext cx="10052563" cy="47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(L) Keski-Rahkonen, A. and Mustelin, L. (2016) 'Epidemiology of eating disorders in Europe: prevalence, incidence, comorbidity, course, consequences, and risk factors, </a:t>
          </a:r>
          <a:r>
            <a:rPr lang="en-GB" sz="1100" i="1" kern="1200"/>
            <a:t>Current Opinion in Psychiatry, </a:t>
          </a:r>
          <a:r>
            <a:rPr lang="en-GB" sz="1100" kern="1200"/>
            <a:t>29(6), pp. 340-345.</a:t>
          </a:r>
          <a:endParaRPr lang="en-US" sz="1100" kern="1200"/>
        </a:p>
      </dsp:txBody>
      <dsp:txXfrm>
        <a:off x="0" y="4244045"/>
        <a:ext cx="10052563" cy="471279"/>
      </dsp:txXfrm>
    </dsp:sp>
    <dsp:sp modelId="{31CFD153-A488-4C1C-AA5C-9C9D48266F09}">
      <dsp:nvSpPr>
        <dsp:cNvPr id="0" name=""/>
        <dsp:cNvSpPr/>
      </dsp:nvSpPr>
      <dsp:spPr>
        <a:xfrm>
          <a:off x="0" y="4715324"/>
          <a:ext cx="10052563"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C60FCA70-F451-4412-9B5D-81D5B8C7ED33}">
      <dsp:nvSpPr>
        <dsp:cNvPr id="0" name=""/>
        <dsp:cNvSpPr/>
      </dsp:nvSpPr>
      <dsp:spPr>
        <a:xfrm>
          <a:off x="0" y="4715324"/>
          <a:ext cx="10052563" cy="47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(A) NHS England (2022) </a:t>
          </a:r>
          <a:r>
            <a:rPr lang="en-GB" sz="1100" i="1" kern="1200"/>
            <a:t>NHS treating record number of young people for eating disorders. </a:t>
          </a:r>
          <a:r>
            <a:rPr lang="en-GB" sz="1100" kern="1200"/>
            <a:t>Available at: </a:t>
          </a:r>
          <a:r>
            <a:rPr lang="en-GB" sz="1100" u="sng" kern="1200">
              <a:hlinkClick xmlns:r="http://schemas.openxmlformats.org/officeDocument/2006/relationships" r:id="rId3"/>
            </a:rPr>
            <a:t>https://www.england.nhs.uk/2022/03/nhs-treating-record-number-of-young-people-for-eating-disorders</a:t>
          </a:r>
          <a:r>
            <a:rPr lang="en-GB" sz="1100" kern="1200"/>
            <a:t> (Accessed: 15 November 2022).</a:t>
          </a:r>
          <a:endParaRPr lang="en-US" sz="1100" kern="1200"/>
        </a:p>
      </dsp:txBody>
      <dsp:txXfrm>
        <a:off x="0" y="4715324"/>
        <a:ext cx="10052563" cy="47127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12/16/2022</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46420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C51FCE-E4BB-4680-8E50-3C0E348D2609}" type="datetimeFigureOut">
              <a:rPr lang="en-US" dirty="0"/>
              <a:t>12/16/2022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3347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12/16/2022</a:t>
            </a:fld>
            <a:endParaRPr lang="en-US"/>
          </a:p>
        </p:txBody>
      </p:sp>
      <p:sp>
        <p:nvSpPr>
          <p:cNvPr id="5" name="Footer Placeholder 4"/>
          <p:cNvSpPr>
            <a:spLocks noGrp="1"/>
          </p:cNvSpPr>
          <p:nvPr>
            <p:ph type="ftr" sz="quarter" idx="11"/>
          </p:nvPr>
        </p:nvSpPr>
        <p:spPr/>
        <p:txBody>
          <a:bodyPr/>
          <a:lstStyle/>
          <a:p>
            <a:r>
              <a:rPr lang="en-US"/>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82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B91FA40-626B-4CA1-85D0-7A9016E395BA}" type="datetimeFigureOut">
              <a:rPr lang="en-US" dirty="0"/>
              <a:t>12/16/2022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4210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3F425EA-B9DC-48A7-991E-9A82573B1B21}" type="datetimeFigureOut">
              <a:rPr lang="en-US" dirty="0"/>
              <a:t>12/16/2022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0260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6CB97F8-6CEB-469B-AFCC-889F2A2B1D5A}" type="datetimeFigureOut">
              <a:rPr lang="en-US" dirty="0"/>
              <a:t>12/16/2022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92847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12/16/2022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1495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12/16/2022</a:t>
            </a:fld>
            <a:endParaRPr lang="en-US"/>
          </a:p>
        </p:txBody>
      </p:sp>
      <p:sp>
        <p:nvSpPr>
          <p:cNvPr id="6" name="Footer Placeholder 5"/>
          <p:cNvSpPr>
            <a:spLocks noGrp="1"/>
          </p:cNvSpPr>
          <p:nvPr>
            <p:ph type="ftr" sz="quarter" idx="11"/>
          </p:nvPr>
        </p:nvSpPr>
        <p:spPr/>
        <p:txBody>
          <a:bodyPr/>
          <a:lstStyle/>
          <a:p>
            <a:r>
              <a:rPr lang="en-US"/>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5785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12/16/2022</a:t>
            </a:fld>
            <a:endParaRPr lang="en-US"/>
          </a:p>
        </p:txBody>
      </p:sp>
      <p:sp>
        <p:nvSpPr>
          <p:cNvPr id="6" name="Footer Placeholder 5"/>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66696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12/16/2022</a:t>
            </a:fld>
            <a:endParaRPr lang="en-US"/>
          </a:p>
        </p:txBody>
      </p:sp>
      <p:sp>
        <p:nvSpPr>
          <p:cNvPr id="6" name="Footer Placeholder 5"/>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0038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12/16/2022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8157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12/16/2022</a:t>
            </a:fld>
            <a:endParaRPr lang="en-US"/>
          </a:p>
        </p:txBody>
      </p:sp>
      <p:sp>
        <p:nvSpPr>
          <p:cNvPr id="5" name="Footer Placeholder 4"/>
          <p:cNvSpPr>
            <a:spLocks noGrp="1"/>
          </p:cNvSpPr>
          <p:nvPr>
            <p:ph type="ftr" sz="quarter" idx="11"/>
          </p:nvPr>
        </p:nvSpPr>
        <p:spPr/>
        <p:txBody>
          <a:bodyPr/>
          <a:lstStyle/>
          <a:p>
            <a:r>
              <a:rPr lang="en-US"/>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5780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12/16/2022</a:t>
            </a:fld>
            <a:endParaRPr lang="en-US"/>
          </a:p>
        </p:txBody>
      </p:sp>
      <p:sp>
        <p:nvSpPr>
          <p:cNvPr id="5" name="Footer Placeholder 4"/>
          <p:cNvSpPr>
            <a:spLocks noGrp="1"/>
          </p:cNvSpPr>
          <p:nvPr>
            <p:ph type="ftr" sz="quarter" idx="11"/>
          </p:nvPr>
        </p:nvSpPr>
        <p:spPr/>
        <p:txBody>
          <a:bodyPr/>
          <a:lstStyle/>
          <a:p>
            <a:r>
              <a:rPr lang="en-US"/>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66297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12/16/2022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7617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12/16/2022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204157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DBE609-F3F2-45E6-BD6A-E03A8C86C1AE}" type="datetimeFigureOut">
              <a:rPr lang="en-US" dirty="0"/>
              <a:t>12/16/2022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74299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24AD68-089C-4467-A8F3-EA2BBCA6B44E}" type="datetimeFigureOut">
              <a:rPr lang="en-US" dirty="0"/>
              <a:t>12/16/2022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38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12/16/2022</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921594282"/>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 id="2147483886" r:id="rId12"/>
    <p:sldLayoutId id="2147483887" r:id="rId13"/>
    <p:sldLayoutId id="2147483888" r:id="rId14"/>
    <p:sldLayoutId id="2147483889" r:id="rId15"/>
    <p:sldLayoutId id="2147483890" r:id="rId16"/>
    <p:sldLayoutId id="21474838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sv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youtu.be/z2T-Rh838GA"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1.xml"/><Relationship Id="rId1" Type="http://schemas.openxmlformats.org/officeDocument/2006/relationships/video" Target="https://www.youtube.com/embed/IopYXHlD39I?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4.svg"/></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0.svg"/></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2.svg"/></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IopYXHlD39I" TargetMode="Externa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4.svg"/></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ZErSHor3860?feature=oembed" TargetMode="External"/><Relationship Id="rId4" Type="http://schemas.openxmlformats.org/officeDocument/2006/relationships/image" Target="../media/image45.jpeg"/></Relationships>
</file>

<file path=ppt/slides/_rels/slide4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7.svg"/></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slides/_rels/slide4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3.svg"/></Relationships>
</file>

<file path=ppt/slides/_rels/slide4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5.svg"/></Relationships>
</file>

<file path=ppt/slides/_rels/slide4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7.svg"/></Relationships>
</file>

<file path=ppt/slides/_rels/slide4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slides/_rels/slide5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3.svg"/></Relationships>
</file>

<file path=ppt/slides/_rels/slide5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5.svg"/></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4.xml.rels><?xml version="1.0" encoding="UTF-8" standalone="yes"?>
<Relationships xmlns="http://schemas.openxmlformats.org/package/2006/relationships"><Relationship Id="rId3" Type="http://schemas.openxmlformats.org/officeDocument/2006/relationships/hyperlink" Target="https://www.nice.org.uk/"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www.seedlancashire.co.uk/" TargetMode="External"/><Relationship Id="rId4" Type="http://schemas.openxmlformats.org/officeDocument/2006/relationships/hyperlink" Target="https://youtu.be/ZErSHor3860"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7.svg"/></Relationships>
</file>

<file path=ppt/slides/_rels/slide5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9.svg"/></Relationships>
</file>

<file path=ppt/slides/_rels/slide5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 abstract burst of blue and pink">
            <a:extLst>
              <a:ext uri="{FF2B5EF4-FFF2-40B4-BE49-F238E27FC236}">
                <a16:creationId xmlns:a16="http://schemas.microsoft.com/office/drawing/2014/main" id="{AD2146EE-AC68-F835-CFAF-C297F8625217}"/>
              </a:ext>
            </a:extLst>
          </p:cNvPr>
          <p:cNvPicPr>
            <a:picLocks noChangeAspect="1"/>
          </p:cNvPicPr>
          <p:nvPr/>
        </p:nvPicPr>
        <p:blipFill rotWithShape="1">
          <a:blip r:embed="rId2">
            <a:duotone>
              <a:prstClr val="black"/>
              <a:schemeClr val="accent5">
                <a:tint val="45000"/>
                <a:satMod val="400000"/>
              </a:schemeClr>
            </a:duotone>
            <a:alphaModFix amt="25000"/>
          </a:blip>
          <a:srcRect t="15054" r="9090" b="-1"/>
          <a:stretch/>
        </p:blipFill>
        <p:spPr>
          <a:xfrm>
            <a:off x="474133" y="416495"/>
            <a:ext cx="11243734" cy="5909733"/>
          </a:xfrm>
          <a:prstGeom prst="rect">
            <a:avLst/>
          </a:prstGeom>
        </p:spPr>
      </p:pic>
      <p:sp>
        <p:nvSpPr>
          <p:cNvPr id="2" name="Title 1">
            <a:extLst>
              <a:ext uri="{FF2B5EF4-FFF2-40B4-BE49-F238E27FC236}">
                <a16:creationId xmlns:a16="http://schemas.microsoft.com/office/drawing/2014/main" id="{CC170014-F2A1-FC65-BBFC-2A2DF0C60FBE}"/>
              </a:ext>
            </a:extLst>
          </p:cNvPr>
          <p:cNvSpPr>
            <a:spLocks noGrp="1"/>
          </p:cNvSpPr>
          <p:nvPr>
            <p:ph type="ctrTitle"/>
          </p:nvPr>
        </p:nvSpPr>
        <p:spPr>
          <a:xfrm>
            <a:off x="1193053" y="1176624"/>
            <a:ext cx="9843992" cy="3761215"/>
          </a:xfrm>
        </p:spPr>
        <p:txBody>
          <a:bodyPr>
            <a:noAutofit/>
          </a:bodyPr>
          <a:lstStyle/>
          <a:p>
            <a:pPr algn="ctr"/>
            <a:r>
              <a:rPr lang="en-GB" sz="6600" dirty="0">
                <a:latin typeface="STCaiyun"/>
                <a:ea typeface="STCaiyun"/>
              </a:rPr>
              <a:t>The Link Between Body Image, Eating Disorders and Social Media</a:t>
            </a:r>
          </a:p>
        </p:txBody>
      </p:sp>
      <p:sp>
        <p:nvSpPr>
          <p:cNvPr id="3" name="Subtitle 2">
            <a:extLst>
              <a:ext uri="{FF2B5EF4-FFF2-40B4-BE49-F238E27FC236}">
                <a16:creationId xmlns:a16="http://schemas.microsoft.com/office/drawing/2014/main" id="{208B1473-F213-EE48-3587-A09099B7115F}"/>
              </a:ext>
            </a:extLst>
          </p:cNvPr>
          <p:cNvSpPr>
            <a:spLocks noGrp="1"/>
          </p:cNvSpPr>
          <p:nvPr>
            <p:ph type="subTitle" idx="1"/>
          </p:nvPr>
        </p:nvSpPr>
        <p:spPr>
          <a:xfrm>
            <a:off x="1682377" y="5100351"/>
            <a:ext cx="8827245" cy="861420"/>
          </a:xfrm>
        </p:spPr>
        <p:txBody>
          <a:bodyPr>
            <a:normAutofit/>
          </a:bodyPr>
          <a:lstStyle/>
          <a:p>
            <a:pPr algn="ctr"/>
            <a:r>
              <a:rPr lang="en-GB">
                <a:solidFill>
                  <a:schemeClr val="bg2"/>
                </a:solidFill>
              </a:rPr>
              <a:t>By Kasey, Jennifer, Lauren and Hannah.</a:t>
            </a:r>
          </a:p>
        </p:txBody>
      </p:sp>
    </p:spTree>
    <p:extLst>
      <p:ext uri="{BB962C8B-B14F-4D97-AF65-F5344CB8AC3E}">
        <p14:creationId xmlns:p14="http://schemas.microsoft.com/office/powerpoint/2010/main" val="389199552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11">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24" name="Rectangle 12">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13">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14">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15">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16">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17">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1" name="Rectangle 20">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7304D1F-CE91-2479-D60A-C12AA55E6411}"/>
              </a:ext>
            </a:extLst>
          </p:cNvPr>
          <p:cNvSpPr>
            <a:spLocks noGrp="1"/>
          </p:cNvSpPr>
          <p:nvPr>
            <p:ph type="title"/>
          </p:nvPr>
        </p:nvSpPr>
        <p:spPr>
          <a:xfrm>
            <a:off x="649976" y="3739568"/>
            <a:ext cx="10893094" cy="1915940"/>
          </a:xfrm>
        </p:spPr>
        <p:txBody>
          <a:bodyPr vert="horz" lIns="91440" tIns="45720" rIns="91440" bIns="45720" rtlCol="0" anchor="b">
            <a:noAutofit/>
          </a:bodyPr>
          <a:lstStyle/>
          <a:p>
            <a:pPr algn="ctr">
              <a:lnSpc>
                <a:spcPct val="90000"/>
              </a:lnSpc>
            </a:pPr>
            <a:r>
              <a:rPr lang="en-US" sz="8000" b="0" i="0" kern="1200">
                <a:latin typeface="STCaiyun"/>
                <a:ea typeface="STCaiyun"/>
              </a:rPr>
              <a:t>Aims &amp; objectives of the presentation</a:t>
            </a:r>
          </a:p>
        </p:txBody>
      </p:sp>
      <p:pic>
        <p:nvPicPr>
          <p:cNvPr id="7" name="Graphic 6" descr="Bullseye">
            <a:extLst>
              <a:ext uri="{FF2B5EF4-FFF2-40B4-BE49-F238E27FC236}">
                <a16:creationId xmlns:a16="http://schemas.microsoft.com/office/drawing/2014/main" id="{E04AB7B4-0CA3-27D6-8900-ACF185CC27A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832555" y="934065"/>
            <a:ext cx="2517058" cy="25170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487924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20">
            <a:extLst>
              <a:ext uri="{FF2B5EF4-FFF2-40B4-BE49-F238E27FC236}">
                <a16:creationId xmlns:a16="http://schemas.microsoft.com/office/drawing/2014/main" id="{E98CD42C-2E98-437C-AF0D-ADB770381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Freeform 5">
            <a:extLst>
              <a:ext uri="{FF2B5EF4-FFF2-40B4-BE49-F238E27FC236}">
                <a16:creationId xmlns:a16="http://schemas.microsoft.com/office/drawing/2014/main" id="{3AA7B5C7-7348-4EFC-BEE4-5AA469D57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sp>
        <p:nvSpPr>
          <p:cNvPr id="22" name="Rectangle 24">
            <a:extLst>
              <a:ext uri="{FF2B5EF4-FFF2-40B4-BE49-F238E27FC236}">
                <a16:creationId xmlns:a16="http://schemas.microsoft.com/office/drawing/2014/main" id="{A76BBD40-26F7-4779-A7E1-17EADF348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6" name="Content Placeholder 2">
            <a:extLst>
              <a:ext uri="{FF2B5EF4-FFF2-40B4-BE49-F238E27FC236}">
                <a16:creationId xmlns:a16="http://schemas.microsoft.com/office/drawing/2014/main" id="{0C942DA0-9EE8-ADCF-E280-596C54358B29}"/>
              </a:ext>
            </a:extLst>
          </p:cNvPr>
          <p:cNvGraphicFramePr>
            <a:graphicFrameLocks noGrp="1"/>
          </p:cNvGraphicFramePr>
          <p:nvPr>
            <p:ph idx="1"/>
            <p:extLst>
              <p:ext uri="{D42A27DB-BD31-4B8C-83A1-F6EECF244321}">
                <p14:modId xmlns:p14="http://schemas.microsoft.com/office/powerpoint/2010/main" val="4158681969"/>
              </p:ext>
            </p:extLst>
          </p:nvPr>
        </p:nvGraphicFramePr>
        <p:xfrm>
          <a:off x="1278074" y="2022844"/>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471991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3A114B-CAF8-402E-A898-DEE2C2022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64E68BB1-DCF6-49AB-8FF1-7E68DCBC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A9B8539-604B-420E-BA1B-0A2E64CD7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236CAA2-54C3-4136-B0CC-6837B14D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40F86E67-9E86-453F-92BC-648189829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1" name="Rectangle 20">
            <a:extLst>
              <a:ext uri="{FF2B5EF4-FFF2-40B4-BE49-F238E27FC236}">
                <a16:creationId xmlns:a16="http://schemas.microsoft.com/office/drawing/2014/main" id="{F73C5439-21D4-46F3-9CF4-FF1CE786F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65E1359-6EF6-5967-D2B2-981AAF45DF62}"/>
              </a:ext>
            </a:extLst>
          </p:cNvPr>
          <p:cNvSpPr>
            <a:spLocks noGrp="1"/>
          </p:cNvSpPr>
          <p:nvPr>
            <p:ph type="title"/>
          </p:nvPr>
        </p:nvSpPr>
        <p:spPr>
          <a:xfrm>
            <a:off x="460371" y="635000"/>
            <a:ext cx="11094245" cy="1875578"/>
          </a:xfrm>
        </p:spPr>
        <p:txBody>
          <a:bodyPr vert="horz" lIns="91440" tIns="45720" rIns="91440" bIns="45720" rtlCol="0" anchor="b">
            <a:normAutofit/>
          </a:bodyPr>
          <a:lstStyle/>
          <a:p>
            <a:pPr algn="ctr"/>
            <a:r>
              <a:rPr lang="en-US" sz="6600">
                <a:latin typeface="STCaiyun"/>
                <a:ea typeface="STCaiyun"/>
              </a:rPr>
              <a:t>Introduction to body image</a:t>
            </a:r>
            <a:endParaRPr lang="en-US"/>
          </a:p>
        </p:txBody>
      </p:sp>
      <p:sp>
        <p:nvSpPr>
          <p:cNvPr id="5" name="TextBox 4">
            <a:extLst>
              <a:ext uri="{FF2B5EF4-FFF2-40B4-BE49-F238E27FC236}">
                <a16:creationId xmlns:a16="http://schemas.microsoft.com/office/drawing/2014/main" id="{C7F18308-76D3-763C-91C4-023AF440FB3A}"/>
              </a:ext>
            </a:extLst>
          </p:cNvPr>
          <p:cNvSpPr txBox="1"/>
          <p:nvPr/>
        </p:nvSpPr>
        <p:spPr>
          <a:xfrm>
            <a:off x="4512825" y="3342223"/>
            <a:ext cx="6452973" cy="1672234"/>
          </a:xfrm>
          <a:prstGeom prst="rect">
            <a:avLst/>
          </a:prstGeom>
        </p:spPr>
        <p:txBody>
          <a:bodyPr vert="horz" lIns="91440" tIns="45720" rIns="91440" bIns="45720" rtlCol="0" anchor="t">
            <a:normAutofit/>
          </a:bodyPr>
          <a:lstStyle/>
          <a:p>
            <a:pPr algn="ctr"/>
            <a:r>
              <a:rPr lang="en-GB" sz="5000" cap="all">
                <a:solidFill>
                  <a:schemeClr val="bg1"/>
                </a:solidFill>
                <a:latin typeface="Freestyle Script"/>
              </a:rPr>
              <a:t>WHAT IS IT?</a:t>
            </a:r>
            <a:endParaRPr lang="en-GB" sz="5000" cap="all">
              <a:solidFill>
                <a:schemeClr val="bg1"/>
              </a:solidFill>
              <a:latin typeface="Freestyle Script"/>
              <a:ea typeface="+mn-lt"/>
              <a:cs typeface="+mn-lt"/>
            </a:endParaRPr>
          </a:p>
          <a:p>
            <a:pPr algn="ctr"/>
            <a:r>
              <a:rPr lang="en-GB" sz="5000" cap="all">
                <a:solidFill>
                  <a:schemeClr val="bg1"/>
                </a:solidFill>
                <a:latin typeface="Freestyle Script"/>
              </a:rPr>
              <a:t>Why is it important?</a:t>
            </a:r>
            <a:endParaRPr lang="en-GB" sz="5000">
              <a:solidFill>
                <a:schemeClr val="bg1"/>
              </a:solidFill>
              <a:latin typeface="Freestyle Script"/>
            </a:endParaRPr>
          </a:p>
        </p:txBody>
      </p:sp>
      <p:pic>
        <p:nvPicPr>
          <p:cNvPr id="6" name="Graphic 5" descr="Scale">
            <a:extLst>
              <a:ext uri="{FF2B5EF4-FFF2-40B4-BE49-F238E27FC236}">
                <a16:creationId xmlns:a16="http://schemas.microsoft.com/office/drawing/2014/main" id="{8287D069-4719-5E03-56B5-FE763E4EED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86673" y="3497638"/>
            <a:ext cx="2434244" cy="2434244"/>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806101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3A114B-CAF8-402E-A898-DEE2C2022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64E68BB1-DCF6-49AB-8FF1-7E68DCBC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A9B8539-604B-420E-BA1B-0A2E64CD7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236CAA2-54C3-4136-B0CC-6837B14D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40F86E67-9E86-453F-92BC-648189829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1" name="Rectangle 20">
            <a:extLst>
              <a:ext uri="{FF2B5EF4-FFF2-40B4-BE49-F238E27FC236}">
                <a16:creationId xmlns:a16="http://schemas.microsoft.com/office/drawing/2014/main" id="{F73C5439-21D4-46F3-9CF4-FF1CE786F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B798BFE0-59E7-1978-3C3B-1BED4145EB18}"/>
              </a:ext>
            </a:extLst>
          </p:cNvPr>
          <p:cNvSpPr txBox="1"/>
          <p:nvPr/>
        </p:nvSpPr>
        <p:spPr>
          <a:xfrm>
            <a:off x="748709" y="843959"/>
            <a:ext cx="10488575" cy="53773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Wingdings"/>
              <a:buChar char="Ø"/>
            </a:pPr>
            <a:r>
              <a:rPr lang="en-GB" sz="1700">
                <a:solidFill>
                  <a:schemeClr val="bg1"/>
                </a:solidFill>
              </a:rPr>
              <a:t>Body image is a person's perception, feelings and thoughts about their own physical self and body. Body image may range from positive to negative experiences and is often influenced by internal (</a:t>
            </a:r>
            <a:r>
              <a:rPr lang="en-GB" sz="1700" err="1">
                <a:solidFill>
                  <a:schemeClr val="bg1"/>
                </a:solidFill>
              </a:rPr>
              <a:t>e.g</a:t>
            </a:r>
            <a:r>
              <a:rPr lang="en-GB" sz="1700">
                <a:solidFill>
                  <a:schemeClr val="bg1"/>
                </a:solidFill>
              </a:rPr>
              <a:t> personality) and external (</a:t>
            </a:r>
            <a:r>
              <a:rPr lang="en-GB" sz="1700" err="1">
                <a:solidFill>
                  <a:schemeClr val="bg1"/>
                </a:solidFill>
              </a:rPr>
              <a:t>e.g</a:t>
            </a:r>
            <a:r>
              <a:rPr lang="en-GB" sz="1700">
                <a:solidFill>
                  <a:schemeClr val="bg1"/>
                </a:solidFill>
              </a:rPr>
              <a:t> social environment) factors, (Levine et al., 2016)</a:t>
            </a:r>
            <a:endParaRPr lang="en-US" sz="1700">
              <a:solidFill>
                <a:schemeClr val="bg1"/>
              </a:solidFill>
              <a:ea typeface="+mn-lt"/>
              <a:cs typeface="+mn-lt"/>
            </a:endParaRPr>
          </a:p>
          <a:p>
            <a:pPr marL="285750" indent="-285750">
              <a:lnSpc>
                <a:spcPct val="90000"/>
              </a:lnSpc>
              <a:spcBef>
                <a:spcPts val="1000"/>
              </a:spcBef>
              <a:buFont typeface="Wingdings"/>
              <a:buChar char="Ø"/>
            </a:pPr>
            <a:r>
              <a:rPr lang="en-GB" sz="1700">
                <a:solidFill>
                  <a:schemeClr val="bg1"/>
                </a:solidFill>
              </a:rPr>
              <a:t>An extensive survey in 2020 (Hartmann et al., 2019) revealed that many adults and children in the UK have a negative body image:</a:t>
            </a:r>
            <a:endParaRPr lang="en-US" sz="1700">
              <a:solidFill>
                <a:schemeClr val="bg1"/>
              </a:solidFill>
              <a:ea typeface="+mn-lt"/>
              <a:cs typeface="+mn-lt"/>
            </a:endParaRPr>
          </a:p>
          <a:p>
            <a:pPr marL="285750" indent="-285750">
              <a:lnSpc>
                <a:spcPct val="90000"/>
              </a:lnSpc>
              <a:spcBef>
                <a:spcPts val="1000"/>
              </a:spcBef>
              <a:buFont typeface="Wingdings"/>
              <a:buChar char="Ø"/>
            </a:pPr>
            <a:r>
              <a:rPr lang="en-GB" sz="1700">
                <a:solidFill>
                  <a:schemeClr val="bg1"/>
                </a:solidFill>
              </a:rPr>
              <a:t>1 in 5 adults (20%) felt shameful about the way they look, one-third felt down or low about how they look and 19% felt disgusted by their body image. </a:t>
            </a:r>
            <a:endParaRPr lang="en-US" sz="1700">
              <a:solidFill>
                <a:schemeClr val="bg1"/>
              </a:solidFill>
              <a:ea typeface="+mn-lt"/>
              <a:cs typeface="+mn-lt"/>
            </a:endParaRPr>
          </a:p>
          <a:p>
            <a:pPr marL="285750" indent="-285750">
              <a:lnSpc>
                <a:spcPct val="90000"/>
              </a:lnSpc>
              <a:spcBef>
                <a:spcPts val="1000"/>
              </a:spcBef>
              <a:buFont typeface="Wingdings"/>
              <a:buChar char="Ø"/>
            </a:pPr>
            <a:r>
              <a:rPr lang="en-GB" sz="1700">
                <a:solidFill>
                  <a:schemeClr val="bg1"/>
                </a:solidFill>
              </a:rPr>
              <a:t>Children suffer even more, 66% reported that they had negative issues with their body image </a:t>
            </a:r>
            <a:endParaRPr lang="en-US" sz="1700">
              <a:solidFill>
                <a:schemeClr val="bg1"/>
              </a:solidFill>
              <a:ea typeface="+mn-lt"/>
              <a:cs typeface="+mn-lt"/>
            </a:endParaRPr>
          </a:p>
          <a:p>
            <a:pPr marL="285750" indent="-285750">
              <a:lnSpc>
                <a:spcPct val="90000"/>
              </a:lnSpc>
              <a:spcBef>
                <a:spcPts val="1000"/>
              </a:spcBef>
              <a:buFont typeface="Wingdings"/>
              <a:buChar char="Ø"/>
            </a:pPr>
            <a:r>
              <a:rPr lang="en-GB" sz="1700">
                <a:solidFill>
                  <a:schemeClr val="bg1"/>
                </a:solidFill>
              </a:rPr>
              <a:t>60% of women felt pressure to look a certain way compared to 42% of men</a:t>
            </a:r>
            <a:endParaRPr lang="en-US" sz="1700">
              <a:solidFill>
                <a:schemeClr val="bg1"/>
              </a:solidFill>
              <a:ea typeface="+mn-lt"/>
              <a:cs typeface="+mn-lt"/>
            </a:endParaRPr>
          </a:p>
          <a:p>
            <a:pPr marL="285750" indent="-285750">
              <a:lnSpc>
                <a:spcPct val="90000"/>
              </a:lnSpc>
              <a:spcBef>
                <a:spcPts val="1000"/>
              </a:spcBef>
              <a:buFont typeface="Wingdings"/>
              <a:buChar char="Ø"/>
            </a:pPr>
            <a:endParaRPr lang="en-GB" sz="1700">
              <a:solidFill>
                <a:schemeClr val="bg1"/>
              </a:solidFill>
              <a:ea typeface="+mn-lt"/>
              <a:cs typeface="+mn-lt"/>
            </a:endParaRPr>
          </a:p>
          <a:p>
            <a:pPr>
              <a:lnSpc>
                <a:spcPct val="90000"/>
              </a:lnSpc>
              <a:spcBef>
                <a:spcPts val="1000"/>
              </a:spcBef>
            </a:pPr>
            <a:r>
              <a:rPr lang="en-GB" sz="1700" b="1">
                <a:solidFill>
                  <a:schemeClr val="bg1"/>
                </a:solidFill>
              </a:rPr>
              <a:t>A positive body image is associated with:</a:t>
            </a:r>
            <a:r>
              <a:rPr lang="en-US" sz="1700" b="1">
                <a:solidFill>
                  <a:schemeClr val="bg1"/>
                </a:solidFill>
              </a:rPr>
              <a:t> </a:t>
            </a:r>
            <a:endParaRPr lang="en-US" sz="1700">
              <a:solidFill>
                <a:schemeClr val="bg1"/>
              </a:solidFill>
              <a:ea typeface="+mn-lt"/>
              <a:cs typeface="+mn-lt"/>
            </a:endParaRPr>
          </a:p>
          <a:p>
            <a:pPr marL="285750" indent="-285750">
              <a:lnSpc>
                <a:spcPct val="90000"/>
              </a:lnSpc>
              <a:spcBef>
                <a:spcPts val="1000"/>
              </a:spcBef>
              <a:buFont typeface="Wingdings"/>
              <a:buChar char="Ø"/>
            </a:pPr>
            <a:r>
              <a:rPr lang="en-GB" sz="1700">
                <a:solidFill>
                  <a:schemeClr val="bg1"/>
                </a:solidFill>
              </a:rPr>
              <a:t>High self-esteem (how a person feels about themselves) can contribute to happiness and well-being.</a:t>
            </a:r>
            <a:endParaRPr lang="en-US" sz="1700">
              <a:solidFill>
                <a:schemeClr val="bg1"/>
              </a:solidFill>
              <a:ea typeface="+mn-lt"/>
              <a:cs typeface="+mn-lt"/>
            </a:endParaRPr>
          </a:p>
          <a:p>
            <a:pPr marL="285750" indent="-285750">
              <a:lnSpc>
                <a:spcPct val="90000"/>
              </a:lnSpc>
              <a:spcBef>
                <a:spcPts val="1000"/>
              </a:spcBef>
              <a:buFont typeface="Wingdings"/>
              <a:buChar char="Ø"/>
            </a:pPr>
            <a:r>
              <a:rPr lang="en-GB" sz="1700">
                <a:solidFill>
                  <a:schemeClr val="bg1"/>
                </a:solidFill>
              </a:rPr>
              <a:t>Self-acceptance (Someone who is comfortable and happy with the way they look).</a:t>
            </a:r>
            <a:endParaRPr lang="en-US" sz="1700">
              <a:solidFill>
                <a:schemeClr val="bg1"/>
              </a:solidFill>
              <a:ea typeface="+mn-lt"/>
              <a:cs typeface="+mn-lt"/>
            </a:endParaRPr>
          </a:p>
          <a:p>
            <a:pPr marL="285750" indent="-285750">
              <a:lnSpc>
                <a:spcPct val="90000"/>
              </a:lnSpc>
              <a:spcBef>
                <a:spcPts val="1000"/>
              </a:spcBef>
              <a:buFont typeface="Wingdings"/>
              <a:buChar char="Ø"/>
            </a:pPr>
            <a:r>
              <a:rPr lang="en-GB" sz="1700">
                <a:solidFill>
                  <a:schemeClr val="bg1"/>
                </a:solidFill>
              </a:rPr>
              <a:t>Healthy behaviours (healthy attitudes and lifestyle especially relating to food and exercise).</a:t>
            </a:r>
            <a:endParaRPr lang="en-US" sz="1700">
              <a:solidFill>
                <a:schemeClr val="bg1"/>
              </a:solidFill>
              <a:ea typeface="+mn-lt"/>
              <a:cs typeface="+mn-lt"/>
            </a:endParaRPr>
          </a:p>
          <a:p>
            <a:pPr>
              <a:lnSpc>
                <a:spcPct val="90000"/>
              </a:lnSpc>
              <a:spcBef>
                <a:spcPts val="1000"/>
              </a:spcBef>
            </a:pPr>
            <a:r>
              <a:rPr lang="en-GB" sz="1700">
                <a:solidFill>
                  <a:schemeClr val="bg1"/>
                </a:solidFill>
              </a:rPr>
              <a:t>(Holland et al., 2016). </a:t>
            </a:r>
            <a:endParaRPr lang="en-US" sz="1700">
              <a:solidFill>
                <a:schemeClr val="bg1"/>
              </a:solidFill>
            </a:endParaRPr>
          </a:p>
        </p:txBody>
      </p:sp>
    </p:spTree>
    <p:extLst>
      <p:ext uri="{BB962C8B-B14F-4D97-AF65-F5344CB8AC3E}">
        <p14:creationId xmlns:p14="http://schemas.microsoft.com/office/powerpoint/2010/main" val="3486997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AA7CB088-392A-4908-58EC-9A567D2B3D89}"/>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Exercise and body image </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67C300B-DC79-7910-BF44-7E23806C56E6}"/>
              </a:ext>
            </a:extLst>
          </p:cNvPr>
          <p:cNvSpPr>
            <a:spLocks noGrp="1"/>
          </p:cNvSpPr>
          <p:nvPr>
            <p:ph idx="1"/>
          </p:nvPr>
        </p:nvSpPr>
        <p:spPr>
          <a:xfrm>
            <a:off x="5041399" y="1085549"/>
            <a:ext cx="5579707" cy="4686903"/>
          </a:xfrm>
        </p:spPr>
        <p:txBody>
          <a:bodyPr vert="horz" lIns="91440" tIns="45720" rIns="91440" bIns="45720" rtlCol="0" anchor="ctr">
            <a:normAutofit/>
          </a:bodyPr>
          <a:lstStyle/>
          <a:p>
            <a:r>
              <a:rPr lang="en-GB" sz="1700" dirty="0">
                <a:solidFill>
                  <a:schemeClr val="tx1"/>
                </a:solidFill>
              </a:rPr>
              <a:t>Exercise is extremely important for both physical and mental health which are vital factors when it comes to body image, (Blair, 2009)</a:t>
            </a:r>
          </a:p>
          <a:p>
            <a:r>
              <a:rPr lang="en-GB" sz="1700" dirty="0">
                <a:solidFill>
                  <a:schemeClr val="tx1"/>
                </a:solidFill>
              </a:rPr>
              <a:t>Many studies have revealed that exercise can reduce anxiety, depression, stress and negative emotions, (Shang et al., 2021)</a:t>
            </a:r>
          </a:p>
          <a:p>
            <a:r>
              <a:rPr lang="en-GB" sz="1700" dirty="0">
                <a:solidFill>
                  <a:schemeClr val="tx1"/>
                </a:solidFill>
              </a:rPr>
              <a:t>Regular physical activity can increase confidence, raise self-esteem and create 'happy' hormones called endorphins.</a:t>
            </a:r>
          </a:p>
          <a:p>
            <a:r>
              <a:rPr lang="en-GB" sz="1700" dirty="0">
                <a:solidFill>
                  <a:schemeClr val="tx1"/>
                </a:solidFill>
                <a:ea typeface="+mn-lt"/>
                <a:cs typeface="+mn-lt"/>
              </a:rPr>
              <a:t>Whereas a negative body image leads some to excessive exercise behaviours. Instead of going to work out or enjoy sport/physical activity, the person with negative body image will sometimes resentfully engage in excessive exercise to try to manage the hated parts of the body, (McClure et al., 2012)</a:t>
            </a:r>
            <a:endParaRPr lang="en-GB" sz="1700" dirty="0">
              <a:solidFill>
                <a:schemeClr val="tx1"/>
              </a:solidFill>
            </a:endParaRPr>
          </a:p>
        </p:txBody>
      </p:sp>
      <p:sp>
        <p:nvSpPr>
          <p:cNvPr id="16" name="Footer Placeholder 4">
            <a:extLst>
              <a:ext uri="{FF2B5EF4-FFF2-40B4-BE49-F238E27FC236}">
                <a16:creationId xmlns:a16="http://schemas.microsoft.com/office/drawing/2014/main" id="{0308D749-5984-4BB8-A788-A85D24304A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a:solidFill>
                <a:srgbClr val="B31166"/>
              </a:solidFill>
            </a:endParaRPr>
          </a:p>
        </p:txBody>
      </p:sp>
      <p:sp>
        <p:nvSpPr>
          <p:cNvPr id="18" name="Date Placeholder 3">
            <a:extLst>
              <a:ext uri="{FF2B5EF4-FFF2-40B4-BE49-F238E27FC236}">
                <a16:creationId xmlns:a16="http://schemas.microsoft.com/office/drawing/2014/main" id="{95B8172D-A4C8-41B4-8991-78BBEC4039D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a:solidFill>
                <a:srgbClr val="B31166"/>
              </a:solidFill>
            </a:endParaRPr>
          </a:p>
        </p:txBody>
      </p:sp>
    </p:spTree>
    <p:extLst>
      <p:ext uri="{BB962C8B-B14F-4D97-AF65-F5344CB8AC3E}">
        <p14:creationId xmlns:p14="http://schemas.microsoft.com/office/powerpoint/2010/main" val="389820253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3A114B-CAF8-402E-A898-DEE2C2022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64E68BB1-DCF6-49AB-8FF1-7E68DCBC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A9B8539-604B-420E-BA1B-0A2E64CD7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236CAA2-54C3-4136-B0CC-6837B14D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40F86E67-9E86-453F-92BC-648189829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1" name="Rectangle 20">
            <a:extLst>
              <a:ext uri="{FF2B5EF4-FFF2-40B4-BE49-F238E27FC236}">
                <a16:creationId xmlns:a16="http://schemas.microsoft.com/office/drawing/2014/main" id="{F73C5439-21D4-46F3-9CF4-FF1CE786F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B798BFE0-59E7-1978-3C3B-1BED4145EB18}"/>
              </a:ext>
            </a:extLst>
          </p:cNvPr>
          <p:cNvSpPr txBox="1"/>
          <p:nvPr/>
        </p:nvSpPr>
        <p:spPr>
          <a:xfrm>
            <a:off x="748709" y="976866"/>
            <a:ext cx="10488575"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000" b="1">
                <a:solidFill>
                  <a:schemeClr val="bg1"/>
                </a:solidFill>
              </a:rPr>
              <a:t>A negative body image can be associated with:</a:t>
            </a:r>
            <a:endParaRPr lang="en-GB" sz="2000">
              <a:solidFill>
                <a:schemeClr val="bg1"/>
              </a:solidFill>
              <a:ea typeface="+mn-lt"/>
              <a:cs typeface="+mn-lt"/>
            </a:endParaRPr>
          </a:p>
          <a:p>
            <a:pPr marL="342900" indent="-342900">
              <a:lnSpc>
                <a:spcPct val="90000"/>
              </a:lnSpc>
              <a:spcBef>
                <a:spcPts val="1000"/>
              </a:spcBef>
              <a:buFont typeface="Wingdings"/>
              <a:buChar char="Ø"/>
            </a:pPr>
            <a:r>
              <a:rPr lang="en-GB" sz="2000">
                <a:solidFill>
                  <a:schemeClr val="bg1"/>
                </a:solidFill>
              </a:rPr>
              <a:t>Low self-esteem (not feeling good about yourself, often feeling worthless and depressed).</a:t>
            </a:r>
            <a:endParaRPr lang="en-US" sz="2000">
              <a:solidFill>
                <a:schemeClr val="bg1"/>
              </a:solidFill>
              <a:ea typeface="+mn-lt"/>
              <a:cs typeface="+mn-lt"/>
            </a:endParaRPr>
          </a:p>
          <a:p>
            <a:pPr marL="342900" indent="-342900">
              <a:lnSpc>
                <a:spcPct val="90000"/>
              </a:lnSpc>
              <a:spcBef>
                <a:spcPts val="1000"/>
              </a:spcBef>
              <a:buFont typeface="Wingdings"/>
              <a:buChar char="Ø"/>
            </a:pPr>
            <a:r>
              <a:rPr lang="en-GB" sz="2000">
                <a:solidFill>
                  <a:schemeClr val="bg1"/>
                </a:solidFill>
              </a:rPr>
              <a:t>Strict dieting and extreme exercise behaviours (extreme diets, skipping meals and calorie counting) and exercising too much and feeling guilty when not exercising. </a:t>
            </a:r>
            <a:r>
              <a:rPr lang="en-US" sz="2000">
                <a:solidFill>
                  <a:schemeClr val="bg1"/>
                </a:solidFill>
              </a:rPr>
              <a:t> </a:t>
            </a:r>
            <a:endParaRPr lang="en-US" sz="2000">
              <a:solidFill>
                <a:schemeClr val="bg1"/>
              </a:solidFill>
              <a:ea typeface="+mn-lt"/>
              <a:cs typeface="+mn-lt"/>
            </a:endParaRPr>
          </a:p>
          <a:p>
            <a:pPr marL="342900" indent="-342900">
              <a:lnSpc>
                <a:spcPct val="90000"/>
              </a:lnSpc>
              <a:spcBef>
                <a:spcPts val="1000"/>
              </a:spcBef>
              <a:buFont typeface="Wingdings"/>
              <a:buChar char="Ø"/>
            </a:pPr>
            <a:r>
              <a:rPr lang="en-GB" sz="2000">
                <a:solidFill>
                  <a:schemeClr val="bg1"/>
                </a:solidFill>
              </a:rPr>
              <a:t>Self-surveillance (constantly monitoring appearance and spending a lot of time on how they look).</a:t>
            </a:r>
            <a:endParaRPr lang="en-US" sz="2000">
              <a:solidFill>
                <a:schemeClr val="bg1"/>
              </a:solidFill>
              <a:ea typeface="+mn-lt"/>
              <a:cs typeface="+mn-lt"/>
            </a:endParaRPr>
          </a:p>
          <a:p>
            <a:pPr marL="342900" indent="-342900">
              <a:lnSpc>
                <a:spcPct val="90000"/>
              </a:lnSpc>
              <a:spcBef>
                <a:spcPts val="1000"/>
              </a:spcBef>
              <a:buFont typeface="Wingdings"/>
              <a:buChar char="Ø"/>
            </a:pPr>
            <a:r>
              <a:rPr lang="en-GB" sz="2000">
                <a:solidFill>
                  <a:schemeClr val="bg1"/>
                </a:solidFill>
              </a:rPr>
              <a:t>Body avoidance (avoiding certain situations such as swimming or the gym due to negative outlook on body image).</a:t>
            </a:r>
            <a:endParaRPr lang="en-US" sz="2000">
              <a:solidFill>
                <a:schemeClr val="bg1"/>
              </a:solidFill>
              <a:ea typeface="+mn-lt"/>
              <a:cs typeface="+mn-lt"/>
            </a:endParaRPr>
          </a:p>
          <a:p>
            <a:pPr marL="342900" indent="-342900">
              <a:lnSpc>
                <a:spcPct val="90000"/>
              </a:lnSpc>
              <a:spcBef>
                <a:spcPts val="1000"/>
              </a:spcBef>
              <a:buFont typeface="Wingdings"/>
              <a:buChar char="Ø"/>
            </a:pPr>
            <a:r>
              <a:rPr lang="en-GB" sz="2000">
                <a:solidFill>
                  <a:schemeClr val="bg1"/>
                </a:solidFill>
              </a:rPr>
              <a:t>Many factors contribute to a negative body image, it is strongly linked to the media, friends, family and culture. Additionally, discrimination on race, size, ability and gender also play a role.  </a:t>
            </a:r>
            <a:endParaRPr lang="en-US" sz="2000">
              <a:solidFill>
                <a:schemeClr val="bg1"/>
              </a:solidFill>
              <a:ea typeface="+mn-lt"/>
              <a:cs typeface="+mn-lt"/>
            </a:endParaRPr>
          </a:p>
          <a:p>
            <a:pPr>
              <a:lnSpc>
                <a:spcPct val="90000"/>
              </a:lnSpc>
              <a:spcBef>
                <a:spcPts val="1000"/>
              </a:spcBef>
            </a:pPr>
            <a:r>
              <a:rPr lang="en-GB" sz="2000">
                <a:solidFill>
                  <a:schemeClr val="bg1"/>
                </a:solidFill>
              </a:rPr>
              <a:t>(Barlett et al., 2009). </a:t>
            </a:r>
          </a:p>
        </p:txBody>
      </p:sp>
    </p:spTree>
    <p:extLst>
      <p:ext uri="{BB962C8B-B14F-4D97-AF65-F5344CB8AC3E}">
        <p14:creationId xmlns:p14="http://schemas.microsoft.com/office/powerpoint/2010/main" val="908359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353BC003-D6B7-4BF0-937D-4A015F6DEB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027"/>
            <a:ext cx="12192000" cy="6867027"/>
            <a:chOff x="0" y="-2373"/>
            <a:chExt cx="12192000" cy="6867027"/>
          </a:xfrm>
        </p:grpSpPr>
        <p:sp>
          <p:nvSpPr>
            <p:cNvPr id="9" name="Rectangle 8">
              <a:extLst>
                <a:ext uri="{FF2B5EF4-FFF2-40B4-BE49-F238E27FC236}">
                  <a16:creationId xmlns:a16="http://schemas.microsoft.com/office/drawing/2014/main" id="{4903268C-2C5A-4507-9244-86102327B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9">
              <a:extLst>
                <a:ext uri="{FF2B5EF4-FFF2-40B4-BE49-F238E27FC236}">
                  <a16:creationId xmlns:a16="http://schemas.microsoft.com/office/drawing/2014/main" id="{539F7113-C588-46FB-ADDE-55CEC5981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6481A55-E6DE-4B8B-9847-0230D12F7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1">
              <a:extLst>
                <a:ext uri="{FF2B5EF4-FFF2-40B4-BE49-F238E27FC236}">
                  <a16:creationId xmlns:a16="http://schemas.microsoft.com/office/drawing/2014/main" id="{052FD8DB-2F6F-462A-9BF4-1E26C9332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BE52543D-8290-40DE-990A-27CC1992A3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8ECC693B-FBF3-45DD-849C-AC1B1B290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56515BC8-A1CA-4EB4-81D8-6A891458F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94608" y="402165"/>
              <a:ext cx="657405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ED9E2ADE-2C74-4E7D-8701-6AE23ABD4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B7EBD6DC-7188-4268-9886-6535F41A6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493CCA32-0C37-4525-8FFC-D62C5EEFBE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1154955" y="2120900"/>
            <a:ext cx="3133726" cy="3898900"/>
          </a:xfrm>
        </p:spPr>
        <p:txBody>
          <a:bodyPr vert="horz" lIns="91440" tIns="45720" rIns="91440" bIns="45720" rtlCol="0" anchor="t">
            <a:normAutofit/>
          </a:bodyPr>
          <a:lstStyle/>
          <a:p>
            <a:pPr marL="0" indent="0">
              <a:buNone/>
            </a:pPr>
            <a:r>
              <a:rPr lang="en-GB">
                <a:solidFill>
                  <a:schemeClr val="bg1"/>
                </a:solidFill>
                <a:effectLst/>
                <a:latin typeface="+mj-lt"/>
                <a:ea typeface="Calibri" panose="020F0502020204030204" pitchFamily="34" charset="0"/>
              </a:rPr>
              <a:t>Body image is diverse because it includes how an individual thinks about, feels and behaves towards their body. </a:t>
            </a:r>
            <a:r>
              <a:rPr lang="en-GB">
                <a:solidFill>
                  <a:schemeClr val="bg1"/>
                </a:solidFill>
                <a:latin typeface="+mj-lt"/>
                <a:ea typeface="Calibri" panose="020F0502020204030204" pitchFamily="34" charset="0"/>
              </a:rPr>
              <a:t>There are 4 dimensions of body image, (Becker, 2016).</a:t>
            </a:r>
            <a:endParaRPr lang="en-US">
              <a:solidFill>
                <a:schemeClr val="bg1"/>
              </a:solidFill>
            </a:endParaRPr>
          </a:p>
          <a:p>
            <a:endParaRPr lang="en-GB">
              <a:solidFill>
                <a:schemeClr val="bg1"/>
              </a:solidFill>
              <a:effectLst/>
              <a:latin typeface="Times New Roman" panose="02020603050405020304" pitchFamily="18" charset="0"/>
              <a:ea typeface="Calibri" panose="020F0502020204030204" pitchFamily="34" charset="0"/>
            </a:endParaRPr>
          </a:p>
        </p:txBody>
      </p:sp>
      <p:sp>
        <p:nvSpPr>
          <p:cNvPr id="20" name="Rectangle 19">
            <a:extLst>
              <a:ext uri="{FF2B5EF4-FFF2-40B4-BE49-F238E27FC236}">
                <a16:creationId xmlns:a16="http://schemas.microsoft.com/office/drawing/2014/main" id="{5014FF2D-4863-43AA-82A7-958E9F743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 name="Table 3">
            <a:extLst>
              <a:ext uri="{FF2B5EF4-FFF2-40B4-BE49-F238E27FC236}">
                <a16:creationId xmlns:a16="http://schemas.microsoft.com/office/drawing/2014/main" id="{BB1318A6-04E6-0DEA-EFBB-848076B04F9C}"/>
              </a:ext>
            </a:extLst>
          </p:cNvPr>
          <p:cNvGraphicFramePr>
            <a:graphicFrameLocks noGrp="1"/>
          </p:cNvGraphicFramePr>
          <p:nvPr>
            <p:extLst>
              <p:ext uri="{D42A27DB-BD31-4B8C-83A1-F6EECF244321}">
                <p14:modId xmlns:p14="http://schemas.microsoft.com/office/powerpoint/2010/main" val="2629961626"/>
              </p:ext>
            </p:extLst>
          </p:nvPr>
        </p:nvGraphicFramePr>
        <p:xfrm>
          <a:off x="5194607" y="1246525"/>
          <a:ext cx="6391534" cy="5130317"/>
        </p:xfrm>
        <a:graphic>
          <a:graphicData uri="http://schemas.openxmlformats.org/drawingml/2006/table">
            <a:tbl>
              <a:tblPr firstRow="1" bandRow="1">
                <a:tableStyleId>{5C22544A-7EE6-4342-B048-85BDC9FD1C3A}</a:tableStyleId>
              </a:tblPr>
              <a:tblGrid>
                <a:gridCol w="2979252">
                  <a:extLst>
                    <a:ext uri="{9D8B030D-6E8A-4147-A177-3AD203B41FA5}">
                      <a16:colId xmlns:a16="http://schemas.microsoft.com/office/drawing/2014/main" val="2119699915"/>
                    </a:ext>
                  </a:extLst>
                </a:gridCol>
                <a:gridCol w="3412282">
                  <a:extLst>
                    <a:ext uri="{9D8B030D-6E8A-4147-A177-3AD203B41FA5}">
                      <a16:colId xmlns:a16="http://schemas.microsoft.com/office/drawing/2014/main" val="2989739223"/>
                    </a:ext>
                  </a:extLst>
                </a:gridCol>
              </a:tblGrid>
              <a:tr h="391955">
                <a:tc>
                  <a:txBody>
                    <a:bodyPr/>
                    <a:lstStyle/>
                    <a:p>
                      <a:r>
                        <a:rPr lang="en-GB" sz="1800">
                          <a:latin typeface="+mj-lt"/>
                          <a:cs typeface="Times New Roman" panose="02020603050405020304" pitchFamily="18" charset="0"/>
                        </a:rPr>
                        <a:t>Dimension of body image</a:t>
                      </a:r>
                    </a:p>
                  </a:txBody>
                  <a:tcPr marL="89081" marR="89081" marT="44540" marB="44540"/>
                </a:tc>
                <a:tc>
                  <a:txBody>
                    <a:bodyPr/>
                    <a:lstStyle/>
                    <a:p>
                      <a:endParaRPr lang="en-GB" sz="1800">
                        <a:latin typeface="+mj-lt"/>
                        <a:cs typeface="Times New Roman" panose="02020603050405020304" pitchFamily="18" charset="0"/>
                      </a:endParaRPr>
                    </a:p>
                  </a:txBody>
                  <a:tcPr marL="89081" marR="89081" marT="44540" marB="44540"/>
                </a:tc>
                <a:extLst>
                  <a:ext uri="{0D108BD9-81ED-4DB2-BD59-A6C34878D82A}">
                    <a16:rowId xmlns:a16="http://schemas.microsoft.com/office/drawing/2014/main" val="2784734635"/>
                  </a:ext>
                </a:extLst>
              </a:tr>
              <a:tr h="659197">
                <a:tc>
                  <a:txBody>
                    <a:bodyPr/>
                    <a:lstStyle/>
                    <a:p>
                      <a:r>
                        <a:rPr lang="en-GB" sz="1800">
                          <a:latin typeface="+mj-lt"/>
                          <a:cs typeface="Times New Roman" panose="02020603050405020304" pitchFamily="18" charset="0"/>
                        </a:rPr>
                        <a:t>The perceptual dimension</a:t>
                      </a:r>
                    </a:p>
                  </a:txBody>
                  <a:tcPr marL="89081" marR="89081" marT="44540" marB="44540"/>
                </a:tc>
                <a:tc>
                  <a:txBody>
                    <a:bodyPr/>
                    <a:lstStyle/>
                    <a:p>
                      <a:r>
                        <a:rPr lang="en-GB" sz="1800">
                          <a:latin typeface="+mj-lt"/>
                          <a:cs typeface="Times New Roman" panose="02020603050405020304" pitchFamily="18" charset="0"/>
                        </a:rPr>
                        <a:t>Reflects how someone sees their body in their own mind.</a:t>
                      </a:r>
                    </a:p>
                  </a:txBody>
                  <a:tcPr marL="89081" marR="89081" marT="44540" marB="44540"/>
                </a:tc>
                <a:extLst>
                  <a:ext uri="{0D108BD9-81ED-4DB2-BD59-A6C34878D82A}">
                    <a16:rowId xmlns:a16="http://schemas.microsoft.com/office/drawing/2014/main" val="4185748185"/>
                  </a:ext>
                </a:extLst>
              </a:tr>
              <a:tr h="659197">
                <a:tc>
                  <a:txBody>
                    <a:bodyPr/>
                    <a:lstStyle/>
                    <a:p>
                      <a:r>
                        <a:rPr lang="en-GB" sz="1800">
                          <a:latin typeface="+mj-lt"/>
                          <a:cs typeface="Times New Roman" panose="02020603050405020304" pitchFamily="18" charset="0"/>
                        </a:rPr>
                        <a:t>The cognitive dimension</a:t>
                      </a:r>
                    </a:p>
                  </a:txBody>
                  <a:tcPr marL="89081" marR="89081" marT="44540" marB="44540"/>
                </a:tc>
                <a:tc>
                  <a:txBody>
                    <a:bodyPr/>
                    <a:lstStyle/>
                    <a:p>
                      <a:r>
                        <a:rPr lang="en-GB" sz="1800">
                          <a:latin typeface="+mj-lt"/>
                          <a:cs typeface="Times New Roman" panose="02020603050405020304" pitchFamily="18" charset="0"/>
                        </a:rPr>
                        <a:t>Reflects how someone thinks about and evaluates their body.</a:t>
                      </a:r>
                    </a:p>
                  </a:txBody>
                  <a:tcPr marL="89081" marR="89081" marT="44540" marB="44540"/>
                </a:tc>
                <a:extLst>
                  <a:ext uri="{0D108BD9-81ED-4DB2-BD59-A6C34878D82A}">
                    <a16:rowId xmlns:a16="http://schemas.microsoft.com/office/drawing/2014/main" val="721810473"/>
                  </a:ext>
                </a:extLst>
              </a:tr>
              <a:tr h="926439">
                <a:tc>
                  <a:txBody>
                    <a:bodyPr/>
                    <a:lstStyle/>
                    <a:p>
                      <a:r>
                        <a:rPr lang="en-GB" sz="1800">
                          <a:latin typeface="+mj-lt"/>
                          <a:cs typeface="Times New Roman" panose="02020603050405020304" pitchFamily="18" charset="0"/>
                        </a:rPr>
                        <a:t>The affective or emotional dimension</a:t>
                      </a:r>
                    </a:p>
                  </a:txBody>
                  <a:tcPr marL="89081" marR="89081" marT="44540" marB="44540"/>
                </a:tc>
                <a:tc>
                  <a:txBody>
                    <a:bodyPr/>
                    <a:lstStyle/>
                    <a:p>
                      <a:r>
                        <a:rPr lang="en-GB" sz="1800">
                          <a:latin typeface="+mj-lt"/>
                          <a:cs typeface="Times New Roman" panose="02020603050405020304" pitchFamily="18" charset="0"/>
                        </a:rPr>
                        <a:t>Reflects how someone feels about their body. For example, pride, embarrassment or shame.</a:t>
                      </a:r>
                    </a:p>
                  </a:txBody>
                  <a:tcPr marL="89081" marR="89081" marT="44540" marB="44540"/>
                </a:tc>
                <a:extLst>
                  <a:ext uri="{0D108BD9-81ED-4DB2-BD59-A6C34878D82A}">
                    <a16:rowId xmlns:a16="http://schemas.microsoft.com/office/drawing/2014/main" val="3460457447"/>
                  </a:ext>
                </a:extLst>
              </a:tr>
              <a:tr h="1728164">
                <a:tc>
                  <a:txBody>
                    <a:bodyPr/>
                    <a:lstStyle/>
                    <a:p>
                      <a:r>
                        <a:rPr lang="en-GB" sz="1800">
                          <a:latin typeface="+mj-lt"/>
                          <a:cs typeface="Times New Roman" panose="02020603050405020304" pitchFamily="18" charset="0"/>
                        </a:rPr>
                        <a:t>The behavioural dimension</a:t>
                      </a:r>
                    </a:p>
                  </a:txBody>
                  <a:tcPr marL="89081" marR="89081" marT="44540" marB="44540"/>
                </a:tc>
                <a:tc>
                  <a:txBody>
                    <a:bodyPr/>
                    <a:lstStyle/>
                    <a:p>
                      <a:r>
                        <a:rPr lang="en-GB" sz="1800">
                          <a:latin typeface="+mj-lt"/>
                          <a:cs typeface="Times New Roman" panose="02020603050405020304" pitchFamily="18" charset="0"/>
                        </a:rPr>
                        <a:t>Represents the behaviours and actions taken which are motivated by body image. For example, photoshopping images or wearing bigger clothes to cover up.</a:t>
                      </a:r>
                    </a:p>
                  </a:txBody>
                  <a:tcPr marL="89081" marR="89081" marT="44540" marB="44540"/>
                </a:tc>
                <a:extLst>
                  <a:ext uri="{0D108BD9-81ED-4DB2-BD59-A6C34878D82A}">
                    <a16:rowId xmlns:a16="http://schemas.microsoft.com/office/drawing/2014/main" val="832459466"/>
                  </a:ext>
                </a:extLst>
              </a:tr>
            </a:tbl>
          </a:graphicData>
        </a:graphic>
      </p:graphicFrame>
    </p:spTree>
    <p:extLst>
      <p:ext uri="{BB962C8B-B14F-4D97-AF65-F5344CB8AC3E}">
        <p14:creationId xmlns:p14="http://schemas.microsoft.com/office/powerpoint/2010/main" val="2930026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3A114B-CAF8-402E-A898-DEE2C2022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64E68BB1-DCF6-49AB-8FF1-7E68DCBC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A9B8539-604B-420E-BA1B-0A2E64CD7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236CAA2-54C3-4136-B0CC-6837B14D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40F86E67-9E86-453F-92BC-648189829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1" name="Rectangle 20">
            <a:extLst>
              <a:ext uri="{FF2B5EF4-FFF2-40B4-BE49-F238E27FC236}">
                <a16:creationId xmlns:a16="http://schemas.microsoft.com/office/drawing/2014/main" id="{F73C5439-21D4-46F3-9CF4-FF1CE786F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B798BFE0-59E7-1978-3C3B-1BED4145EB18}"/>
              </a:ext>
            </a:extLst>
          </p:cNvPr>
          <p:cNvSpPr txBox="1"/>
          <p:nvPr/>
        </p:nvSpPr>
        <p:spPr>
          <a:xfrm>
            <a:off x="784151" y="1207238"/>
            <a:ext cx="10488575" cy="46115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Wingdings"/>
              <a:buChar char="Ø"/>
            </a:pPr>
            <a:r>
              <a:rPr lang="en-GB" sz="2000" b="1">
                <a:solidFill>
                  <a:schemeClr val="bg1"/>
                </a:solidFill>
              </a:rPr>
              <a:t>Body reality </a:t>
            </a:r>
            <a:r>
              <a:rPr lang="en-GB" sz="2000">
                <a:solidFill>
                  <a:schemeClr val="bg1"/>
                </a:solidFill>
              </a:rPr>
              <a:t>refers to biology and actual physical characteristics. It is the reality of what someone looks like.</a:t>
            </a:r>
            <a:endParaRPr lang="en-US" sz="2000">
              <a:solidFill>
                <a:schemeClr val="bg1"/>
              </a:solidFill>
              <a:ea typeface="+mn-lt"/>
              <a:cs typeface="+mn-lt"/>
            </a:endParaRPr>
          </a:p>
          <a:p>
            <a:pPr marL="342900" indent="-342900">
              <a:lnSpc>
                <a:spcPct val="90000"/>
              </a:lnSpc>
              <a:spcBef>
                <a:spcPts val="1000"/>
              </a:spcBef>
              <a:buFont typeface="Wingdings"/>
              <a:buChar char="Ø"/>
            </a:pPr>
            <a:r>
              <a:rPr lang="en-GB" sz="2000" b="1">
                <a:solidFill>
                  <a:schemeClr val="bg1"/>
                </a:solidFill>
              </a:rPr>
              <a:t>Body ideal </a:t>
            </a:r>
            <a:r>
              <a:rPr lang="en-GB" sz="2000">
                <a:solidFill>
                  <a:schemeClr val="bg1"/>
                </a:solidFill>
              </a:rPr>
              <a:t>is how someone thinks their body should look. There are various psychological and social factors that influence this e.g. social media.</a:t>
            </a:r>
            <a:endParaRPr lang="en-GB" sz="2000">
              <a:solidFill>
                <a:schemeClr val="bg1"/>
              </a:solidFill>
              <a:ea typeface="+mn-lt"/>
              <a:cs typeface="+mn-lt"/>
            </a:endParaRPr>
          </a:p>
          <a:p>
            <a:pPr marL="342900" indent="-342900">
              <a:lnSpc>
                <a:spcPct val="90000"/>
              </a:lnSpc>
              <a:spcBef>
                <a:spcPts val="1000"/>
              </a:spcBef>
              <a:buFont typeface="Wingdings"/>
              <a:buChar char="Ø"/>
            </a:pPr>
            <a:r>
              <a:rPr lang="en-GB" sz="2000">
                <a:solidFill>
                  <a:schemeClr val="bg1"/>
                </a:solidFill>
              </a:rPr>
              <a:t>Poor body image occurs when there is a mismatch between body reality and body ideal.</a:t>
            </a:r>
            <a:endParaRPr lang="en-US" sz="2000">
              <a:solidFill>
                <a:schemeClr val="bg1"/>
              </a:solidFill>
            </a:endParaRPr>
          </a:p>
          <a:p>
            <a:pPr>
              <a:lnSpc>
                <a:spcPct val="90000"/>
              </a:lnSpc>
              <a:spcBef>
                <a:spcPts val="1000"/>
              </a:spcBef>
            </a:pPr>
            <a:r>
              <a:rPr lang="en-GB" sz="2000">
                <a:solidFill>
                  <a:schemeClr val="bg1"/>
                </a:solidFill>
              </a:rPr>
              <a:t>(Tiller et al., 2020). </a:t>
            </a:r>
            <a:endParaRPr lang="en-US" sz="2000">
              <a:solidFill>
                <a:schemeClr val="bg1"/>
              </a:solidFill>
              <a:ea typeface="+mn-lt"/>
              <a:cs typeface="+mn-lt"/>
            </a:endParaRPr>
          </a:p>
          <a:p>
            <a:pPr marL="342900" indent="-342900">
              <a:lnSpc>
                <a:spcPct val="90000"/>
              </a:lnSpc>
              <a:spcBef>
                <a:spcPts val="1000"/>
              </a:spcBef>
              <a:buFont typeface="Wingdings"/>
              <a:buChar char="Ø"/>
            </a:pPr>
            <a:r>
              <a:rPr lang="en-GB" sz="2000">
                <a:solidFill>
                  <a:schemeClr val="bg1"/>
                </a:solidFill>
              </a:rPr>
              <a:t>Poor body image is also known as ‘body image disturbance’ where the individual has an altered perception of their body. They experience negative thoughts and feelings which can show through behaviour.</a:t>
            </a:r>
            <a:endParaRPr lang="en-US" sz="2000">
              <a:solidFill>
                <a:schemeClr val="bg1"/>
              </a:solidFill>
              <a:ea typeface="+mn-lt"/>
              <a:cs typeface="+mn-lt"/>
            </a:endParaRPr>
          </a:p>
          <a:p>
            <a:pPr marL="342900" indent="-342900">
              <a:lnSpc>
                <a:spcPct val="90000"/>
              </a:lnSpc>
              <a:spcBef>
                <a:spcPts val="1000"/>
              </a:spcBef>
              <a:buFont typeface="Wingdings"/>
              <a:buChar char="Ø"/>
            </a:pPr>
            <a:r>
              <a:rPr lang="en-GB" sz="2000">
                <a:solidFill>
                  <a:schemeClr val="bg1"/>
                </a:solidFill>
              </a:rPr>
              <a:t>Body dissatisfaction creates negative attitudes, a damaging mentality and negative habits. Body dissatisfaction in young adults is associated with increased rate of smoking and drug use, some may also consider cosmetic surgery, (Frank et al, 2009).</a:t>
            </a:r>
            <a:endParaRPr lang="en-GB">
              <a:solidFill>
                <a:schemeClr val="bg1"/>
              </a:solidFill>
            </a:endParaRPr>
          </a:p>
        </p:txBody>
      </p:sp>
    </p:spTree>
    <p:extLst>
      <p:ext uri="{BB962C8B-B14F-4D97-AF65-F5344CB8AC3E}">
        <p14:creationId xmlns:p14="http://schemas.microsoft.com/office/powerpoint/2010/main" val="3963505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F0A9038-E51D-B9E2-E804-BCDBE6AFF014}"/>
              </a:ext>
            </a:extLst>
          </p:cNvPr>
          <p:cNvSpPr txBox="1"/>
          <p:nvPr/>
        </p:nvSpPr>
        <p:spPr>
          <a:xfrm>
            <a:off x="769326" y="2395904"/>
            <a:ext cx="997926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Plastic surgery Statistics 2021according to British Association of Aesthetic Plastic Surgeons (BAAPS): </a:t>
            </a:r>
          </a:p>
          <a:p>
            <a:endParaRPr lang="en-GB" sz="2000" dirty="0"/>
          </a:p>
          <a:p>
            <a:r>
              <a:rPr lang="en-GB" sz="2000" dirty="0"/>
              <a:t>- Approximately 15,400 cosmetic procedures were performed in the UK in 2021, 49% of which are 40–54-year-olds</a:t>
            </a:r>
          </a:p>
          <a:p>
            <a:r>
              <a:rPr lang="en-GB" sz="2000" dirty="0"/>
              <a:t>- Cosmetic procedures include, liposuction, face lift, rhinoplasty, hair t</a:t>
            </a:r>
            <a:r>
              <a:rPr lang="en-GB" sz="2000" dirty="0">
                <a:solidFill>
                  <a:schemeClr val="tx1">
                    <a:lumMod val="95000"/>
                    <a:lumOff val="5000"/>
                  </a:schemeClr>
                </a:solidFill>
              </a:rPr>
              <a:t>ransplant, tummy tuck etc..</a:t>
            </a:r>
          </a:p>
          <a:p>
            <a:r>
              <a:rPr lang="en-GB" sz="2000" dirty="0">
                <a:solidFill>
                  <a:schemeClr val="tx1">
                    <a:lumMod val="95000"/>
                    <a:lumOff val="5000"/>
                  </a:schemeClr>
                </a:solidFill>
              </a:rPr>
              <a:t>- A further 21,000 non-surgical procedures took place in 2021</a:t>
            </a:r>
          </a:p>
          <a:p>
            <a:r>
              <a:rPr lang="en-GB" sz="2000" dirty="0">
                <a:solidFill>
                  <a:schemeClr val="tx1">
                    <a:lumMod val="95000"/>
                    <a:lumOff val="5000"/>
                  </a:schemeClr>
                </a:solidFill>
              </a:rPr>
              <a:t>43% of adults in the UK increasingly consider non-surgical cosmetic surgery such as Botox and fillers.</a:t>
            </a:r>
          </a:p>
          <a:p>
            <a:r>
              <a:rPr lang="en-GB" sz="2000" dirty="0">
                <a:solidFill>
                  <a:schemeClr val="tx1">
                    <a:lumMod val="95000"/>
                    <a:lumOff val="5000"/>
                  </a:schemeClr>
                </a:solidFill>
              </a:rPr>
              <a:t>Women had 93% of all cosmetic procedures performed in the UK with a total of 14,354 compared to 1054 men. </a:t>
            </a:r>
          </a:p>
        </p:txBody>
      </p:sp>
    </p:spTree>
    <p:extLst>
      <p:ext uri="{BB962C8B-B14F-4D97-AF65-F5344CB8AC3E}">
        <p14:creationId xmlns:p14="http://schemas.microsoft.com/office/powerpoint/2010/main" val="3506518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4" name="Rectangle 7">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 name="Oval 9">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Oval 11">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Rectangle 15">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 name="Content Placeholder 1">
            <a:extLst>
              <a:ext uri="{FF2B5EF4-FFF2-40B4-BE49-F238E27FC236}">
                <a16:creationId xmlns:a16="http://schemas.microsoft.com/office/drawing/2014/main" id="{C874F830-AF54-777B-1380-BB4BC51BD774}"/>
              </a:ext>
            </a:extLst>
          </p:cNvPr>
          <p:cNvGraphicFramePr>
            <a:graphicFrameLocks noGrp="1"/>
          </p:cNvGraphicFramePr>
          <p:nvPr>
            <p:ph idx="1"/>
            <p:extLst>
              <p:ext uri="{D42A27DB-BD31-4B8C-83A1-F6EECF244321}">
                <p14:modId xmlns:p14="http://schemas.microsoft.com/office/powerpoint/2010/main" val="3098782179"/>
              </p:ext>
            </p:extLst>
          </p:nvPr>
        </p:nvGraphicFramePr>
        <p:xfrm>
          <a:off x="1155700" y="737419"/>
          <a:ext cx="9817100" cy="54077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9637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5041399" y="1085549"/>
            <a:ext cx="5579707" cy="4686903"/>
          </a:xfrm>
        </p:spPr>
        <p:txBody>
          <a:bodyPr vert="horz" lIns="91440" tIns="45720" rIns="91440" bIns="45720" rtlCol="0" anchor="ctr">
            <a:normAutofit/>
          </a:bodyPr>
          <a:lstStyle/>
          <a:p>
            <a:pPr marL="0" indent="0">
              <a:lnSpc>
                <a:spcPct val="90000"/>
              </a:lnSpc>
              <a:buNone/>
            </a:pPr>
            <a:endParaRPr lang="en-GB" sz="1500">
              <a:solidFill>
                <a:schemeClr val="tx1"/>
              </a:solidFill>
              <a:latin typeface="+mj-lt"/>
              <a:cs typeface="Times New Roman"/>
            </a:endParaRPr>
          </a:p>
          <a:p>
            <a:pPr marL="0" indent="0">
              <a:lnSpc>
                <a:spcPct val="90000"/>
              </a:lnSpc>
              <a:buNone/>
            </a:pPr>
            <a:endParaRPr lang="en-GB" sz="1500">
              <a:solidFill>
                <a:schemeClr val="tx1"/>
              </a:solidFill>
              <a:latin typeface="+mj-lt"/>
              <a:cs typeface="Times New Roman" panose="02020603050405020304" pitchFamily="18" charset="0"/>
            </a:endParaRPr>
          </a:p>
          <a:p>
            <a:pPr>
              <a:lnSpc>
                <a:spcPct val="90000"/>
              </a:lnSpc>
            </a:pPr>
            <a:r>
              <a:rPr lang="en-GB" sz="1500" b="1">
                <a:solidFill>
                  <a:schemeClr val="tx1"/>
                </a:solidFill>
                <a:latin typeface="+mj-lt"/>
                <a:cs typeface="Times New Roman"/>
              </a:rPr>
              <a:t>Behavioural factors: </a:t>
            </a:r>
            <a:r>
              <a:rPr lang="en-GB" sz="1500">
                <a:solidFill>
                  <a:schemeClr val="tx1"/>
                </a:solidFill>
                <a:latin typeface="+mj-lt"/>
                <a:cs typeface="Times New Roman"/>
              </a:rPr>
              <a:t>exercising, dieting, grooming etc.</a:t>
            </a:r>
          </a:p>
          <a:p>
            <a:pPr marL="0" indent="0">
              <a:lnSpc>
                <a:spcPct val="90000"/>
              </a:lnSpc>
              <a:buNone/>
            </a:pPr>
            <a:endParaRPr lang="en-GB" sz="1500">
              <a:solidFill>
                <a:schemeClr val="tx1"/>
              </a:solidFill>
              <a:latin typeface="+mj-lt"/>
              <a:cs typeface="Times New Roman" panose="02020603050405020304" pitchFamily="18" charset="0"/>
            </a:endParaRPr>
          </a:p>
          <a:p>
            <a:pPr>
              <a:lnSpc>
                <a:spcPct val="90000"/>
              </a:lnSpc>
            </a:pPr>
            <a:r>
              <a:rPr lang="en-GB" sz="1500" b="1">
                <a:solidFill>
                  <a:schemeClr val="tx1"/>
                </a:solidFill>
                <a:latin typeface="+mj-lt"/>
                <a:cs typeface="Times New Roman"/>
              </a:rPr>
              <a:t>Psychological factors: </a:t>
            </a:r>
            <a:r>
              <a:rPr lang="en-GB" sz="1500">
                <a:solidFill>
                  <a:schemeClr val="tx1"/>
                </a:solidFill>
                <a:latin typeface="+mj-lt"/>
                <a:cs typeface="Times New Roman"/>
              </a:rPr>
              <a:t>self-esteem, self-concept etc.</a:t>
            </a:r>
          </a:p>
          <a:p>
            <a:pPr>
              <a:lnSpc>
                <a:spcPct val="90000"/>
              </a:lnSpc>
            </a:pPr>
            <a:endParaRPr lang="en-GB" sz="1500">
              <a:solidFill>
                <a:schemeClr val="tx1"/>
              </a:solidFill>
              <a:latin typeface="+mj-lt"/>
              <a:cs typeface="Times New Roman" panose="02020603050405020304" pitchFamily="18" charset="0"/>
            </a:endParaRPr>
          </a:p>
          <a:p>
            <a:pPr>
              <a:lnSpc>
                <a:spcPct val="90000"/>
              </a:lnSpc>
            </a:pPr>
            <a:r>
              <a:rPr lang="en-GB" sz="1500" b="1">
                <a:solidFill>
                  <a:schemeClr val="tx1"/>
                </a:solidFill>
                <a:latin typeface="+mj-lt"/>
                <a:cs typeface="Times New Roman"/>
              </a:rPr>
              <a:t>Physical factors: </a:t>
            </a:r>
            <a:r>
              <a:rPr lang="en-GB" sz="1500">
                <a:solidFill>
                  <a:schemeClr val="tx1"/>
                </a:solidFill>
                <a:latin typeface="+mj-lt"/>
                <a:cs typeface="Times New Roman"/>
              </a:rPr>
              <a:t>includes both physical characteristics and physical changes, such as body composition, muscle mass, aging or injury.</a:t>
            </a:r>
          </a:p>
          <a:p>
            <a:pPr>
              <a:lnSpc>
                <a:spcPct val="90000"/>
              </a:lnSpc>
            </a:pPr>
            <a:endParaRPr lang="en-GB" sz="1500">
              <a:solidFill>
                <a:schemeClr val="tx1"/>
              </a:solidFill>
              <a:latin typeface="+mj-lt"/>
              <a:cs typeface="Times New Roman" panose="02020603050405020304" pitchFamily="18" charset="0"/>
            </a:endParaRPr>
          </a:p>
          <a:p>
            <a:pPr>
              <a:lnSpc>
                <a:spcPct val="90000"/>
              </a:lnSpc>
            </a:pPr>
            <a:r>
              <a:rPr lang="en-GB" sz="1500" b="1">
                <a:solidFill>
                  <a:schemeClr val="tx1"/>
                </a:solidFill>
                <a:latin typeface="+mj-lt"/>
                <a:cs typeface="Times New Roman"/>
              </a:rPr>
              <a:t>Socio-cultural factors: </a:t>
            </a:r>
            <a:r>
              <a:rPr lang="en-GB" sz="1500">
                <a:solidFill>
                  <a:schemeClr val="tx1"/>
                </a:solidFill>
                <a:latin typeface="+mj-lt"/>
                <a:cs typeface="Times New Roman"/>
              </a:rPr>
              <a:t>television, magazines, and social media.</a:t>
            </a:r>
          </a:p>
          <a:p>
            <a:pPr>
              <a:lnSpc>
                <a:spcPct val="90000"/>
              </a:lnSpc>
            </a:pPr>
            <a:endParaRPr lang="en-GB" sz="1500">
              <a:solidFill>
                <a:schemeClr val="tx1"/>
              </a:solidFill>
              <a:latin typeface="+mj-lt"/>
              <a:cs typeface="Times New Roman" panose="02020603050405020304" pitchFamily="18" charset="0"/>
            </a:endParaRPr>
          </a:p>
          <a:p>
            <a:pPr>
              <a:lnSpc>
                <a:spcPct val="90000"/>
              </a:lnSpc>
            </a:pPr>
            <a:r>
              <a:rPr lang="en-GB" sz="1500" b="1">
                <a:solidFill>
                  <a:schemeClr val="tx1"/>
                </a:solidFill>
                <a:latin typeface="+mj-lt"/>
                <a:cs typeface="Times New Roman"/>
              </a:rPr>
              <a:t>Interpersonal factors: </a:t>
            </a:r>
            <a:r>
              <a:rPr lang="en-GB" sz="1500">
                <a:solidFill>
                  <a:schemeClr val="tx1"/>
                </a:solidFill>
                <a:latin typeface="+mj-lt"/>
                <a:cs typeface="Times New Roman"/>
              </a:rPr>
              <a:t>bullying, criticism or compliments.</a:t>
            </a:r>
          </a:p>
          <a:p>
            <a:pPr>
              <a:lnSpc>
                <a:spcPct val="90000"/>
              </a:lnSpc>
            </a:pPr>
            <a:endParaRPr lang="en-GB" sz="1500">
              <a:solidFill>
                <a:schemeClr val="tx1"/>
              </a:solidFill>
              <a:latin typeface="Times New Roman" panose="02020603050405020304" pitchFamily="18" charset="0"/>
              <a:cs typeface="Times New Roman" panose="02020603050405020304" pitchFamily="18" charset="0"/>
            </a:endParaRPr>
          </a:p>
        </p:txBody>
      </p:sp>
      <p:sp>
        <p:nvSpPr>
          <p:cNvPr id="16" name="Footer Placeholder 4">
            <a:extLst>
              <a:ext uri="{FF2B5EF4-FFF2-40B4-BE49-F238E27FC236}">
                <a16:creationId xmlns:a16="http://schemas.microsoft.com/office/drawing/2014/main" id="{0308D749-5984-4BB8-A788-A85D24304A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a:solidFill>
                <a:srgbClr val="B31166"/>
              </a:solidFill>
            </a:endParaRPr>
          </a:p>
        </p:txBody>
      </p:sp>
      <p:sp>
        <p:nvSpPr>
          <p:cNvPr id="18" name="Date Placeholder 3">
            <a:extLst>
              <a:ext uri="{FF2B5EF4-FFF2-40B4-BE49-F238E27FC236}">
                <a16:creationId xmlns:a16="http://schemas.microsoft.com/office/drawing/2014/main" id="{95B8172D-A4C8-41B4-8991-78BBEC4039D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a:solidFill>
                <a:srgbClr val="B31166"/>
              </a:solidFill>
            </a:endParaRPr>
          </a:p>
        </p:txBody>
      </p:sp>
      <p:sp>
        <p:nvSpPr>
          <p:cNvPr id="2" name="TextBox 1">
            <a:extLst>
              <a:ext uri="{FF2B5EF4-FFF2-40B4-BE49-F238E27FC236}">
                <a16:creationId xmlns:a16="http://schemas.microsoft.com/office/drawing/2014/main" id="{AD764076-C1F2-CBE5-9C58-127E28C7D72E}"/>
              </a:ext>
            </a:extLst>
          </p:cNvPr>
          <p:cNvSpPr txBox="1"/>
          <p:nvPr/>
        </p:nvSpPr>
        <p:spPr>
          <a:xfrm>
            <a:off x="1039091" y="2814204"/>
            <a:ext cx="32615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Examples of these are...</a:t>
            </a:r>
          </a:p>
        </p:txBody>
      </p:sp>
    </p:spTree>
    <p:extLst>
      <p:ext uri="{BB962C8B-B14F-4D97-AF65-F5344CB8AC3E}">
        <p14:creationId xmlns:p14="http://schemas.microsoft.com/office/powerpoint/2010/main" val="147116547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3A114B-CAF8-402E-A898-DEE2C2022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64E68BB1-DCF6-49AB-8FF1-7E68DCBC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A9B8539-604B-420E-BA1B-0A2E64CD7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236CAA2-54C3-4136-B0CC-6837B14D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40F86E67-9E86-453F-92BC-648189829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1" name="Rectangle 20">
            <a:extLst>
              <a:ext uri="{FF2B5EF4-FFF2-40B4-BE49-F238E27FC236}">
                <a16:creationId xmlns:a16="http://schemas.microsoft.com/office/drawing/2014/main" id="{F73C5439-21D4-46F3-9CF4-FF1CE786F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B798BFE0-59E7-1978-3C3B-1BED4145EB18}"/>
              </a:ext>
            </a:extLst>
          </p:cNvPr>
          <p:cNvSpPr txBox="1"/>
          <p:nvPr/>
        </p:nvSpPr>
        <p:spPr>
          <a:xfrm>
            <a:off x="748709" y="976866"/>
            <a:ext cx="10488575" cy="4680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Wingdings"/>
              <a:buChar char="Ø"/>
            </a:pPr>
            <a:r>
              <a:rPr lang="en-US" sz="1900">
                <a:solidFill>
                  <a:schemeClr val="bg1"/>
                </a:solidFill>
              </a:rPr>
              <a:t>Some define their self-worth based on how they look and think they cannot be as valued or loved if they are not 'attractive' enough.</a:t>
            </a:r>
            <a:endParaRPr lang="en-US" sz="1900">
              <a:solidFill>
                <a:schemeClr val="bg1"/>
              </a:solidFill>
              <a:ea typeface="+mn-lt"/>
              <a:cs typeface="+mn-lt"/>
            </a:endParaRPr>
          </a:p>
          <a:p>
            <a:pPr marL="342900" indent="-342900">
              <a:lnSpc>
                <a:spcPct val="90000"/>
              </a:lnSpc>
              <a:spcBef>
                <a:spcPts val="1000"/>
              </a:spcBef>
              <a:buFont typeface="Wingdings"/>
              <a:buChar char="Ø"/>
            </a:pPr>
            <a:endParaRPr lang="en-US" sz="1900">
              <a:solidFill>
                <a:schemeClr val="bg1"/>
              </a:solidFill>
              <a:ea typeface="+mn-lt"/>
              <a:cs typeface="+mn-lt"/>
            </a:endParaRPr>
          </a:p>
          <a:p>
            <a:pPr>
              <a:lnSpc>
                <a:spcPct val="90000"/>
              </a:lnSpc>
              <a:spcBef>
                <a:spcPts val="1000"/>
              </a:spcBef>
            </a:pPr>
            <a:r>
              <a:rPr lang="en-US" sz="1900" b="1">
                <a:solidFill>
                  <a:schemeClr val="bg1"/>
                </a:solidFill>
              </a:rPr>
              <a:t>Some people are more likely to develop negative body image than others, for example: </a:t>
            </a:r>
            <a:endParaRPr lang="en-US" sz="1900">
              <a:solidFill>
                <a:schemeClr val="bg1"/>
              </a:solidFill>
              <a:ea typeface="+mn-lt"/>
              <a:cs typeface="+mn-lt"/>
            </a:endParaRPr>
          </a:p>
          <a:p>
            <a:pPr marL="342900" indent="-342900">
              <a:lnSpc>
                <a:spcPct val="90000"/>
              </a:lnSpc>
              <a:spcBef>
                <a:spcPts val="1000"/>
              </a:spcBef>
              <a:buFont typeface="Wingdings"/>
              <a:buChar char="Ø"/>
            </a:pPr>
            <a:r>
              <a:rPr lang="en-US" sz="1900">
                <a:solidFill>
                  <a:schemeClr val="bg1"/>
                </a:solidFill>
              </a:rPr>
              <a:t>Age is a huge factor when it comes to body image. Teenagers and young people are at the most risk due to social media. 37% of teenagers felt upset about how they look and 31% of teenagers had negative thoughts about their body image, (Nichols et al., 2018).</a:t>
            </a:r>
            <a:endParaRPr lang="en-US" sz="1900">
              <a:solidFill>
                <a:schemeClr val="bg1"/>
              </a:solidFill>
              <a:ea typeface="+mn-lt"/>
              <a:cs typeface="+mn-lt"/>
            </a:endParaRPr>
          </a:p>
          <a:p>
            <a:pPr marL="342900" indent="-342900">
              <a:lnSpc>
                <a:spcPct val="90000"/>
              </a:lnSpc>
              <a:spcBef>
                <a:spcPts val="1000"/>
              </a:spcBef>
              <a:buFont typeface="Wingdings"/>
              <a:buChar char="Ø"/>
            </a:pPr>
            <a:r>
              <a:rPr lang="en-US" sz="1900">
                <a:solidFill>
                  <a:schemeClr val="bg1"/>
                </a:solidFill>
              </a:rPr>
              <a:t>Gender is also an important factor. Women are more likely to experience body dissatisfaction than men, 62% of women feel negative about their body compared to 53% of men, however negative body image is increasing in men also, (Griffiths, 2016).</a:t>
            </a:r>
            <a:endParaRPr lang="en-US" sz="1900">
              <a:solidFill>
                <a:schemeClr val="bg1"/>
              </a:solidFill>
              <a:ea typeface="+mn-lt"/>
              <a:cs typeface="+mn-lt"/>
            </a:endParaRPr>
          </a:p>
          <a:p>
            <a:pPr marL="342900" indent="-342900">
              <a:lnSpc>
                <a:spcPct val="90000"/>
              </a:lnSpc>
              <a:spcBef>
                <a:spcPts val="1000"/>
              </a:spcBef>
              <a:buFont typeface="Wingdings"/>
              <a:buChar char="Ø"/>
            </a:pPr>
            <a:r>
              <a:rPr lang="en-US" sz="1900">
                <a:solidFill>
                  <a:schemeClr val="bg1"/>
                </a:solidFill>
              </a:rPr>
              <a:t>Body size is important due to societal focus on weight, a higher weight is associated with negative body image which develops into low self-esteem and depression. </a:t>
            </a:r>
            <a:endParaRPr lang="en-GB" sz="1900">
              <a:solidFill>
                <a:schemeClr val="bg1"/>
              </a:solidFill>
            </a:endParaRPr>
          </a:p>
        </p:txBody>
      </p:sp>
    </p:spTree>
    <p:extLst>
      <p:ext uri="{BB962C8B-B14F-4D97-AF65-F5344CB8AC3E}">
        <p14:creationId xmlns:p14="http://schemas.microsoft.com/office/powerpoint/2010/main" val="40356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3A114B-CAF8-402E-A898-DEE2C2022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64E68BB1-DCF6-49AB-8FF1-7E68DCBC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A9B8539-604B-420E-BA1B-0A2E64CD7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236CAA2-54C3-4136-B0CC-6837B14D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40F86E67-9E86-453F-92BC-648189829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1" name="Rectangle 20">
            <a:extLst>
              <a:ext uri="{FF2B5EF4-FFF2-40B4-BE49-F238E27FC236}">
                <a16:creationId xmlns:a16="http://schemas.microsoft.com/office/drawing/2014/main" id="{F73C5439-21D4-46F3-9CF4-FF1CE786F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B798BFE0-59E7-1978-3C3B-1BED4145EB18}"/>
              </a:ext>
            </a:extLst>
          </p:cNvPr>
          <p:cNvSpPr txBox="1"/>
          <p:nvPr/>
        </p:nvSpPr>
        <p:spPr>
          <a:xfrm>
            <a:off x="846174" y="1614819"/>
            <a:ext cx="10488575" cy="3257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Wingdings"/>
              <a:buChar char="Ø"/>
            </a:pPr>
            <a:r>
              <a:rPr lang="en-GB" sz="2100">
                <a:solidFill>
                  <a:schemeClr val="bg1"/>
                </a:solidFill>
              </a:rPr>
              <a:t>Body image is important because it affects all types of people, everyone has negative and positive thoughts about their body image, the thoughts and feelings about the way we look can affect everyday lives. It is important to raise awareness of the consequences of a negative body image </a:t>
            </a:r>
            <a:endParaRPr lang="en-US" sz="2100">
              <a:solidFill>
                <a:schemeClr val="bg1"/>
              </a:solidFill>
              <a:ea typeface="+mn-lt"/>
              <a:cs typeface="+mn-lt"/>
            </a:endParaRPr>
          </a:p>
          <a:p>
            <a:pPr marL="342900" indent="-342900">
              <a:lnSpc>
                <a:spcPct val="90000"/>
              </a:lnSpc>
              <a:spcBef>
                <a:spcPts val="1000"/>
              </a:spcBef>
              <a:buFont typeface="Wingdings"/>
              <a:buChar char="Ø"/>
            </a:pPr>
            <a:r>
              <a:rPr lang="en-GB" sz="2100">
                <a:solidFill>
                  <a:schemeClr val="bg1"/>
                </a:solidFill>
              </a:rPr>
              <a:t>Having body image concerns is a relatively common experience and is not a mental health problem in itself, however, it can be a risk factor for many mental health problems such as anxiety, depression, low self-esteem etc..</a:t>
            </a:r>
            <a:endParaRPr lang="en-US" sz="2100">
              <a:solidFill>
                <a:schemeClr val="bg1"/>
              </a:solidFill>
              <a:ea typeface="+mn-lt"/>
              <a:cs typeface="+mn-lt"/>
            </a:endParaRPr>
          </a:p>
          <a:p>
            <a:pPr marL="342900" indent="-342900">
              <a:lnSpc>
                <a:spcPct val="90000"/>
              </a:lnSpc>
              <a:spcBef>
                <a:spcPts val="1000"/>
              </a:spcBef>
              <a:buFont typeface="Wingdings"/>
              <a:buChar char="Ø"/>
            </a:pPr>
            <a:r>
              <a:rPr lang="en-GB" sz="2100">
                <a:solidFill>
                  <a:schemeClr val="bg1"/>
                </a:solidFill>
              </a:rPr>
              <a:t>Clearly action is needed to build and promote positive body image and support good mental health and well-being in our bodies. Some strategies and treatments will later be explained in further detail. </a:t>
            </a:r>
          </a:p>
        </p:txBody>
      </p:sp>
    </p:spTree>
    <p:extLst>
      <p:ext uri="{BB962C8B-B14F-4D97-AF65-F5344CB8AC3E}">
        <p14:creationId xmlns:p14="http://schemas.microsoft.com/office/powerpoint/2010/main" val="1194206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46AC64B6-5299-4EDC-A5BA-C486DE6052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9" name="Rectangle 8">
              <a:extLst>
                <a:ext uri="{FF2B5EF4-FFF2-40B4-BE49-F238E27FC236}">
                  <a16:creationId xmlns:a16="http://schemas.microsoft.com/office/drawing/2014/main" id="{BA11BA08-D406-4EBC-80F9-8C9B13860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9">
              <a:extLst>
                <a:ext uri="{FF2B5EF4-FFF2-40B4-BE49-F238E27FC236}">
                  <a16:creationId xmlns:a16="http://schemas.microsoft.com/office/drawing/2014/main" id="{1CD848F9-F2DE-446B-8417-F43DDB436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2950ADE9-C1AB-43FC-837A-4805DF5D7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1">
              <a:extLst>
                <a:ext uri="{FF2B5EF4-FFF2-40B4-BE49-F238E27FC236}">
                  <a16:creationId xmlns:a16="http://schemas.microsoft.com/office/drawing/2014/main" id="{B4A32DB1-B927-4CC4-86F7-62404124F1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D096476B-32CF-4EEC-A4D2-18B931E582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5" name="Rectangle 14">
            <a:extLst>
              <a:ext uri="{FF2B5EF4-FFF2-40B4-BE49-F238E27FC236}">
                <a16:creationId xmlns:a16="http://schemas.microsoft.com/office/drawing/2014/main" id="{CB300B9C-C1F6-47BC-A43F-3B172CD7F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7" name="Group 16">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8" name="Rectangle 17">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9"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cxnSp>
        <p:nvCxnSpPr>
          <p:cNvPr id="21" name="Straight Connector 20">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27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DBE13A8-56A8-6C74-BA6B-121D3026482E}"/>
              </a:ext>
            </a:extLst>
          </p:cNvPr>
          <p:cNvSpPr txBox="1"/>
          <p:nvPr/>
        </p:nvSpPr>
        <p:spPr>
          <a:xfrm>
            <a:off x="587005" y="609156"/>
            <a:ext cx="10953750" cy="42693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1100" b="1"/>
              <a:t>References (Lauren)</a:t>
            </a:r>
            <a:endParaRPr lang="en-US" sz="1100">
              <a:ea typeface="+mn-lt"/>
              <a:cs typeface="+mn-lt"/>
            </a:endParaRPr>
          </a:p>
          <a:p>
            <a:pPr marL="285750" indent="-285750">
              <a:lnSpc>
                <a:spcPct val="90000"/>
              </a:lnSpc>
              <a:spcBef>
                <a:spcPts val="1000"/>
              </a:spcBef>
              <a:buFont typeface="Arial"/>
              <a:buChar char="•"/>
            </a:pPr>
            <a:r>
              <a:rPr lang="en-GB" sz="1100"/>
              <a:t>Levine, M.P., Smolak, L., (2015) 'The role of protective factors in the prevention of negative body image and disordered eating'</a:t>
            </a:r>
            <a:r>
              <a:rPr lang="en-GB" sz="1100" i="1"/>
              <a:t>. Eat </a:t>
            </a:r>
            <a:r>
              <a:rPr lang="en-GB" sz="1100" i="1" err="1"/>
              <a:t>Disord</a:t>
            </a:r>
            <a:r>
              <a:rPr lang="en-GB" sz="1100"/>
              <a:t> :24 (1), P.39-46</a:t>
            </a:r>
            <a:endParaRPr lang="en-GB" sz="1100">
              <a:ea typeface="+mn-lt"/>
              <a:cs typeface="+mn-lt"/>
            </a:endParaRPr>
          </a:p>
          <a:p>
            <a:pPr marL="285750" indent="-285750">
              <a:lnSpc>
                <a:spcPct val="90000"/>
              </a:lnSpc>
              <a:spcBef>
                <a:spcPts val="1000"/>
              </a:spcBef>
              <a:buFont typeface="Arial"/>
              <a:buChar char="•"/>
            </a:pPr>
            <a:r>
              <a:rPr lang="en-GB" sz="1100"/>
              <a:t>Tiller, E., Fildes, J., Hall, S., </a:t>
            </a:r>
            <a:r>
              <a:rPr lang="en-GB" sz="1100" err="1"/>
              <a:t>Hicking</a:t>
            </a:r>
            <a:r>
              <a:rPr lang="en-GB" sz="1100"/>
              <a:t>, V., Greenland, N., Nicolas, K., (2020) 'What are the aspects of body image': Youth Survey Report. </a:t>
            </a:r>
            <a:r>
              <a:rPr lang="en-GB" sz="1100" i="1"/>
              <a:t>Sydney, NSW: Mission Australia.</a:t>
            </a:r>
            <a:endParaRPr lang="en-GB" sz="1100">
              <a:ea typeface="+mn-lt"/>
              <a:cs typeface="+mn-lt"/>
            </a:endParaRPr>
          </a:p>
          <a:p>
            <a:pPr marL="285750" indent="-285750">
              <a:lnSpc>
                <a:spcPct val="90000"/>
              </a:lnSpc>
              <a:spcBef>
                <a:spcPts val="1000"/>
              </a:spcBef>
              <a:buFont typeface="Arial"/>
              <a:buChar char="•"/>
            </a:pPr>
            <a:r>
              <a:rPr lang="en-GB" sz="1100"/>
              <a:t>Barlett CP, Vowels CL, Saucier D A., (2008) 'Meta-analyses of the effects of media images on men’s body-image concerns'. </a:t>
            </a:r>
            <a:r>
              <a:rPr lang="en-GB" sz="1100" i="1"/>
              <a:t>Journal of Social and Clinical Psychology, </a:t>
            </a:r>
            <a:r>
              <a:rPr lang="en-GB" sz="1100"/>
              <a:t>(3):279–310.</a:t>
            </a:r>
            <a:endParaRPr lang="en-GB" sz="1100">
              <a:ea typeface="+mn-lt"/>
              <a:cs typeface="+mn-lt"/>
            </a:endParaRPr>
          </a:p>
          <a:p>
            <a:pPr marL="285750" indent="-285750">
              <a:lnSpc>
                <a:spcPct val="90000"/>
              </a:lnSpc>
              <a:spcBef>
                <a:spcPts val="1000"/>
              </a:spcBef>
              <a:buFont typeface="Arial"/>
              <a:buChar char="•"/>
            </a:pPr>
            <a:r>
              <a:rPr lang="en-GB" sz="1100"/>
              <a:t>Griffiths, S., Hay, P., </a:t>
            </a:r>
            <a:r>
              <a:rPr lang="en-GB" sz="1100" err="1"/>
              <a:t>Mitchison</a:t>
            </a:r>
            <a:r>
              <a:rPr lang="en-GB" sz="1100"/>
              <a:t>, D., Mond, JM., McLean, S., Rodgers, B., Massey, R. Paxton, SJ., (2016) 'Sex differences in the relationship between body dissatisfaction, quality of life, and psychological distress'. New Zealand Journal of Public Health, (6), p.518-522</a:t>
            </a:r>
            <a:endParaRPr lang="en-GB" sz="1100">
              <a:ea typeface="+mn-lt"/>
              <a:cs typeface="+mn-lt"/>
            </a:endParaRPr>
          </a:p>
          <a:p>
            <a:pPr marL="285750" indent="-285750">
              <a:lnSpc>
                <a:spcPct val="90000"/>
              </a:lnSpc>
              <a:spcBef>
                <a:spcPts val="1000"/>
              </a:spcBef>
              <a:buFont typeface="Arial"/>
              <a:buChar char="•"/>
            </a:pPr>
            <a:r>
              <a:rPr lang="en-GB" sz="1100"/>
              <a:t>McClure, A.C., Tanski, S., Kingsbury, J., Gerrard, M., (2012) 'Characteristics associated with low self-esteem among adolescents'. </a:t>
            </a:r>
            <a:r>
              <a:rPr lang="en-GB" sz="1100" err="1"/>
              <a:t>Acad</a:t>
            </a:r>
            <a:r>
              <a:rPr lang="en-GB" sz="1100"/>
              <a:t> </a:t>
            </a:r>
            <a:r>
              <a:rPr lang="en-GB" sz="1100" err="1"/>
              <a:t>Pediatr</a:t>
            </a:r>
            <a:r>
              <a:rPr lang="en-GB" sz="1100"/>
              <a:t>; 10, pp.238-244. </a:t>
            </a:r>
            <a:endParaRPr lang="en-GB" sz="1100">
              <a:ea typeface="+mn-lt"/>
              <a:cs typeface="+mn-lt"/>
            </a:endParaRPr>
          </a:p>
          <a:p>
            <a:pPr marL="285750" indent="-285750">
              <a:lnSpc>
                <a:spcPct val="90000"/>
              </a:lnSpc>
              <a:spcBef>
                <a:spcPts val="1000"/>
              </a:spcBef>
              <a:buFont typeface="Arial"/>
              <a:buChar char="•"/>
            </a:pPr>
            <a:r>
              <a:rPr lang="en-GB" sz="1100"/>
              <a:t>Levine, M.P., Smolak, L., (2016) 'The role of protective factors in the prevention of negative body image and disordered eating'. Eat Disord;24, p.39-46. </a:t>
            </a:r>
            <a:endParaRPr lang="en-GB" sz="1100">
              <a:ea typeface="+mn-lt"/>
              <a:cs typeface="+mn-lt"/>
            </a:endParaRPr>
          </a:p>
          <a:p>
            <a:pPr marL="285750" indent="-285750">
              <a:lnSpc>
                <a:spcPct val="90000"/>
              </a:lnSpc>
              <a:spcBef>
                <a:spcPts val="1000"/>
              </a:spcBef>
              <a:buFont typeface="Arial"/>
              <a:buChar char="•"/>
            </a:pPr>
            <a:r>
              <a:rPr lang="en-GB" sz="1100"/>
              <a:t>Griffiths, S., Hay, P., </a:t>
            </a:r>
            <a:r>
              <a:rPr lang="en-GB" sz="1100" err="1"/>
              <a:t>Mitchison</a:t>
            </a:r>
            <a:r>
              <a:rPr lang="en-GB" sz="1100"/>
              <a:t>, D., Mond, J.M., McLean, S.A., Rodgers, B., (2016) 'Sex differences in the relationship between body dissatisfaction, quality of life and psychological distress'. </a:t>
            </a:r>
            <a:r>
              <a:rPr lang="en-GB" sz="1100" err="1"/>
              <a:t>Aust</a:t>
            </a:r>
            <a:r>
              <a:rPr lang="en-GB" sz="1100"/>
              <a:t> N Z Jour Public Health; 6, pp.518-522. </a:t>
            </a:r>
            <a:endParaRPr lang="en-GB" sz="1100">
              <a:ea typeface="+mn-lt"/>
              <a:cs typeface="+mn-lt"/>
            </a:endParaRPr>
          </a:p>
          <a:p>
            <a:pPr marL="285750" indent="-285750">
              <a:lnSpc>
                <a:spcPct val="90000"/>
              </a:lnSpc>
              <a:spcBef>
                <a:spcPts val="1000"/>
              </a:spcBef>
              <a:buFont typeface="Arial"/>
              <a:buChar char="•"/>
            </a:pPr>
            <a:r>
              <a:rPr lang="en-GB" sz="1100"/>
              <a:t>Becker, I., Nieder, T.O., </a:t>
            </a:r>
            <a:r>
              <a:rPr lang="en-GB" sz="1100" err="1"/>
              <a:t>Cerwenka</a:t>
            </a:r>
            <a:r>
              <a:rPr lang="en-GB" sz="1100"/>
              <a:t>, S., Haraldsen, I.R., Briken, P., (2016) 'Body image in young gender dysphoric Adults: a European Multi-centre study'. Arch Sex </a:t>
            </a:r>
            <a:r>
              <a:rPr lang="en-GB" sz="1100" err="1"/>
              <a:t>Behav</a:t>
            </a:r>
            <a:r>
              <a:rPr lang="en-GB" sz="1100"/>
              <a:t>; 3, pp,559-574. </a:t>
            </a:r>
            <a:endParaRPr lang="en-GB" sz="1100">
              <a:ea typeface="+mn-lt"/>
              <a:cs typeface="+mn-lt"/>
            </a:endParaRPr>
          </a:p>
          <a:p>
            <a:pPr marL="285750" indent="-285750">
              <a:lnSpc>
                <a:spcPct val="90000"/>
              </a:lnSpc>
              <a:spcBef>
                <a:spcPts val="1000"/>
              </a:spcBef>
              <a:buFont typeface="Arial"/>
              <a:buChar char="•"/>
            </a:pPr>
            <a:r>
              <a:rPr lang="en-GB" sz="1100"/>
              <a:t>Nichols, T.E., Damiano, S.R., Gregg, K., Paxton, S.J., (2018) ' Psychological predictors of body image attitudes and concerns'. Journal of Social and Clinical Psychology; 3, p.279-310. </a:t>
            </a:r>
            <a:endParaRPr lang="en-GB" sz="1100">
              <a:ea typeface="+mn-lt"/>
              <a:cs typeface="+mn-lt"/>
            </a:endParaRPr>
          </a:p>
          <a:p>
            <a:pPr marL="285750" indent="-285750">
              <a:lnSpc>
                <a:spcPct val="90000"/>
              </a:lnSpc>
              <a:spcBef>
                <a:spcPts val="1000"/>
              </a:spcBef>
              <a:buFont typeface="Arial"/>
              <a:buChar char="•"/>
            </a:pPr>
            <a:r>
              <a:rPr lang="en-GB" sz="1100"/>
              <a:t>Rodgers, R.F., Simone, M., Franko, D.L., Eisenberg, M., Loth., K., (2021 'The longitudinal relationship between family and peer teasing in young adulthood and later unhealthy weight control behaviours: The meditating role of body image'. Int Journal Eat </a:t>
            </a:r>
            <a:r>
              <a:rPr lang="en-GB" sz="1100" err="1"/>
              <a:t>Disord</a:t>
            </a:r>
            <a:r>
              <a:rPr lang="en-GB" sz="1100"/>
              <a:t>, p.1-10. </a:t>
            </a:r>
            <a:endParaRPr lang="en-US" sz="1100"/>
          </a:p>
        </p:txBody>
      </p:sp>
    </p:spTree>
    <p:extLst>
      <p:ext uri="{BB962C8B-B14F-4D97-AF65-F5344CB8AC3E}">
        <p14:creationId xmlns:p14="http://schemas.microsoft.com/office/powerpoint/2010/main" val="16005736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3" name="Rectangle 12">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3">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5">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7">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EFE5A8B1-93F6-5CD5-65BB-E26021DE94DB}"/>
              </a:ext>
            </a:extLst>
          </p:cNvPr>
          <p:cNvSpPr>
            <a:spLocks noGrp="1"/>
          </p:cNvSpPr>
          <p:nvPr>
            <p:ph type="title"/>
          </p:nvPr>
        </p:nvSpPr>
        <p:spPr>
          <a:xfrm>
            <a:off x="2186188" y="629265"/>
            <a:ext cx="7970533" cy="2691755"/>
          </a:xfrm>
        </p:spPr>
        <p:txBody>
          <a:bodyPr vert="horz" lIns="91440" tIns="45720" rIns="91440" bIns="45720" rtlCol="0" anchor="ctr">
            <a:normAutofit/>
          </a:bodyPr>
          <a:lstStyle/>
          <a:p>
            <a:r>
              <a:rPr lang="en-US" sz="9600">
                <a:latin typeface="STCaiyun"/>
                <a:ea typeface="STCaiyun"/>
              </a:rPr>
              <a:t>Social media</a:t>
            </a:r>
          </a:p>
        </p:txBody>
      </p:sp>
      <p:sp>
        <p:nvSpPr>
          <p:cNvPr id="4" name="TextBox 3">
            <a:extLst>
              <a:ext uri="{FF2B5EF4-FFF2-40B4-BE49-F238E27FC236}">
                <a16:creationId xmlns:a16="http://schemas.microsoft.com/office/drawing/2014/main" id="{55EAD5F7-9C71-D909-0345-86A6C1A188A4}"/>
              </a:ext>
            </a:extLst>
          </p:cNvPr>
          <p:cNvSpPr txBox="1"/>
          <p:nvPr/>
        </p:nvSpPr>
        <p:spPr>
          <a:xfrm>
            <a:off x="4869574" y="2349538"/>
            <a:ext cx="6813755" cy="3811740"/>
          </a:xfrm>
          <a:prstGeom prst="rect">
            <a:avLst/>
          </a:prstGeom>
        </p:spPr>
        <p:txBody>
          <a:bodyPr vert="horz" lIns="91440" tIns="45720" rIns="91440" bIns="45720" rtlCol="0" anchor="ctr">
            <a:normAutofit/>
          </a:bodyPr>
          <a:lstStyle/>
          <a:p>
            <a:pPr>
              <a:spcBef>
                <a:spcPts val="1000"/>
              </a:spcBef>
              <a:buClr>
                <a:schemeClr val="accent1"/>
              </a:buClr>
              <a:buSzPct val="80000"/>
            </a:pPr>
            <a:r>
              <a:rPr lang="en-GB" sz="5000">
                <a:solidFill>
                  <a:schemeClr val="bg1"/>
                </a:solidFill>
                <a:latin typeface="Freestyle Script"/>
              </a:rPr>
              <a:t>How much of an impact does it have on body image?</a:t>
            </a:r>
            <a:endParaRPr lang="en-US" sz="5000">
              <a:solidFill>
                <a:schemeClr val="bg1"/>
              </a:solidFill>
            </a:endParaRPr>
          </a:p>
        </p:txBody>
      </p:sp>
      <p:sp>
        <p:nvSpPr>
          <p:cNvPr id="23" name="Rectangle 22">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Graphic 6" descr="Chat">
            <a:extLst>
              <a:ext uri="{FF2B5EF4-FFF2-40B4-BE49-F238E27FC236}">
                <a16:creationId xmlns:a16="http://schemas.microsoft.com/office/drawing/2014/main" id="{C5AF2725-7DDB-5906-FF54-C29F3B19A9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9486" y="3732608"/>
            <a:ext cx="2763412" cy="27749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6805311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C43A114B-CAF8-402E-A898-DEE2C2022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Oval 86">
            <a:extLst>
              <a:ext uri="{FF2B5EF4-FFF2-40B4-BE49-F238E27FC236}">
                <a16:creationId xmlns:a16="http://schemas.microsoft.com/office/drawing/2014/main" id="{64E68BB1-DCF6-49AB-8FF1-7E68DCBC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9" name="Oval 88">
            <a:extLst>
              <a:ext uri="{FF2B5EF4-FFF2-40B4-BE49-F238E27FC236}">
                <a16:creationId xmlns:a16="http://schemas.microsoft.com/office/drawing/2014/main" id="{DA9B8539-604B-420E-BA1B-0A2E64CD7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1" name="Oval 90">
            <a:extLst>
              <a:ext uri="{FF2B5EF4-FFF2-40B4-BE49-F238E27FC236}">
                <a16:creationId xmlns:a16="http://schemas.microsoft.com/office/drawing/2014/main" id="{7236CAA2-54C3-4136-B0CC-6837B14D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3" name="Freeform 5">
            <a:extLst>
              <a:ext uri="{FF2B5EF4-FFF2-40B4-BE49-F238E27FC236}">
                <a16:creationId xmlns:a16="http://schemas.microsoft.com/office/drawing/2014/main" id="{40F86E67-9E86-453F-92BC-648189829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95" name="Rectangle 94">
            <a:extLst>
              <a:ext uri="{FF2B5EF4-FFF2-40B4-BE49-F238E27FC236}">
                <a16:creationId xmlns:a16="http://schemas.microsoft.com/office/drawing/2014/main" id="{F73C5439-21D4-46F3-9CF4-FF1CE786F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C467902-0FE4-0B34-6E1C-7EE8B2657244}"/>
              </a:ext>
            </a:extLst>
          </p:cNvPr>
          <p:cNvSpPr>
            <a:spLocks noGrp="1"/>
          </p:cNvSpPr>
          <p:nvPr>
            <p:ph type="title"/>
          </p:nvPr>
        </p:nvSpPr>
        <p:spPr>
          <a:xfrm>
            <a:off x="5274825" y="1143000"/>
            <a:ext cx="6268246" cy="3134032"/>
          </a:xfrm>
        </p:spPr>
        <p:txBody>
          <a:bodyPr vert="horz" lIns="91440" tIns="45720" rIns="91440" bIns="45720" rtlCol="0" anchor="b">
            <a:normAutofit/>
          </a:bodyPr>
          <a:lstStyle/>
          <a:p>
            <a:pPr>
              <a:lnSpc>
                <a:spcPct val="90000"/>
              </a:lnSpc>
            </a:pPr>
            <a:r>
              <a:rPr lang="en-US" sz="1700"/>
              <a:t>What is social media used for?</a:t>
            </a:r>
            <a:br>
              <a:rPr lang="en-US" sz="1700"/>
            </a:br>
            <a:br>
              <a:rPr lang="en-US" sz="1700"/>
            </a:br>
            <a:r>
              <a:rPr lang="en-US" sz="1700"/>
              <a:t>Social media are interactive media platforms that make it easier to share content through online communities and networks, including information, ideas, and other kinds of expression.</a:t>
            </a:r>
            <a:br>
              <a:rPr lang="en-US" sz="1700"/>
            </a:br>
            <a:r>
              <a:rPr lang="en-US" sz="1700"/>
              <a:t>There has been a large amount of research on the varied psychological effects of using social media, especially on body image, as a result of its launch and quick rise to popularity (Jarman et al., 2022).</a:t>
            </a:r>
          </a:p>
        </p:txBody>
      </p:sp>
      <p:pic>
        <p:nvPicPr>
          <p:cNvPr id="80" name="Graphic 53" descr="Presentation with Media">
            <a:extLst>
              <a:ext uri="{FF2B5EF4-FFF2-40B4-BE49-F238E27FC236}">
                <a16:creationId xmlns:a16="http://schemas.microsoft.com/office/drawing/2014/main" id="{A66FA7A2-851D-575B-D08C-8569FDA1FCA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920009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0" name="Rectangle 9">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2">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14">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 name="Rectangle 17">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F16D431-A3D0-0924-B46A-81F76F0613A5}"/>
              </a:ext>
            </a:extLst>
          </p:cNvPr>
          <p:cNvSpPr>
            <a:spLocks noGrp="1"/>
          </p:cNvSpPr>
          <p:nvPr>
            <p:ph type="title"/>
          </p:nvPr>
        </p:nvSpPr>
        <p:spPr>
          <a:xfrm>
            <a:off x="8160773" y="1113062"/>
            <a:ext cx="3382297" cy="3281957"/>
          </a:xfrm>
        </p:spPr>
        <p:txBody>
          <a:bodyPr vert="horz" lIns="91440" tIns="45720" rIns="91440" bIns="45720" rtlCol="0" anchor="b">
            <a:normAutofit/>
          </a:bodyPr>
          <a:lstStyle/>
          <a:p>
            <a:pPr>
              <a:lnSpc>
                <a:spcPct val="90000"/>
              </a:lnSpc>
            </a:pPr>
            <a:r>
              <a:rPr lang="en-US" sz="4600" b="0" i="0" kern="1200">
                <a:solidFill>
                  <a:schemeClr val="bg2"/>
                </a:solidFill>
                <a:latin typeface="+mj-lt"/>
                <a:ea typeface="+mj-ea"/>
                <a:cs typeface="+mj-cs"/>
              </a:rPr>
              <a:t>How many people use social media?</a:t>
            </a:r>
          </a:p>
        </p:txBody>
      </p:sp>
      <p:pic>
        <p:nvPicPr>
          <p:cNvPr id="4" name="Picture 4" descr="Chart, bar chart&#10;&#10;Description automatically generated">
            <a:extLst>
              <a:ext uri="{FF2B5EF4-FFF2-40B4-BE49-F238E27FC236}">
                <a16:creationId xmlns:a16="http://schemas.microsoft.com/office/drawing/2014/main" id="{7E443DCA-35AE-B04B-FE24-92B54F4C931C}"/>
              </a:ext>
            </a:extLst>
          </p:cNvPr>
          <p:cNvPicPr>
            <a:picLocks noGrp="1" noChangeAspect="1"/>
          </p:cNvPicPr>
          <p:nvPr>
            <p:ph idx="1"/>
          </p:nvPr>
        </p:nvPicPr>
        <p:blipFill>
          <a:blip r:embed="rId3"/>
          <a:stretch>
            <a:fillRect/>
          </a:stretch>
        </p:blipFill>
        <p:spPr>
          <a:xfrm>
            <a:off x="1109763" y="1607500"/>
            <a:ext cx="6470907" cy="3639884"/>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406647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0" name="Rectangle 9">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10">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12">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4">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 name="Rectangle 17">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4">
            <a:extLst>
              <a:ext uri="{FF2B5EF4-FFF2-40B4-BE49-F238E27FC236}">
                <a16:creationId xmlns:a16="http://schemas.microsoft.com/office/drawing/2014/main" id="{D2DBC8F4-F169-428C-1B87-861E132DA51F}"/>
              </a:ext>
            </a:extLst>
          </p:cNvPr>
          <p:cNvPicPr>
            <a:picLocks noGrp="1" noChangeAspect="1"/>
          </p:cNvPicPr>
          <p:nvPr>
            <p:ph idx="1"/>
          </p:nvPr>
        </p:nvPicPr>
        <p:blipFill>
          <a:blip r:embed="rId3"/>
          <a:stretch>
            <a:fillRect/>
          </a:stretch>
        </p:blipFill>
        <p:spPr>
          <a:xfrm>
            <a:off x="1790946" y="1216881"/>
            <a:ext cx="8218963" cy="461739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814456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EF0B0C38-1259-4AEC-B522-265C67B7E1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13" name="Rectangle 12">
              <a:extLst>
                <a:ext uri="{FF2B5EF4-FFF2-40B4-BE49-F238E27FC236}">
                  <a16:creationId xmlns:a16="http://schemas.microsoft.com/office/drawing/2014/main" id="{DF920FA7-F746-4E88-8DF5-E0F327F87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3">
              <a:extLst>
                <a:ext uri="{FF2B5EF4-FFF2-40B4-BE49-F238E27FC236}">
                  <a16:creationId xmlns:a16="http://schemas.microsoft.com/office/drawing/2014/main" id="{9928A430-0B4B-469C-A5BF-259B1B882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C14068A5-EB61-44D9-8AEE-2053AB6DCC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5">
              <a:extLst>
                <a:ext uri="{FF2B5EF4-FFF2-40B4-BE49-F238E27FC236}">
                  <a16:creationId xmlns:a16="http://schemas.microsoft.com/office/drawing/2014/main" id="{FA83CADC-6A30-4966-97A2-7890A1BAEB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E8B22A6D-1F5E-4819-9D42-B2DB82B6B4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19A1B461-788F-4C1B-B9FD-002300488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EDF1CFA-00B3-3965-B286-01C48EA655F7}"/>
              </a:ext>
            </a:extLst>
          </p:cNvPr>
          <p:cNvSpPr>
            <a:spLocks noGrp="1"/>
          </p:cNvSpPr>
          <p:nvPr>
            <p:ph type="title"/>
          </p:nvPr>
        </p:nvSpPr>
        <p:spPr>
          <a:xfrm>
            <a:off x="5274825" y="1143000"/>
            <a:ext cx="5906082" cy="3134032"/>
          </a:xfrm>
        </p:spPr>
        <p:txBody>
          <a:bodyPr vert="horz" lIns="91440" tIns="45720" rIns="91440" bIns="45720" rtlCol="0" anchor="b">
            <a:normAutofit/>
          </a:bodyPr>
          <a:lstStyle/>
          <a:p>
            <a:r>
              <a:rPr lang="en-US" sz="6600"/>
              <a:t>What do you use social media for?</a:t>
            </a:r>
          </a:p>
        </p:txBody>
      </p:sp>
      <p:sp>
        <p:nvSpPr>
          <p:cNvPr id="21" name="Rectangle 20">
            <a:extLst>
              <a:ext uri="{FF2B5EF4-FFF2-40B4-BE49-F238E27FC236}">
                <a16:creationId xmlns:a16="http://schemas.microsoft.com/office/drawing/2014/main" id="{0D5888F6-7BDE-47BE-9280-EE9252526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64" y="1143000"/>
            <a:ext cx="3531062" cy="4598822"/>
          </a:xfrm>
          <a:prstGeom prst="rect">
            <a:avLst/>
          </a:prstGeom>
          <a:solidFill>
            <a:srgbClr val="FFFFFE"/>
          </a:solidFill>
          <a:ln w="15875">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at Bubble">
            <a:extLst>
              <a:ext uri="{FF2B5EF4-FFF2-40B4-BE49-F238E27FC236}">
                <a16:creationId xmlns:a16="http://schemas.microsoft.com/office/drawing/2014/main" id="{08424B19-9D69-7181-CB29-E45A574C7CE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49033" y="1307590"/>
            <a:ext cx="2052524" cy="2052524"/>
          </a:xfrm>
          <a:prstGeom prst="roundRect">
            <a:avLst>
              <a:gd name="adj" fmla="val 1858"/>
            </a:avLst>
          </a:prstGeom>
          <a:effectLst/>
        </p:spPr>
      </p:pic>
      <p:pic>
        <p:nvPicPr>
          <p:cNvPr id="3" name="Picture 3">
            <a:extLst>
              <a:ext uri="{FF2B5EF4-FFF2-40B4-BE49-F238E27FC236}">
                <a16:creationId xmlns:a16="http://schemas.microsoft.com/office/drawing/2014/main" id="{30439DAB-7DF8-3560-D960-5034FCA59EF2}"/>
              </a:ext>
            </a:extLst>
          </p:cNvPr>
          <p:cNvPicPr>
            <a:picLocks noChangeAspect="1"/>
          </p:cNvPicPr>
          <p:nvPr/>
        </p:nvPicPr>
        <p:blipFill>
          <a:blip r:embed="rId5"/>
          <a:stretch>
            <a:fillRect/>
          </a:stretch>
        </p:blipFill>
        <p:spPr>
          <a:xfrm>
            <a:off x="1273490" y="3589884"/>
            <a:ext cx="3203610" cy="1922166"/>
          </a:xfrm>
          <a:prstGeom prst="roundRect">
            <a:avLst>
              <a:gd name="adj" fmla="val 1858"/>
            </a:avLst>
          </a:prstGeom>
          <a:effectLst/>
        </p:spPr>
      </p:pic>
    </p:spTree>
    <p:extLst>
      <p:ext uri="{BB962C8B-B14F-4D97-AF65-F5344CB8AC3E}">
        <p14:creationId xmlns:p14="http://schemas.microsoft.com/office/powerpoint/2010/main" val="27557592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98CD42C-2E98-437C-AF0D-ADB770381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5">
            <a:extLst>
              <a:ext uri="{FF2B5EF4-FFF2-40B4-BE49-F238E27FC236}">
                <a16:creationId xmlns:a16="http://schemas.microsoft.com/office/drawing/2014/main" id="{3AA7B5C7-7348-4EFC-BEE4-5AA469D57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sp>
        <p:nvSpPr>
          <p:cNvPr id="23" name="Rectangle 22">
            <a:extLst>
              <a:ext uri="{FF2B5EF4-FFF2-40B4-BE49-F238E27FC236}">
                <a16:creationId xmlns:a16="http://schemas.microsoft.com/office/drawing/2014/main" id="{A76BBD40-26F7-4779-A7E1-17EADF348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4" name="Content Placeholder 2">
            <a:extLst>
              <a:ext uri="{FF2B5EF4-FFF2-40B4-BE49-F238E27FC236}">
                <a16:creationId xmlns:a16="http://schemas.microsoft.com/office/drawing/2014/main" id="{D11F158B-7B50-B3B5-0CB4-A99D8EA79FC5}"/>
              </a:ext>
            </a:extLst>
          </p:cNvPr>
          <p:cNvGraphicFramePr>
            <a:graphicFrameLocks noGrp="1"/>
          </p:cNvGraphicFramePr>
          <p:nvPr>
            <p:ph idx="1"/>
            <p:extLst>
              <p:ext uri="{D42A27DB-BD31-4B8C-83A1-F6EECF244321}">
                <p14:modId xmlns:p14="http://schemas.microsoft.com/office/powerpoint/2010/main" val="2061219308"/>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108613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22">
            <a:extLst>
              <a:ext uri="{FF2B5EF4-FFF2-40B4-BE49-F238E27FC236}">
                <a16:creationId xmlns:a16="http://schemas.microsoft.com/office/drawing/2014/main" id="{EC9DECE0-DF60-48D3-8609-3B57BC205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Freeform 5">
            <a:extLst>
              <a:ext uri="{FF2B5EF4-FFF2-40B4-BE49-F238E27FC236}">
                <a16:creationId xmlns:a16="http://schemas.microsoft.com/office/drawing/2014/main" id="{A8662D65-524C-4C29-9262-C51E2EF6A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pic>
        <p:nvPicPr>
          <p:cNvPr id="4" name="Picture 4" descr="A picture containing indoor, person, close&#10;&#10;Description automatically generated">
            <a:extLst>
              <a:ext uri="{FF2B5EF4-FFF2-40B4-BE49-F238E27FC236}">
                <a16:creationId xmlns:a16="http://schemas.microsoft.com/office/drawing/2014/main" id="{F9A4ED48-03C7-5238-459F-D571F082A58A}"/>
              </a:ext>
            </a:extLst>
          </p:cNvPr>
          <p:cNvPicPr>
            <a:picLocks noChangeAspect="1"/>
          </p:cNvPicPr>
          <p:nvPr/>
        </p:nvPicPr>
        <p:blipFill rotWithShape="1">
          <a:blip r:embed="rId3">
            <a:duotone>
              <a:prstClr val="black"/>
              <a:schemeClr val="tx2">
                <a:tint val="45000"/>
                <a:satMod val="400000"/>
              </a:schemeClr>
            </a:duotone>
            <a:alphaModFix amt="15000"/>
          </a:blip>
          <a:srcRect r="9090" b="14871"/>
          <a:stretch/>
        </p:blipFill>
        <p:spPr>
          <a:xfrm>
            <a:off x="474133" y="469900"/>
            <a:ext cx="11243734" cy="5922433"/>
          </a:xfrm>
          <a:prstGeom prst="rect">
            <a:avLst/>
          </a:prstGeom>
        </p:spPr>
      </p:pic>
      <p:sp>
        <p:nvSpPr>
          <p:cNvPr id="2" name="Title 1">
            <a:extLst>
              <a:ext uri="{FF2B5EF4-FFF2-40B4-BE49-F238E27FC236}">
                <a16:creationId xmlns:a16="http://schemas.microsoft.com/office/drawing/2014/main" id="{40C17D88-BC0A-74FA-8C06-D08143D7C9CB}"/>
              </a:ext>
            </a:extLst>
          </p:cNvPr>
          <p:cNvSpPr>
            <a:spLocks noGrp="1"/>
          </p:cNvSpPr>
          <p:nvPr>
            <p:ph type="title"/>
          </p:nvPr>
        </p:nvSpPr>
        <p:spPr>
          <a:xfrm>
            <a:off x="1154953" y="973668"/>
            <a:ext cx="8761413" cy="706964"/>
          </a:xfrm>
        </p:spPr>
        <p:txBody>
          <a:bodyPr>
            <a:normAutofit/>
          </a:bodyPr>
          <a:lstStyle/>
          <a:p>
            <a:pPr algn="ctr"/>
            <a:r>
              <a:rPr lang="en-GB" b="1"/>
              <a:t>Instagram</a:t>
            </a:r>
            <a:endParaRPr lang="en-US"/>
          </a:p>
        </p:txBody>
      </p:sp>
      <p:sp>
        <p:nvSpPr>
          <p:cNvPr id="43" name="Rectangle 26">
            <a:extLst>
              <a:ext uri="{FF2B5EF4-FFF2-40B4-BE49-F238E27FC236}">
                <a16:creationId xmlns:a16="http://schemas.microsoft.com/office/drawing/2014/main" id="{2048CA64-9290-42A8-9F4F-75B9F31CA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Content Placeholder 17">
            <a:extLst>
              <a:ext uri="{FF2B5EF4-FFF2-40B4-BE49-F238E27FC236}">
                <a16:creationId xmlns:a16="http://schemas.microsoft.com/office/drawing/2014/main" id="{09FF0BA7-F0B2-773B-A2C9-78A2CB268C07}"/>
              </a:ext>
            </a:extLst>
          </p:cNvPr>
          <p:cNvSpPr>
            <a:spLocks noGrp="1"/>
          </p:cNvSpPr>
          <p:nvPr>
            <p:ph idx="1"/>
          </p:nvPr>
        </p:nvSpPr>
        <p:spPr>
          <a:xfrm>
            <a:off x="1154954" y="1820333"/>
            <a:ext cx="8825659" cy="4199467"/>
          </a:xfrm>
        </p:spPr>
        <p:txBody>
          <a:bodyPr anchor="ctr">
            <a:normAutofit/>
          </a:bodyPr>
          <a:lstStyle/>
          <a:p>
            <a:r>
              <a:rPr lang="en-US">
                <a:solidFill>
                  <a:schemeClr val="bg1"/>
                </a:solidFill>
              </a:rPr>
              <a:t>The highest detrimental overall impact on young people's mental health was shown to be caused by using Instagram. The well-known photo-sharing app has a negative impact on sleep, body image, and bullying. It also raises "FOMO" (fear of missing out), which makes people feel more anxious, depressed, and lonely. </a:t>
            </a:r>
          </a:p>
          <a:p>
            <a:r>
              <a:rPr lang="en-US">
                <a:solidFill>
                  <a:schemeClr val="bg1"/>
                </a:solidFill>
              </a:rPr>
              <a:t>However, Self-expression, self-identity, community building, and emotional support are some advantages of Instagram (Firestone, 2017).</a:t>
            </a:r>
          </a:p>
        </p:txBody>
      </p:sp>
    </p:spTree>
    <p:extLst>
      <p:ext uri="{BB962C8B-B14F-4D97-AF65-F5344CB8AC3E}">
        <p14:creationId xmlns:p14="http://schemas.microsoft.com/office/powerpoint/2010/main" val="1663721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B44741E-4F8A-4DC4-96E4-E4A2E555A8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4" name="Rectangle 7">
              <a:extLst>
                <a:ext uri="{FF2B5EF4-FFF2-40B4-BE49-F238E27FC236}">
                  <a16:creationId xmlns:a16="http://schemas.microsoft.com/office/drawing/2014/main" id="{61FDC0C6-6677-4608-AE99-98D3C7BB1F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a:extLst>
                <a:ext uri="{FF2B5EF4-FFF2-40B4-BE49-F238E27FC236}">
                  <a16:creationId xmlns:a16="http://schemas.microsoft.com/office/drawing/2014/main" id="{589982C5-DDA9-41E0-8CF5-F83999C1B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A6E454F1-BC7B-4FC5-901F-84095FC67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E0BDA7F3-0D92-4CE5-B124-114C29D28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 name="Oval 11">
              <a:extLst>
                <a:ext uri="{FF2B5EF4-FFF2-40B4-BE49-F238E27FC236}">
                  <a16:creationId xmlns:a16="http://schemas.microsoft.com/office/drawing/2014/main" id="{886F90B9-54A4-4A43-B853-11AA290E0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B5E538A9-6169-4720-88AE-7AE14BE80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Freeform 5">
              <a:extLst>
                <a:ext uri="{FF2B5EF4-FFF2-40B4-BE49-F238E27FC236}">
                  <a16:creationId xmlns:a16="http://schemas.microsoft.com/office/drawing/2014/main" id="{59E5CEE5-D27F-4281-9293-590AD4163E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Rectangle 15">
            <a:extLst>
              <a:ext uri="{FF2B5EF4-FFF2-40B4-BE49-F238E27FC236}">
                <a16:creationId xmlns:a16="http://schemas.microsoft.com/office/drawing/2014/main" id="{2FCAD798-DEC5-4392-90CE-C46AD6CE6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5" name="Rectangle 17">
            <a:extLst>
              <a:ext uri="{FF2B5EF4-FFF2-40B4-BE49-F238E27FC236}">
                <a16:creationId xmlns:a16="http://schemas.microsoft.com/office/drawing/2014/main" id="{33474BD5-5CDD-4624-B265-461D5D2FA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97541F74-7AB4-44F5-B299-DC46587E9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21" name="Rectangle 20">
              <a:extLst>
                <a:ext uri="{FF2B5EF4-FFF2-40B4-BE49-F238E27FC236}">
                  <a16:creationId xmlns:a16="http://schemas.microsoft.com/office/drawing/2014/main" id="{B7C5CDCA-4575-4FF4-A5EC-64DC449B20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Oval 21">
              <a:extLst>
                <a:ext uri="{FF2B5EF4-FFF2-40B4-BE49-F238E27FC236}">
                  <a16:creationId xmlns:a16="http://schemas.microsoft.com/office/drawing/2014/main" id="{0742D19B-10DE-4D94-98F8-1F12F9938F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22">
              <a:extLst>
                <a:ext uri="{FF2B5EF4-FFF2-40B4-BE49-F238E27FC236}">
                  <a16:creationId xmlns:a16="http://schemas.microsoft.com/office/drawing/2014/main" id="{9BC4F9F2-5068-498F-A8BD-B7B1053288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53E1DABB-ED82-4D7D-8F9D-4F5168E3E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93468F7E-1797-41D7-AB73-3AD2C4C253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A20D4073-E031-435E-B8A6-63CEA7375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8304B15C-CB59-49EF-BEFA-F4B5CFF1F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6739E239-4B56-4CD1-B3C9-F44730C4B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0" name="Freeform 5">
              <a:extLst>
                <a:ext uri="{FF2B5EF4-FFF2-40B4-BE49-F238E27FC236}">
                  <a16:creationId xmlns:a16="http://schemas.microsoft.com/office/drawing/2014/main" id="{B97F9A81-D694-4C86-AF0C-8D592AFE28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2" name="Rectangle 30">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3D3984B-6F79-409B-2555-6E6FCFAB5ED2}"/>
              </a:ext>
            </a:extLst>
          </p:cNvPr>
          <p:cNvSpPr>
            <a:spLocks noGrp="1"/>
          </p:cNvSpPr>
          <p:nvPr>
            <p:ph type="title"/>
          </p:nvPr>
        </p:nvSpPr>
        <p:spPr>
          <a:xfrm>
            <a:off x="1683171" y="1143000"/>
            <a:ext cx="8825658" cy="3389217"/>
          </a:xfrm>
        </p:spPr>
        <p:txBody>
          <a:bodyPr vert="horz" lIns="91440" tIns="45720" rIns="91440" bIns="45720" rtlCol="0" anchor="ctr">
            <a:normAutofit/>
          </a:bodyPr>
          <a:lstStyle/>
          <a:p>
            <a:pPr algn="ctr"/>
            <a:r>
              <a:rPr lang="en-US" sz="6600">
                <a:solidFill>
                  <a:srgbClr val="FFFFFF"/>
                </a:solidFill>
                <a:hlinkClick r:id="rId3">
                  <a:extLst>
                    <a:ext uri="{A12FA001-AC4F-418D-AE19-62706E023703}">
                      <ahyp:hlinkClr xmlns:ahyp="http://schemas.microsoft.com/office/drawing/2018/hyperlinkcolor" val="tx"/>
                    </a:ext>
                  </a:extLst>
                </a:hlinkClick>
              </a:rPr>
              <a:t>https://youtu.be/z2T-Rh838GA</a:t>
            </a:r>
            <a:r>
              <a:rPr lang="en-US" sz="6600">
                <a:solidFill>
                  <a:srgbClr val="FFFFFF"/>
                </a:solidFill>
              </a:rPr>
              <a:t> </a:t>
            </a:r>
          </a:p>
        </p:txBody>
      </p:sp>
    </p:spTree>
    <p:extLst>
      <p:ext uri="{BB962C8B-B14F-4D97-AF65-F5344CB8AC3E}">
        <p14:creationId xmlns:p14="http://schemas.microsoft.com/office/powerpoint/2010/main" val="3013475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F80DC17-99D1-4C37-9985-3297E053CC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12" name="Rectangle 11">
              <a:extLst>
                <a:ext uri="{FF2B5EF4-FFF2-40B4-BE49-F238E27FC236}">
                  <a16:creationId xmlns:a16="http://schemas.microsoft.com/office/drawing/2014/main" id="{308344AF-6E72-42A9-BF61-B3D1DE05E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032FD81F-F1CE-40AF-87EA-52F0A29AC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13">
              <a:extLst>
                <a:ext uri="{FF2B5EF4-FFF2-40B4-BE49-F238E27FC236}">
                  <a16:creationId xmlns:a16="http://schemas.microsoft.com/office/drawing/2014/main" id="{5BC6CEA1-1B37-4177-B194-1F10E9BC38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EEC9221-9AAF-4F97-BF61-C72FA1AAB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a:extLst>
                <a:ext uri="{FF2B5EF4-FFF2-40B4-BE49-F238E27FC236}">
                  <a16:creationId xmlns:a16="http://schemas.microsoft.com/office/drawing/2014/main" id="{5C092A67-DBE9-4A6B-8E33-87049C1232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 name="Rectangle 17">
            <a:extLst>
              <a:ext uri="{FF2B5EF4-FFF2-40B4-BE49-F238E27FC236}">
                <a16:creationId xmlns:a16="http://schemas.microsoft.com/office/drawing/2014/main" id="{A963AD03-9796-43D5-BDE3-E25CE5D6C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B8B9D81-4408-DEAE-E871-471833037C2C}"/>
              </a:ext>
            </a:extLst>
          </p:cNvPr>
          <p:cNvSpPr>
            <a:spLocks noGrp="1"/>
          </p:cNvSpPr>
          <p:nvPr>
            <p:ph type="title"/>
          </p:nvPr>
        </p:nvSpPr>
        <p:spPr>
          <a:xfrm>
            <a:off x="8160773" y="1277653"/>
            <a:ext cx="3020133" cy="3117366"/>
          </a:xfrm>
        </p:spPr>
        <p:txBody>
          <a:bodyPr vert="horz" lIns="91440" tIns="45720" rIns="91440" bIns="45720" rtlCol="0" anchor="b">
            <a:normAutofit/>
          </a:bodyPr>
          <a:lstStyle/>
          <a:p>
            <a:r>
              <a:rPr lang="en-US" sz="4600"/>
              <a:t>Instagram vs reality </a:t>
            </a:r>
          </a:p>
        </p:txBody>
      </p:sp>
      <p:sp>
        <p:nvSpPr>
          <p:cNvPr id="17" name="Rectangle 19">
            <a:extLst>
              <a:ext uri="{FF2B5EF4-FFF2-40B4-BE49-F238E27FC236}">
                <a16:creationId xmlns:a16="http://schemas.microsoft.com/office/drawing/2014/main" id="{BD9C677E-71A5-442F-B09F-A4333D51F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62" y="1113062"/>
            <a:ext cx="6470908" cy="4628759"/>
          </a:xfrm>
          <a:prstGeom prst="rect">
            <a:avLst/>
          </a:prstGeom>
          <a:solidFill>
            <a:srgbClr val="FFFFFE"/>
          </a:solidFill>
          <a:ln w="15875">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7DAB5C96-7434-AEF6-ADB9-81C397282266}"/>
              </a:ext>
            </a:extLst>
          </p:cNvPr>
          <p:cNvPicPr>
            <a:picLocks noChangeAspect="1"/>
          </p:cNvPicPr>
          <p:nvPr/>
        </p:nvPicPr>
        <p:blipFill>
          <a:blip r:embed="rId3"/>
          <a:stretch>
            <a:fillRect/>
          </a:stretch>
        </p:blipFill>
        <p:spPr>
          <a:xfrm>
            <a:off x="1728705" y="1141797"/>
            <a:ext cx="2001605" cy="2312205"/>
          </a:xfrm>
          <a:prstGeom prst="roundRect">
            <a:avLst>
              <a:gd name="adj" fmla="val 1858"/>
            </a:avLst>
          </a:prstGeom>
          <a:effectLst/>
        </p:spPr>
      </p:pic>
      <p:pic>
        <p:nvPicPr>
          <p:cNvPr id="3" name="Picture 3" descr="A collage of a person&#10;&#10;Description automatically generated">
            <a:extLst>
              <a:ext uri="{FF2B5EF4-FFF2-40B4-BE49-F238E27FC236}">
                <a16:creationId xmlns:a16="http://schemas.microsoft.com/office/drawing/2014/main" id="{8CDACA25-47BB-7527-B67B-6DF545956200}"/>
              </a:ext>
            </a:extLst>
          </p:cNvPr>
          <p:cNvPicPr>
            <a:picLocks noChangeAspect="1"/>
          </p:cNvPicPr>
          <p:nvPr/>
        </p:nvPicPr>
        <p:blipFill>
          <a:blip r:embed="rId4"/>
          <a:stretch>
            <a:fillRect/>
          </a:stretch>
        </p:blipFill>
        <p:spPr>
          <a:xfrm>
            <a:off x="4154810" y="1108193"/>
            <a:ext cx="3431467" cy="2318935"/>
          </a:xfrm>
          <a:prstGeom prst="roundRect">
            <a:avLst>
              <a:gd name="adj" fmla="val 1858"/>
            </a:avLst>
          </a:prstGeom>
          <a:effectLst/>
        </p:spPr>
      </p:pic>
      <p:pic>
        <p:nvPicPr>
          <p:cNvPr id="6" name="Picture 6">
            <a:extLst>
              <a:ext uri="{FF2B5EF4-FFF2-40B4-BE49-F238E27FC236}">
                <a16:creationId xmlns:a16="http://schemas.microsoft.com/office/drawing/2014/main" id="{23F3EEE1-6716-D439-3710-156C8A810898}"/>
              </a:ext>
            </a:extLst>
          </p:cNvPr>
          <p:cNvPicPr>
            <a:picLocks noChangeAspect="1"/>
          </p:cNvPicPr>
          <p:nvPr/>
        </p:nvPicPr>
        <p:blipFill>
          <a:blip r:embed="rId5"/>
          <a:stretch>
            <a:fillRect/>
          </a:stretch>
        </p:blipFill>
        <p:spPr>
          <a:xfrm>
            <a:off x="1727589" y="3506927"/>
            <a:ext cx="2232728" cy="2215443"/>
          </a:xfrm>
          <a:prstGeom prst="roundRect">
            <a:avLst>
              <a:gd name="adj" fmla="val 1858"/>
            </a:avLst>
          </a:prstGeom>
          <a:effectLst/>
        </p:spPr>
      </p:pic>
      <p:pic>
        <p:nvPicPr>
          <p:cNvPr id="7" name="Picture 9" descr="A picture containing wall, person, posing&#10;&#10;Description automatically generated">
            <a:extLst>
              <a:ext uri="{FF2B5EF4-FFF2-40B4-BE49-F238E27FC236}">
                <a16:creationId xmlns:a16="http://schemas.microsoft.com/office/drawing/2014/main" id="{4B92F530-5517-6669-9770-7409B5DEE653}"/>
              </a:ext>
            </a:extLst>
          </p:cNvPr>
          <p:cNvPicPr>
            <a:picLocks noChangeAspect="1"/>
          </p:cNvPicPr>
          <p:nvPr/>
        </p:nvPicPr>
        <p:blipFill>
          <a:blip r:embed="rId6"/>
          <a:stretch>
            <a:fillRect/>
          </a:stretch>
        </p:blipFill>
        <p:spPr>
          <a:xfrm>
            <a:off x="4466823" y="3423181"/>
            <a:ext cx="2997200" cy="2361012"/>
          </a:xfrm>
          <a:prstGeom prst="rect">
            <a:avLst/>
          </a:prstGeom>
        </p:spPr>
      </p:pic>
    </p:spTree>
    <p:extLst>
      <p:ext uri="{BB962C8B-B14F-4D97-AF65-F5344CB8AC3E}">
        <p14:creationId xmlns:p14="http://schemas.microsoft.com/office/powerpoint/2010/main" val="1691543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person, person, posing&#10;&#10;Description automatically generated">
            <a:extLst>
              <a:ext uri="{FF2B5EF4-FFF2-40B4-BE49-F238E27FC236}">
                <a16:creationId xmlns:a16="http://schemas.microsoft.com/office/drawing/2014/main" id="{DA968345-FE6D-0712-8568-E44370DCBC80}"/>
              </a:ext>
            </a:extLst>
          </p:cNvPr>
          <p:cNvPicPr>
            <a:picLocks noChangeAspect="1"/>
          </p:cNvPicPr>
          <p:nvPr/>
        </p:nvPicPr>
        <p:blipFill rotWithShape="1">
          <a:blip r:embed="rId2"/>
          <a:srcRect l="7657" r="12658" b="1"/>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EA4213E2-8AD2-6F1F-E37D-AC74A0377CEC}"/>
              </a:ext>
            </a:extLst>
          </p:cNvPr>
          <p:cNvSpPr>
            <a:spLocks noGrp="1"/>
          </p:cNvSpPr>
          <p:nvPr>
            <p:ph idx="1"/>
          </p:nvPr>
        </p:nvSpPr>
        <p:spPr>
          <a:xfrm>
            <a:off x="5980954" y="2603500"/>
            <a:ext cx="5211979" cy="3416300"/>
          </a:xfrm>
        </p:spPr>
        <p:txBody>
          <a:bodyPr vert="horz" lIns="91440" tIns="45720" rIns="91440" bIns="45720" rtlCol="0" anchor="ctr">
            <a:normAutofit/>
          </a:bodyPr>
          <a:lstStyle/>
          <a:p>
            <a:endParaRPr lang="en-GB" sz="1700"/>
          </a:p>
          <a:p>
            <a:r>
              <a:rPr lang="en-GB" sz="1700"/>
              <a:t>Social expectations now include having a specific appearance and being current with trends. </a:t>
            </a:r>
          </a:p>
          <a:p>
            <a:r>
              <a:rPr lang="en-GB" sz="1700"/>
              <a:t>When young people are unhappy with how they look, they feel under pressure to alter their photos so that they look slimmer, have sharper features, and display a flawless complexion. </a:t>
            </a:r>
          </a:p>
          <a:p>
            <a:r>
              <a:rPr lang="en-GB" sz="1700"/>
              <a:t>In order to gain more followers and improve their reputation, they "edit" themselves.</a:t>
            </a:r>
          </a:p>
        </p:txBody>
      </p:sp>
    </p:spTree>
    <p:extLst>
      <p:ext uri="{BB962C8B-B14F-4D97-AF65-F5344CB8AC3E}">
        <p14:creationId xmlns:p14="http://schemas.microsoft.com/office/powerpoint/2010/main" val="4285311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6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62">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64" name="Rectangle 63">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6" name="Oval 64">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6" name="Oval 65">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Oval 66">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8" name="Oval 67">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9" name="Oval 68">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0" name="Rectangle 69">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71"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2"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73"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5290077" y="437513"/>
            <a:ext cx="5502614" cy="5954325"/>
          </a:xfrm>
        </p:spPr>
        <p:txBody>
          <a:bodyPr vert="horz" lIns="91440" tIns="45720" rIns="91440" bIns="45720" rtlCol="0" anchor="ctr">
            <a:normAutofit/>
          </a:bodyPr>
          <a:lstStyle/>
          <a:p>
            <a:r>
              <a:rPr lang="en-GB" sz="2000">
                <a:latin typeface="+mj-lt"/>
                <a:cs typeface="Times New Roman"/>
              </a:rPr>
              <a:t>Body image disturbance and dissatisfaction have also been linked to suicidal thoughts and actions (e.g., cutaneous body image dissatisfaction, body dysmorphic disorder). </a:t>
            </a:r>
            <a:endParaRPr lang="en-US" sz="2000"/>
          </a:p>
          <a:p>
            <a:r>
              <a:rPr lang="en-GB" sz="2000">
                <a:latin typeface="+mj-lt"/>
                <a:cs typeface="Times New Roman"/>
              </a:rPr>
              <a:t>Additionally, other studies have revealed that suicidality was linked to negative body experiences and attitudes in both males and females with or without a history of psychiatric illness. </a:t>
            </a:r>
          </a:p>
          <a:p>
            <a:r>
              <a:rPr lang="en-GB" sz="2000">
                <a:latin typeface="+mj-lt"/>
                <a:cs typeface="Times New Roman"/>
              </a:rPr>
              <a:t>People who score higher on body dissatisfaction are therefore more likely to feel suicidal, even after accounting for other risk factors including depression, poor emotion management, past suicide behaviour, and hopelessness.(Akram et al., 2022).</a:t>
            </a:r>
            <a:endParaRPr lang="en-GB" sz="2000"/>
          </a:p>
        </p:txBody>
      </p:sp>
    </p:spTree>
    <p:extLst>
      <p:ext uri="{BB962C8B-B14F-4D97-AF65-F5344CB8AC3E}">
        <p14:creationId xmlns:p14="http://schemas.microsoft.com/office/powerpoint/2010/main" val="18330857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9" name="Rectangle 32">
            <a:extLst>
              <a:ext uri="{FF2B5EF4-FFF2-40B4-BE49-F238E27FC236}">
                <a16:creationId xmlns:a16="http://schemas.microsoft.com/office/drawing/2014/main" id="{4E87B50C-BA86-4F51-A3E5-EE1354FCE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0" name="Freeform 5">
            <a:extLst>
              <a:ext uri="{FF2B5EF4-FFF2-40B4-BE49-F238E27FC236}">
                <a16:creationId xmlns:a16="http://schemas.microsoft.com/office/drawing/2014/main" id="{E7DC5BDA-5569-44D1-B022-C75E74FC5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sp>
        <p:nvSpPr>
          <p:cNvPr id="51" name="Rectangle 36">
            <a:extLst>
              <a:ext uri="{FF2B5EF4-FFF2-40B4-BE49-F238E27FC236}">
                <a16:creationId xmlns:a16="http://schemas.microsoft.com/office/drawing/2014/main" id="{D0125878-85CE-4A00-BA94-36987E341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0" name="Content Placeholder 2">
            <a:extLst>
              <a:ext uri="{FF2B5EF4-FFF2-40B4-BE49-F238E27FC236}">
                <a16:creationId xmlns:a16="http://schemas.microsoft.com/office/drawing/2014/main" id="{C8E6DC1C-07A5-B7EB-D565-D29D91CC9966}"/>
              </a:ext>
            </a:extLst>
          </p:cNvPr>
          <p:cNvGraphicFramePr>
            <a:graphicFrameLocks noGrp="1"/>
          </p:cNvGraphicFramePr>
          <p:nvPr>
            <p:ph idx="1"/>
            <p:extLst>
              <p:ext uri="{D42A27DB-BD31-4B8C-83A1-F6EECF244321}">
                <p14:modId xmlns:p14="http://schemas.microsoft.com/office/powerpoint/2010/main" val="2631140846"/>
              </p:ext>
            </p:extLst>
          </p:nvPr>
        </p:nvGraphicFramePr>
        <p:xfrm>
          <a:off x="1286934" y="1078291"/>
          <a:ext cx="9625383" cy="5188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5013848"/>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AF1E58-D170-4EF3-8E1A-992DA3688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3EACCB19-3F29-416E-BD93-24BDDE37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39C41423-F9F7-4333-A541-61582D3D2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66DA090-6BD9-45CC-B782-02767069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Rectangle 16">
            <a:extLst>
              <a:ext uri="{FF2B5EF4-FFF2-40B4-BE49-F238E27FC236}">
                <a16:creationId xmlns:a16="http://schemas.microsoft.com/office/drawing/2014/main" id="{BA9F93AF-9489-4B8A-AA6B-1B00D3CA6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2F459F0B-865B-481D-9AC3-15C76A336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61CDB3A6-B686-4E1D-AD52-3DC038A45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430FBFEB-F0D8-88DD-CCB9-FDCBA2896303}"/>
              </a:ext>
            </a:extLst>
          </p:cNvPr>
          <p:cNvSpPr>
            <a:spLocks noGrp="1"/>
          </p:cNvSpPr>
          <p:nvPr>
            <p:ph type="title"/>
          </p:nvPr>
        </p:nvSpPr>
        <p:spPr>
          <a:xfrm>
            <a:off x="1154955" y="973667"/>
            <a:ext cx="2942210" cy="4833745"/>
          </a:xfrm>
        </p:spPr>
        <p:txBody>
          <a:bodyPr>
            <a:normAutofit/>
          </a:bodyPr>
          <a:lstStyle/>
          <a:p>
            <a:r>
              <a:rPr lang="en-US">
                <a:solidFill>
                  <a:srgbClr val="EBEBEB"/>
                </a:solidFill>
              </a:rPr>
              <a:t>So, what can we do to stop the rise of poor body image?</a:t>
            </a:r>
          </a:p>
        </p:txBody>
      </p:sp>
      <p:sp>
        <p:nvSpPr>
          <p:cNvPr id="23" name="Rectangle 22">
            <a:extLst>
              <a:ext uri="{FF2B5EF4-FFF2-40B4-BE49-F238E27FC236}">
                <a16:creationId xmlns:a16="http://schemas.microsoft.com/office/drawing/2014/main" id="{3D38E400-4F30-481D-A5DC-5AA21A2CB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AEFF118-182B-E82D-68E9-80C8177506CF}"/>
              </a:ext>
            </a:extLst>
          </p:cNvPr>
          <p:cNvGraphicFramePr>
            <a:graphicFrameLocks noGrp="1"/>
          </p:cNvGraphicFramePr>
          <p:nvPr>
            <p:ph idx="1"/>
            <p:extLst>
              <p:ext uri="{D42A27DB-BD31-4B8C-83A1-F6EECF244321}">
                <p14:modId xmlns:p14="http://schemas.microsoft.com/office/powerpoint/2010/main" val="385999914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77857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rgbClr val="0D0D0D"/>
          </a:solidFill>
          <a:ln>
            <a:noFill/>
          </a:ln>
          <a:effectLst/>
        </p:spPr>
        <p:style>
          <a:lnRef idx="1">
            <a:schemeClr val="accent1"/>
          </a:lnRef>
          <a:fillRef idx="3">
            <a:schemeClr val="accent1"/>
          </a:fillRef>
          <a:effectRef idx="2">
            <a:schemeClr val="accent1"/>
          </a:effectRef>
          <a:fontRef idx="minor">
            <a:schemeClr val="lt1"/>
          </a:fontRef>
        </p:style>
      </p:sp>
      <p:grpSp>
        <p:nvGrpSpPr>
          <p:cNvPr id="27" name="Group 26">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28" name="Rectangle 27">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1154954" y="2079173"/>
            <a:ext cx="8182191" cy="3730689"/>
          </a:xfrm>
        </p:spPr>
        <p:txBody>
          <a:bodyPr vert="horz" lIns="91440" tIns="45720" rIns="91440" bIns="45720" rtlCol="0" anchor="ctr">
            <a:normAutofit fontScale="77500" lnSpcReduction="20000"/>
          </a:bodyPr>
          <a:lstStyle/>
          <a:p>
            <a:r>
              <a:rPr lang="en-GB" b="1">
                <a:solidFill>
                  <a:srgbClr val="EBEBEB"/>
                </a:solidFill>
                <a:latin typeface="+mj-lt"/>
                <a:cs typeface="Times New Roman"/>
              </a:rPr>
              <a:t>References</a:t>
            </a:r>
          </a:p>
          <a:p>
            <a:r>
              <a:rPr lang="en-GB" b="1">
                <a:solidFill>
                  <a:srgbClr val="EBEBEB"/>
                </a:solidFill>
                <a:latin typeface="+mj-lt"/>
                <a:cs typeface="Times New Roman"/>
              </a:rPr>
              <a:t>Akram, U., Allen, S., Stevenson, J.C., Lazarus, L., Ypsilanti, A., Ackroyd, M., Chester, J., Longden, J., Peters, C. and Irvine, K.R. (2022). Self-disgust as a potential mechanism underlying the association between body image disturbance and suicidal thoughts and behaviours. Journal of Affective Disorders, 297, pp.634–640. doi:10.1016/j.jad.2021.10.063.</a:t>
            </a:r>
          </a:p>
          <a:p>
            <a:r>
              <a:rPr lang="en-GB" b="1">
                <a:solidFill>
                  <a:srgbClr val="EBEBEB"/>
                </a:solidFill>
                <a:latin typeface="+mj-lt"/>
                <a:cs typeface="Times New Roman" panose="02020603050405020304" pitchFamily="18" charset="0"/>
              </a:rPr>
              <a:t>Firestone, L. (2017). Which is Worst for Your Mental Health: Instagram, Facebook or YouTube? [online] PsychAlive. Available at: https://www.psychalive.org/worst-mental-health-instagram-facebook-youtube/.</a:t>
            </a:r>
          </a:p>
          <a:p>
            <a:r>
              <a:rPr lang="en-GB" b="1">
                <a:solidFill>
                  <a:srgbClr val="EBEBEB"/>
                </a:solidFill>
                <a:latin typeface="+mj-lt"/>
                <a:cs typeface="Times New Roman" panose="02020603050405020304" pitchFamily="18" charset="0"/>
              </a:rPr>
              <a:t>Haroon Siddique (2019). One in eight UK adults have suicidal thoughts over body image – poll. [online] the Guardian. Available at: https://www.theguardian.com/lifeandstyle/2019/may/13/body-image-survey-one-in-eight-uk-adults-suicidal-thoughts.</a:t>
            </a:r>
            <a:endParaRPr lang="en-GB"/>
          </a:p>
          <a:p>
            <a:r>
              <a:rPr lang="en-GB" b="1">
                <a:solidFill>
                  <a:srgbClr val="EBEBEB"/>
                </a:solidFill>
                <a:latin typeface="+mj-lt"/>
                <a:cs typeface="Times New Roman" panose="02020603050405020304" pitchFamily="18" charset="0"/>
              </a:rPr>
              <a:t>Jarman, H.K., McLean, S.A., Griffiths, S., Teague, S.J., Rodgers, R.F., Paxton, S.J., Austen, E., Harris, E., Steward, T., Shatte, A., Khanh-Dao Le, L., Anwar, T., Mihalopoulos, C., Parker, A.G., Yager, Z. and Fuller-Tyszkiewicz, M. (2022). Critical measurement issues in the assessment of social media influence on body image. Body Image, 40, pp.225–236. doi:10.1016/j.bodyim.2021.12.007.</a:t>
            </a:r>
            <a:endParaRPr lang="en-GB"/>
          </a:p>
          <a:p>
            <a:endParaRPr lang="en-GB" b="1">
              <a:solidFill>
                <a:srgbClr val="EBEBEB"/>
              </a:solidFill>
              <a:latin typeface="+mj-lt"/>
              <a:cs typeface="Times New Roman" panose="02020603050405020304" pitchFamily="18" charset="0"/>
            </a:endParaRPr>
          </a:p>
          <a:p>
            <a:endParaRPr lang="en-GB" b="1">
              <a:solidFill>
                <a:srgbClr val="EBEBEB"/>
              </a:solidFill>
              <a:latin typeface="+mj-lt"/>
              <a:cs typeface="Times New Roman" panose="02020603050405020304" pitchFamily="18" charset="0"/>
            </a:endParaRPr>
          </a:p>
        </p:txBody>
      </p:sp>
    </p:spTree>
    <p:extLst>
      <p:ext uri="{BB962C8B-B14F-4D97-AF65-F5344CB8AC3E}">
        <p14:creationId xmlns:p14="http://schemas.microsoft.com/office/powerpoint/2010/main" val="1402844733"/>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3" name="Rectangle 12">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3">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5">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17">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7812DDE6-FF94-07E1-9E48-258587E44154}"/>
              </a:ext>
            </a:extLst>
          </p:cNvPr>
          <p:cNvSpPr>
            <a:spLocks noGrp="1"/>
          </p:cNvSpPr>
          <p:nvPr>
            <p:ph type="title"/>
          </p:nvPr>
        </p:nvSpPr>
        <p:spPr>
          <a:xfrm>
            <a:off x="962371" y="779356"/>
            <a:ext cx="10256531" cy="1987483"/>
          </a:xfrm>
        </p:spPr>
        <p:txBody>
          <a:bodyPr vert="horz" lIns="91440" tIns="45720" rIns="91440" bIns="45720" rtlCol="0" anchor="ctr">
            <a:noAutofit/>
          </a:bodyPr>
          <a:lstStyle/>
          <a:p>
            <a:r>
              <a:rPr lang="en-US" sz="8000">
                <a:latin typeface="STCaiyun"/>
                <a:ea typeface="STCaiyun"/>
              </a:rPr>
              <a:t>Body image disorders</a:t>
            </a:r>
          </a:p>
        </p:txBody>
      </p:sp>
      <p:sp>
        <p:nvSpPr>
          <p:cNvPr id="4" name="TextBox 3">
            <a:extLst>
              <a:ext uri="{FF2B5EF4-FFF2-40B4-BE49-F238E27FC236}">
                <a16:creationId xmlns:a16="http://schemas.microsoft.com/office/drawing/2014/main" id="{5E3FA88B-CA7C-C486-D0CE-86C4DA024073}"/>
              </a:ext>
            </a:extLst>
          </p:cNvPr>
          <p:cNvSpPr txBox="1"/>
          <p:nvPr/>
        </p:nvSpPr>
        <p:spPr>
          <a:xfrm>
            <a:off x="5943301" y="2834447"/>
            <a:ext cx="5843937" cy="3061286"/>
          </a:xfrm>
          <a:prstGeom prst="rect">
            <a:avLst/>
          </a:prstGeom>
        </p:spPr>
        <p:txBody>
          <a:bodyPr vert="horz" lIns="91440" tIns="45720" rIns="91440" bIns="45720" rtlCol="0" anchor="ctr">
            <a:normAutofit/>
          </a:bodyPr>
          <a:lstStyle/>
          <a:p>
            <a:r>
              <a:rPr lang="en-GB" sz="6000">
                <a:solidFill>
                  <a:schemeClr val="bg1"/>
                </a:solidFill>
                <a:latin typeface="Freestyle Script"/>
              </a:rPr>
              <a:t>What are they?</a:t>
            </a:r>
            <a:endParaRPr lang="en-US" sz="6000">
              <a:solidFill>
                <a:schemeClr val="bg1"/>
              </a:solidFill>
              <a:ea typeface="+mn-lt"/>
              <a:cs typeface="+mn-lt"/>
            </a:endParaRPr>
          </a:p>
          <a:p>
            <a:r>
              <a:rPr lang="en-GB" sz="6000">
                <a:solidFill>
                  <a:schemeClr val="bg1"/>
                </a:solidFill>
                <a:latin typeface="Freestyle Script"/>
              </a:rPr>
              <a:t>Who can get them?</a:t>
            </a:r>
            <a:endParaRPr lang="en-US" sz="6000">
              <a:solidFill>
                <a:schemeClr val="bg1"/>
              </a:solidFill>
              <a:ea typeface="+mn-lt"/>
              <a:cs typeface="+mn-lt"/>
            </a:endParaRPr>
          </a:p>
          <a:p>
            <a:r>
              <a:rPr lang="en-GB" sz="6000">
                <a:solidFill>
                  <a:schemeClr val="bg1"/>
                </a:solidFill>
                <a:latin typeface="Freestyle Script"/>
              </a:rPr>
              <a:t>And why?</a:t>
            </a:r>
            <a:endParaRPr lang="en-US" sz="6000">
              <a:solidFill>
                <a:schemeClr val="bg1"/>
              </a:solidFill>
            </a:endParaRPr>
          </a:p>
        </p:txBody>
      </p:sp>
      <p:sp>
        <p:nvSpPr>
          <p:cNvPr id="23" name="Rectangle 22">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Graphic 6" descr="Brain">
            <a:extLst>
              <a:ext uri="{FF2B5EF4-FFF2-40B4-BE49-F238E27FC236}">
                <a16:creationId xmlns:a16="http://schemas.microsoft.com/office/drawing/2014/main" id="{2294C015-9D57-62E9-D667-CAB6891D3F5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6485" y="3432426"/>
            <a:ext cx="2624867" cy="2624867"/>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86921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Because I'm Ugly:  Body Dysmorphic Disorder (BDD) and me.'">
            <a:hlinkClick r:id="" action="ppaction://media"/>
            <a:extLst>
              <a:ext uri="{FF2B5EF4-FFF2-40B4-BE49-F238E27FC236}">
                <a16:creationId xmlns:a16="http://schemas.microsoft.com/office/drawing/2014/main" id="{9B58CBD7-F4E2-989E-D124-CA5FC1269865}"/>
              </a:ext>
            </a:extLst>
          </p:cNvPr>
          <p:cNvPicPr>
            <a:picLocks noRot="1" noChangeAspect="1"/>
          </p:cNvPicPr>
          <p:nvPr>
            <a:videoFile r:link="rId1"/>
          </p:nvPr>
        </p:nvPicPr>
        <p:blipFill>
          <a:blip r:embed="rId3"/>
          <a:stretch>
            <a:fillRect/>
          </a:stretch>
        </p:blipFill>
        <p:spPr>
          <a:xfrm>
            <a:off x="2204066" y="1621709"/>
            <a:ext cx="7193934" cy="3893163"/>
          </a:xfrm>
          <a:prstGeom prst="rect">
            <a:avLst/>
          </a:prstGeom>
        </p:spPr>
      </p:pic>
      <p:sp>
        <p:nvSpPr>
          <p:cNvPr id="6" name="TextBox 5">
            <a:extLst>
              <a:ext uri="{FF2B5EF4-FFF2-40B4-BE49-F238E27FC236}">
                <a16:creationId xmlns:a16="http://schemas.microsoft.com/office/drawing/2014/main" id="{69EEAB6B-75AD-395A-2213-36DD7F16416C}"/>
              </a:ext>
            </a:extLst>
          </p:cNvPr>
          <p:cNvSpPr txBox="1"/>
          <p:nvPr/>
        </p:nvSpPr>
        <p:spPr>
          <a:xfrm>
            <a:off x="2753033" y="827549"/>
            <a:ext cx="684161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bg1"/>
                </a:solidFill>
                <a:latin typeface="STCaiyun"/>
                <a:ea typeface="STCaiyun"/>
              </a:rPr>
              <a:t>living with Body Dysmorphic Disorder </a:t>
            </a:r>
          </a:p>
        </p:txBody>
      </p:sp>
      <p:sp>
        <p:nvSpPr>
          <p:cNvPr id="7" name="TextBox 6">
            <a:extLst>
              <a:ext uri="{FF2B5EF4-FFF2-40B4-BE49-F238E27FC236}">
                <a16:creationId xmlns:a16="http://schemas.microsoft.com/office/drawing/2014/main" id="{C72F36B4-5AEE-6E89-0C49-2FA72222330C}"/>
              </a:ext>
            </a:extLst>
          </p:cNvPr>
          <p:cNvSpPr txBox="1"/>
          <p:nvPr/>
        </p:nvSpPr>
        <p:spPr>
          <a:xfrm>
            <a:off x="7365999" y="5620774"/>
            <a:ext cx="340851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latin typeface="STCaiyun"/>
                <a:ea typeface="+mn-lt"/>
                <a:cs typeface="+mn-lt"/>
              </a:rPr>
              <a:t>(The BDD Foundation, 2022)</a:t>
            </a:r>
            <a:endParaRPr lang="en-US">
              <a:solidFill>
                <a:schemeClr val="bg1"/>
              </a:solidFill>
              <a:latin typeface="STCaiyun"/>
              <a:ea typeface="STCaiyun"/>
            </a:endParaRPr>
          </a:p>
        </p:txBody>
      </p:sp>
    </p:spTree>
    <p:extLst>
      <p:ext uri="{BB962C8B-B14F-4D97-AF65-F5344CB8AC3E}">
        <p14:creationId xmlns:p14="http://schemas.microsoft.com/office/powerpoint/2010/main" val="31800472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6" name="Rectangle 9">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1">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extBox 1">
            <a:extLst>
              <a:ext uri="{FF2B5EF4-FFF2-40B4-BE49-F238E27FC236}">
                <a16:creationId xmlns:a16="http://schemas.microsoft.com/office/drawing/2014/main" id="{59B4BF04-D225-CB67-27F3-7B92211F74F3}"/>
              </a:ext>
            </a:extLst>
          </p:cNvPr>
          <p:cNvSpPr txBox="1"/>
          <p:nvPr/>
        </p:nvSpPr>
        <p:spPr>
          <a:xfrm>
            <a:off x="789189" y="675447"/>
            <a:ext cx="3421623" cy="56012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GB" sz="4500">
                <a:solidFill>
                  <a:schemeClr val="bg1"/>
                </a:solidFill>
                <a:latin typeface="STCaiyun"/>
                <a:ea typeface="+mn-lt"/>
                <a:cs typeface="+mn-lt"/>
              </a:rPr>
              <a:t>Body Dysmorphic Disorder</a:t>
            </a:r>
          </a:p>
        </p:txBody>
      </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4442392" y="1575992"/>
            <a:ext cx="6813755" cy="3811740"/>
          </a:xfrm>
        </p:spPr>
        <p:txBody>
          <a:bodyPr vert="horz" lIns="91440" tIns="45720" rIns="91440" bIns="45720" rtlCol="0" anchor="ctr">
            <a:normAutofit/>
          </a:bodyPr>
          <a:lstStyle/>
          <a:p>
            <a:pPr marL="0" indent="0">
              <a:lnSpc>
                <a:spcPct val="90000"/>
              </a:lnSpc>
            </a:pPr>
            <a:endParaRPr lang="en-US">
              <a:solidFill>
                <a:schemeClr val="bg1"/>
              </a:solidFill>
              <a:effectLst/>
            </a:endParaRPr>
          </a:p>
          <a:p>
            <a:pPr>
              <a:lnSpc>
                <a:spcPct val="90000"/>
              </a:lnSpc>
            </a:pPr>
            <a:r>
              <a:rPr lang="en-US" dirty="0">
                <a:solidFill>
                  <a:schemeClr val="bg1"/>
                </a:solidFill>
              </a:rPr>
              <a:t>Body Dysmorphic Disorder (BDD) is a mental health condition where a person spends a lot of time worrying about flaws in their appearance (Vashi, 2015). These flaws are often unnoticeable to others. People of any age can have BDD, but it's most common in teenagers and young adults (Veale, Willson and Clarke, 2010). It affects both men and women (Vashi, 2015).</a:t>
            </a:r>
          </a:p>
          <a:p>
            <a:pPr>
              <a:lnSpc>
                <a:spcPct val="90000"/>
              </a:lnSpc>
            </a:pPr>
            <a:endParaRPr lang="en-US">
              <a:solidFill>
                <a:schemeClr val="bg1"/>
              </a:solidFill>
            </a:endParaRPr>
          </a:p>
          <a:p>
            <a:pPr>
              <a:lnSpc>
                <a:spcPct val="90000"/>
              </a:lnSpc>
            </a:pPr>
            <a:r>
              <a:rPr lang="en-US" dirty="0">
                <a:solidFill>
                  <a:schemeClr val="bg1"/>
                </a:solidFill>
              </a:rPr>
              <a:t>What causes BDD?</a:t>
            </a:r>
          </a:p>
          <a:p>
            <a:pPr marL="0" indent="0">
              <a:lnSpc>
                <a:spcPct val="90000"/>
              </a:lnSpc>
            </a:pPr>
            <a:endParaRPr lang="en-US">
              <a:solidFill>
                <a:schemeClr val="bg1"/>
              </a:solidFill>
            </a:endParaRPr>
          </a:p>
          <a:p>
            <a:pPr>
              <a:lnSpc>
                <a:spcPct val="90000"/>
              </a:lnSpc>
            </a:pPr>
            <a:r>
              <a:rPr lang="en-US" dirty="0">
                <a:solidFill>
                  <a:schemeClr val="bg1"/>
                </a:solidFill>
              </a:rPr>
              <a:t>How can BDD be treated? </a:t>
            </a:r>
          </a:p>
          <a:p>
            <a:pPr>
              <a:lnSpc>
                <a:spcPct val="90000"/>
              </a:lnSpc>
            </a:pPr>
            <a:endParaRPr lang="en-US">
              <a:solidFill>
                <a:schemeClr val="bg1"/>
              </a:solidFill>
            </a:endParaRPr>
          </a:p>
        </p:txBody>
      </p:sp>
      <p:sp>
        <p:nvSpPr>
          <p:cNvPr id="20" name="Rectangle 19">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Graphic 4" descr="Thought with solid fill">
            <a:extLst>
              <a:ext uri="{FF2B5EF4-FFF2-40B4-BE49-F238E27FC236}">
                <a16:creationId xmlns:a16="http://schemas.microsoft.com/office/drawing/2014/main" id="{D393A23F-811B-F8AF-7D71-43BC4C129F1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03030" y="3975062"/>
            <a:ext cx="2139958" cy="21399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0886314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13BC0E2E-5B84-4E58-8126-C8B9F0970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D0334E2C-964F-4F2C-9180-AADAB7C34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extBox 1">
            <a:extLst>
              <a:ext uri="{FF2B5EF4-FFF2-40B4-BE49-F238E27FC236}">
                <a16:creationId xmlns:a16="http://schemas.microsoft.com/office/drawing/2014/main" id="{50F951FA-5BAF-58A9-50D0-9ECCC627D60A}"/>
              </a:ext>
            </a:extLst>
          </p:cNvPr>
          <p:cNvSpPr txBox="1"/>
          <p:nvPr/>
        </p:nvSpPr>
        <p:spPr>
          <a:xfrm>
            <a:off x="939280" y="629265"/>
            <a:ext cx="3421623" cy="56012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4500">
                <a:solidFill>
                  <a:schemeClr val="bg2"/>
                </a:solidFill>
                <a:latin typeface="STCaiyun"/>
                <a:ea typeface="STCaiyun"/>
                <a:cs typeface="+mj-cs"/>
              </a:rPr>
              <a:t>Muscle Dysmorphic Disorder</a:t>
            </a:r>
          </a:p>
        </p:txBody>
      </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4442392" y="1552903"/>
            <a:ext cx="7102391" cy="3833244"/>
          </a:xfrm>
        </p:spPr>
        <p:txBody>
          <a:bodyPr vert="horz" lIns="91440" tIns="45720" rIns="91440" bIns="45720" rtlCol="0" anchor="ctr">
            <a:noAutofit/>
          </a:bodyPr>
          <a:lstStyle/>
          <a:p>
            <a:pPr>
              <a:lnSpc>
                <a:spcPct val="90000"/>
              </a:lnSpc>
            </a:pPr>
            <a:r>
              <a:rPr lang="en-US">
                <a:solidFill>
                  <a:schemeClr val="bg1"/>
                </a:solidFill>
              </a:rPr>
              <a:t>Also known as 'Bigorexia'.</a:t>
            </a:r>
          </a:p>
          <a:p>
            <a:pPr>
              <a:lnSpc>
                <a:spcPct val="90000"/>
              </a:lnSpc>
            </a:pPr>
            <a:endParaRPr lang="en-US">
              <a:solidFill>
                <a:schemeClr val="bg1"/>
              </a:solidFill>
            </a:endParaRPr>
          </a:p>
          <a:p>
            <a:pPr>
              <a:lnSpc>
                <a:spcPct val="90000"/>
              </a:lnSpc>
            </a:pPr>
            <a:r>
              <a:rPr lang="en-US">
                <a:solidFill>
                  <a:schemeClr val="bg1"/>
                </a:solidFill>
              </a:rPr>
              <a:t>Being preoccupied by worries that your body is “too small” or “not muscular enough” despite having a normal build, or in many cases, an extremely muscular physique (Elliott, 2014).</a:t>
            </a:r>
          </a:p>
          <a:p>
            <a:pPr>
              <a:lnSpc>
                <a:spcPct val="90000"/>
              </a:lnSpc>
            </a:pPr>
            <a:endParaRPr lang="en-US">
              <a:solidFill>
                <a:schemeClr val="bg1"/>
              </a:solidFill>
            </a:endParaRPr>
          </a:p>
          <a:p>
            <a:pPr>
              <a:lnSpc>
                <a:spcPct val="90000"/>
              </a:lnSpc>
            </a:pPr>
            <a:r>
              <a:rPr lang="en-US">
                <a:solidFill>
                  <a:schemeClr val="bg1"/>
                </a:solidFill>
              </a:rPr>
              <a:t>Very similar to BDD but focuses one only one aspect, being muscular (J. Kevin Thompson and </a:t>
            </a:r>
            <a:r>
              <a:rPr lang="en-US" err="1">
                <a:solidFill>
                  <a:schemeClr val="bg1"/>
                </a:solidFill>
              </a:rPr>
              <a:t>Cafri</a:t>
            </a:r>
            <a:r>
              <a:rPr lang="en-US">
                <a:solidFill>
                  <a:schemeClr val="bg1"/>
                </a:solidFill>
              </a:rPr>
              <a:t>, 2007).</a:t>
            </a:r>
          </a:p>
          <a:p>
            <a:pPr>
              <a:lnSpc>
                <a:spcPct val="90000"/>
              </a:lnSpc>
            </a:pPr>
            <a:endParaRPr lang="en-US">
              <a:solidFill>
                <a:schemeClr val="bg1"/>
              </a:solidFill>
            </a:endParaRPr>
          </a:p>
          <a:p>
            <a:pPr>
              <a:lnSpc>
                <a:spcPct val="90000"/>
              </a:lnSpc>
            </a:pPr>
            <a:r>
              <a:rPr lang="en-US">
                <a:solidFill>
                  <a:schemeClr val="bg1"/>
                </a:solidFill>
              </a:rPr>
              <a:t>Causes are also similar to BDD.</a:t>
            </a:r>
          </a:p>
          <a:p>
            <a:pPr>
              <a:lnSpc>
                <a:spcPct val="90000"/>
              </a:lnSpc>
            </a:pPr>
            <a:endParaRPr lang="en-US">
              <a:solidFill>
                <a:schemeClr val="bg1"/>
              </a:solidFill>
            </a:endParaRPr>
          </a:p>
          <a:p>
            <a:pPr>
              <a:lnSpc>
                <a:spcPct val="90000"/>
              </a:lnSpc>
            </a:pPr>
            <a:r>
              <a:rPr lang="en-US">
                <a:solidFill>
                  <a:schemeClr val="bg1"/>
                </a:solidFill>
              </a:rPr>
              <a:t>Treatment is very limited.</a:t>
            </a:r>
          </a:p>
        </p:txBody>
      </p:sp>
      <p:sp>
        <p:nvSpPr>
          <p:cNvPr id="14" name="Rectangle 13">
            <a:extLst>
              <a:ext uri="{FF2B5EF4-FFF2-40B4-BE49-F238E27FC236}">
                <a16:creationId xmlns:a16="http://schemas.microsoft.com/office/drawing/2014/main" id="{9D342296-F738-4112-B1CE-4AE88343E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Graphic 5" descr="Body builder outline">
            <a:extLst>
              <a:ext uri="{FF2B5EF4-FFF2-40B4-BE49-F238E27FC236}">
                <a16:creationId xmlns:a16="http://schemas.microsoft.com/office/drawing/2014/main" id="{48BB2959-7377-A1FA-E988-6796A456F3F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35535" y="4549309"/>
            <a:ext cx="1674912" cy="1674912"/>
          </a:xfrm>
          <a:prstGeom prst="roundRect">
            <a:avLst>
              <a:gd name="adj" fmla="val 1858"/>
            </a:avLst>
          </a:prstGeom>
          <a:effectLst/>
        </p:spPr>
      </p:pic>
      <p:pic>
        <p:nvPicPr>
          <p:cNvPr id="4" name="Graphic 4" descr="Muscular arm outline">
            <a:extLst>
              <a:ext uri="{FF2B5EF4-FFF2-40B4-BE49-F238E27FC236}">
                <a16:creationId xmlns:a16="http://schemas.microsoft.com/office/drawing/2014/main" id="{4F0F8374-657B-0B6C-88D8-C1620BF862D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60442" y="4549309"/>
            <a:ext cx="1674912" cy="1674912"/>
          </a:xfrm>
          <a:prstGeom prst="roundRect">
            <a:avLst>
              <a:gd name="adj" fmla="val 1858"/>
            </a:avLst>
          </a:prstGeom>
          <a:effectLst/>
        </p:spPr>
      </p:pic>
    </p:spTree>
    <p:extLst>
      <p:ext uri="{BB962C8B-B14F-4D97-AF65-F5344CB8AC3E}">
        <p14:creationId xmlns:p14="http://schemas.microsoft.com/office/powerpoint/2010/main" val="28743530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6" name="Rectangle 9">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1">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extBox 1">
            <a:extLst>
              <a:ext uri="{FF2B5EF4-FFF2-40B4-BE49-F238E27FC236}">
                <a16:creationId xmlns:a16="http://schemas.microsoft.com/office/drawing/2014/main" id="{5638B64F-107D-0C4F-B2F2-1BA762182493}"/>
              </a:ext>
            </a:extLst>
          </p:cNvPr>
          <p:cNvSpPr txBox="1"/>
          <p:nvPr/>
        </p:nvSpPr>
        <p:spPr>
          <a:xfrm>
            <a:off x="823825" y="571538"/>
            <a:ext cx="3490895" cy="576284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4500">
                <a:solidFill>
                  <a:schemeClr val="bg2"/>
                </a:solidFill>
                <a:latin typeface="STCaiyun"/>
                <a:ea typeface="STCaiyun"/>
                <a:cs typeface="+mj-cs"/>
              </a:rPr>
              <a:t>Social Physique Anxiety</a:t>
            </a:r>
            <a:r>
              <a:rPr lang="en-US" sz="4000">
                <a:solidFill>
                  <a:schemeClr val="bg2"/>
                </a:solidFill>
                <a:latin typeface="STCaiyun"/>
                <a:ea typeface="STCaiyun"/>
                <a:cs typeface="+mj-cs"/>
              </a:rPr>
              <a:t> </a:t>
            </a:r>
          </a:p>
        </p:txBody>
      </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3635286" y="1033357"/>
            <a:ext cx="6801135" cy="4987227"/>
          </a:xfrm>
        </p:spPr>
        <p:txBody>
          <a:bodyPr vert="horz" lIns="91440" tIns="45720" rIns="91440" bIns="45720" rtlCol="0" anchor="ctr">
            <a:normAutofit fontScale="92500" lnSpcReduction="10000"/>
          </a:bodyPr>
          <a:lstStyle/>
          <a:p>
            <a:pPr>
              <a:lnSpc>
                <a:spcPct val="90000"/>
              </a:lnSpc>
            </a:pPr>
            <a:r>
              <a:rPr lang="en-US" sz="1900" dirty="0">
                <a:solidFill>
                  <a:schemeClr val="bg1"/>
                </a:solidFill>
              </a:rPr>
              <a:t>With  roots  in  social  anxiety,  self-presentation, and  body  image  (Vashi, 2015),  SPA  is  defined  as  the anxiety  that  an  individual  experiences  when  he/she  perceives  that  others  could  be  negatively evaluating their physique (Bell and Rushforth, 2008).</a:t>
            </a:r>
          </a:p>
          <a:p>
            <a:pPr>
              <a:lnSpc>
                <a:spcPct val="90000"/>
              </a:lnSpc>
            </a:pPr>
            <a:endParaRPr lang="en-US" sz="1900">
              <a:solidFill>
                <a:schemeClr val="bg1"/>
              </a:solidFill>
            </a:endParaRPr>
          </a:p>
          <a:p>
            <a:pPr>
              <a:lnSpc>
                <a:spcPct val="90000"/>
              </a:lnSpc>
            </a:pPr>
            <a:r>
              <a:rPr lang="en-US" sz="1900" dirty="0">
                <a:solidFill>
                  <a:schemeClr val="bg1"/>
                </a:solidFill>
              </a:rPr>
              <a:t>Most commonly occurs in sports. </a:t>
            </a:r>
          </a:p>
          <a:p>
            <a:pPr>
              <a:lnSpc>
                <a:spcPct val="90000"/>
              </a:lnSpc>
            </a:pPr>
            <a:endParaRPr lang="en-US" sz="1900">
              <a:solidFill>
                <a:schemeClr val="bg1"/>
              </a:solidFill>
            </a:endParaRPr>
          </a:p>
          <a:p>
            <a:pPr>
              <a:lnSpc>
                <a:spcPct val="90000"/>
              </a:lnSpc>
            </a:pPr>
            <a:r>
              <a:rPr lang="en-US" sz="1900" dirty="0">
                <a:solidFill>
                  <a:schemeClr val="bg1"/>
                </a:solidFill>
              </a:rPr>
              <a:t>Recent study carried out found that women athletes experienced SPA much more than male athletes (Van Raalte, 1998).</a:t>
            </a:r>
          </a:p>
          <a:p>
            <a:pPr>
              <a:lnSpc>
                <a:spcPct val="90000"/>
              </a:lnSpc>
            </a:pPr>
            <a:endParaRPr lang="en-US" sz="1900">
              <a:solidFill>
                <a:schemeClr val="bg1"/>
              </a:solidFill>
            </a:endParaRPr>
          </a:p>
          <a:p>
            <a:pPr>
              <a:lnSpc>
                <a:spcPct val="90000"/>
              </a:lnSpc>
            </a:pPr>
            <a:r>
              <a:rPr lang="en-US" sz="1900" dirty="0">
                <a:solidFill>
                  <a:schemeClr val="bg1"/>
                </a:solidFill>
              </a:rPr>
              <a:t>Social media encourages social physique anxiety.</a:t>
            </a:r>
          </a:p>
          <a:p>
            <a:pPr>
              <a:lnSpc>
                <a:spcPct val="90000"/>
              </a:lnSpc>
            </a:pPr>
            <a:endParaRPr lang="en-US" sz="1900">
              <a:solidFill>
                <a:schemeClr val="bg1"/>
              </a:solidFill>
            </a:endParaRPr>
          </a:p>
          <a:p>
            <a:pPr>
              <a:lnSpc>
                <a:spcPct val="90000"/>
              </a:lnSpc>
            </a:pPr>
            <a:r>
              <a:rPr lang="en-US" sz="1900" dirty="0">
                <a:solidFill>
                  <a:schemeClr val="bg1"/>
                </a:solidFill>
              </a:rPr>
              <a:t>Currently no stated treatments (Veale, Willson and Clarke, 2010)</a:t>
            </a:r>
            <a:r>
              <a:rPr lang="en-US" sz="1400" dirty="0">
                <a:solidFill>
                  <a:schemeClr val="bg1"/>
                </a:solidFill>
              </a:rPr>
              <a:t>.</a:t>
            </a:r>
          </a:p>
        </p:txBody>
      </p:sp>
      <p:sp>
        <p:nvSpPr>
          <p:cNvPr id="20" name="Rectangle 19">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Graphic 4" descr="Worried face with solid fill with solid fill">
            <a:extLst>
              <a:ext uri="{FF2B5EF4-FFF2-40B4-BE49-F238E27FC236}">
                <a16:creationId xmlns:a16="http://schemas.microsoft.com/office/drawing/2014/main" id="{441E5D7D-48E6-2A64-387B-6C0FC45490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68758" y="4621607"/>
            <a:ext cx="1678140" cy="1678140"/>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6973407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6" name="Rectangle 9">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1">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extBox 1">
            <a:extLst>
              <a:ext uri="{FF2B5EF4-FFF2-40B4-BE49-F238E27FC236}">
                <a16:creationId xmlns:a16="http://schemas.microsoft.com/office/drawing/2014/main" id="{7D499E58-FA25-00BF-F240-C0AEE20E5CBA}"/>
              </a:ext>
            </a:extLst>
          </p:cNvPr>
          <p:cNvSpPr txBox="1"/>
          <p:nvPr/>
        </p:nvSpPr>
        <p:spPr>
          <a:xfrm>
            <a:off x="639098" y="629265"/>
            <a:ext cx="3756441" cy="56012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4000">
                <a:solidFill>
                  <a:schemeClr val="bg2"/>
                </a:solidFill>
                <a:latin typeface="STCaiyun"/>
                <a:ea typeface="STCaiyun"/>
                <a:cs typeface="+mj-cs"/>
              </a:rPr>
              <a:t>Exercise Dependence</a:t>
            </a:r>
          </a:p>
        </p:txBody>
      </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3784302" y="917901"/>
            <a:ext cx="7621936" cy="5474285"/>
          </a:xfrm>
        </p:spPr>
        <p:txBody>
          <a:bodyPr vert="horz" lIns="91440" tIns="45720" rIns="91440" bIns="45720" rtlCol="0" anchor="ctr">
            <a:normAutofit/>
          </a:bodyPr>
          <a:lstStyle/>
          <a:p>
            <a:pPr>
              <a:lnSpc>
                <a:spcPct val="90000"/>
              </a:lnSpc>
            </a:pPr>
            <a:r>
              <a:rPr lang="en-US">
                <a:solidFill>
                  <a:schemeClr val="bg1"/>
                </a:solidFill>
              </a:rPr>
              <a:t>Exercise dependence is a disorder in which persons exercise excessively and obsessively to a point of dependence and, often injury or illness (Kerr, Lindner and Blaydon, 2007).</a:t>
            </a:r>
          </a:p>
          <a:p>
            <a:pPr>
              <a:lnSpc>
                <a:spcPct val="90000"/>
              </a:lnSpc>
            </a:pPr>
            <a:endParaRPr lang="en-US">
              <a:solidFill>
                <a:schemeClr val="bg1"/>
              </a:solidFill>
            </a:endParaRPr>
          </a:p>
          <a:p>
            <a:pPr>
              <a:lnSpc>
                <a:spcPct val="90000"/>
              </a:lnSpc>
            </a:pPr>
            <a:r>
              <a:rPr lang="en-US">
                <a:solidFill>
                  <a:schemeClr val="bg1"/>
                </a:solidFill>
              </a:rPr>
              <a:t>What causes exercise dependence?</a:t>
            </a:r>
          </a:p>
          <a:p>
            <a:pPr>
              <a:lnSpc>
                <a:spcPct val="90000"/>
              </a:lnSpc>
            </a:pPr>
            <a:endParaRPr lang="en-US">
              <a:solidFill>
                <a:schemeClr val="bg1"/>
              </a:solidFill>
            </a:endParaRPr>
          </a:p>
          <a:p>
            <a:pPr>
              <a:lnSpc>
                <a:spcPct val="90000"/>
              </a:lnSpc>
            </a:pPr>
            <a:r>
              <a:rPr lang="en-US">
                <a:solidFill>
                  <a:schemeClr val="bg1"/>
                </a:solidFill>
              </a:rPr>
              <a:t>The harmful side of exercise dependence. </a:t>
            </a:r>
          </a:p>
          <a:p>
            <a:pPr>
              <a:lnSpc>
                <a:spcPct val="90000"/>
              </a:lnSpc>
            </a:pPr>
            <a:endParaRPr lang="en-US">
              <a:solidFill>
                <a:schemeClr val="bg1"/>
              </a:solidFill>
            </a:endParaRPr>
          </a:p>
          <a:p>
            <a:pPr>
              <a:lnSpc>
                <a:spcPct val="90000"/>
              </a:lnSpc>
            </a:pPr>
            <a:r>
              <a:rPr lang="en-US">
                <a:solidFill>
                  <a:schemeClr val="bg1"/>
                </a:solidFill>
              </a:rPr>
              <a:t>Researchers at the University of Southern California,  speculate that 15 percent of exercise addicts are also addicted to cigarettes, alcohol, or drugs (Sussman, Lisha and Griffiths, 2010). </a:t>
            </a:r>
          </a:p>
          <a:p>
            <a:pPr>
              <a:lnSpc>
                <a:spcPct val="90000"/>
              </a:lnSpc>
            </a:pPr>
            <a:endParaRPr lang="en-US">
              <a:solidFill>
                <a:schemeClr val="bg1"/>
              </a:solidFill>
            </a:endParaRPr>
          </a:p>
          <a:p>
            <a:pPr>
              <a:lnSpc>
                <a:spcPct val="90000"/>
              </a:lnSpc>
            </a:pPr>
            <a:r>
              <a:rPr lang="en-US">
                <a:solidFill>
                  <a:schemeClr val="bg1"/>
                </a:solidFill>
              </a:rPr>
              <a:t>Exercise dependence is not a </a:t>
            </a:r>
            <a:r>
              <a:rPr lang="en-US" err="1">
                <a:solidFill>
                  <a:schemeClr val="bg1"/>
                </a:solidFill>
              </a:rPr>
              <a:t>recognised</a:t>
            </a:r>
            <a:r>
              <a:rPr lang="en-US">
                <a:solidFill>
                  <a:schemeClr val="bg1"/>
                </a:solidFill>
              </a:rPr>
              <a:t> diagnosis (Schreiber and </a:t>
            </a:r>
            <a:r>
              <a:rPr lang="en-US" err="1">
                <a:solidFill>
                  <a:schemeClr val="bg1"/>
                </a:solidFill>
              </a:rPr>
              <a:t>Hausenblas</a:t>
            </a:r>
            <a:r>
              <a:rPr lang="en-US">
                <a:solidFill>
                  <a:schemeClr val="bg1"/>
                </a:solidFill>
              </a:rPr>
              <a:t>, 2015), help for this disorder is extremely limited. </a:t>
            </a:r>
          </a:p>
        </p:txBody>
      </p:sp>
      <p:sp>
        <p:nvSpPr>
          <p:cNvPr id="20" name="Rectangle 19">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Graphic 4" descr="Run outline">
            <a:extLst>
              <a:ext uri="{FF2B5EF4-FFF2-40B4-BE49-F238E27FC236}">
                <a16:creationId xmlns:a16="http://schemas.microsoft.com/office/drawing/2014/main" id="{1086D601-D1E1-64F5-E680-0024FDB355F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57212" y="1873789"/>
            <a:ext cx="1678140" cy="1678140"/>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441688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E274B-0141-3579-54FB-99BFB81E32FD}"/>
              </a:ext>
            </a:extLst>
          </p:cNvPr>
          <p:cNvSpPr>
            <a:spLocks noGrp="1"/>
          </p:cNvSpPr>
          <p:nvPr>
            <p:ph type="ctrTitle"/>
          </p:nvPr>
        </p:nvSpPr>
        <p:spPr>
          <a:xfrm>
            <a:off x="553376" y="254891"/>
            <a:ext cx="8825658" cy="866227"/>
          </a:xfrm>
        </p:spPr>
        <p:txBody>
          <a:bodyPr/>
          <a:lstStyle/>
          <a:p>
            <a:r>
              <a:rPr lang="en-GB" sz="2400"/>
              <a:t>Reference List </a:t>
            </a:r>
            <a:r>
              <a:rPr lang="en-GB" sz="4400"/>
              <a:t> </a:t>
            </a:r>
          </a:p>
        </p:txBody>
      </p:sp>
      <p:sp>
        <p:nvSpPr>
          <p:cNvPr id="3" name="TextBox 2">
            <a:extLst>
              <a:ext uri="{FF2B5EF4-FFF2-40B4-BE49-F238E27FC236}">
                <a16:creationId xmlns:a16="http://schemas.microsoft.com/office/drawing/2014/main" id="{0E3019B5-687B-02B3-8EFD-7D44A3CF0AE2}"/>
              </a:ext>
            </a:extLst>
          </p:cNvPr>
          <p:cNvSpPr txBox="1"/>
          <p:nvPr/>
        </p:nvSpPr>
        <p:spPr>
          <a:xfrm>
            <a:off x="598129" y="958645"/>
            <a:ext cx="913580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a:p>
          <a:p>
            <a:r>
              <a:rPr lang="en-GB" sz="1200">
                <a:solidFill>
                  <a:schemeClr val="bg1"/>
                </a:solidFill>
                <a:ea typeface="+mn-lt"/>
                <a:cs typeface="+mn-lt"/>
              </a:rPr>
              <a:t>Bell, L. and Rushforth, J. (2008). </a:t>
            </a:r>
            <a:r>
              <a:rPr lang="en-GB" sz="1200" i="1">
                <a:solidFill>
                  <a:schemeClr val="bg1"/>
                </a:solidFill>
                <a:ea typeface="+mn-lt"/>
                <a:cs typeface="+mn-lt"/>
              </a:rPr>
              <a:t>Overcoming Body Image Disturbance</a:t>
            </a:r>
            <a:r>
              <a:rPr lang="en-GB" sz="1200">
                <a:solidFill>
                  <a:schemeClr val="bg1"/>
                </a:solidFill>
                <a:ea typeface="+mn-lt"/>
                <a:cs typeface="+mn-lt"/>
              </a:rPr>
              <a:t>. Routledge. </a:t>
            </a:r>
            <a:endParaRPr lang="en-GB" sz="1200">
              <a:solidFill>
                <a:schemeClr val="bg1"/>
              </a:solidFill>
            </a:endParaRPr>
          </a:p>
          <a:p>
            <a:endParaRPr lang="en-GB" sz="1200">
              <a:solidFill>
                <a:schemeClr val="bg1"/>
              </a:solidFill>
              <a:ea typeface="+mn-lt"/>
              <a:cs typeface="+mn-lt"/>
            </a:endParaRPr>
          </a:p>
          <a:p>
            <a:r>
              <a:rPr lang="en-GB" sz="1200">
                <a:solidFill>
                  <a:schemeClr val="bg1"/>
                </a:solidFill>
                <a:ea typeface="+mn-lt"/>
                <a:cs typeface="+mn-lt"/>
              </a:rPr>
              <a:t>Elliott, G. (2014). </a:t>
            </a:r>
            <a:r>
              <a:rPr lang="en-GB" sz="1200" i="1">
                <a:solidFill>
                  <a:schemeClr val="bg1"/>
                </a:solidFill>
                <a:ea typeface="+mn-lt"/>
                <a:cs typeface="+mn-lt"/>
              </a:rPr>
              <a:t>Bigorexia. When ‘Big’ Isn’t Big Enough.</a:t>
            </a:r>
            <a:endParaRPr lang="en-GB" sz="1200">
              <a:solidFill>
                <a:schemeClr val="bg1"/>
              </a:solidFill>
            </a:endParaRPr>
          </a:p>
          <a:p>
            <a:endParaRPr lang="en-GB" sz="1200" i="1">
              <a:solidFill>
                <a:schemeClr val="bg1"/>
              </a:solidFill>
              <a:ea typeface="+mn-lt"/>
              <a:cs typeface="+mn-lt"/>
            </a:endParaRPr>
          </a:p>
          <a:p>
            <a:r>
              <a:rPr lang="en-GB" sz="1200">
                <a:solidFill>
                  <a:schemeClr val="bg1"/>
                </a:solidFill>
                <a:ea typeface="+mn-lt"/>
                <a:cs typeface="+mn-lt"/>
              </a:rPr>
              <a:t>J. Kevin Thompson and </a:t>
            </a:r>
            <a:r>
              <a:rPr lang="en-GB" sz="1200" err="1">
                <a:solidFill>
                  <a:schemeClr val="bg1"/>
                </a:solidFill>
                <a:ea typeface="+mn-lt"/>
                <a:cs typeface="+mn-lt"/>
              </a:rPr>
              <a:t>Cafri</a:t>
            </a:r>
            <a:r>
              <a:rPr lang="en-GB" sz="1200">
                <a:solidFill>
                  <a:schemeClr val="bg1"/>
                </a:solidFill>
                <a:ea typeface="+mn-lt"/>
                <a:cs typeface="+mn-lt"/>
              </a:rPr>
              <a:t>, G. (2007). </a:t>
            </a:r>
            <a:r>
              <a:rPr lang="en-GB" sz="1200" i="1">
                <a:solidFill>
                  <a:schemeClr val="bg1"/>
                </a:solidFill>
                <a:ea typeface="+mn-lt"/>
                <a:cs typeface="+mn-lt"/>
              </a:rPr>
              <a:t>The Muscular Ideal</a:t>
            </a:r>
            <a:r>
              <a:rPr lang="en-GB" sz="1200">
                <a:solidFill>
                  <a:schemeClr val="bg1"/>
                </a:solidFill>
                <a:ea typeface="+mn-lt"/>
                <a:cs typeface="+mn-lt"/>
              </a:rPr>
              <a:t>. Amer Psychological Assn.</a:t>
            </a:r>
            <a:endParaRPr lang="en-GB" sz="1200">
              <a:solidFill>
                <a:schemeClr val="bg1"/>
              </a:solidFill>
            </a:endParaRPr>
          </a:p>
          <a:p>
            <a:endParaRPr lang="en-GB" sz="1200">
              <a:solidFill>
                <a:schemeClr val="bg1"/>
              </a:solidFill>
              <a:ea typeface="+mn-lt"/>
              <a:cs typeface="+mn-lt"/>
            </a:endParaRPr>
          </a:p>
          <a:p>
            <a:r>
              <a:rPr lang="en-GB" sz="1200">
                <a:solidFill>
                  <a:schemeClr val="bg1"/>
                </a:solidFill>
                <a:ea typeface="+mn-lt"/>
                <a:cs typeface="+mn-lt"/>
              </a:rPr>
              <a:t>Kerr, J.H., Lindner, K.J. and Blaydon, M. (2007). </a:t>
            </a:r>
            <a:r>
              <a:rPr lang="en-GB" sz="1200" i="1">
                <a:solidFill>
                  <a:schemeClr val="bg1"/>
                </a:solidFill>
                <a:ea typeface="+mn-lt"/>
                <a:cs typeface="+mn-lt"/>
              </a:rPr>
              <a:t>Exercise dependence</a:t>
            </a:r>
            <a:r>
              <a:rPr lang="en-GB" sz="1200">
                <a:solidFill>
                  <a:schemeClr val="bg1"/>
                </a:solidFill>
                <a:ea typeface="+mn-lt"/>
                <a:cs typeface="+mn-lt"/>
              </a:rPr>
              <a:t>. Abingdon, Oxon ; New York, Ny: Routledge.</a:t>
            </a:r>
            <a:endParaRPr lang="en-GB" sz="1200">
              <a:solidFill>
                <a:schemeClr val="bg1"/>
              </a:solidFill>
            </a:endParaRPr>
          </a:p>
          <a:p>
            <a:endParaRPr lang="en-GB" sz="1200">
              <a:solidFill>
                <a:schemeClr val="bg1"/>
              </a:solidFill>
              <a:ea typeface="+mn-lt"/>
              <a:cs typeface="+mn-lt"/>
            </a:endParaRPr>
          </a:p>
          <a:p>
            <a:r>
              <a:rPr lang="en-GB" sz="1200">
                <a:solidFill>
                  <a:schemeClr val="bg1"/>
                </a:solidFill>
                <a:ea typeface="+mn-lt"/>
                <a:cs typeface="+mn-lt"/>
              </a:rPr>
              <a:t>Massimo </a:t>
            </a:r>
            <a:r>
              <a:rPr lang="en-GB" sz="1200" err="1">
                <a:solidFill>
                  <a:schemeClr val="bg1"/>
                </a:solidFill>
                <a:ea typeface="+mn-lt"/>
                <a:cs typeface="+mn-lt"/>
              </a:rPr>
              <a:t>Cuzzolaro</a:t>
            </a:r>
            <a:r>
              <a:rPr lang="en-GB" sz="1200">
                <a:solidFill>
                  <a:schemeClr val="bg1"/>
                </a:solidFill>
                <a:ea typeface="+mn-lt"/>
                <a:cs typeface="+mn-lt"/>
              </a:rPr>
              <a:t>, Secondo Fassino and </a:t>
            </a:r>
            <a:r>
              <a:rPr lang="en-GB" sz="1200" err="1">
                <a:solidFill>
                  <a:schemeClr val="bg1"/>
                </a:solidFill>
                <a:ea typeface="+mn-lt"/>
                <a:cs typeface="+mn-lt"/>
              </a:rPr>
              <a:t>Springerlink</a:t>
            </a:r>
            <a:r>
              <a:rPr lang="en-GB" sz="1200">
                <a:solidFill>
                  <a:schemeClr val="bg1"/>
                </a:solidFill>
                <a:ea typeface="+mn-lt"/>
                <a:cs typeface="+mn-lt"/>
              </a:rPr>
              <a:t> (Online Service (2018). </a:t>
            </a:r>
            <a:r>
              <a:rPr lang="en-GB" sz="1200" i="1">
                <a:solidFill>
                  <a:schemeClr val="bg1"/>
                </a:solidFill>
                <a:ea typeface="+mn-lt"/>
                <a:cs typeface="+mn-lt"/>
              </a:rPr>
              <a:t>Body Image, Eating, and Weight : A Guide to Assessment, Treatment, and Prevention</a:t>
            </a:r>
            <a:r>
              <a:rPr lang="en-GB" sz="1200">
                <a:solidFill>
                  <a:schemeClr val="bg1"/>
                </a:solidFill>
                <a:ea typeface="+mn-lt"/>
                <a:cs typeface="+mn-lt"/>
              </a:rPr>
              <a:t>. Cham: Springer International Publishing.</a:t>
            </a:r>
            <a:endParaRPr lang="en-GB" sz="1200">
              <a:solidFill>
                <a:schemeClr val="bg1"/>
              </a:solidFill>
            </a:endParaRPr>
          </a:p>
          <a:p>
            <a:endParaRPr lang="en-GB" sz="1200">
              <a:solidFill>
                <a:schemeClr val="bg1"/>
              </a:solidFill>
              <a:ea typeface="+mn-lt"/>
              <a:cs typeface="+mn-lt"/>
            </a:endParaRPr>
          </a:p>
          <a:p>
            <a:r>
              <a:rPr lang="en-GB" sz="1200">
                <a:solidFill>
                  <a:schemeClr val="bg1"/>
                </a:solidFill>
                <a:ea typeface="+mn-lt"/>
                <a:cs typeface="+mn-lt"/>
              </a:rPr>
              <a:t>Schreiber, K. and </a:t>
            </a:r>
            <a:r>
              <a:rPr lang="en-GB" sz="1200" err="1">
                <a:solidFill>
                  <a:schemeClr val="bg1"/>
                </a:solidFill>
                <a:ea typeface="+mn-lt"/>
                <a:cs typeface="+mn-lt"/>
              </a:rPr>
              <a:t>Hausenblas</a:t>
            </a:r>
            <a:r>
              <a:rPr lang="en-GB" sz="1200">
                <a:solidFill>
                  <a:schemeClr val="bg1"/>
                </a:solidFill>
                <a:ea typeface="+mn-lt"/>
                <a:cs typeface="+mn-lt"/>
              </a:rPr>
              <a:t>, H.A. (2015). </a:t>
            </a:r>
            <a:r>
              <a:rPr lang="en-GB" sz="1200" i="1">
                <a:solidFill>
                  <a:schemeClr val="bg1"/>
                </a:solidFill>
                <a:ea typeface="+mn-lt"/>
                <a:cs typeface="+mn-lt"/>
              </a:rPr>
              <a:t>The Truth About Exercise Addiction</a:t>
            </a:r>
            <a:r>
              <a:rPr lang="en-GB" sz="1200">
                <a:solidFill>
                  <a:schemeClr val="bg1"/>
                </a:solidFill>
                <a:ea typeface="+mn-lt"/>
                <a:cs typeface="+mn-lt"/>
              </a:rPr>
              <a:t>. Rowman &amp; Littlefield.</a:t>
            </a:r>
            <a:endParaRPr lang="en-GB" sz="1200">
              <a:solidFill>
                <a:schemeClr val="bg1"/>
              </a:solidFill>
            </a:endParaRPr>
          </a:p>
          <a:p>
            <a:endParaRPr lang="en-GB" sz="1200">
              <a:solidFill>
                <a:schemeClr val="bg1"/>
              </a:solidFill>
              <a:ea typeface="+mn-lt"/>
              <a:cs typeface="+mn-lt"/>
            </a:endParaRPr>
          </a:p>
          <a:p>
            <a:r>
              <a:rPr lang="en-GB" sz="1200">
                <a:solidFill>
                  <a:schemeClr val="bg1"/>
                </a:solidFill>
                <a:ea typeface="+mn-lt"/>
                <a:cs typeface="+mn-lt"/>
              </a:rPr>
              <a:t>Sussman, S., Lisha, N. and Griffiths, M. (2010).</a:t>
            </a:r>
            <a:r>
              <a:rPr lang="en-GB" sz="1200" i="1">
                <a:solidFill>
                  <a:schemeClr val="bg1"/>
                </a:solidFill>
                <a:ea typeface="+mn-lt"/>
                <a:cs typeface="+mn-lt"/>
              </a:rPr>
              <a:t> Prevalence of the Addictions: A Problem of the Majority or the Minority?</a:t>
            </a:r>
            <a:r>
              <a:rPr lang="en-GB" sz="1200">
                <a:solidFill>
                  <a:schemeClr val="bg1"/>
                </a:solidFill>
                <a:ea typeface="+mn-lt"/>
                <a:cs typeface="+mn-lt"/>
              </a:rPr>
              <a:t> </a:t>
            </a:r>
            <a:r>
              <a:rPr lang="en-GB" sz="1200" i="1">
                <a:solidFill>
                  <a:schemeClr val="bg1"/>
                </a:solidFill>
                <a:ea typeface="+mn-lt"/>
                <a:cs typeface="+mn-lt"/>
              </a:rPr>
              <a:t>Evaluation &amp; the Health Professions</a:t>
            </a:r>
            <a:r>
              <a:rPr lang="en-GB" sz="1200">
                <a:solidFill>
                  <a:schemeClr val="bg1"/>
                </a:solidFill>
                <a:ea typeface="+mn-lt"/>
                <a:cs typeface="+mn-lt"/>
              </a:rPr>
              <a:t>, p.3–56. </a:t>
            </a:r>
            <a:endParaRPr lang="en-GB" sz="1200">
              <a:solidFill>
                <a:schemeClr val="bg1"/>
              </a:solidFill>
            </a:endParaRPr>
          </a:p>
          <a:p>
            <a:endParaRPr lang="en-GB" sz="1200">
              <a:solidFill>
                <a:schemeClr val="bg1"/>
              </a:solidFill>
              <a:ea typeface="+mn-lt"/>
              <a:cs typeface="+mn-lt"/>
            </a:endParaRPr>
          </a:p>
          <a:p>
            <a:r>
              <a:rPr lang="en-GB" sz="1200">
                <a:solidFill>
                  <a:schemeClr val="bg1"/>
                </a:solidFill>
                <a:ea typeface="+mn-lt"/>
                <a:cs typeface="+mn-lt"/>
              </a:rPr>
              <a:t>The BDD Foundation (2022). </a:t>
            </a:r>
            <a:r>
              <a:rPr lang="en-GB" sz="1200" i="1">
                <a:solidFill>
                  <a:schemeClr val="bg1"/>
                </a:solidFill>
                <a:ea typeface="+mn-lt"/>
                <a:cs typeface="+mn-lt"/>
              </a:rPr>
              <a:t>‘Because I’m Ugly: Body Dysmorphic Disorder (BDD) and me.’ </a:t>
            </a:r>
            <a:r>
              <a:rPr lang="en-GB" sz="1200">
                <a:solidFill>
                  <a:schemeClr val="bg1"/>
                </a:solidFill>
                <a:ea typeface="+mn-lt"/>
                <a:cs typeface="+mn-lt"/>
              </a:rPr>
              <a:t> </a:t>
            </a:r>
            <a:r>
              <a:rPr lang="en-GB" sz="1200">
                <a:solidFill>
                  <a:schemeClr val="bg1"/>
                </a:solidFill>
                <a:ea typeface="+mn-lt"/>
                <a:cs typeface="+mn-lt"/>
                <a:hlinkClick r:id="rId2">
                  <a:extLst>
                    <a:ext uri="{A12FA001-AC4F-418D-AE19-62706E023703}">
                      <ahyp:hlinkClr xmlns:ahyp="http://schemas.microsoft.com/office/drawing/2018/hyperlinkcolor" val="tx"/>
                    </a:ext>
                  </a:extLst>
                </a:hlinkClick>
              </a:rPr>
              <a:t>https://www.youtube.com/watch?v=IopYXHlD39I</a:t>
            </a:r>
            <a:r>
              <a:rPr lang="en-GB" sz="1200">
                <a:solidFill>
                  <a:schemeClr val="bg1"/>
                </a:solidFill>
                <a:ea typeface="+mn-lt"/>
                <a:cs typeface="+mn-lt"/>
              </a:rPr>
              <a:t>.</a:t>
            </a:r>
            <a:endParaRPr lang="en-GB" sz="1200">
              <a:solidFill>
                <a:schemeClr val="bg1"/>
              </a:solidFill>
            </a:endParaRPr>
          </a:p>
          <a:p>
            <a:endParaRPr lang="en-GB" sz="1200">
              <a:solidFill>
                <a:schemeClr val="bg1"/>
              </a:solidFill>
              <a:ea typeface="+mn-lt"/>
              <a:cs typeface="+mn-lt"/>
            </a:endParaRPr>
          </a:p>
          <a:p>
            <a:r>
              <a:rPr lang="en-GB" sz="1200">
                <a:solidFill>
                  <a:schemeClr val="bg1"/>
                </a:solidFill>
                <a:ea typeface="+mn-lt"/>
                <a:cs typeface="+mn-lt"/>
              </a:rPr>
              <a:t>Van Raalte, J.L. (1998). </a:t>
            </a:r>
            <a:r>
              <a:rPr lang="en-GB" sz="1200" i="1">
                <a:solidFill>
                  <a:schemeClr val="bg1"/>
                </a:solidFill>
                <a:ea typeface="+mn-lt"/>
                <a:cs typeface="+mn-lt"/>
              </a:rPr>
              <a:t>Social Physique Anxiety in Competitive Women Athletes</a:t>
            </a:r>
            <a:r>
              <a:rPr lang="en-GB" sz="1200">
                <a:solidFill>
                  <a:schemeClr val="bg1"/>
                </a:solidFill>
                <a:ea typeface="+mn-lt"/>
                <a:cs typeface="+mn-lt"/>
              </a:rPr>
              <a:t>. Journal of Gender, Culture, and Health, p.111–120.</a:t>
            </a:r>
          </a:p>
          <a:p>
            <a:endParaRPr lang="en-GB" sz="1200">
              <a:solidFill>
                <a:schemeClr val="bg1"/>
              </a:solidFill>
              <a:ea typeface="+mn-lt"/>
              <a:cs typeface="+mn-lt"/>
            </a:endParaRPr>
          </a:p>
          <a:p>
            <a:r>
              <a:rPr lang="en-GB" sz="1200">
                <a:solidFill>
                  <a:schemeClr val="bg1"/>
                </a:solidFill>
                <a:ea typeface="+mn-lt"/>
                <a:cs typeface="+mn-lt"/>
              </a:rPr>
              <a:t>Vashi (2015). </a:t>
            </a:r>
            <a:r>
              <a:rPr lang="en-GB" sz="1200" i="1">
                <a:solidFill>
                  <a:schemeClr val="bg1"/>
                </a:solidFill>
                <a:ea typeface="+mn-lt"/>
                <a:cs typeface="+mn-lt"/>
              </a:rPr>
              <a:t>Beauty and body dysmorphic disorder : a clinician’s guide</a:t>
            </a:r>
            <a:r>
              <a:rPr lang="en-GB" sz="1200">
                <a:solidFill>
                  <a:schemeClr val="bg1"/>
                </a:solidFill>
                <a:ea typeface="+mn-lt"/>
                <a:cs typeface="+mn-lt"/>
              </a:rPr>
              <a:t>. Springer.</a:t>
            </a:r>
            <a:endParaRPr lang="en-GB" sz="1200">
              <a:solidFill>
                <a:schemeClr val="bg1"/>
              </a:solidFill>
            </a:endParaRPr>
          </a:p>
          <a:p>
            <a:endParaRPr lang="en-GB" sz="1200">
              <a:solidFill>
                <a:schemeClr val="bg1"/>
              </a:solidFill>
              <a:ea typeface="+mn-lt"/>
              <a:cs typeface="+mn-lt"/>
            </a:endParaRPr>
          </a:p>
          <a:p>
            <a:r>
              <a:rPr lang="en-GB" sz="1200">
                <a:solidFill>
                  <a:schemeClr val="bg1"/>
                </a:solidFill>
                <a:ea typeface="+mn-lt"/>
                <a:cs typeface="+mn-lt"/>
              </a:rPr>
              <a:t>Veale, D., Willson, R. and Clarke, A. (2010). </a:t>
            </a:r>
            <a:r>
              <a:rPr lang="en-GB" sz="1200" i="1">
                <a:solidFill>
                  <a:schemeClr val="bg1"/>
                </a:solidFill>
                <a:ea typeface="+mn-lt"/>
                <a:cs typeface="+mn-lt"/>
              </a:rPr>
              <a:t>Overcoming body image problems including body dysmorphic disorder : a self-help guide using Cognitive Behavioural Techniques</a:t>
            </a:r>
            <a:r>
              <a:rPr lang="en-GB" sz="1200">
                <a:solidFill>
                  <a:schemeClr val="bg1"/>
                </a:solidFill>
                <a:ea typeface="+mn-lt"/>
                <a:cs typeface="+mn-lt"/>
              </a:rPr>
              <a:t>. Sydney, N.S.W: Accessible Publishing Systems.</a:t>
            </a:r>
            <a:endParaRPr lang="en-GB" sz="1200">
              <a:solidFill>
                <a:schemeClr val="bg1"/>
              </a:solidFill>
            </a:endParaRPr>
          </a:p>
          <a:p>
            <a:endParaRPr lang="en-GB" sz="1400">
              <a:solidFill>
                <a:schemeClr val="bg1"/>
              </a:solidFill>
            </a:endParaRPr>
          </a:p>
        </p:txBody>
      </p:sp>
      <p:sp>
        <p:nvSpPr>
          <p:cNvPr id="4" name="TextBox 3">
            <a:extLst>
              <a:ext uri="{FF2B5EF4-FFF2-40B4-BE49-F238E27FC236}">
                <a16:creationId xmlns:a16="http://schemas.microsoft.com/office/drawing/2014/main" id="{580E4932-9AEF-9031-EE1B-5CD89FDC542D}"/>
              </a:ext>
            </a:extLst>
          </p:cNvPr>
          <p:cNvSpPr txBox="1"/>
          <p:nvPr/>
        </p:nvSpPr>
        <p:spPr>
          <a:xfrm>
            <a:off x="9660194" y="6038644"/>
            <a:ext cx="23843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Hannah Williams</a:t>
            </a:r>
          </a:p>
        </p:txBody>
      </p:sp>
    </p:spTree>
    <p:extLst>
      <p:ext uri="{BB962C8B-B14F-4D97-AF65-F5344CB8AC3E}">
        <p14:creationId xmlns:p14="http://schemas.microsoft.com/office/powerpoint/2010/main" val="25283242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10">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2">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3">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14">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15">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5"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7812DDE6-FF94-07E1-9E48-258587E44154}"/>
              </a:ext>
            </a:extLst>
          </p:cNvPr>
          <p:cNvSpPr>
            <a:spLocks noGrp="1"/>
          </p:cNvSpPr>
          <p:nvPr>
            <p:ph type="title"/>
          </p:nvPr>
        </p:nvSpPr>
        <p:spPr>
          <a:xfrm>
            <a:off x="1424189" y="871720"/>
            <a:ext cx="9009623" cy="1675756"/>
          </a:xfrm>
        </p:spPr>
        <p:txBody>
          <a:bodyPr vert="horz" lIns="91440" tIns="45720" rIns="91440" bIns="45720" rtlCol="0" anchor="ctr">
            <a:normAutofit/>
          </a:bodyPr>
          <a:lstStyle/>
          <a:p>
            <a:r>
              <a:rPr lang="en-US" sz="9000">
                <a:latin typeface="STCaiyun"/>
                <a:ea typeface="STCaiyun"/>
              </a:rPr>
              <a:t>Eating disorders</a:t>
            </a:r>
          </a:p>
        </p:txBody>
      </p:sp>
      <p:sp>
        <p:nvSpPr>
          <p:cNvPr id="4" name="TextBox 3">
            <a:extLst>
              <a:ext uri="{FF2B5EF4-FFF2-40B4-BE49-F238E27FC236}">
                <a16:creationId xmlns:a16="http://schemas.microsoft.com/office/drawing/2014/main" id="{5E3FA88B-CA7C-C486-D0CE-86C4DA024073}"/>
              </a:ext>
            </a:extLst>
          </p:cNvPr>
          <p:cNvSpPr txBox="1"/>
          <p:nvPr/>
        </p:nvSpPr>
        <p:spPr>
          <a:xfrm>
            <a:off x="4038302" y="2453447"/>
            <a:ext cx="7356391" cy="3915649"/>
          </a:xfrm>
          <a:prstGeom prst="rect">
            <a:avLst/>
          </a:prstGeom>
        </p:spPr>
        <p:txBody>
          <a:bodyPr vert="horz" lIns="91440" tIns="45720" rIns="91440" bIns="45720" rtlCol="0" anchor="ctr">
            <a:normAutofit/>
          </a:bodyPr>
          <a:lstStyle/>
          <a:p>
            <a:pPr marL="685800" indent="-685800">
              <a:buClr>
                <a:schemeClr val="accent1"/>
              </a:buClr>
              <a:buSzPct val="80000"/>
              <a:buFont typeface="Arial"/>
              <a:buChar char="•"/>
            </a:pPr>
            <a:r>
              <a:rPr lang="en-GB" sz="5000" dirty="0">
                <a:solidFill>
                  <a:schemeClr val="bg1"/>
                </a:solidFill>
                <a:latin typeface="Freestyle Script"/>
                <a:ea typeface="+mn-lt"/>
                <a:cs typeface="+mn-lt"/>
              </a:rPr>
              <a:t>What are they?</a:t>
            </a:r>
          </a:p>
          <a:p>
            <a:pPr marL="685800" indent="-685800">
              <a:buClr>
                <a:srgbClr val="ACD433"/>
              </a:buClr>
              <a:buSzPct val="80000"/>
              <a:buFont typeface="Arial"/>
              <a:buChar char="•"/>
            </a:pPr>
            <a:r>
              <a:rPr lang="en-GB" sz="5000" dirty="0">
                <a:solidFill>
                  <a:schemeClr val="bg1"/>
                </a:solidFill>
                <a:latin typeface="Freestyle Script"/>
              </a:rPr>
              <a:t>How do body image and eating disorders link together?</a:t>
            </a:r>
          </a:p>
        </p:txBody>
      </p:sp>
      <p:sp>
        <p:nvSpPr>
          <p:cNvPr id="22" name="Rectangle 21">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Graphic 5" descr="Scale">
            <a:extLst>
              <a:ext uri="{FF2B5EF4-FFF2-40B4-BE49-F238E27FC236}">
                <a16:creationId xmlns:a16="http://schemas.microsoft.com/office/drawing/2014/main" id="{6F160097-0416-7D9A-367B-BB9424ADA15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5576" y="3801880"/>
            <a:ext cx="2313140" cy="2313140"/>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8496270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10">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2">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3">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14">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15">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5"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2" name="Rectangle 21">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7E1440BD-AFFD-B6B1-15DD-069218BB417A}"/>
              </a:ext>
            </a:extLst>
          </p:cNvPr>
          <p:cNvSpPr txBox="1"/>
          <p:nvPr/>
        </p:nvSpPr>
        <p:spPr>
          <a:xfrm>
            <a:off x="968005" y="1076545"/>
            <a:ext cx="10413262" cy="45294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US" sz="3500" b="1">
                <a:solidFill>
                  <a:schemeClr val="bg1"/>
                </a:solidFill>
                <a:latin typeface="Century Gothic"/>
                <a:ea typeface="STCaiyun"/>
              </a:rPr>
              <a:t>What are eating disorders?</a:t>
            </a:r>
            <a:endParaRPr lang="en-US" sz="3500">
              <a:solidFill>
                <a:schemeClr val="bg1"/>
              </a:solidFill>
              <a:latin typeface="Century Gothic"/>
              <a:ea typeface="STCaiyun"/>
              <a:cs typeface="+mn-lt"/>
            </a:endParaRPr>
          </a:p>
          <a:p>
            <a:pPr marL="342900" indent="-342900">
              <a:spcBef>
                <a:spcPts val="1000"/>
              </a:spcBef>
              <a:buFont typeface="Wingdings"/>
              <a:buChar char="Ø"/>
            </a:pPr>
            <a:r>
              <a:rPr lang="en-GB" sz="2200">
                <a:solidFill>
                  <a:schemeClr val="bg1"/>
                </a:solidFill>
              </a:rPr>
              <a:t>Unhealthy weight control behaviours, such as restricting calories or avoiding certain food types is known as disordered eating (Q).</a:t>
            </a:r>
            <a:endParaRPr lang="en-US" sz="2200">
              <a:solidFill>
                <a:schemeClr val="bg1"/>
              </a:solidFill>
              <a:ea typeface="+mn-lt"/>
              <a:cs typeface="+mn-lt"/>
            </a:endParaRPr>
          </a:p>
          <a:p>
            <a:pPr marL="342900" indent="-342900">
              <a:spcBef>
                <a:spcPts val="1000"/>
              </a:spcBef>
              <a:buFont typeface="Wingdings"/>
              <a:buChar char="Ø"/>
            </a:pPr>
            <a:r>
              <a:rPr lang="en-GB" sz="2200">
                <a:solidFill>
                  <a:schemeClr val="bg1"/>
                </a:solidFill>
              </a:rPr>
              <a:t>If this becomes even more extreme and obsessive, it might then be diagnosed as an eating disorder (Q).</a:t>
            </a:r>
            <a:endParaRPr lang="en-GB" sz="2200">
              <a:solidFill>
                <a:schemeClr val="bg1"/>
              </a:solidFill>
              <a:ea typeface="+mn-lt"/>
              <a:cs typeface="+mn-lt"/>
            </a:endParaRPr>
          </a:p>
          <a:p>
            <a:pPr marL="342900" indent="-342900">
              <a:spcBef>
                <a:spcPts val="1000"/>
              </a:spcBef>
              <a:buFont typeface="Wingdings"/>
              <a:buChar char="Ø"/>
            </a:pPr>
            <a:r>
              <a:rPr lang="en-GB" sz="2200">
                <a:solidFill>
                  <a:schemeClr val="bg1"/>
                </a:solidFill>
              </a:rPr>
              <a:t>Disordered eating and eating disorders are similar because they are characterised by unusual eating habits, however, there is a difference in severity and frequency of symptoms (Q).</a:t>
            </a:r>
            <a:endParaRPr lang="en-US" sz="2200">
              <a:solidFill>
                <a:schemeClr val="bg1"/>
              </a:solidFill>
              <a:ea typeface="+mn-lt"/>
              <a:cs typeface="+mn-lt"/>
            </a:endParaRPr>
          </a:p>
          <a:p>
            <a:pPr marL="342900" indent="-342900">
              <a:spcBef>
                <a:spcPts val="1000"/>
              </a:spcBef>
              <a:buFont typeface="Wingdings"/>
              <a:buChar char="Ø"/>
            </a:pPr>
            <a:r>
              <a:rPr lang="en-GB" sz="2200">
                <a:solidFill>
                  <a:schemeClr val="bg1"/>
                </a:solidFill>
              </a:rPr>
              <a:t>Just because someone displays disordered eating does not mean they will always qualify for a diagnosis of an eating disorder, for example, when it is not severe or persistent (Q).</a:t>
            </a:r>
            <a:endParaRPr lang="en-US" sz="2200">
              <a:solidFill>
                <a:schemeClr val="bg1"/>
              </a:solidFill>
            </a:endParaRPr>
          </a:p>
        </p:txBody>
      </p:sp>
    </p:spTree>
    <p:extLst>
      <p:ext uri="{BB962C8B-B14F-4D97-AF65-F5344CB8AC3E}">
        <p14:creationId xmlns:p14="http://schemas.microsoft.com/office/powerpoint/2010/main" val="34335545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9" name="Rectangle 8">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9">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1">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880486" y="771032"/>
            <a:ext cx="10519845" cy="4342830"/>
          </a:xfrm>
        </p:spPr>
        <p:txBody>
          <a:bodyPr vert="horz" lIns="91440" tIns="45720" rIns="91440" bIns="45720" rtlCol="0" anchor="ctr">
            <a:normAutofit/>
          </a:bodyPr>
          <a:lstStyle/>
          <a:p>
            <a:pPr marL="0" indent="0">
              <a:buNone/>
            </a:pPr>
            <a:r>
              <a:rPr lang="en-GB" sz="3500" b="1" dirty="0">
                <a:solidFill>
                  <a:schemeClr val="bg1"/>
                </a:solidFill>
                <a:latin typeface="+mj-lt"/>
                <a:cs typeface="Times New Roman"/>
              </a:rPr>
              <a:t>Symptoms</a:t>
            </a:r>
            <a:endParaRPr lang="en-GB" sz="3500" dirty="0">
              <a:solidFill>
                <a:schemeClr val="bg1"/>
              </a:solidFill>
              <a:ea typeface="+mn-lt"/>
              <a:cs typeface="Times New Roman"/>
            </a:endParaRPr>
          </a:p>
          <a:p>
            <a:r>
              <a:rPr lang="en-US" sz="2000" dirty="0">
                <a:solidFill>
                  <a:schemeClr val="bg1"/>
                </a:solidFill>
                <a:latin typeface="+mj-lt"/>
                <a:cs typeface="Times New Roman"/>
              </a:rPr>
              <a:t>Two people with the same eating disorder can have very different perspectives, experiences and symptoms.</a:t>
            </a:r>
            <a:endParaRPr lang="en-US" sz="2000" dirty="0">
              <a:solidFill>
                <a:schemeClr val="bg1"/>
              </a:solidFill>
              <a:ea typeface="+mn-lt"/>
              <a:cs typeface="Times New Roman"/>
            </a:endParaRPr>
          </a:p>
          <a:p>
            <a:r>
              <a:rPr lang="en-US" sz="2000" dirty="0">
                <a:solidFill>
                  <a:schemeClr val="bg1"/>
                </a:solidFill>
                <a:latin typeface="+mj-lt"/>
                <a:cs typeface="Times New Roman"/>
              </a:rPr>
              <a:t>Each eating disorder is different, but all are potentially serious, distressing and involve unusual eating behaviours.</a:t>
            </a:r>
            <a:endParaRPr lang="en-US" sz="2000" dirty="0">
              <a:solidFill>
                <a:schemeClr val="bg1"/>
              </a:solidFill>
              <a:ea typeface="+mn-lt"/>
              <a:cs typeface="Times New Roman"/>
            </a:endParaRPr>
          </a:p>
          <a:p>
            <a:r>
              <a:rPr lang="en-US" sz="2000" dirty="0">
                <a:solidFill>
                  <a:schemeClr val="bg1"/>
                </a:solidFill>
                <a:latin typeface="+mj-lt"/>
                <a:cs typeface="Times New Roman"/>
              </a:rPr>
              <a:t>Some involve excessive exercise.</a:t>
            </a:r>
          </a:p>
          <a:p>
            <a:r>
              <a:rPr lang="en-GB" sz="2000" dirty="0">
                <a:solidFill>
                  <a:schemeClr val="bg1"/>
                </a:solidFill>
                <a:latin typeface="+mj-lt"/>
                <a:cs typeface="Times New Roman"/>
              </a:rPr>
              <a:t>Some disorders are characterised by poor body image and desired weight loss, whilst others are not.</a:t>
            </a:r>
            <a:endParaRPr lang="en-US" sz="2000" dirty="0">
              <a:solidFill>
                <a:schemeClr val="bg1"/>
              </a:solidFill>
              <a:ea typeface="+mn-lt"/>
              <a:cs typeface="Times New Roman"/>
            </a:endParaRPr>
          </a:p>
          <a:p>
            <a:r>
              <a:rPr lang="en-GB" sz="2000" dirty="0">
                <a:solidFill>
                  <a:schemeClr val="bg1"/>
                </a:solidFill>
                <a:latin typeface="+mj-lt"/>
                <a:cs typeface="Times New Roman"/>
              </a:rPr>
              <a:t>Some involve purging behaviours (such as forced vomiting or use of laxatives).</a:t>
            </a:r>
          </a:p>
        </p:txBody>
      </p:sp>
      <p:sp>
        <p:nvSpPr>
          <p:cNvPr id="19" name="Rectangle 18">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318614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5041399" y="1085549"/>
            <a:ext cx="5579707" cy="4686903"/>
          </a:xfrm>
        </p:spPr>
        <p:txBody>
          <a:bodyPr vert="horz" lIns="91440" tIns="45720" rIns="91440" bIns="45720" rtlCol="0" anchor="ctr">
            <a:normAutofit lnSpcReduction="10000"/>
          </a:bodyPr>
          <a:lstStyle/>
          <a:p>
            <a:pPr marL="0" indent="0">
              <a:buNone/>
            </a:pPr>
            <a:r>
              <a:rPr lang="en-GB" sz="2300" b="1">
                <a:solidFill>
                  <a:schemeClr val="tx1"/>
                </a:solidFill>
                <a:latin typeface="+mj-lt"/>
                <a:cs typeface="Times New Roman"/>
              </a:rPr>
              <a:t>How many people have an eating disorder in the UK?</a:t>
            </a:r>
            <a:endParaRPr lang="en-GB" sz="2300">
              <a:solidFill>
                <a:schemeClr val="tx1"/>
              </a:solidFill>
              <a:latin typeface="+mj-lt"/>
              <a:cs typeface="Times New Roman" panose="02020603050405020304" pitchFamily="18" charset="0"/>
            </a:endParaRPr>
          </a:p>
          <a:p>
            <a:pPr marL="0" indent="0">
              <a:buNone/>
            </a:pPr>
            <a:r>
              <a:rPr lang="en-GB">
                <a:solidFill>
                  <a:schemeClr val="tx1"/>
                </a:solidFill>
                <a:latin typeface="+mj-lt"/>
                <a:cs typeface="Times New Roman"/>
              </a:rPr>
              <a:t>&gt; 850,000</a:t>
            </a:r>
          </a:p>
          <a:p>
            <a:pPr marL="0" indent="0">
              <a:buNone/>
            </a:pPr>
            <a:r>
              <a:rPr lang="en-GB">
                <a:solidFill>
                  <a:schemeClr val="tx1"/>
                </a:solidFill>
                <a:latin typeface="+mj-lt"/>
                <a:cs typeface="Times New Roman"/>
              </a:rPr>
              <a:t>&gt; 1.25 million</a:t>
            </a:r>
          </a:p>
          <a:p>
            <a:pPr marL="0" indent="0">
              <a:buNone/>
            </a:pPr>
            <a:r>
              <a:rPr lang="en-GB">
                <a:solidFill>
                  <a:schemeClr val="tx1"/>
                </a:solidFill>
                <a:latin typeface="+mj-lt"/>
                <a:cs typeface="Times New Roman"/>
              </a:rPr>
              <a:t>&gt; 4.6 million</a:t>
            </a:r>
          </a:p>
          <a:p>
            <a:endParaRPr lang="en-GB">
              <a:solidFill>
                <a:schemeClr val="tx1"/>
              </a:solidFill>
              <a:latin typeface="+mj-lt"/>
              <a:cs typeface="Times New Roman" panose="02020603050405020304" pitchFamily="18" charset="0"/>
            </a:endParaRPr>
          </a:p>
          <a:p>
            <a:endParaRPr lang="en-GB">
              <a:solidFill>
                <a:schemeClr val="tx1"/>
              </a:solidFill>
              <a:latin typeface="+mj-lt"/>
              <a:cs typeface="Times New Roman" panose="02020603050405020304" pitchFamily="18" charset="0"/>
            </a:endParaRPr>
          </a:p>
          <a:p>
            <a:pPr marL="0" indent="0">
              <a:buNone/>
            </a:pPr>
            <a:r>
              <a:rPr lang="en-GB" sz="2300" b="1">
                <a:solidFill>
                  <a:schemeClr val="tx1"/>
                </a:solidFill>
                <a:latin typeface="+mj-lt"/>
                <a:cs typeface="Times New Roman"/>
              </a:rPr>
              <a:t>Which percentage of these are males and females?</a:t>
            </a:r>
          </a:p>
          <a:p>
            <a:pPr marL="0" indent="0">
              <a:buNone/>
            </a:pPr>
            <a:r>
              <a:rPr lang="en-GB">
                <a:solidFill>
                  <a:schemeClr val="tx1"/>
                </a:solidFill>
                <a:latin typeface="+mj-lt"/>
                <a:cs typeface="Times New Roman"/>
              </a:rPr>
              <a:t>&gt; 15% males | 85% females</a:t>
            </a:r>
          </a:p>
          <a:p>
            <a:pPr marL="0" indent="0">
              <a:buNone/>
            </a:pPr>
            <a:r>
              <a:rPr lang="en-GB">
                <a:solidFill>
                  <a:schemeClr val="tx1"/>
                </a:solidFill>
                <a:latin typeface="+mj-lt"/>
                <a:cs typeface="Times New Roman"/>
              </a:rPr>
              <a:t>&gt; 25% males | 75% females</a:t>
            </a:r>
          </a:p>
          <a:p>
            <a:pPr marL="0" indent="0">
              <a:buNone/>
            </a:pPr>
            <a:r>
              <a:rPr lang="en-GB">
                <a:solidFill>
                  <a:schemeClr val="tx1"/>
                </a:solidFill>
                <a:latin typeface="+mj-lt"/>
                <a:cs typeface="Times New Roman"/>
              </a:rPr>
              <a:t>&gt; 38% males | 62% females</a:t>
            </a:r>
            <a:endParaRPr lang="en-GB">
              <a:solidFill>
                <a:schemeClr val="tx1"/>
              </a:solidFill>
              <a:latin typeface="+mj-lt"/>
              <a:cs typeface="Times New Roman" panose="02020603050405020304" pitchFamily="18" charset="0"/>
            </a:endParaRPr>
          </a:p>
        </p:txBody>
      </p:sp>
      <p:sp>
        <p:nvSpPr>
          <p:cNvPr id="16" name="Footer Placeholder 4">
            <a:extLst>
              <a:ext uri="{FF2B5EF4-FFF2-40B4-BE49-F238E27FC236}">
                <a16:creationId xmlns:a16="http://schemas.microsoft.com/office/drawing/2014/main" id="{0308D749-5984-4BB8-A788-A85D24304A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a:solidFill>
                <a:srgbClr val="B31166"/>
              </a:solidFill>
            </a:endParaRPr>
          </a:p>
        </p:txBody>
      </p:sp>
      <p:sp>
        <p:nvSpPr>
          <p:cNvPr id="18" name="Date Placeholder 3">
            <a:extLst>
              <a:ext uri="{FF2B5EF4-FFF2-40B4-BE49-F238E27FC236}">
                <a16:creationId xmlns:a16="http://schemas.microsoft.com/office/drawing/2014/main" id="{95B8172D-A4C8-41B4-8991-78BBEC4039D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a:solidFill>
                <a:srgbClr val="B31166"/>
              </a:solidFill>
            </a:endParaRPr>
          </a:p>
        </p:txBody>
      </p:sp>
      <p:pic>
        <p:nvPicPr>
          <p:cNvPr id="2" name="Graphic 3" descr="Badge Question Mark with solid fill">
            <a:extLst>
              <a:ext uri="{FF2B5EF4-FFF2-40B4-BE49-F238E27FC236}">
                <a16:creationId xmlns:a16="http://schemas.microsoft.com/office/drawing/2014/main" id="{CD749E6B-58E2-754C-09C5-35CAE15589F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85777" y="2271824"/>
            <a:ext cx="2296631" cy="2296631"/>
          </a:xfrm>
          <a:prstGeom prst="rect">
            <a:avLst/>
          </a:prstGeom>
        </p:spPr>
      </p:pic>
    </p:spTree>
    <p:extLst>
      <p:ext uri="{BB962C8B-B14F-4D97-AF65-F5344CB8AC3E}">
        <p14:creationId xmlns:p14="http://schemas.microsoft.com/office/powerpoint/2010/main" val="2242771991"/>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86" name="Rectangle 985">
            <a:extLst>
              <a:ext uri="{FF2B5EF4-FFF2-40B4-BE49-F238E27FC236}">
                <a16:creationId xmlns:a16="http://schemas.microsoft.com/office/drawing/2014/main" id="{E98CD42C-2E98-437C-AF0D-ADB770381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88" name="Freeform 5">
            <a:extLst>
              <a:ext uri="{FF2B5EF4-FFF2-40B4-BE49-F238E27FC236}">
                <a16:creationId xmlns:a16="http://schemas.microsoft.com/office/drawing/2014/main" id="{3AA7B5C7-7348-4EFC-BEE4-5AA469D57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sp>
        <p:nvSpPr>
          <p:cNvPr id="981" name="TextBox 980">
            <a:extLst>
              <a:ext uri="{FF2B5EF4-FFF2-40B4-BE49-F238E27FC236}">
                <a16:creationId xmlns:a16="http://schemas.microsoft.com/office/drawing/2014/main" id="{0D7578FD-8B9D-B0DD-4236-6986333639A2}"/>
              </a:ext>
            </a:extLst>
          </p:cNvPr>
          <p:cNvSpPr txBox="1"/>
          <p:nvPr/>
        </p:nvSpPr>
        <p:spPr>
          <a:xfrm rot="17820000">
            <a:off x="416045" y="1481668"/>
            <a:ext cx="8761413" cy="70696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3600">
                <a:solidFill>
                  <a:srgbClr val="FFFFFF"/>
                </a:solidFill>
                <a:latin typeface="+mj-lt"/>
                <a:ea typeface="+mj-ea"/>
                <a:cs typeface="+mj-cs"/>
              </a:rPr>
              <a:t>Types of eating disorders</a:t>
            </a:r>
          </a:p>
        </p:txBody>
      </p:sp>
      <p:sp>
        <p:nvSpPr>
          <p:cNvPr id="990" name="Rectangle 989">
            <a:extLst>
              <a:ext uri="{FF2B5EF4-FFF2-40B4-BE49-F238E27FC236}">
                <a16:creationId xmlns:a16="http://schemas.microsoft.com/office/drawing/2014/main" id="{A76BBD40-26F7-4779-A7E1-17EADF348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6" name="Diagram 36">
            <a:extLst>
              <a:ext uri="{FF2B5EF4-FFF2-40B4-BE49-F238E27FC236}">
                <a16:creationId xmlns:a16="http://schemas.microsoft.com/office/drawing/2014/main" id="{7D46ADC8-4C31-0F88-256C-27B91C12E1EF}"/>
              </a:ext>
            </a:extLst>
          </p:cNvPr>
          <p:cNvGraphicFramePr/>
          <p:nvPr>
            <p:extLst>
              <p:ext uri="{D42A27DB-BD31-4B8C-83A1-F6EECF244321}">
                <p14:modId xmlns:p14="http://schemas.microsoft.com/office/powerpoint/2010/main" val="3666114249"/>
              </p:ext>
            </p:extLst>
          </p:nvPr>
        </p:nvGraphicFramePr>
        <p:xfrm>
          <a:off x="-237066" y="707737"/>
          <a:ext cx="12673383" cy="5189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2853651"/>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E98CD42C-2E98-437C-AF0D-ADB770381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Freeform 5">
            <a:extLst>
              <a:ext uri="{FF2B5EF4-FFF2-40B4-BE49-F238E27FC236}">
                <a16:creationId xmlns:a16="http://schemas.microsoft.com/office/drawing/2014/main" id="{3AA7B5C7-7348-4EFC-BEE4-5AA469D57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sp>
        <p:nvSpPr>
          <p:cNvPr id="63" name="Rectangle 62">
            <a:extLst>
              <a:ext uri="{FF2B5EF4-FFF2-40B4-BE49-F238E27FC236}">
                <a16:creationId xmlns:a16="http://schemas.microsoft.com/office/drawing/2014/main" id="{A76BBD40-26F7-4779-A7E1-17EADF348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4" name="Diagram 54">
            <a:extLst>
              <a:ext uri="{FF2B5EF4-FFF2-40B4-BE49-F238E27FC236}">
                <a16:creationId xmlns:a16="http://schemas.microsoft.com/office/drawing/2014/main" id="{AB441FA3-06AC-C4B6-5587-E8C1A140BC9E}"/>
              </a:ext>
            </a:extLst>
          </p:cNvPr>
          <p:cNvGraphicFramePr>
            <a:graphicFrameLocks noGrp="1"/>
          </p:cNvGraphicFramePr>
          <p:nvPr>
            <p:ph idx="1"/>
            <p:extLst>
              <p:ext uri="{D42A27DB-BD31-4B8C-83A1-F6EECF244321}">
                <p14:modId xmlns:p14="http://schemas.microsoft.com/office/powerpoint/2010/main" val="1398997426"/>
              </p:ext>
            </p:extLst>
          </p:nvPr>
        </p:nvGraphicFramePr>
        <p:xfrm>
          <a:off x="1056025" y="1619827"/>
          <a:ext cx="10087201" cy="4161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7501729"/>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6" name="Rectangle 9">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1">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2030736" y="944215"/>
            <a:ext cx="8059856" cy="602640"/>
          </a:xfrm>
        </p:spPr>
        <p:txBody>
          <a:bodyPr vert="horz" lIns="91440" tIns="45720" rIns="91440" bIns="45720" rtlCol="0" anchor="ctr">
            <a:normAutofit/>
          </a:bodyPr>
          <a:lstStyle/>
          <a:p>
            <a:pPr marL="0" indent="0">
              <a:buNone/>
            </a:pPr>
            <a:r>
              <a:rPr lang="en-GB" sz="2500" b="1">
                <a:solidFill>
                  <a:schemeClr val="bg1"/>
                </a:solidFill>
                <a:latin typeface="Century Gothic"/>
                <a:cs typeface="Times New Roman"/>
              </a:rPr>
              <a:t>Orthorexia: the result of social media influencers?</a:t>
            </a:r>
          </a:p>
          <a:p>
            <a:pPr marL="0" indent="0">
              <a:buNone/>
            </a:pPr>
            <a:endParaRPr lang="en-GB" b="1">
              <a:solidFill>
                <a:schemeClr val="bg1"/>
              </a:solidFill>
              <a:latin typeface="+mj-lt"/>
              <a:cs typeface="Times New Roman" panose="02020603050405020304" pitchFamily="18" charset="0"/>
            </a:endParaRPr>
          </a:p>
        </p:txBody>
      </p:sp>
      <p:sp>
        <p:nvSpPr>
          <p:cNvPr id="20" name="Rectangle 19">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Online Media 1" title="'Influencers' blamed for the rise of clean-eating disorders">
            <a:hlinkClick r:id="" action="ppaction://media"/>
            <a:extLst>
              <a:ext uri="{FF2B5EF4-FFF2-40B4-BE49-F238E27FC236}">
                <a16:creationId xmlns:a16="http://schemas.microsoft.com/office/drawing/2014/main" id="{59B10CF6-9266-1EE1-A98C-231E314D203E}"/>
              </a:ext>
            </a:extLst>
          </p:cNvPr>
          <p:cNvPicPr>
            <a:picLocks noRot="1" noChangeAspect="1"/>
          </p:cNvPicPr>
          <p:nvPr>
            <a:videoFile r:link="rId1"/>
          </p:nvPr>
        </p:nvPicPr>
        <p:blipFill>
          <a:blip r:embed="rId4"/>
          <a:stretch>
            <a:fillRect/>
          </a:stretch>
        </p:blipFill>
        <p:spPr>
          <a:xfrm>
            <a:off x="1783719" y="1421638"/>
            <a:ext cx="8437428" cy="4749231"/>
          </a:xfrm>
          <a:prstGeom prst="roundRect">
            <a:avLst>
              <a:gd name="adj" fmla="val 1858"/>
            </a:avLst>
          </a:prstGeom>
          <a:effectLst>
            <a:outerShdw blurRad="50800" dist="50800" dir="5400000" algn="tl" rotWithShape="0">
              <a:srgbClr val="000000">
                <a:alpha val="43000"/>
              </a:srgbClr>
            </a:outerShdw>
          </a:effectLst>
        </p:spPr>
      </p:pic>
      <p:sp>
        <p:nvSpPr>
          <p:cNvPr id="4" name="TextBox 3">
            <a:extLst>
              <a:ext uri="{FF2B5EF4-FFF2-40B4-BE49-F238E27FC236}">
                <a16:creationId xmlns:a16="http://schemas.microsoft.com/office/drawing/2014/main" id="{2958E32A-FE0C-7959-B176-3D195060267C}"/>
              </a:ext>
            </a:extLst>
          </p:cNvPr>
          <p:cNvSpPr txBox="1"/>
          <p:nvPr/>
        </p:nvSpPr>
        <p:spPr>
          <a:xfrm>
            <a:off x="10297055" y="5881022"/>
            <a:ext cx="13335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000">
                <a:solidFill>
                  <a:schemeClr val="bg1"/>
                </a:solidFill>
              </a:rPr>
              <a:t>Sky News (2019)</a:t>
            </a:r>
          </a:p>
        </p:txBody>
      </p:sp>
    </p:spTree>
    <p:extLst>
      <p:ext uri="{BB962C8B-B14F-4D97-AF65-F5344CB8AC3E}">
        <p14:creationId xmlns:p14="http://schemas.microsoft.com/office/powerpoint/2010/main" val="16577526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9" name="Rectangle 8">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9">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1">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1024938" y="629265"/>
            <a:ext cx="10508300" cy="4135012"/>
          </a:xfrm>
        </p:spPr>
        <p:txBody>
          <a:bodyPr vert="horz" lIns="91440" tIns="45720" rIns="91440" bIns="45720" rtlCol="0" anchor="ctr">
            <a:normAutofit/>
          </a:bodyPr>
          <a:lstStyle/>
          <a:p>
            <a:pPr marL="0" indent="0">
              <a:buNone/>
            </a:pPr>
            <a:r>
              <a:rPr lang="en-GB" sz="3500" b="1">
                <a:solidFill>
                  <a:schemeClr val="bg1"/>
                </a:solidFill>
                <a:latin typeface="+mj-lt"/>
                <a:cs typeface="Times New Roman"/>
              </a:rPr>
              <a:t>Orthorexia</a:t>
            </a:r>
            <a:endParaRPr lang="en-GB" sz="3500">
              <a:solidFill>
                <a:schemeClr val="bg1"/>
              </a:solidFill>
              <a:latin typeface="+mj-lt"/>
              <a:cs typeface="Times New Roman" panose="02020603050405020304" pitchFamily="18" charset="0"/>
            </a:endParaRPr>
          </a:p>
          <a:p>
            <a:r>
              <a:rPr lang="en-GB">
                <a:solidFill>
                  <a:schemeClr val="bg1"/>
                </a:solidFill>
                <a:latin typeface="+mj-lt"/>
                <a:cs typeface="Times New Roman"/>
              </a:rPr>
              <a:t>Refers to an unhealthy obsession with eating 'clean' - in other words healthy.</a:t>
            </a:r>
            <a:endParaRPr lang="en-US">
              <a:solidFill>
                <a:schemeClr val="bg1"/>
              </a:solidFill>
              <a:ea typeface="+mn-lt"/>
              <a:cs typeface="+mn-lt"/>
            </a:endParaRPr>
          </a:p>
          <a:p>
            <a:r>
              <a:rPr lang="en-GB">
                <a:solidFill>
                  <a:schemeClr val="bg1"/>
                </a:solidFill>
                <a:latin typeface="+mj-lt"/>
                <a:cs typeface="Times New Roman"/>
              </a:rPr>
              <a:t>Sufferers often restrict intake of particular food groups to the point of </a:t>
            </a:r>
            <a:r>
              <a:rPr lang="en-GB" sz="1900" b="1" u="sng">
                <a:solidFill>
                  <a:schemeClr val="bg1"/>
                </a:solidFill>
                <a:latin typeface="+mj-lt"/>
                <a:cs typeface="Times New Roman"/>
              </a:rPr>
              <a:t>malnutrition</a:t>
            </a:r>
            <a:r>
              <a:rPr lang="en-GB">
                <a:solidFill>
                  <a:schemeClr val="bg1"/>
                </a:solidFill>
                <a:latin typeface="+mj-lt"/>
                <a:cs typeface="Times New Roman"/>
              </a:rPr>
              <a:t> (R).</a:t>
            </a:r>
            <a:endParaRPr lang="en-GB">
              <a:solidFill>
                <a:schemeClr val="bg1"/>
              </a:solidFill>
            </a:endParaRPr>
          </a:p>
          <a:p>
            <a:r>
              <a:rPr lang="en-GB">
                <a:solidFill>
                  <a:schemeClr val="bg1"/>
                </a:solidFill>
                <a:latin typeface="+mj-lt"/>
                <a:cs typeface="Times New Roman"/>
              </a:rPr>
              <a:t>Is </a:t>
            </a:r>
            <a:r>
              <a:rPr lang="en-GB" sz="1900" b="1" u="sng">
                <a:solidFill>
                  <a:schemeClr val="bg1"/>
                </a:solidFill>
                <a:latin typeface="+mj-lt"/>
                <a:cs typeface="Times New Roman"/>
              </a:rPr>
              <a:t>not recognised as a clinical diagnosis</a:t>
            </a:r>
            <a:r>
              <a:rPr lang="en-GB">
                <a:solidFill>
                  <a:schemeClr val="bg1"/>
                </a:solidFill>
                <a:latin typeface="+mj-lt"/>
                <a:cs typeface="Times New Roman"/>
              </a:rPr>
              <a:t> but has been around since it was defined in 1997 (R). A relatively long time before social media became popular.</a:t>
            </a:r>
            <a:endParaRPr lang="en-GB">
              <a:solidFill>
                <a:schemeClr val="bg1"/>
              </a:solidFill>
              <a:latin typeface="+mj-lt"/>
              <a:cs typeface="Times New Roman" panose="02020603050405020304" pitchFamily="18" charset="0"/>
            </a:endParaRPr>
          </a:p>
          <a:p>
            <a:r>
              <a:rPr lang="en-GB">
                <a:solidFill>
                  <a:schemeClr val="bg1"/>
                </a:solidFill>
                <a:latin typeface="+mj-lt"/>
                <a:cs typeface="Times New Roman"/>
              </a:rPr>
              <a:t>The disorder can still be as harmful and as serious as other eating disorders, psychologically and physically (R).</a:t>
            </a:r>
          </a:p>
        </p:txBody>
      </p:sp>
      <p:sp>
        <p:nvSpPr>
          <p:cNvPr id="19" name="Rectangle 18">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Graphic 3" descr="Food Safety with solid fill">
            <a:extLst>
              <a:ext uri="{FF2B5EF4-FFF2-40B4-BE49-F238E27FC236}">
                <a16:creationId xmlns:a16="http://schemas.microsoft.com/office/drawing/2014/main" id="{ED90284E-7BF8-2F04-99A8-21B302D5348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11986" y="4509375"/>
            <a:ext cx="1678140" cy="1678140"/>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196966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9">
            <a:extLst>
              <a:ext uri="{FF2B5EF4-FFF2-40B4-BE49-F238E27FC236}">
                <a16:creationId xmlns:a16="http://schemas.microsoft.com/office/drawing/2014/main" id="{13BC0E2E-5B84-4E58-8126-C8B9F0970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D0334E2C-964F-4F2C-9180-AADAB7C34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4" name="TextBox 3">
            <a:extLst>
              <a:ext uri="{FF2B5EF4-FFF2-40B4-BE49-F238E27FC236}">
                <a16:creationId xmlns:a16="http://schemas.microsoft.com/office/drawing/2014/main" id="{4A0CF2A8-A175-4388-DE68-2EB90B96763E}"/>
              </a:ext>
            </a:extLst>
          </p:cNvPr>
          <p:cNvSpPr txBox="1"/>
          <p:nvPr/>
        </p:nvSpPr>
        <p:spPr>
          <a:xfrm>
            <a:off x="868940" y="712770"/>
            <a:ext cx="10739209" cy="465297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ts val="1000"/>
              </a:spcBef>
              <a:buClr>
                <a:schemeClr val="accent1"/>
              </a:buClr>
              <a:buSzPct val="80000"/>
            </a:pPr>
            <a:r>
              <a:rPr lang="en-US" sz="3200" b="1">
                <a:solidFill>
                  <a:schemeClr val="bg1"/>
                </a:solidFill>
              </a:rPr>
              <a:t>How many people have an eating disorder in the UK?</a:t>
            </a:r>
          </a:p>
          <a:p>
            <a:pPr marL="285750" indent="-285750">
              <a:spcBef>
                <a:spcPts val="1000"/>
              </a:spcBef>
              <a:buClr>
                <a:schemeClr val="accent1"/>
              </a:buClr>
              <a:buSzPct val="80000"/>
              <a:buFont typeface="Wingdings 3" charset="2"/>
              <a:buChar char=""/>
            </a:pPr>
            <a:r>
              <a:rPr lang="en-US" sz="2000">
                <a:solidFill>
                  <a:schemeClr val="bg1"/>
                </a:solidFill>
              </a:rPr>
              <a:t>It is estimated that around </a:t>
            </a:r>
            <a:r>
              <a:rPr lang="en-US" sz="2000" u="sng">
                <a:solidFill>
                  <a:schemeClr val="bg1"/>
                </a:solidFill>
              </a:rPr>
              <a:t>1.25 million</a:t>
            </a:r>
            <a:r>
              <a:rPr lang="en-US" sz="2000">
                <a:solidFill>
                  <a:schemeClr val="bg1"/>
                </a:solidFill>
              </a:rPr>
              <a:t> people have an eating disorder in the UK (C).</a:t>
            </a:r>
          </a:p>
          <a:p>
            <a:pPr marL="285750" indent="-285750">
              <a:spcBef>
                <a:spcPts val="1000"/>
              </a:spcBef>
              <a:buClr>
                <a:schemeClr val="accent1"/>
              </a:buClr>
              <a:buSzPct val="80000"/>
              <a:buFont typeface="Wingdings 3" charset="2"/>
              <a:buChar char=""/>
            </a:pPr>
            <a:r>
              <a:rPr lang="en-US" sz="2000">
                <a:solidFill>
                  <a:schemeClr val="bg1"/>
                </a:solidFill>
              </a:rPr>
              <a:t>This year the NHS treated a record number of young people for eating disorders. This saw around </a:t>
            </a:r>
            <a:r>
              <a:rPr lang="en-US" sz="2000" u="sng">
                <a:solidFill>
                  <a:schemeClr val="bg1"/>
                </a:solidFill>
              </a:rPr>
              <a:t>10,000</a:t>
            </a:r>
            <a:r>
              <a:rPr lang="en-US" sz="2000">
                <a:solidFill>
                  <a:schemeClr val="bg1"/>
                </a:solidFill>
              </a:rPr>
              <a:t> children and young people start treatment (A).</a:t>
            </a:r>
          </a:p>
          <a:p>
            <a:pPr marL="285750" indent="-285750">
              <a:spcBef>
                <a:spcPts val="1000"/>
              </a:spcBef>
              <a:buClr>
                <a:schemeClr val="accent1"/>
              </a:buClr>
              <a:buSzPct val="80000"/>
              <a:buFont typeface="Wingdings 3" charset="2"/>
              <a:buChar char=""/>
            </a:pPr>
            <a:r>
              <a:rPr lang="en-US" sz="2000">
                <a:solidFill>
                  <a:schemeClr val="bg1"/>
                </a:solidFill>
              </a:rPr>
              <a:t>This amount has increased by </a:t>
            </a:r>
            <a:r>
              <a:rPr lang="en-US" sz="2000" u="sng">
                <a:solidFill>
                  <a:schemeClr val="bg1"/>
                </a:solidFill>
              </a:rPr>
              <a:t>two thirds</a:t>
            </a:r>
            <a:r>
              <a:rPr lang="en-US" sz="2000">
                <a:solidFill>
                  <a:schemeClr val="bg1"/>
                </a:solidFill>
              </a:rPr>
              <a:t> since 2019 (A).</a:t>
            </a:r>
          </a:p>
          <a:p>
            <a:pPr marL="285750" indent="-285750">
              <a:spcBef>
                <a:spcPts val="1000"/>
              </a:spcBef>
              <a:buClr>
                <a:schemeClr val="accent1"/>
              </a:buClr>
              <a:buSzPct val="80000"/>
              <a:buFont typeface="Wingdings 3" charset="2"/>
              <a:buChar char=""/>
            </a:pPr>
            <a:r>
              <a:rPr lang="en-US" sz="2000">
                <a:solidFill>
                  <a:schemeClr val="bg1"/>
                </a:solidFill>
              </a:rPr>
              <a:t>Hospital admissions for ED have increased by 84% in the last five years (B).</a:t>
            </a:r>
          </a:p>
          <a:p>
            <a:pPr marL="285750" indent="-285750">
              <a:spcBef>
                <a:spcPts val="1000"/>
              </a:spcBef>
              <a:buClr>
                <a:schemeClr val="accent1"/>
              </a:buClr>
              <a:buSzPct val="80000"/>
              <a:buFont typeface="Wingdings 3" charset="2"/>
              <a:buChar char=""/>
            </a:pPr>
            <a:endParaRPr lang="en-US">
              <a:solidFill>
                <a:schemeClr val="bg1"/>
              </a:solidFill>
            </a:endParaRPr>
          </a:p>
        </p:txBody>
      </p:sp>
      <p:sp>
        <p:nvSpPr>
          <p:cNvPr id="14" name="Rectangle 13">
            <a:extLst>
              <a:ext uri="{FF2B5EF4-FFF2-40B4-BE49-F238E27FC236}">
                <a16:creationId xmlns:a16="http://schemas.microsoft.com/office/drawing/2014/main" id="{9D342296-F738-4112-B1CE-4AE88343E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Graphic 2" descr="Earth globe: Americas with solid fill">
            <a:extLst>
              <a:ext uri="{FF2B5EF4-FFF2-40B4-BE49-F238E27FC236}">
                <a16:creationId xmlns:a16="http://schemas.microsoft.com/office/drawing/2014/main" id="{CE6649C2-1A0B-0A53-AAA5-8529FEC9B28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62535" y="4653218"/>
            <a:ext cx="1674912" cy="1674912"/>
          </a:xfrm>
          <a:prstGeom prst="roundRect">
            <a:avLst>
              <a:gd name="adj" fmla="val 1858"/>
            </a:avLst>
          </a:prstGeom>
          <a:effectLst/>
        </p:spPr>
      </p:pic>
      <p:pic>
        <p:nvPicPr>
          <p:cNvPr id="5" name="Graphic 5" descr="Upward trend with solid fill">
            <a:extLst>
              <a:ext uri="{FF2B5EF4-FFF2-40B4-BE49-F238E27FC236}">
                <a16:creationId xmlns:a16="http://schemas.microsoft.com/office/drawing/2014/main" id="{83521F1B-AD3A-9362-5DB9-E05FB730E09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1442" y="4794717"/>
            <a:ext cx="1417959" cy="1417959"/>
          </a:xfrm>
          <a:prstGeom prst="roundRect">
            <a:avLst>
              <a:gd name="adj" fmla="val 1858"/>
            </a:avLst>
          </a:prstGeom>
          <a:effectLst/>
        </p:spPr>
      </p:pic>
    </p:spTree>
    <p:extLst>
      <p:ext uri="{BB962C8B-B14F-4D97-AF65-F5344CB8AC3E}">
        <p14:creationId xmlns:p14="http://schemas.microsoft.com/office/powerpoint/2010/main" val="28960281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9" name="Rectangle 8">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9">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1">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932574" y="629265"/>
            <a:ext cx="10600664" cy="4897011"/>
          </a:xfrm>
        </p:spPr>
        <p:txBody>
          <a:bodyPr vert="horz" lIns="91440" tIns="45720" rIns="91440" bIns="45720" rtlCol="0" anchor="ctr">
            <a:normAutofit/>
          </a:bodyPr>
          <a:lstStyle/>
          <a:p>
            <a:pPr marL="0" indent="0">
              <a:buNone/>
            </a:pPr>
            <a:r>
              <a:rPr lang="en-GB" sz="3500" b="1">
                <a:solidFill>
                  <a:schemeClr val="bg1"/>
                </a:solidFill>
                <a:ea typeface="+mn-lt"/>
                <a:cs typeface="+mn-lt"/>
              </a:rPr>
              <a:t>Who is most at risk of an eating disorder?</a:t>
            </a:r>
          </a:p>
          <a:p>
            <a:r>
              <a:rPr lang="en-GB">
                <a:solidFill>
                  <a:schemeClr val="bg1"/>
                </a:solidFill>
                <a:ea typeface="+mn-lt"/>
                <a:cs typeface="+mn-lt"/>
              </a:rPr>
              <a:t>People of all ages, ethnic groups and genders can have eating disorders, although some population groups are more likely to develop one (o).</a:t>
            </a:r>
          </a:p>
          <a:p>
            <a:r>
              <a:rPr lang="en-GB">
                <a:solidFill>
                  <a:schemeClr val="bg1"/>
                </a:solidFill>
                <a:ea typeface="+mn-lt"/>
                <a:cs typeface="+mn-lt"/>
              </a:rPr>
              <a:t>They are much more common in </a:t>
            </a:r>
            <a:r>
              <a:rPr lang="en-GB" b="1" u="sng">
                <a:solidFill>
                  <a:schemeClr val="bg1"/>
                </a:solidFill>
                <a:ea typeface="+mn-lt"/>
                <a:cs typeface="+mn-lt"/>
              </a:rPr>
              <a:t>women,</a:t>
            </a:r>
            <a:r>
              <a:rPr lang="en-GB" b="1">
                <a:solidFill>
                  <a:schemeClr val="bg1"/>
                </a:solidFill>
                <a:ea typeface="+mn-lt"/>
                <a:cs typeface="+mn-lt"/>
              </a:rPr>
              <a:t> </a:t>
            </a:r>
            <a:r>
              <a:rPr lang="en-GB" b="1" u="sng">
                <a:solidFill>
                  <a:schemeClr val="bg1"/>
                </a:solidFill>
                <a:ea typeface="+mn-lt"/>
                <a:cs typeface="+mn-lt"/>
              </a:rPr>
              <a:t>teenagers</a:t>
            </a:r>
            <a:r>
              <a:rPr lang="en-GB" b="1">
                <a:solidFill>
                  <a:schemeClr val="bg1"/>
                </a:solidFill>
                <a:ea typeface="+mn-lt"/>
                <a:cs typeface="+mn-lt"/>
              </a:rPr>
              <a:t> and </a:t>
            </a:r>
            <a:r>
              <a:rPr lang="en-GB" b="1" u="sng">
                <a:solidFill>
                  <a:schemeClr val="bg1"/>
                </a:solidFill>
                <a:ea typeface="+mn-lt"/>
                <a:cs typeface="+mn-lt"/>
              </a:rPr>
              <a:t>young adults</a:t>
            </a:r>
            <a:r>
              <a:rPr lang="en-GB">
                <a:solidFill>
                  <a:schemeClr val="bg1"/>
                </a:solidFill>
                <a:ea typeface="+mn-lt"/>
                <a:cs typeface="+mn-lt"/>
              </a:rPr>
              <a:t> (o).</a:t>
            </a:r>
            <a:endParaRPr lang="en-GB">
              <a:solidFill>
                <a:schemeClr val="bg1"/>
              </a:solidFill>
            </a:endParaRPr>
          </a:p>
          <a:p>
            <a:r>
              <a:rPr lang="en-GB">
                <a:solidFill>
                  <a:schemeClr val="bg1"/>
                </a:solidFill>
                <a:latin typeface="+mj-lt"/>
                <a:cs typeface="Times New Roman"/>
              </a:rPr>
              <a:t>It is very common for anorexia and bulimia to start in the late teenage years - between ages 16 and 19 (G).</a:t>
            </a:r>
          </a:p>
          <a:p>
            <a:r>
              <a:rPr lang="en-GB">
                <a:solidFill>
                  <a:schemeClr val="bg1"/>
                </a:solidFill>
                <a:latin typeface="+mj-lt"/>
                <a:cs typeface="Times New Roman"/>
              </a:rPr>
              <a:t>Rates in men may be higher than expected – because societal expectations can make it harder for them to seek help (N).</a:t>
            </a:r>
            <a:endParaRPr lang="en-GB">
              <a:solidFill>
                <a:schemeClr val="bg1"/>
              </a:solidFill>
              <a:latin typeface="+mj-lt"/>
              <a:cs typeface="Times New Roman" panose="02020603050405020304" pitchFamily="18" charset="0"/>
            </a:endParaRPr>
          </a:p>
          <a:p>
            <a:endParaRPr lang="en-GB">
              <a:solidFill>
                <a:schemeClr val="bg1"/>
              </a:solidFill>
              <a:latin typeface="+mj-lt"/>
              <a:cs typeface="Times New Roman" panose="02020603050405020304" pitchFamily="18" charset="0"/>
            </a:endParaRPr>
          </a:p>
          <a:p>
            <a:endParaRPr lang="en-GB">
              <a:solidFill>
                <a:schemeClr val="bg1"/>
              </a:solidFill>
              <a:latin typeface="+mj-lt"/>
              <a:cs typeface="Times New Roman" panose="02020603050405020304" pitchFamily="18" charset="0"/>
            </a:endParaRPr>
          </a:p>
        </p:txBody>
      </p:sp>
      <p:sp>
        <p:nvSpPr>
          <p:cNvPr id="19" name="Rectangle 18">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Graphic 3" descr="Gender with solid fill">
            <a:extLst>
              <a:ext uri="{FF2B5EF4-FFF2-40B4-BE49-F238E27FC236}">
                <a16:creationId xmlns:a16="http://schemas.microsoft.com/office/drawing/2014/main" id="{5029A7C5-A3D5-0417-E607-EDBAEF34F62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79905" y="4844301"/>
            <a:ext cx="1201447" cy="1201447"/>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7957063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9" name="Rectangle 8">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9">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1">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851756" y="629265"/>
            <a:ext cx="10681482" cy="4181193"/>
          </a:xfrm>
        </p:spPr>
        <p:txBody>
          <a:bodyPr vert="horz" lIns="91440" tIns="45720" rIns="91440" bIns="45720" rtlCol="0" anchor="ctr">
            <a:normAutofit/>
          </a:bodyPr>
          <a:lstStyle/>
          <a:p>
            <a:pPr marL="0" indent="0">
              <a:lnSpc>
                <a:spcPct val="90000"/>
              </a:lnSpc>
              <a:buNone/>
            </a:pPr>
            <a:r>
              <a:rPr lang="en-US" sz="3500" b="1" dirty="0">
                <a:solidFill>
                  <a:schemeClr val="bg1"/>
                </a:solidFill>
                <a:latin typeface="+mj-lt"/>
                <a:cs typeface="Times New Roman"/>
              </a:rPr>
              <a:t>Psychological risk factors</a:t>
            </a:r>
          </a:p>
          <a:p>
            <a:pPr>
              <a:lnSpc>
                <a:spcPct val="90000"/>
              </a:lnSpc>
            </a:pPr>
            <a:r>
              <a:rPr lang="en-US" sz="2000" dirty="0">
                <a:solidFill>
                  <a:schemeClr val="bg1"/>
                </a:solidFill>
                <a:latin typeface="+mj-lt"/>
                <a:cs typeface="Times New Roman"/>
              </a:rPr>
              <a:t>Negative body image is a serious problem because </a:t>
            </a:r>
            <a:r>
              <a:rPr lang="en-US" sz="2000" b="1" u="sng" dirty="0">
                <a:solidFill>
                  <a:schemeClr val="bg1"/>
                </a:solidFill>
                <a:latin typeface="+mj-lt"/>
                <a:cs typeface="Times New Roman"/>
              </a:rPr>
              <a:t>body dissatisfaction</a:t>
            </a:r>
            <a:r>
              <a:rPr lang="en-US" sz="2000" dirty="0">
                <a:solidFill>
                  <a:schemeClr val="bg1"/>
                </a:solidFill>
                <a:latin typeface="+mj-lt"/>
                <a:cs typeface="Times New Roman"/>
              </a:rPr>
              <a:t> increases the risk of an eating disorder (S).</a:t>
            </a:r>
          </a:p>
          <a:p>
            <a:pPr>
              <a:lnSpc>
                <a:spcPct val="90000"/>
              </a:lnSpc>
            </a:pPr>
            <a:r>
              <a:rPr lang="en-US" sz="2000" b="1" u="sng" dirty="0">
                <a:solidFill>
                  <a:schemeClr val="bg1"/>
                </a:solidFill>
                <a:latin typeface="+mj-lt"/>
                <a:cs typeface="Times New Roman"/>
              </a:rPr>
              <a:t>Perfectionism</a:t>
            </a:r>
            <a:r>
              <a:rPr lang="en-US" sz="2000" dirty="0">
                <a:solidFill>
                  <a:schemeClr val="bg1"/>
                </a:solidFill>
                <a:latin typeface="+mj-lt"/>
                <a:cs typeface="Times New Roman"/>
              </a:rPr>
              <a:t> is a strong risk factor; this is because the person sets unrealistically high expectations (S).</a:t>
            </a:r>
          </a:p>
          <a:p>
            <a:pPr>
              <a:lnSpc>
                <a:spcPct val="90000"/>
              </a:lnSpc>
            </a:pPr>
            <a:r>
              <a:rPr lang="en-US" sz="2000" dirty="0">
                <a:solidFill>
                  <a:schemeClr val="bg1"/>
                </a:solidFill>
                <a:latin typeface="+mj-lt"/>
                <a:cs typeface="Times New Roman"/>
              </a:rPr>
              <a:t>Having a history of an </a:t>
            </a:r>
            <a:r>
              <a:rPr lang="en-US" sz="2000" b="1" u="sng" dirty="0">
                <a:solidFill>
                  <a:schemeClr val="bg1"/>
                </a:solidFill>
                <a:latin typeface="+mj-lt"/>
                <a:cs typeface="Times New Roman"/>
              </a:rPr>
              <a:t>anxiety disorder</a:t>
            </a:r>
            <a:r>
              <a:rPr lang="en-US" sz="2000" dirty="0">
                <a:solidFill>
                  <a:schemeClr val="bg1"/>
                </a:solidFill>
                <a:latin typeface="+mj-lt"/>
                <a:cs typeface="Times New Roman"/>
              </a:rPr>
              <a:t> (including generalised anxiety disorder, social phobia and obsessive-compulsive disorder) (S).</a:t>
            </a:r>
          </a:p>
          <a:p>
            <a:pPr>
              <a:lnSpc>
                <a:spcPct val="90000"/>
              </a:lnSpc>
            </a:pPr>
            <a:r>
              <a:rPr lang="en-US" sz="2000" b="1" u="sng" dirty="0">
                <a:solidFill>
                  <a:schemeClr val="bg1"/>
                </a:solidFill>
                <a:latin typeface="+mj-lt"/>
                <a:cs typeface="Times New Roman"/>
              </a:rPr>
              <a:t>Behavioural inflexibility</a:t>
            </a:r>
            <a:r>
              <a:rPr lang="en-US" sz="2000" dirty="0">
                <a:solidFill>
                  <a:schemeClr val="bg1"/>
                </a:solidFill>
                <a:latin typeface="+mj-lt"/>
                <a:cs typeface="Times New Roman"/>
              </a:rPr>
              <a:t> is often seen in patients before developing anorexia. This means the person see's things in black and white; they only see one way of doing things, making them very stubborn and persistent (S).</a:t>
            </a:r>
          </a:p>
        </p:txBody>
      </p:sp>
      <p:sp>
        <p:nvSpPr>
          <p:cNvPr id="19" name="Rectangle 18">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Graphic 3" descr="Left Brain outline">
            <a:extLst>
              <a:ext uri="{FF2B5EF4-FFF2-40B4-BE49-F238E27FC236}">
                <a16:creationId xmlns:a16="http://schemas.microsoft.com/office/drawing/2014/main" id="{C23C5D35-F16D-3530-D64B-9ACCF407A72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5832" y="4624829"/>
            <a:ext cx="1678140" cy="1678140"/>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388127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10">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2">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3">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14">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15">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5"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2" name="Rectangle 21">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7E1440BD-AFFD-B6B1-15DD-069218BB417A}"/>
              </a:ext>
            </a:extLst>
          </p:cNvPr>
          <p:cNvSpPr txBox="1"/>
          <p:nvPr/>
        </p:nvSpPr>
        <p:spPr>
          <a:xfrm>
            <a:off x="976866" y="917057"/>
            <a:ext cx="10333518" cy="50962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3500" b="1">
                <a:solidFill>
                  <a:schemeClr val="bg1"/>
                </a:solidFill>
              </a:rPr>
              <a:t>Biological risk factors</a:t>
            </a:r>
            <a:endParaRPr lang="en-US" sz="3500">
              <a:solidFill>
                <a:schemeClr val="bg1"/>
              </a:solidFill>
              <a:ea typeface="+mn-lt"/>
              <a:cs typeface="+mn-lt"/>
            </a:endParaRPr>
          </a:p>
          <a:p>
            <a:pPr marL="342900" indent="-342900">
              <a:lnSpc>
                <a:spcPct val="90000"/>
              </a:lnSpc>
              <a:spcBef>
                <a:spcPts val="1000"/>
              </a:spcBef>
              <a:buFont typeface="Wingdings"/>
              <a:buChar char="Ø"/>
            </a:pPr>
            <a:r>
              <a:rPr lang="en-US" sz="2000">
                <a:solidFill>
                  <a:schemeClr val="bg1"/>
                </a:solidFill>
              </a:rPr>
              <a:t>A history of </a:t>
            </a:r>
            <a:r>
              <a:rPr lang="en-US" sz="2000" b="1" u="sng">
                <a:solidFill>
                  <a:schemeClr val="bg1"/>
                </a:solidFill>
              </a:rPr>
              <a:t>dieting</a:t>
            </a:r>
            <a:r>
              <a:rPr lang="en-US" sz="2000">
                <a:solidFill>
                  <a:schemeClr val="bg1"/>
                </a:solidFill>
              </a:rPr>
              <a:t> and other weight control methods is a risk factor; individuals might find it difficult to stop dieting once healthy realistic weight loss goals have been achieved (I).</a:t>
            </a:r>
            <a:endParaRPr lang="en-US" sz="2000">
              <a:solidFill>
                <a:schemeClr val="bg1"/>
              </a:solidFill>
              <a:ea typeface="+mn-lt"/>
              <a:cs typeface="+mn-lt"/>
            </a:endParaRPr>
          </a:p>
          <a:p>
            <a:pPr marL="342900" indent="-342900">
              <a:lnSpc>
                <a:spcPct val="90000"/>
              </a:lnSpc>
              <a:spcBef>
                <a:spcPts val="1000"/>
              </a:spcBef>
              <a:buFont typeface="Wingdings"/>
              <a:buChar char="Ø"/>
            </a:pPr>
            <a:r>
              <a:rPr lang="en-US" sz="2000">
                <a:solidFill>
                  <a:schemeClr val="bg1"/>
                </a:solidFill>
              </a:rPr>
              <a:t>Having a </a:t>
            </a:r>
            <a:r>
              <a:rPr lang="en-US" sz="2000" b="1" u="sng">
                <a:solidFill>
                  <a:schemeClr val="bg1"/>
                </a:solidFill>
              </a:rPr>
              <a:t>close relative with an eating disorder</a:t>
            </a:r>
            <a:r>
              <a:rPr lang="en-US" sz="2000">
                <a:solidFill>
                  <a:schemeClr val="bg1"/>
                </a:solidFill>
              </a:rPr>
              <a:t> or another mental health condition increases the risk (I).</a:t>
            </a:r>
            <a:endParaRPr lang="en-US" sz="2000">
              <a:solidFill>
                <a:schemeClr val="bg1"/>
              </a:solidFill>
              <a:ea typeface="+mn-lt"/>
              <a:cs typeface="+mn-lt"/>
            </a:endParaRPr>
          </a:p>
          <a:p>
            <a:pPr marL="342900" indent="-342900">
              <a:lnSpc>
                <a:spcPct val="90000"/>
              </a:lnSpc>
              <a:spcBef>
                <a:spcPts val="1000"/>
              </a:spcBef>
              <a:buFont typeface="Wingdings"/>
              <a:buChar char="Ø"/>
            </a:pPr>
            <a:r>
              <a:rPr lang="en-US" sz="2000">
                <a:solidFill>
                  <a:schemeClr val="bg1"/>
                </a:solidFill>
              </a:rPr>
              <a:t>People with </a:t>
            </a:r>
            <a:r>
              <a:rPr lang="en-US" sz="2000" b="1" u="sng">
                <a:solidFill>
                  <a:schemeClr val="bg1"/>
                </a:solidFill>
              </a:rPr>
              <a:t>type 1 diabetes</a:t>
            </a:r>
            <a:r>
              <a:rPr lang="en-US" sz="2000">
                <a:solidFill>
                  <a:schemeClr val="bg1"/>
                </a:solidFill>
              </a:rPr>
              <a:t> are more at risk because they require careful attention to what they eat and drink, making them hyperaware. They have an intense focus on monitoring food intake, carbohydrate counting, blood glucose control etc. (J).</a:t>
            </a:r>
            <a:endParaRPr lang="en-US" sz="2000">
              <a:solidFill>
                <a:schemeClr val="bg1"/>
              </a:solidFill>
              <a:ea typeface="+mn-lt"/>
              <a:cs typeface="+mn-lt"/>
            </a:endParaRPr>
          </a:p>
          <a:p>
            <a:pPr marL="342900" indent="-342900">
              <a:lnSpc>
                <a:spcPct val="90000"/>
              </a:lnSpc>
              <a:spcBef>
                <a:spcPts val="1000"/>
              </a:spcBef>
              <a:buFont typeface="Wingdings"/>
              <a:buChar char="Ø"/>
            </a:pPr>
            <a:r>
              <a:rPr lang="en-US" sz="2000">
                <a:solidFill>
                  <a:schemeClr val="bg1"/>
                </a:solidFill>
              </a:rPr>
              <a:t>Patients with this comorbidity may deliberately skip their insulin injections in order to lose weight. This is referred to as diabulimia (J).</a:t>
            </a:r>
            <a:endParaRPr lang="en-US" sz="2000">
              <a:solidFill>
                <a:schemeClr val="bg1"/>
              </a:solidFill>
              <a:ea typeface="+mn-lt"/>
              <a:cs typeface="+mn-lt"/>
            </a:endParaRPr>
          </a:p>
          <a:p>
            <a:pPr marL="342900" indent="-342900">
              <a:lnSpc>
                <a:spcPct val="90000"/>
              </a:lnSpc>
              <a:spcBef>
                <a:spcPts val="1000"/>
              </a:spcBef>
              <a:buFont typeface="Wingdings"/>
              <a:buChar char="Ø"/>
            </a:pPr>
            <a:r>
              <a:rPr lang="en-US" sz="2000">
                <a:solidFill>
                  <a:schemeClr val="bg1"/>
                </a:solidFill>
              </a:rPr>
              <a:t>There is also a high number of cases in the </a:t>
            </a:r>
            <a:r>
              <a:rPr lang="en-US" sz="2000" b="1" u="sng">
                <a:solidFill>
                  <a:schemeClr val="bg1"/>
                </a:solidFill>
              </a:rPr>
              <a:t>autistic population</a:t>
            </a:r>
            <a:r>
              <a:rPr lang="en-US" sz="2000" b="1">
                <a:solidFill>
                  <a:schemeClr val="bg1"/>
                </a:solidFill>
              </a:rPr>
              <a:t>.</a:t>
            </a:r>
            <a:r>
              <a:rPr lang="en-US" sz="2000">
                <a:solidFill>
                  <a:schemeClr val="bg1"/>
                </a:solidFill>
              </a:rPr>
              <a:t> This is because many of the characteristics are similar to that of an eating disorder. These characteristics that make them more likely to diet (K).</a:t>
            </a:r>
          </a:p>
        </p:txBody>
      </p:sp>
      <p:pic>
        <p:nvPicPr>
          <p:cNvPr id="2" name="Graphic 2" descr="Puzzle outline">
            <a:extLst>
              <a:ext uri="{FF2B5EF4-FFF2-40B4-BE49-F238E27FC236}">
                <a16:creationId xmlns:a16="http://schemas.microsoft.com/office/drawing/2014/main" id="{92C190F1-3ED6-514D-AE8F-3D63D056A6B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43707" y="5107173"/>
            <a:ext cx="1127051" cy="1127051"/>
          </a:xfrm>
          <a:prstGeom prst="rect">
            <a:avLst/>
          </a:prstGeom>
        </p:spPr>
      </p:pic>
    </p:spTree>
    <p:extLst>
      <p:ext uri="{BB962C8B-B14F-4D97-AF65-F5344CB8AC3E}">
        <p14:creationId xmlns:p14="http://schemas.microsoft.com/office/powerpoint/2010/main" val="15000373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3BC0E2E-5B84-4E58-8126-C8B9F0970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D0334E2C-964F-4F2C-9180-AADAB7C34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778725" y="700150"/>
            <a:ext cx="10745653" cy="4220687"/>
          </a:xfrm>
        </p:spPr>
        <p:txBody>
          <a:bodyPr vert="horz" lIns="91440" tIns="45720" rIns="91440" bIns="45720" rtlCol="0" anchor="ctr">
            <a:normAutofit/>
          </a:bodyPr>
          <a:lstStyle/>
          <a:p>
            <a:pPr marL="0" indent="0">
              <a:lnSpc>
                <a:spcPct val="90000"/>
              </a:lnSpc>
              <a:buNone/>
            </a:pPr>
            <a:r>
              <a:rPr lang="en-US" sz="3500" b="1" dirty="0">
                <a:solidFill>
                  <a:schemeClr val="bg1"/>
                </a:solidFill>
                <a:latin typeface="+mj-lt"/>
                <a:cs typeface="Times New Roman"/>
              </a:rPr>
              <a:t>Social risk factors</a:t>
            </a:r>
          </a:p>
          <a:p>
            <a:pPr>
              <a:lnSpc>
                <a:spcPct val="90000"/>
              </a:lnSpc>
            </a:pPr>
            <a:r>
              <a:rPr lang="en-US" sz="2000" dirty="0">
                <a:solidFill>
                  <a:schemeClr val="bg1"/>
                </a:solidFill>
                <a:latin typeface="+mj-lt"/>
                <a:cs typeface="Times New Roman"/>
              </a:rPr>
              <a:t>Some individuals who develop an eating disorder were a victim of </a:t>
            </a:r>
            <a:r>
              <a:rPr lang="en-US" sz="2000" b="1" u="sng" dirty="0">
                <a:solidFill>
                  <a:schemeClr val="bg1"/>
                </a:solidFill>
                <a:latin typeface="+mj-lt"/>
                <a:cs typeface="Times New Roman"/>
              </a:rPr>
              <a:t>bullying</a:t>
            </a:r>
            <a:r>
              <a:rPr lang="en-US" sz="2000" b="1" dirty="0">
                <a:solidFill>
                  <a:schemeClr val="bg1"/>
                </a:solidFill>
                <a:latin typeface="+mj-lt"/>
                <a:cs typeface="Times New Roman"/>
              </a:rPr>
              <a:t>.</a:t>
            </a:r>
            <a:r>
              <a:rPr lang="en-US" sz="2000" dirty="0">
                <a:solidFill>
                  <a:schemeClr val="bg1"/>
                </a:solidFill>
                <a:latin typeface="+mj-lt"/>
                <a:cs typeface="Times New Roman"/>
              </a:rPr>
              <a:t> As a result, their self-esteem, self-worth and body image is badly affected, so they attempt to change their appearance by restricting their diet (I).</a:t>
            </a:r>
          </a:p>
          <a:p>
            <a:pPr>
              <a:lnSpc>
                <a:spcPct val="90000"/>
              </a:lnSpc>
            </a:pPr>
            <a:r>
              <a:rPr lang="en-US" sz="2000" dirty="0">
                <a:solidFill>
                  <a:schemeClr val="bg1"/>
                </a:solidFill>
                <a:latin typeface="+mj-lt"/>
                <a:cs typeface="Times New Roman"/>
              </a:rPr>
              <a:t>Exposure to </a:t>
            </a:r>
            <a:r>
              <a:rPr lang="en-US" sz="2000" b="1" u="sng" dirty="0">
                <a:solidFill>
                  <a:schemeClr val="bg1"/>
                </a:solidFill>
                <a:latin typeface="+mj-lt"/>
                <a:cs typeface="Times New Roman"/>
              </a:rPr>
              <a:t>weight stigma</a:t>
            </a:r>
            <a:r>
              <a:rPr lang="en-US" sz="2000" dirty="0">
                <a:solidFill>
                  <a:schemeClr val="bg1"/>
                </a:solidFill>
                <a:latin typeface="+mj-lt"/>
                <a:cs typeface="Times New Roman"/>
              </a:rPr>
              <a:t>; the idea that thinner or 'lean' is better. This is often promoted by social media and the media in general (I).</a:t>
            </a:r>
          </a:p>
          <a:p>
            <a:pPr>
              <a:lnSpc>
                <a:spcPct val="90000"/>
              </a:lnSpc>
            </a:pPr>
            <a:r>
              <a:rPr lang="en-US" sz="2000" b="1" u="sng" dirty="0">
                <a:solidFill>
                  <a:schemeClr val="bg1"/>
                </a:solidFill>
                <a:latin typeface="+mj-lt"/>
                <a:cs typeface="Times New Roman"/>
              </a:rPr>
              <a:t>Appearance ideal internalisation;</a:t>
            </a:r>
            <a:r>
              <a:rPr lang="en-US" sz="2000" b="1" dirty="0">
                <a:solidFill>
                  <a:schemeClr val="bg1"/>
                </a:solidFill>
                <a:latin typeface="+mj-lt"/>
                <a:cs typeface="Times New Roman"/>
              </a:rPr>
              <a:t> </a:t>
            </a:r>
            <a:r>
              <a:rPr lang="en-US" sz="2000" dirty="0">
                <a:solidFill>
                  <a:schemeClr val="bg1"/>
                </a:solidFill>
                <a:latin typeface="+mj-lt"/>
                <a:cs typeface="Times New Roman"/>
              </a:rPr>
              <a:t>believing that you need to have the socially defined ideal body. For women this is can be slim or curvy depending on the culture and for men there is the need to be muscular with low body fat making the muscles look even more defined (I).</a:t>
            </a:r>
          </a:p>
          <a:p>
            <a:pPr>
              <a:lnSpc>
                <a:spcPct val="90000"/>
              </a:lnSpc>
            </a:pPr>
            <a:endParaRPr lang="en-US" sz="1700">
              <a:solidFill>
                <a:schemeClr val="bg1"/>
              </a:solidFill>
              <a:latin typeface="+mj-lt"/>
              <a:cs typeface="Times New Roman"/>
            </a:endParaRPr>
          </a:p>
        </p:txBody>
      </p:sp>
      <p:sp>
        <p:nvSpPr>
          <p:cNvPr id="13" name="Rectangle 12">
            <a:extLst>
              <a:ext uri="{FF2B5EF4-FFF2-40B4-BE49-F238E27FC236}">
                <a16:creationId xmlns:a16="http://schemas.microsoft.com/office/drawing/2014/main" id="{9D342296-F738-4112-B1CE-4AE88343E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Graphic 4" descr="Connections with solid fill">
            <a:extLst>
              <a:ext uri="{FF2B5EF4-FFF2-40B4-BE49-F238E27FC236}">
                <a16:creationId xmlns:a16="http://schemas.microsoft.com/office/drawing/2014/main" id="{16DB7CFE-A1A9-A862-DB36-694B33C566B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5719" y="4613749"/>
            <a:ext cx="1674912" cy="1674912"/>
          </a:xfrm>
          <a:prstGeom prst="roundRect">
            <a:avLst>
              <a:gd name="adj" fmla="val 1858"/>
            </a:avLst>
          </a:prstGeom>
          <a:effectLst/>
        </p:spPr>
      </p:pic>
      <p:pic>
        <p:nvPicPr>
          <p:cNvPr id="2" name="Graphic 3" descr="Online Network with solid fill">
            <a:extLst>
              <a:ext uri="{FF2B5EF4-FFF2-40B4-BE49-F238E27FC236}">
                <a16:creationId xmlns:a16="http://schemas.microsoft.com/office/drawing/2014/main" id="{C3505D73-0A3C-C5AB-27DC-C6CE6045DDD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78998" y="4395459"/>
            <a:ext cx="1674912" cy="1674912"/>
          </a:xfrm>
          <a:prstGeom prst="roundRect">
            <a:avLst>
              <a:gd name="adj" fmla="val 1858"/>
            </a:avLst>
          </a:prstGeom>
          <a:effectLst/>
        </p:spPr>
      </p:pic>
    </p:spTree>
    <p:extLst>
      <p:ext uri="{BB962C8B-B14F-4D97-AF65-F5344CB8AC3E}">
        <p14:creationId xmlns:p14="http://schemas.microsoft.com/office/powerpoint/2010/main" val="38093707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9" name="Rectangle 8">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9">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11">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863302" y="629265"/>
            <a:ext cx="10669936" cy="4527557"/>
          </a:xfrm>
        </p:spPr>
        <p:txBody>
          <a:bodyPr vert="horz" lIns="91440" tIns="45720" rIns="91440" bIns="45720" rtlCol="0" anchor="ctr">
            <a:normAutofit/>
          </a:bodyPr>
          <a:lstStyle/>
          <a:p>
            <a:pPr marL="0" indent="0">
              <a:buNone/>
            </a:pPr>
            <a:r>
              <a:rPr lang="en-GB" sz="3500" b="1">
                <a:solidFill>
                  <a:schemeClr val="bg1"/>
                </a:solidFill>
                <a:latin typeface="+mj-lt"/>
                <a:cs typeface="Times New Roman"/>
              </a:rPr>
              <a:t>Eating disorders and shame/stigma</a:t>
            </a:r>
            <a:endParaRPr lang="en-GB" sz="3500">
              <a:solidFill>
                <a:schemeClr val="bg1"/>
              </a:solidFill>
              <a:latin typeface="+mj-lt"/>
              <a:cs typeface="Times New Roman"/>
            </a:endParaRPr>
          </a:p>
          <a:p>
            <a:r>
              <a:rPr lang="en-GB" sz="2100">
                <a:solidFill>
                  <a:schemeClr val="bg1"/>
                </a:solidFill>
                <a:latin typeface="+mj-lt"/>
                <a:cs typeface="Times New Roman"/>
              </a:rPr>
              <a:t>Many people attempt to hide their eating disorder because they feel ashamed of their symptoms, behaviours and body insecurities (F).</a:t>
            </a:r>
            <a:endParaRPr lang="en-GB" sz="2100">
              <a:solidFill>
                <a:schemeClr val="bg1"/>
              </a:solidFill>
              <a:latin typeface="+mj-lt"/>
              <a:cs typeface="Times New Roman" panose="02020603050405020304" pitchFamily="18" charset="0"/>
            </a:endParaRPr>
          </a:p>
          <a:p>
            <a:r>
              <a:rPr lang="en-GB" sz="2100">
                <a:solidFill>
                  <a:schemeClr val="bg1"/>
                </a:solidFill>
                <a:latin typeface="+mj-lt"/>
                <a:cs typeface="Times New Roman"/>
              </a:rPr>
              <a:t>Men are less likely to seek professional help for mental health issues and are also less likely to open up to friends or family. This is problematic because suicide is a leading cause of death for young men (E).</a:t>
            </a:r>
          </a:p>
          <a:p>
            <a:r>
              <a:rPr lang="en-GB" sz="2100">
                <a:solidFill>
                  <a:schemeClr val="bg1"/>
                </a:solidFill>
                <a:latin typeface="+mj-lt"/>
                <a:cs typeface="Times New Roman"/>
              </a:rPr>
              <a:t>Research suggests men are less likely to open up because they think they should not be emotional or admit to struggling, which is a result of toxic masculinity in society (E).</a:t>
            </a:r>
            <a:endParaRPr lang="en-GB" sz="2100">
              <a:solidFill>
                <a:schemeClr val="bg1"/>
              </a:solidFill>
              <a:latin typeface="+mj-lt"/>
              <a:cs typeface="Times New Roman" panose="02020603050405020304" pitchFamily="18" charset="0"/>
            </a:endParaRPr>
          </a:p>
        </p:txBody>
      </p:sp>
      <p:sp>
        <p:nvSpPr>
          <p:cNvPr id="19" name="Rectangle 18">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Graphic 3" descr="Drama outline">
            <a:extLst>
              <a:ext uri="{FF2B5EF4-FFF2-40B4-BE49-F238E27FC236}">
                <a16:creationId xmlns:a16="http://schemas.microsoft.com/office/drawing/2014/main" id="{00F38257-2857-E57E-DE2B-090F807E09D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38268" y="4426142"/>
            <a:ext cx="1846488" cy="184648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5010376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10">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2">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3">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14">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15">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5"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2" name="Rectangle 21">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7E1440BD-AFFD-B6B1-15DD-069218BB417A}"/>
              </a:ext>
            </a:extLst>
          </p:cNvPr>
          <p:cNvSpPr txBox="1"/>
          <p:nvPr/>
        </p:nvSpPr>
        <p:spPr>
          <a:xfrm>
            <a:off x="737634" y="1315777"/>
            <a:ext cx="10971470" cy="34060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sz="3500" b="1">
                <a:solidFill>
                  <a:schemeClr val="bg1"/>
                </a:solidFill>
              </a:rPr>
              <a:t>Why is awareness and treatment important?</a:t>
            </a:r>
            <a:endParaRPr lang="en-GB" sz="3500">
              <a:solidFill>
                <a:schemeClr val="bg1"/>
              </a:solidFill>
              <a:ea typeface="+mn-lt"/>
              <a:cs typeface="+mn-lt"/>
            </a:endParaRPr>
          </a:p>
          <a:p>
            <a:pPr marL="342900" indent="-342900">
              <a:spcBef>
                <a:spcPts val="1000"/>
              </a:spcBef>
              <a:buFont typeface="Wingdings"/>
              <a:buChar char="Ø"/>
            </a:pPr>
            <a:r>
              <a:rPr lang="en-GB" sz="2100">
                <a:solidFill>
                  <a:schemeClr val="bg1"/>
                </a:solidFill>
              </a:rPr>
              <a:t>Eating disorders can be life-threatening because long-term </a:t>
            </a:r>
            <a:r>
              <a:rPr lang="en-GB" sz="2100" b="1" u="sng">
                <a:solidFill>
                  <a:schemeClr val="bg1"/>
                </a:solidFill>
              </a:rPr>
              <a:t>nutrient deficiencies</a:t>
            </a:r>
            <a:r>
              <a:rPr lang="en-GB" sz="2100">
                <a:solidFill>
                  <a:schemeClr val="bg1"/>
                </a:solidFill>
              </a:rPr>
              <a:t> can lead to organ failure and death (L).</a:t>
            </a:r>
            <a:endParaRPr lang="en-US" sz="2100">
              <a:solidFill>
                <a:schemeClr val="bg1"/>
              </a:solidFill>
              <a:ea typeface="+mn-lt"/>
              <a:cs typeface="+mn-lt"/>
            </a:endParaRPr>
          </a:p>
          <a:p>
            <a:pPr marL="342900" indent="-342900">
              <a:spcBef>
                <a:spcPts val="1000"/>
              </a:spcBef>
              <a:buFont typeface="Wingdings"/>
              <a:buChar char="Ø"/>
            </a:pPr>
            <a:r>
              <a:rPr lang="en-GB" sz="2100">
                <a:solidFill>
                  <a:schemeClr val="bg1"/>
                </a:solidFill>
              </a:rPr>
              <a:t>Eating disorders are also linked to an increased </a:t>
            </a:r>
            <a:r>
              <a:rPr lang="en-GB" sz="2100" b="1" u="sng">
                <a:solidFill>
                  <a:schemeClr val="bg1"/>
                </a:solidFill>
              </a:rPr>
              <a:t>risk of suicide</a:t>
            </a:r>
            <a:r>
              <a:rPr lang="en-GB" sz="2100">
                <a:solidFill>
                  <a:schemeClr val="bg1"/>
                </a:solidFill>
              </a:rPr>
              <a:t>, </a:t>
            </a:r>
            <a:r>
              <a:rPr lang="en-GB" sz="2100" b="1" u="sng">
                <a:solidFill>
                  <a:schemeClr val="bg1"/>
                </a:solidFill>
              </a:rPr>
              <a:t>depression</a:t>
            </a:r>
            <a:r>
              <a:rPr lang="en-GB" sz="2100" b="1">
                <a:solidFill>
                  <a:schemeClr val="bg1"/>
                </a:solidFill>
              </a:rPr>
              <a:t> </a:t>
            </a:r>
            <a:r>
              <a:rPr lang="en-GB" sz="2100">
                <a:solidFill>
                  <a:schemeClr val="bg1"/>
                </a:solidFill>
              </a:rPr>
              <a:t>and </a:t>
            </a:r>
            <a:r>
              <a:rPr lang="en-GB" sz="2100" b="1" u="sng">
                <a:solidFill>
                  <a:schemeClr val="bg1"/>
                </a:solidFill>
              </a:rPr>
              <a:t>self-harm</a:t>
            </a:r>
            <a:r>
              <a:rPr lang="en-GB" sz="2100">
                <a:solidFill>
                  <a:schemeClr val="bg1"/>
                </a:solidFill>
              </a:rPr>
              <a:t> (L).</a:t>
            </a:r>
            <a:endParaRPr lang="en-GB" sz="2100">
              <a:solidFill>
                <a:schemeClr val="bg1"/>
              </a:solidFill>
              <a:ea typeface="+mn-lt"/>
              <a:cs typeface="+mn-lt"/>
            </a:endParaRPr>
          </a:p>
          <a:p>
            <a:pPr marL="342900" indent="-342900">
              <a:spcBef>
                <a:spcPts val="1000"/>
              </a:spcBef>
              <a:buFont typeface="Wingdings"/>
              <a:buChar char="Ø"/>
            </a:pPr>
            <a:r>
              <a:rPr lang="en-GB" sz="2100">
                <a:solidFill>
                  <a:schemeClr val="bg1"/>
                </a:solidFill>
              </a:rPr>
              <a:t>Eating disorders have the </a:t>
            </a:r>
            <a:r>
              <a:rPr lang="en-GB" sz="2100" b="1" u="sng">
                <a:solidFill>
                  <a:schemeClr val="bg1"/>
                </a:solidFill>
              </a:rPr>
              <a:t>highest mortality rates</a:t>
            </a:r>
            <a:r>
              <a:rPr lang="en-GB" sz="2100">
                <a:solidFill>
                  <a:schemeClr val="bg1"/>
                </a:solidFill>
              </a:rPr>
              <a:t> among psychiatric disorders (H).</a:t>
            </a:r>
            <a:endParaRPr lang="en-US" sz="2100">
              <a:solidFill>
                <a:schemeClr val="bg1"/>
              </a:solidFill>
              <a:ea typeface="+mn-lt"/>
              <a:cs typeface="+mn-lt"/>
            </a:endParaRPr>
          </a:p>
          <a:p>
            <a:pPr marL="342900" indent="-342900">
              <a:spcBef>
                <a:spcPts val="1000"/>
              </a:spcBef>
              <a:buFont typeface="Wingdings"/>
              <a:buChar char="Ø"/>
            </a:pPr>
            <a:r>
              <a:rPr lang="en-GB" sz="2100">
                <a:solidFill>
                  <a:schemeClr val="bg1"/>
                </a:solidFill>
              </a:rPr>
              <a:t>Research shows that early intervention is important because the longer an eating disorder goes on, the harder it is to recover (M).</a:t>
            </a:r>
            <a:endParaRPr lang="en-US" sz="2100">
              <a:solidFill>
                <a:schemeClr val="bg1"/>
              </a:solidFill>
            </a:endParaRPr>
          </a:p>
        </p:txBody>
      </p:sp>
    </p:spTree>
    <p:extLst>
      <p:ext uri="{BB962C8B-B14F-4D97-AF65-F5344CB8AC3E}">
        <p14:creationId xmlns:p14="http://schemas.microsoft.com/office/powerpoint/2010/main" val="24174698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10">
            <a:extLst>
              <a:ext uri="{FF2B5EF4-FFF2-40B4-BE49-F238E27FC236}">
                <a16:creationId xmlns:a16="http://schemas.microsoft.com/office/drawing/2014/main" id="{EF8FA567-6801-4E44-99F0-F1AED7BDC5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53531099-7A4C-4E6F-AB08-894FB0643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2">
              <a:extLst>
                <a:ext uri="{FF2B5EF4-FFF2-40B4-BE49-F238E27FC236}">
                  <a16:creationId xmlns:a16="http://schemas.microsoft.com/office/drawing/2014/main" id="{516D0A97-FFB8-4867-8BE5-0ED64374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3">
              <a:extLst>
                <a:ext uri="{FF2B5EF4-FFF2-40B4-BE49-F238E27FC236}">
                  <a16:creationId xmlns:a16="http://schemas.microsoft.com/office/drawing/2014/main" id="{F118CF65-5A7A-4F58-AF57-6D7BC957D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14">
              <a:extLst>
                <a:ext uri="{FF2B5EF4-FFF2-40B4-BE49-F238E27FC236}">
                  <a16:creationId xmlns:a16="http://schemas.microsoft.com/office/drawing/2014/main" id="{F5263132-B512-4579-9667-738667275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15">
              <a:extLst>
                <a:ext uri="{FF2B5EF4-FFF2-40B4-BE49-F238E27FC236}">
                  <a16:creationId xmlns:a16="http://schemas.microsoft.com/office/drawing/2014/main" id="{7CB24533-42BB-43BD-BCAF-5B91919C4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150D66A5-5EDF-49CD-AEF2-5A8E440BB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1A152188-3059-4726-B555-A1F07B0A4C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5" name="Freeform 5">
            <a:extLst>
              <a:ext uri="{FF2B5EF4-FFF2-40B4-BE49-F238E27FC236}">
                <a16:creationId xmlns:a16="http://schemas.microsoft.com/office/drawing/2014/main" id="{CEBEAC7A-C116-40DD-86AB-EAD36DF0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2" name="Rectangle 21">
            <a:extLst>
              <a:ext uri="{FF2B5EF4-FFF2-40B4-BE49-F238E27FC236}">
                <a16:creationId xmlns:a16="http://schemas.microsoft.com/office/drawing/2014/main" id="{2325AC2A-0179-4E2C-A697-2E9C281EE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7E1440BD-AFFD-B6B1-15DD-069218BB417A}"/>
              </a:ext>
            </a:extLst>
          </p:cNvPr>
          <p:cNvSpPr txBox="1"/>
          <p:nvPr/>
        </p:nvSpPr>
        <p:spPr>
          <a:xfrm>
            <a:off x="932563" y="1280336"/>
            <a:ext cx="10333518" cy="35830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3500" b="1">
                <a:solidFill>
                  <a:schemeClr val="bg1"/>
                </a:solidFill>
              </a:rPr>
              <a:t>Treatments/strategies</a:t>
            </a:r>
            <a:endParaRPr lang="en-GB" sz="3500">
              <a:solidFill>
                <a:schemeClr val="bg1"/>
              </a:solidFill>
              <a:ea typeface="+mn-lt"/>
              <a:cs typeface="+mn-lt"/>
            </a:endParaRPr>
          </a:p>
          <a:p>
            <a:pPr marL="342900" indent="-342900">
              <a:lnSpc>
                <a:spcPct val="90000"/>
              </a:lnSpc>
              <a:spcBef>
                <a:spcPts val="1000"/>
              </a:spcBef>
              <a:buFont typeface="Wingdings"/>
              <a:buChar char="Ø"/>
            </a:pPr>
            <a:r>
              <a:rPr lang="en-GB" sz="2000">
                <a:solidFill>
                  <a:schemeClr val="bg1"/>
                </a:solidFill>
              </a:rPr>
              <a:t>Talking therapies such as </a:t>
            </a:r>
            <a:r>
              <a:rPr lang="en-GB" sz="2000" b="1" u="sng">
                <a:solidFill>
                  <a:schemeClr val="bg1"/>
                </a:solidFill>
              </a:rPr>
              <a:t>cognitive behavioural therapy</a:t>
            </a:r>
            <a:r>
              <a:rPr lang="en-GB" sz="2000">
                <a:solidFill>
                  <a:schemeClr val="bg1"/>
                </a:solidFill>
              </a:rPr>
              <a:t> can help. CBT helps to identify and change unhelpful thought patterns that fuel ED (M).</a:t>
            </a:r>
            <a:endParaRPr lang="en-US" sz="2000">
              <a:solidFill>
                <a:schemeClr val="bg1"/>
              </a:solidFill>
              <a:ea typeface="+mn-lt"/>
              <a:cs typeface="+mn-lt"/>
            </a:endParaRPr>
          </a:p>
          <a:p>
            <a:pPr marL="342900" indent="-342900">
              <a:lnSpc>
                <a:spcPct val="90000"/>
              </a:lnSpc>
              <a:spcBef>
                <a:spcPts val="1000"/>
              </a:spcBef>
              <a:buFont typeface="Wingdings"/>
              <a:buChar char="Ø"/>
            </a:pPr>
            <a:r>
              <a:rPr lang="en-GB" sz="2000">
                <a:solidFill>
                  <a:schemeClr val="bg1"/>
                </a:solidFill>
              </a:rPr>
              <a:t>Another well-established treatment is </a:t>
            </a:r>
            <a:r>
              <a:rPr lang="en-GB" sz="2000" b="1" u="sng">
                <a:solidFill>
                  <a:schemeClr val="bg1"/>
                </a:solidFill>
              </a:rPr>
              <a:t>interpersonal psychotherapy</a:t>
            </a:r>
            <a:r>
              <a:rPr lang="en-GB" sz="2000">
                <a:solidFill>
                  <a:schemeClr val="bg1"/>
                </a:solidFill>
              </a:rPr>
              <a:t>; where the eating disorder is explored in the context of four areas related to social and interpersonal relationships (M).</a:t>
            </a:r>
            <a:endParaRPr lang="en-US" sz="2000">
              <a:solidFill>
                <a:schemeClr val="bg1"/>
              </a:solidFill>
              <a:ea typeface="+mn-lt"/>
              <a:cs typeface="+mn-lt"/>
            </a:endParaRPr>
          </a:p>
          <a:p>
            <a:pPr marL="342900" indent="-342900">
              <a:lnSpc>
                <a:spcPct val="90000"/>
              </a:lnSpc>
              <a:spcBef>
                <a:spcPts val="1000"/>
              </a:spcBef>
              <a:buFont typeface="Wingdings"/>
              <a:buChar char="Ø"/>
            </a:pPr>
            <a:r>
              <a:rPr lang="en-GB" sz="2000">
                <a:solidFill>
                  <a:schemeClr val="bg1"/>
                </a:solidFill>
              </a:rPr>
              <a:t>There are no specific drugs that treat ED, but medication to treat underlying problems, such as depression, can be useful (M).</a:t>
            </a:r>
            <a:endParaRPr lang="en-US" sz="2000">
              <a:solidFill>
                <a:schemeClr val="bg1"/>
              </a:solidFill>
              <a:ea typeface="+mn-lt"/>
              <a:cs typeface="+mn-lt"/>
            </a:endParaRPr>
          </a:p>
          <a:p>
            <a:pPr marL="342900" indent="-342900">
              <a:lnSpc>
                <a:spcPct val="90000"/>
              </a:lnSpc>
              <a:spcBef>
                <a:spcPts val="1000"/>
              </a:spcBef>
              <a:buFont typeface="Wingdings"/>
              <a:buChar char="Ø"/>
            </a:pPr>
            <a:r>
              <a:rPr lang="en-GB" sz="2000" b="1" u="sng">
                <a:solidFill>
                  <a:schemeClr val="bg1"/>
                </a:solidFill>
              </a:rPr>
              <a:t>Admission to hospital</a:t>
            </a:r>
            <a:r>
              <a:rPr lang="en-GB" sz="2000">
                <a:solidFill>
                  <a:schemeClr val="bg1"/>
                </a:solidFill>
              </a:rPr>
              <a:t> may be needed if the individual is very physically unwell or underweight (M).</a:t>
            </a:r>
            <a:endParaRPr lang="en-US" sz="2000">
              <a:solidFill>
                <a:schemeClr val="bg1"/>
              </a:solidFill>
            </a:endParaRPr>
          </a:p>
        </p:txBody>
      </p:sp>
      <p:pic>
        <p:nvPicPr>
          <p:cNvPr id="2" name="Graphic 2" descr="Medical outline">
            <a:extLst>
              <a:ext uri="{FF2B5EF4-FFF2-40B4-BE49-F238E27FC236}">
                <a16:creationId xmlns:a16="http://schemas.microsoft.com/office/drawing/2014/main" id="{B7636E8E-E246-7559-7698-A3B3DF3C0F7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60172" y="4921103"/>
            <a:ext cx="1313120" cy="1313120"/>
          </a:xfrm>
          <a:prstGeom prst="rect">
            <a:avLst/>
          </a:prstGeom>
        </p:spPr>
      </p:pic>
    </p:spTree>
    <p:extLst>
      <p:ext uri="{BB962C8B-B14F-4D97-AF65-F5344CB8AC3E}">
        <p14:creationId xmlns:p14="http://schemas.microsoft.com/office/powerpoint/2010/main" val="24420729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8CD42C-2E98-437C-AF0D-ADB770381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3AA7B5C7-7348-4EFC-BEE4-5AA469D57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sp>
        <p:nvSpPr>
          <p:cNvPr id="13" name="Rectangle 12">
            <a:extLst>
              <a:ext uri="{FF2B5EF4-FFF2-40B4-BE49-F238E27FC236}">
                <a16:creationId xmlns:a16="http://schemas.microsoft.com/office/drawing/2014/main" id="{A76BBD40-26F7-4779-A7E1-17EADF348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0B02EE5D-7337-67E0-C8AC-1135AF42EF9A}"/>
              </a:ext>
            </a:extLst>
          </p:cNvPr>
          <p:cNvGraphicFramePr>
            <a:graphicFrameLocks noGrp="1"/>
          </p:cNvGraphicFramePr>
          <p:nvPr>
            <p:ph idx="1"/>
            <p:extLst>
              <p:ext uri="{D42A27DB-BD31-4B8C-83A1-F6EECF244321}">
                <p14:modId xmlns:p14="http://schemas.microsoft.com/office/powerpoint/2010/main" val="3283774624"/>
              </p:ext>
            </p:extLst>
          </p:nvPr>
        </p:nvGraphicFramePr>
        <p:xfrm>
          <a:off x="986753" y="915555"/>
          <a:ext cx="10052563" cy="5189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7792425"/>
      </p:ext>
    </p:extLst>
  </p:cSld>
  <p:clrMapOvr>
    <a:overrideClrMapping bg1="dk1" tx1="lt1" bg2="dk2" tx2="lt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CFEBE3-7839-36C2-3D8A-60A1D28E0EA5}"/>
              </a:ext>
            </a:extLst>
          </p:cNvPr>
          <p:cNvSpPr>
            <a:spLocks noGrp="1"/>
          </p:cNvSpPr>
          <p:nvPr>
            <p:ph idx="1"/>
          </p:nvPr>
        </p:nvSpPr>
        <p:spPr>
          <a:xfrm>
            <a:off x="700309" y="693004"/>
            <a:ext cx="10798251" cy="5471993"/>
          </a:xfrm>
        </p:spPr>
        <p:txBody>
          <a:bodyPr vert="horz" lIns="91440" tIns="45720" rIns="91440" bIns="45720" rtlCol="0" anchor="ctr">
            <a:noAutofit/>
          </a:bodyPr>
          <a:lstStyle/>
          <a:p>
            <a:pPr marL="0" indent="0">
              <a:lnSpc>
                <a:spcPct val="90000"/>
              </a:lnSpc>
              <a:buNone/>
            </a:pPr>
            <a:r>
              <a:rPr lang="en-GB" sz="1600" b="1">
                <a:solidFill>
                  <a:schemeClr val="tx1"/>
                </a:solidFill>
                <a:latin typeface="+mj-lt"/>
                <a:cs typeface="Times New Roman"/>
              </a:rPr>
              <a:t>References for eating disorder section page 2 (Kasey)</a:t>
            </a:r>
            <a:endParaRPr lang="en-US" sz="1600">
              <a:solidFill>
                <a:schemeClr val="tx1"/>
              </a:solidFill>
            </a:endParaRPr>
          </a:p>
          <a:p>
            <a:pPr marL="0" indent="0">
              <a:lnSpc>
                <a:spcPct val="90000"/>
              </a:lnSpc>
              <a:buNone/>
            </a:pPr>
            <a:r>
              <a:rPr lang="en-GB" sz="1600">
                <a:solidFill>
                  <a:schemeClr val="tx1"/>
                </a:solidFill>
                <a:latin typeface="+mj-lt"/>
                <a:cs typeface="Times New Roman"/>
              </a:rPr>
              <a:t>(H) National Institute for Health and Care Excellence (2020) </a:t>
            </a:r>
            <a:r>
              <a:rPr lang="en-GB" sz="1600" i="1">
                <a:solidFill>
                  <a:schemeClr val="tx1"/>
                </a:solidFill>
                <a:latin typeface="+mj-lt"/>
                <a:cs typeface="Times New Roman"/>
              </a:rPr>
              <a:t>Eating disorders: recognition and treatment. </a:t>
            </a:r>
            <a:r>
              <a:rPr lang="en-GB" sz="1600">
                <a:solidFill>
                  <a:schemeClr val="tx1"/>
                </a:solidFill>
                <a:latin typeface="+mj-lt"/>
                <a:cs typeface="Times New Roman"/>
              </a:rPr>
              <a:t>Available at: </a:t>
            </a:r>
            <a:r>
              <a:rPr lang="en-GB" sz="1600">
                <a:solidFill>
                  <a:schemeClr val="tx1"/>
                </a:solidFill>
                <a:latin typeface="+mj-lt"/>
                <a:cs typeface="Times New Roman"/>
                <a:hlinkClick r:id="rId3">
                  <a:extLst>
                    <a:ext uri="{A12FA001-AC4F-418D-AE19-62706E023703}">
                      <ahyp:hlinkClr xmlns:ahyp="http://schemas.microsoft.com/office/drawing/2018/hyperlinkcolor" val="tx"/>
                    </a:ext>
                  </a:extLst>
                </a:hlinkClick>
              </a:rPr>
              <a:t>https://www.nice.org.uk</a:t>
            </a:r>
            <a:r>
              <a:rPr lang="en-GB" sz="1600">
                <a:solidFill>
                  <a:schemeClr val="tx1"/>
                </a:solidFill>
                <a:latin typeface="+mj-lt"/>
                <a:cs typeface="Times New Roman"/>
              </a:rPr>
              <a:t> (Accessed: 19 November 2022).</a:t>
            </a:r>
            <a:endParaRPr lang="en-US" sz="1600">
              <a:solidFill>
                <a:schemeClr val="tx1"/>
              </a:solidFill>
              <a:ea typeface="+mn-lt"/>
              <a:cs typeface="Times New Roman"/>
            </a:endParaRPr>
          </a:p>
          <a:p>
            <a:pPr marL="0" indent="0">
              <a:lnSpc>
                <a:spcPct val="90000"/>
              </a:lnSpc>
              <a:buNone/>
            </a:pPr>
            <a:r>
              <a:rPr lang="en-GB" sz="1600">
                <a:solidFill>
                  <a:schemeClr val="tx1"/>
                </a:solidFill>
                <a:latin typeface="+mj-lt"/>
                <a:cs typeface="Times New Roman"/>
              </a:rPr>
              <a:t>(F) O'Connor, C. </a:t>
            </a:r>
            <a:r>
              <a:rPr lang="en-GB" sz="1600" i="1">
                <a:solidFill>
                  <a:schemeClr val="tx1"/>
                </a:solidFill>
                <a:latin typeface="+mj-lt"/>
                <a:cs typeface="Times New Roman"/>
              </a:rPr>
              <a:t>et al. </a:t>
            </a:r>
            <a:r>
              <a:rPr lang="en-GB" sz="1600">
                <a:solidFill>
                  <a:schemeClr val="tx1"/>
                </a:solidFill>
                <a:latin typeface="+mj-lt"/>
                <a:cs typeface="Times New Roman"/>
              </a:rPr>
              <a:t>(2021) 'How do people with eating disorders experience the stigma associated with their condition? A mixed-methods systematic review', </a:t>
            </a:r>
            <a:r>
              <a:rPr lang="en-GB" sz="1600" i="1">
                <a:solidFill>
                  <a:schemeClr val="tx1"/>
                </a:solidFill>
                <a:latin typeface="+mj-lt"/>
                <a:cs typeface="Times New Roman"/>
              </a:rPr>
              <a:t>Journal of Mental Health, </a:t>
            </a:r>
            <a:r>
              <a:rPr lang="en-GB" sz="1600">
                <a:solidFill>
                  <a:schemeClr val="tx1"/>
                </a:solidFill>
                <a:latin typeface="+mj-lt"/>
                <a:cs typeface="Times New Roman"/>
              </a:rPr>
              <a:t>30(4), pp. 454-469.</a:t>
            </a:r>
            <a:endParaRPr lang="en-US" sz="1600">
              <a:solidFill>
                <a:schemeClr val="tx1"/>
              </a:solidFill>
              <a:ea typeface="+mn-lt"/>
              <a:cs typeface="Times New Roman"/>
            </a:endParaRPr>
          </a:p>
          <a:p>
            <a:pPr marL="0" indent="0">
              <a:lnSpc>
                <a:spcPct val="90000"/>
              </a:lnSpc>
              <a:buNone/>
            </a:pPr>
            <a:r>
              <a:rPr lang="en-GB" sz="1600">
                <a:solidFill>
                  <a:schemeClr val="tx1"/>
                </a:solidFill>
                <a:latin typeface="+mj-lt"/>
                <a:cs typeface="Times New Roman"/>
              </a:rPr>
              <a:t>(K) Saure, E. </a:t>
            </a:r>
            <a:r>
              <a:rPr lang="en-GB" sz="1600" i="1">
                <a:solidFill>
                  <a:schemeClr val="tx1"/>
                </a:solidFill>
                <a:latin typeface="+mj-lt"/>
                <a:cs typeface="Times New Roman"/>
              </a:rPr>
              <a:t>et al. </a:t>
            </a:r>
            <a:r>
              <a:rPr lang="en-GB" sz="1600">
                <a:solidFill>
                  <a:schemeClr val="tx1"/>
                </a:solidFill>
                <a:latin typeface="+mj-lt"/>
                <a:cs typeface="Times New Roman"/>
              </a:rPr>
              <a:t>(2020) ‘Characteristics of autism spectrum disorders are associated with longer duration of anorexia nervosa: A systematic review and meta-analysis’, </a:t>
            </a:r>
            <a:r>
              <a:rPr lang="en-GB" sz="1600" i="1">
                <a:solidFill>
                  <a:schemeClr val="tx1"/>
                </a:solidFill>
                <a:latin typeface="+mj-lt"/>
                <a:cs typeface="Times New Roman"/>
              </a:rPr>
              <a:t>International Journal of Eating Disorders, </a:t>
            </a:r>
            <a:r>
              <a:rPr lang="en-GB" sz="1600">
                <a:solidFill>
                  <a:schemeClr val="tx1"/>
                </a:solidFill>
                <a:latin typeface="+mj-lt"/>
                <a:cs typeface="Times New Roman"/>
              </a:rPr>
              <a:t>53(7), pp. 1056-1079. </a:t>
            </a:r>
            <a:endParaRPr lang="en-US" sz="1600">
              <a:solidFill>
                <a:schemeClr val="tx1"/>
              </a:solidFill>
              <a:ea typeface="+mn-lt"/>
              <a:cs typeface="Times New Roman"/>
            </a:endParaRPr>
          </a:p>
          <a:p>
            <a:pPr marL="0" indent="0">
              <a:lnSpc>
                <a:spcPct val="90000"/>
              </a:lnSpc>
              <a:buNone/>
            </a:pPr>
            <a:r>
              <a:rPr lang="en-GB" sz="1600">
                <a:solidFill>
                  <a:schemeClr val="tx1"/>
                </a:solidFill>
                <a:latin typeface="+mj-lt"/>
                <a:cs typeface="Times New Roman"/>
              </a:rPr>
              <a:t>(R) Scarff, J.R. (2017) 'Orthorexia Nervosa: An obsession with healthy eating', </a:t>
            </a:r>
            <a:r>
              <a:rPr lang="en-GB" sz="1600" i="1">
                <a:solidFill>
                  <a:schemeClr val="tx1"/>
                </a:solidFill>
                <a:latin typeface="+mj-lt"/>
                <a:cs typeface="Times New Roman"/>
              </a:rPr>
              <a:t>Frontline Medical Communications, </a:t>
            </a:r>
            <a:r>
              <a:rPr lang="en-GB" sz="1600">
                <a:solidFill>
                  <a:schemeClr val="tx1"/>
                </a:solidFill>
                <a:latin typeface="+mj-lt"/>
                <a:cs typeface="Times New Roman"/>
              </a:rPr>
              <a:t>34(6), pp. 36-39.</a:t>
            </a:r>
          </a:p>
          <a:p>
            <a:pPr marL="0" indent="0">
              <a:lnSpc>
                <a:spcPct val="90000"/>
              </a:lnSpc>
              <a:buNone/>
            </a:pPr>
            <a:r>
              <a:rPr lang="en-GB" sz="1600">
                <a:solidFill>
                  <a:schemeClr val="tx1"/>
                </a:solidFill>
                <a:latin typeface="+mj-lt"/>
                <a:cs typeface="Times New Roman"/>
              </a:rPr>
              <a:t>(P) Sky News (2019) </a:t>
            </a:r>
            <a:r>
              <a:rPr lang="en-GB" sz="1600" i="1">
                <a:solidFill>
                  <a:schemeClr val="tx1"/>
                </a:solidFill>
                <a:latin typeface="+mj-lt"/>
                <a:cs typeface="Times New Roman"/>
              </a:rPr>
              <a:t>'Influencers' blamed for the rise of clean-eating disorders. </a:t>
            </a:r>
            <a:r>
              <a:rPr lang="en-GB" sz="1600">
                <a:solidFill>
                  <a:schemeClr val="tx1"/>
                </a:solidFill>
                <a:latin typeface="+mj-lt"/>
                <a:cs typeface="Times New Roman"/>
              </a:rPr>
              <a:t>Available at: </a:t>
            </a:r>
            <a:r>
              <a:rPr lang="en-GB" sz="1600">
                <a:solidFill>
                  <a:schemeClr val="tx1"/>
                </a:solidFill>
                <a:ea typeface="+mn-lt"/>
                <a:cs typeface="+mn-lt"/>
                <a:hlinkClick r:id="rId4">
                  <a:extLst>
                    <a:ext uri="{A12FA001-AC4F-418D-AE19-62706E023703}">
                      <ahyp:hlinkClr xmlns:ahyp="http://schemas.microsoft.com/office/drawing/2018/hyperlinkcolor" val="tx"/>
                    </a:ext>
                  </a:extLst>
                </a:hlinkClick>
              </a:rPr>
              <a:t>https://youtu.be/ZErSHor3860</a:t>
            </a:r>
            <a:r>
              <a:rPr lang="en-GB" sz="1600">
                <a:solidFill>
                  <a:schemeClr val="tx1"/>
                </a:solidFill>
                <a:ea typeface="+mn-lt"/>
                <a:cs typeface="+mn-lt"/>
              </a:rPr>
              <a:t> (Accessed: 20 November 2022).</a:t>
            </a:r>
            <a:endParaRPr lang="en-GB" sz="1600">
              <a:solidFill>
                <a:schemeClr val="tx1"/>
              </a:solidFill>
              <a:latin typeface="+mj-lt"/>
              <a:cs typeface="Times New Roman"/>
            </a:endParaRPr>
          </a:p>
          <a:p>
            <a:pPr marL="0" indent="0">
              <a:lnSpc>
                <a:spcPct val="90000"/>
              </a:lnSpc>
              <a:buNone/>
            </a:pPr>
            <a:r>
              <a:rPr lang="en-GB" sz="1600">
                <a:solidFill>
                  <a:schemeClr val="tx1"/>
                </a:solidFill>
                <a:latin typeface="+mj-lt"/>
                <a:cs typeface="Times New Roman"/>
              </a:rPr>
              <a:t>(O) </a:t>
            </a:r>
            <a:r>
              <a:rPr lang="en-GB" sz="1600">
                <a:solidFill>
                  <a:schemeClr val="tx1"/>
                </a:solidFill>
                <a:ea typeface="+mn-lt"/>
                <a:cs typeface="+mn-lt"/>
              </a:rPr>
              <a:t>Smink, F.R.E. and van </a:t>
            </a:r>
            <a:r>
              <a:rPr lang="en-GB" sz="1600" err="1">
                <a:solidFill>
                  <a:schemeClr val="tx1"/>
                </a:solidFill>
                <a:ea typeface="+mn-lt"/>
                <a:cs typeface="+mn-lt"/>
              </a:rPr>
              <a:t>Hoeken</a:t>
            </a:r>
            <a:r>
              <a:rPr lang="en-GB" sz="1600">
                <a:solidFill>
                  <a:schemeClr val="tx1"/>
                </a:solidFill>
                <a:ea typeface="+mn-lt"/>
                <a:cs typeface="+mn-lt"/>
              </a:rPr>
              <a:t>, D. (2012) ‘Epidemiology and eating disorders: incidence, prevalence and mortality rates’, </a:t>
            </a:r>
            <a:r>
              <a:rPr lang="en-GB" sz="1600" i="1">
                <a:solidFill>
                  <a:schemeClr val="tx1"/>
                </a:solidFill>
                <a:ea typeface="+mn-lt"/>
                <a:cs typeface="+mn-lt"/>
              </a:rPr>
              <a:t>Current Psychiatry Reports, </a:t>
            </a:r>
            <a:r>
              <a:rPr lang="en-GB" sz="1600">
                <a:solidFill>
                  <a:schemeClr val="tx1"/>
                </a:solidFill>
                <a:ea typeface="+mn-lt"/>
                <a:cs typeface="+mn-lt"/>
              </a:rPr>
              <a:t>14, pp. 406-414. </a:t>
            </a:r>
          </a:p>
          <a:p>
            <a:pPr marL="0" indent="0">
              <a:lnSpc>
                <a:spcPct val="90000"/>
              </a:lnSpc>
              <a:buNone/>
            </a:pPr>
            <a:r>
              <a:rPr lang="en-GB" sz="1600">
                <a:solidFill>
                  <a:schemeClr val="tx1"/>
                </a:solidFill>
                <a:latin typeface="+mj-lt"/>
                <a:cs typeface="Times New Roman"/>
              </a:rPr>
              <a:t>(I) Striegel-Moore, R. and Bulik, C.M. (2007) 'Risk factors for eating disorders', </a:t>
            </a:r>
            <a:r>
              <a:rPr lang="en-GB" sz="1600" i="1">
                <a:solidFill>
                  <a:schemeClr val="tx1"/>
                </a:solidFill>
                <a:latin typeface="+mj-lt"/>
                <a:cs typeface="Times New Roman"/>
              </a:rPr>
              <a:t>American </a:t>
            </a:r>
            <a:r>
              <a:rPr lang="en-GB" sz="1600" i="1" err="1">
                <a:solidFill>
                  <a:schemeClr val="tx1"/>
                </a:solidFill>
                <a:latin typeface="+mj-lt"/>
                <a:cs typeface="Times New Roman"/>
              </a:rPr>
              <a:t>Pychologist</a:t>
            </a:r>
            <a:r>
              <a:rPr lang="en-GB" sz="1600" i="1">
                <a:solidFill>
                  <a:schemeClr val="tx1"/>
                </a:solidFill>
                <a:latin typeface="+mj-lt"/>
                <a:cs typeface="Times New Roman"/>
              </a:rPr>
              <a:t>, </a:t>
            </a:r>
            <a:r>
              <a:rPr lang="en-GB" sz="1600">
                <a:solidFill>
                  <a:schemeClr val="tx1"/>
                </a:solidFill>
                <a:latin typeface="+mj-lt"/>
                <a:cs typeface="Times New Roman"/>
              </a:rPr>
              <a:t>62(3), p. 181.</a:t>
            </a:r>
            <a:endParaRPr lang="en-GB" sz="1600">
              <a:solidFill>
                <a:schemeClr val="tx1"/>
              </a:solidFill>
              <a:ea typeface="+mn-lt"/>
              <a:cs typeface="Times New Roman"/>
            </a:endParaRPr>
          </a:p>
          <a:p>
            <a:pPr marL="0" indent="0">
              <a:lnSpc>
                <a:spcPct val="90000"/>
              </a:lnSpc>
              <a:buNone/>
            </a:pPr>
            <a:r>
              <a:rPr lang="en-GB" sz="1600">
                <a:solidFill>
                  <a:schemeClr val="tx1"/>
                </a:solidFill>
                <a:latin typeface="+mj-lt"/>
                <a:cs typeface="Times New Roman"/>
              </a:rPr>
              <a:t>(G) Support and Education for Eating Disorders (</a:t>
            </a:r>
            <a:r>
              <a:rPr lang="en-GB" sz="1600" err="1">
                <a:solidFill>
                  <a:schemeClr val="tx1"/>
                </a:solidFill>
                <a:latin typeface="+mj-lt"/>
                <a:cs typeface="Times New Roman"/>
              </a:rPr>
              <a:t>n.d</a:t>
            </a:r>
            <a:r>
              <a:rPr lang="en-GB" sz="1600">
                <a:solidFill>
                  <a:schemeClr val="tx1"/>
                </a:solidFill>
                <a:latin typeface="+mj-lt"/>
                <a:cs typeface="Times New Roman"/>
              </a:rPr>
              <a:t>) </a:t>
            </a:r>
            <a:r>
              <a:rPr lang="en-GB" sz="1600" i="1">
                <a:solidFill>
                  <a:schemeClr val="tx1"/>
                </a:solidFill>
                <a:latin typeface="+mj-lt"/>
                <a:cs typeface="Times New Roman"/>
              </a:rPr>
              <a:t>Statistics. </a:t>
            </a:r>
            <a:r>
              <a:rPr lang="en-GB" sz="1600">
                <a:solidFill>
                  <a:schemeClr val="tx1"/>
                </a:solidFill>
                <a:latin typeface="+mj-lt"/>
                <a:cs typeface="Times New Roman"/>
              </a:rPr>
              <a:t>Available at: </a:t>
            </a:r>
            <a:r>
              <a:rPr lang="en-GB" sz="1600">
                <a:solidFill>
                  <a:schemeClr val="tx1"/>
                </a:solidFill>
                <a:latin typeface="+mj-lt"/>
                <a:cs typeface="Times New Roman"/>
                <a:hlinkClick r:id="rId5">
                  <a:extLst>
                    <a:ext uri="{A12FA001-AC4F-418D-AE19-62706E023703}">
                      <ahyp:hlinkClr xmlns:ahyp="http://schemas.microsoft.com/office/drawing/2018/hyperlinkcolor" val="tx"/>
                    </a:ext>
                  </a:extLst>
                </a:hlinkClick>
              </a:rPr>
              <a:t>https://www.seedlancashire.co.uk</a:t>
            </a:r>
            <a:r>
              <a:rPr lang="en-GB" sz="1600">
                <a:solidFill>
                  <a:schemeClr val="tx1"/>
                </a:solidFill>
                <a:latin typeface="+mj-lt"/>
                <a:cs typeface="Times New Roman"/>
              </a:rPr>
              <a:t> (Accessed: 19 November 2022).</a:t>
            </a:r>
            <a:endParaRPr lang="en-US" sz="1600">
              <a:solidFill>
                <a:schemeClr val="tx1"/>
              </a:solidFill>
              <a:ea typeface="+mn-lt"/>
              <a:cs typeface="Times New Roman"/>
            </a:endParaRPr>
          </a:p>
          <a:p>
            <a:pPr marL="0" indent="0">
              <a:lnSpc>
                <a:spcPct val="90000"/>
              </a:lnSpc>
              <a:buNone/>
            </a:pPr>
            <a:r>
              <a:rPr lang="en-GB" sz="1600">
                <a:solidFill>
                  <a:schemeClr val="tx1"/>
                </a:solidFill>
                <a:latin typeface="+mj-lt"/>
                <a:cs typeface="Times New Roman"/>
              </a:rPr>
              <a:t>(B) Wise, J. (2022) 'Eating disorders: Guidance is issued to doctors after 84% rise in past five years', </a:t>
            </a:r>
            <a:r>
              <a:rPr lang="en-GB" sz="1600" i="1">
                <a:solidFill>
                  <a:schemeClr val="tx1"/>
                </a:solidFill>
                <a:latin typeface="+mj-lt"/>
                <a:cs typeface="Times New Roman"/>
              </a:rPr>
              <a:t>BMJ, </a:t>
            </a:r>
            <a:r>
              <a:rPr lang="en-GB" sz="1600">
                <a:solidFill>
                  <a:schemeClr val="tx1"/>
                </a:solidFill>
                <a:latin typeface="+mj-lt"/>
                <a:cs typeface="Times New Roman"/>
              </a:rPr>
              <a:t>377, p. 1256.</a:t>
            </a:r>
            <a:endParaRPr lang="en-GB" sz="1600">
              <a:solidFill>
                <a:schemeClr val="tx1"/>
              </a:solidFill>
              <a:cs typeface="Times New Roman"/>
            </a:endParaRPr>
          </a:p>
        </p:txBody>
      </p:sp>
      <p:sp>
        <p:nvSpPr>
          <p:cNvPr id="16" name="Footer Placeholder 4">
            <a:extLst>
              <a:ext uri="{FF2B5EF4-FFF2-40B4-BE49-F238E27FC236}">
                <a16:creationId xmlns:a16="http://schemas.microsoft.com/office/drawing/2014/main" id="{0308D749-5984-4BB8-A788-A85D24304A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a:solidFill>
                <a:srgbClr val="B31166"/>
              </a:solidFill>
            </a:endParaRPr>
          </a:p>
        </p:txBody>
      </p:sp>
      <p:sp>
        <p:nvSpPr>
          <p:cNvPr id="18" name="Date Placeholder 3">
            <a:extLst>
              <a:ext uri="{FF2B5EF4-FFF2-40B4-BE49-F238E27FC236}">
                <a16:creationId xmlns:a16="http://schemas.microsoft.com/office/drawing/2014/main" id="{95B8172D-A4C8-41B4-8991-78BBEC4039D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a:solidFill>
                <a:srgbClr val="B31166"/>
              </a:solidFill>
            </a:endParaRPr>
          </a:p>
        </p:txBody>
      </p:sp>
    </p:spTree>
    <p:extLst>
      <p:ext uri="{BB962C8B-B14F-4D97-AF65-F5344CB8AC3E}">
        <p14:creationId xmlns:p14="http://schemas.microsoft.com/office/powerpoint/2010/main" val="2586922299"/>
      </p:ext>
    </p:extLst>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3" name="Rectangle 12">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3">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5">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17">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4D1F398-A804-8076-44CD-BB569095B405}"/>
              </a:ext>
            </a:extLst>
          </p:cNvPr>
          <p:cNvSpPr>
            <a:spLocks noGrp="1"/>
          </p:cNvSpPr>
          <p:nvPr>
            <p:ph type="title"/>
          </p:nvPr>
        </p:nvSpPr>
        <p:spPr>
          <a:xfrm>
            <a:off x="487803" y="3178942"/>
            <a:ext cx="10893094" cy="1915940"/>
          </a:xfrm>
        </p:spPr>
        <p:txBody>
          <a:bodyPr vert="horz" lIns="91440" tIns="45720" rIns="91440" bIns="45720" rtlCol="0" anchor="b">
            <a:normAutofit/>
          </a:bodyPr>
          <a:lstStyle/>
          <a:p>
            <a:pPr algn="ctr"/>
            <a:r>
              <a:rPr lang="en-US" sz="9600" b="0" i="0" kern="1200">
                <a:latin typeface="STCaiyun"/>
                <a:ea typeface="STCaiyun"/>
              </a:rPr>
              <a:t>Summary</a:t>
            </a:r>
          </a:p>
        </p:txBody>
      </p:sp>
      <p:pic>
        <p:nvPicPr>
          <p:cNvPr id="7" name="Graphic 6" descr="Flow">
            <a:extLst>
              <a:ext uri="{FF2B5EF4-FFF2-40B4-BE49-F238E27FC236}">
                <a16:creationId xmlns:a16="http://schemas.microsoft.com/office/drawing/2014/main" id="{495C3CD5-03C9-1E99-37FD-360051FFFD3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73067" y="1332786"/>
            <a:ext cx="2517058" cy="25170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28164781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3" name="Rectangle 12">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3">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5">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17">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23AB7716-E136-9B1B-03D2-D308125D7F12}"/>
              </a:ext>
            </a:extLst>
          </p:cNvPr>
          <p:cNvSpPr txBox="1"/>
          <p:nvPr/>
        </p:nvSpPr>
        <p:spPr>
          <a:xfrm>
            <a:off x="682255" y="2095499"/>
            <a:ext cx="10840779" cy="3091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Wingdings"/>
              <a:buChar char="Ø"/>
            </a:pPr>
            <a:r>
              <a:rPr lang="en-GB" dirty="0">
                <a:solidFill>
                  <a:schemeClr val="bg1"/>
                </a:solidFill>
              </a:rPr>
              <a:t>Body image can be very complex and consists of many different factors that play a role in someone's body image. Body image is highly significant when it comes to physical and mental health, it's extremely important people are educated and aware of body image, particularly negative effects of body image. This is a growing issue and is affecting all types of people, children and teenagers in particular. </a:t>
            </a:r>
            <a:endParaRPr lang="en-GB" dirty="0">
              <a:solidFill>
                <a:schemeClr val="bg1"/>
              </a:solidFill>
              <a:ea typeface="+mn-lt"/>
              <a:cs typeface="+mn-lt"/>
            </a:endParaRPr>
          </a:p>
          <a:p>
            <a:pPr marL="285750" indent="-285750">
              <a:lnSpc>
                <a:spcPct val="90000"/>
              </a:lnSpc>
              <a:spcBef>
                <a:spcPts val="1000"/>
              </a:spcBef>
              <a:buFont typeface="Wingdings"/>
              <a:buChar char="Ø"/>
            </a:pPr>
            <a:r>
              <a:rPr lang="en-GB" dirty="0">
                <a:solidFill>
                  <a:schemeClr val="bg1"/>
                </a:solidFill>
                <a:ea typeface="+mn-lt"/>
                <a:cs typeface="+mn-lt"/>
              </a:rPr>
              <a:t>Social media has shown that it can be detrimental to people's mental health and body image due to comparing yourself to others online, this is a rising issue as there are more people joining social media every year. There are ways to reduce the negative effects by limiting social media time and reducing the amount of people you follow that make you compare yourself. </a:t>
            </a:r>
          </a:p>
          <a:p>
            <a:pPr>
              <a:lnSpc>
                <a:spcPct val="90000"/>
              </a:lnSpc>
              <a:spcBef>
                <a:spcPts val="1000"/>
              </a:spcBef>
            </a:pPr>
            <a:endParaRPr lang="en-GB">
              <a:solidFill>
                <a:schemeClr val="bg1"/>
              </a:solidFill>
            </a:endParaRPr>
          </a:p>
        </p:txBody>
      </p:sp>
    </p:spTree>
    <p:extLst>
      <p:ext uri="{BB962C8B-B14F-4D97-AF65-F5344CB8AC3E}">
        <p14:creationId xmlns:p14="http://schemas.microsoft.com/office/powerpoint/2010/main" val="33255348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3" name="Rectangle 12">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3">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5">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17">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23AB7716-E136-9B1B-03D2-D308125D7F12}"/>
              </a:ext>
            </a:extLst>
          </p:cNvPr>
          <p:cNvSpPr txBox="1"/>
          <p:nvPr/>
        </p:nvSpPr>
        <p:spPr>
          <a:xfrm>
            <a:off x="646814" y="1528429"/>
            <a:ext cx="10743314" cy="37179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endParaRPr lang="en-GB">
              <a:solidFill>
                <a:schemeClr val="bg1"/>
              </a:solidFill>
              <a:ea typeface="+mn-lt"/>
              <a:cs typeface="+mn-lt"/>
            </a:endParaRPr>
          </a:p>
          <a:p>
            <a:pPr marL="285750" indent="-285750">
              <a:lnSpc>
                <a:spcPct val="90000"/>
              </a:lnSpc>
              <a:spcBef>
                <a:spcPts val="1000"/>
              </a:spcBef>
              <a:buFont typeface="Wingdings"/>
              <a:buChar char="Ø"/>
            </a:pPr>
            <a:r>
              <a:rPr lang="en-GB">
                <a:solidFill>
                  <a:schemeClr val="bg1"/>
                </a:solidFill>
              </a:rPr>
              <a:t>There are different types of body image disorders. These disorders can have a catastrophic effect on a person's life, from not being able to look at themselves in a mirror, to over exercising, undereating and in some cases surgery. The causes of body image disorders are a combination of environmental, biological and psychological factors. Treatment for these disorders is limited. Body image disorders tend to lead onto disordered eating. </a:t>
            </a:r>
            <a:endParaRPr lang="en-US">
              <a:solidFill>
                <a:schemeClr val="bg1"/>
              </a:solidFill>
              <a:ea typeface="+mn-lt"/>
              <a:cs typeface="+mn-lt"/>
            </a:endParaRPr>
          </a:p>
          <a:p>
            <a:pPr marL="285750" indent="-285750">
              <a:lnSpc>
                <a:spcPct val="90000"/>
              </a:lnSpc>
              <a:spcBef>
                <a:spcPts val="1000"/>
              </a:spcBef>
              <a:buFont typeface="Wingdings"/>
              <a:buChar char="Ø"/>
            </a:pPr>
            <a:r>
              <a:rPr lang="en-GB">
                <a:solidFill>
                  <a:schemeClr val="bg1"/>
                </a:solidFill>
              </a:rPr>
              <a:t>Many eating disorders, such as anorexia and bulimia, are massively influenced by negative body image. Although, eating disorders can be caused by many other risk factors, or even a combination of these. The media can fuel the 'social risk factors', for example 'weight stigma'. It just so happens that eating disorders in younger people are increasing so perhaps this is influenced by social media considering how popular it is amongst young people.</a:t>
            </a:r>
            <a:endParaRPr lang="en-GB">
              <a:solidFill>
                <a:schemeClr val="bg1"/>
              </a:solidFill>
              <a:ea typeface="+mn-lt"/>
              <a:cs typeface="+mn-lt"/>
            </a:endParaRPr>
          </a:p>
          <a:p>
            <a:pPr marL="285750" indent="-285750">
              <a:lnSpc>
                <a:spcPct val="90000"/>
              </a:lnSpc>
              <a:spcBef>
                <a:spcPts val="1000"/>
              </a:spcBef>
              <a:buFont typeface="Wingdings"/>
              <a:buChar char="Ø"/>
            </a:pPr>
            <a:r>
              <a:rPr lang="en-GB">
                <a:solidFill>
                  <a:schemeClr val="bg1"/>
                </a:solidFill>
              </a:rPr>
              <a:t>All in all, body image, body image disorders and eating disorders are all linked closely together.</a:t>
            </a:r>
            <a:endParaRPr lang="en-US">
              <a:solidFill>
                <a:schemeClr val="bg1"/>
              </a:solidFill>
            </a:endParaRPr>
          </a:p>
        </p:txBody>
      </p:sp>
    </p:spTree>
    <p:extLst>
      <p:ext uri="{BB962C8B-B14F-4D97-AF65-F5344CB8AC3E}">
        <p14:creationId xmlns:p14="http://schemas.microsoft.com/office/powerpoint/2010/main" val="211906926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43A114B-CAF8-402E-A898-DEE2C2022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3">
            <a:extLst>
              <a:ext uri="{FF2B5EF4-FFF2-40B4-BE49-F238E27FC236}">
                <a16:creationId xmlns:a16="http://schemas.microsoft.com/office/drawing/2014/main" id="{64E68BB1-DCF6-49AB-8FF1-7E68DCBC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5">
            <a:extLst>
              <a:ext uri="{FF2B5EF4-FFF2-40B4-BE49-F238E27FC236}">
                <a16:creationId xmlns:a16="http://schemas.microsoft.com/office/drawing/2014/main" id="{DA9B8539-604B-420E-BA1B-0A2E64CD7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7">
            <a:extLst>
              <a:ext uri="{FF2B5EF4-FFF2-40B4-BE49-F238E27FC236}">
                <a16:creationId xmlns:a16="http://schemas.microsoft.com/office/drawing/2014/main" id="{7236CAA2-54C3-4136-B0CC-6837B14D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40F86E67-9E86-453F-92BC-648189829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2" name="Rectangle 21">
            <a:extLst>
              <a:ext uri="{FF2B5EF4-FFF2-40B4-BE49-F238E27FC236}">
                <a16:creationId xmlns:a16="http://schemas.microsoft.com/office/drawing/2014/main" id="{F73C5439-21D4-46F3-9CF4-FF1CE786F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7E96811-9280-51D1-493F-E6EC9C1E149B}"/>
              </a:ext>
            </a:extLst>
          </p:cNvPr>
          <p:cNvSpPr>
            <a:spLocks noGrp="1"/>
          </p:cNvSpPr>
          <p:nvPr>
            <p:ph type="title"/>
          </p:nvPr>
        </p:nvSpPr>
        <p:spPr>
          <a:xfrm>
            <a:off x="4986189" y="1143000"/>
            <a:ext cx="6268246" cy="3134032"/>
          </a:xfrm>
        </p:spPr>
        <p:txBody>
          <a:bodyPr vert="horz" lIns="91440" tIns="45720" rIns="91440" bIns="45720" rtlCol="0" anchor="b">
            <a:normAutofit/>
          </a:bodyPr>
          <a:lstStyle/>
          <a:p>
            <a:r>
              <a:rPr lang="en-US" sz="9000">
                <a:latin typeface="STCaiyun"/>
                <a:ea typeface="STCaiyun"/>
              </a:rPr>
              <a:t>Questions?</a:t>
            </a:r>
          </a:p>
        </p:txBody>
      </p:sp>
      <p:pic>
        <p:nvPicPr>
          <p:cNvPr id="7" name="Graphic 6" descr="Questions">
            <a:extLst>
              <a:ext uri="{FF2B5EF4-FFF2-40B4-BE49-F238E27FC236}">
                <a16:creationId xmlns:a16="http://schemas.microsoft.com/office/drawing/2014/main" id="{0A4EA793-D8DD-2437-E76E-AB45F322FF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95129101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46AC64B6-5299-4EDC-A5BA-C486DE6052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28" name="Rectangle 27">
              <a:extLst>
                <a:ext uri="{FF2B5EF4-FFF2-40B4-BE49-F238E27FC236}">
                  <a16:creationId xmlns:a16="http://schemas.microsoft.com/office/drawing/2014/main" id="{BA11BA08-D406-4EBC-80F9-8C9B13860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28">
              <a:extLst>
                <a:ext uri="{FF2B5EF4-FFF2-40B4-BE49-F238E27FC236}">
                  <a16:creationId xmlns:a16="http://schemas.microsoft.com/office/drawing/2014/main" id="{1CD848F9-F2DE-446B-8417-F43DDB436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2950ADE9-C1AB-43FC-837A-4805DF5D7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B4A32DB1-B927-4CC4-86F7-62404124F1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Freeform 5">
              <a:extLst>
                <a:ext uri="{FF2B5EF4-FFF2-40B4-BE49-F238E27FC236}">
                  <a16:creationId xmlns:a16="http://schemas.microsoft.com/office/drawing/2014/main" id="{D096476B-32CF-4EEC-A4D2-18B931E582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4" name="Rectangle 33">
            <a:extLst>
              <a:ext uri="{FF2B5EF4-FFF2-40B4-BE49-F238E27FC236}">
                <a16:creationId xmlns:a16="http://schemas.microsoft.com/office/drawing/2014/main" id="{CB300B9C-C1F6-47BC-A43F-3B172CD7F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36" name="Group 35">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37" name="Rectangle 36">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8"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cxnSp>
        <p:nvCxnSpPr>
          <p:cNvPr id="40" name="Straight Connector 39">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27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4186884"/>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43A114B-CAF8-402E-A898-DEE2C2022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3">
            <a:extLst>
              <a:ext uri="{FF2B5EF4-FFF2-40B4-BE49-F238E27FC236}">
                <a16:creationId xmlns:a16="http://schemas.microsoft.com/office/drawing/2014/main" id="{64E68BB1-DCF6-49AB-8FF1-7E68DCBC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5">
            <a:extLst>
              <a:ext uri="{FF2B5EF4-FFF2-40B4-BE49-F238E27FC236}">
                <a16:creationId xmlns:a16="http://schemas.microsoft.com/office/drawing/2014/main" id="{DA9B8539-604B-420E-BA1B-0A2E64CD7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7">
            <a:extLst>
              <a:ext uri="{FF2B5EF4-FFF2-40B4-BE49-F238E27FC236}">
                <a16:creationId xmlns:a16="http://schemas.microsoft.com/office/drawing/2014/main" id="{7236CAA2-54C3-4136-B0CC-6837B14D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40F86E67-9E86-453F-92BC-648189829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2" name="Rectangle 21">
            <a:extLst>
              <a:ext uri="{FF2B5EF4-FFF2-40B4-BE49-F238E27FC236}">
                <a16:creationId xmlns:a16="http://schemas.microsoft.com/office/drawing/2014/main" id="{F73C5439-21D4-46F3-9CF4-FF1CE786F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7E96811-9280-51D1-493F-E6EC9C1E149B}"/>
              </a:ext>
            </a:extLst>
          </p:cNvPr>
          <p:cNvSpPr>
            <a:spLocks noGrp="1"/>
          </p:cNvSpPr>
          <p:nvPr>
            <p:ph type="title"/>
          </p:nvPr>
        </p:nvSpPr>
        <p:spPr>
          <a:xfrm>
            <a:off x="945281" y="2089727"/>
            <a:ext cx="9974336" cy="2695305"/>
          </a:xfrm>
        </p:spPr>
        <p:txBody>
          <a:bodyPr vert="horz" lIns="91440" tIns="45720" rIns="91440" bIns="45720" rtlCol="0" anchor="b">
            <a:normAutofit fontScale="90000"/>
          </a:bodyPr>
          <a:lstStyle/>
          <a:p>
            <a:pPr algn="ctr"/>
            <a:r>
              <a:rPr lang="en-US" sz="9000" dirty="0">
                <a:latin typeface="STCaiyun"/>
                <a:ea typeface="STCaiyun"/>
              </a:rPr>
              <a:t>Record of Group Meetings</a:t>
            </a:r>
          </a:p>
        </p:txBody>
      </p:sp>
    </p:spTree>
    <p:extLst>
      <p:ext uri="{BB962C8B-B14F-4D97-AF65-F5344CB8AC3E}">
        <p14:creationId xmlns:p14="http://schemas.microsoft.com/office/powerpoint/2010/main" val="388952260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7" name="Rectangle 46">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A0317A2-D3C5-557B-2D5E-FF7950504058}"/>
              </a:ext>
            </a:extLst>
          </p:cNvPr>
          <p:cNvSpPr txBox="1"/>
          <p:nvPr/>
        </p:nvSpPr>
        <p:spPr>
          <a:xfrm>
            <a:off x="520552" y="520551"/>
            <a:ext cx="11108808" cy="5792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4" name="Table 3">
            <a:extLst>
              <a:ext uri="{FF2B5EF4-FFF2-40B4-BE49-F238E27FC236}">
                <a16:creationId xmlns:a16="http://schemas.microsoft.com/office/drawing/2014/main" id="{F6E4A2FB-DB7C-899E-2A4A-6AEE9DF1B2EA}"/>
              </a:ext>
            </a:extLst>
          </p:cNvPr>
          <p:cNvGraphicFramePr>
            <a:graphicFrameLocks noGrp="1"/>
          </p:cNvGraphicFramePr>
          <p:nvPr>
            <p:extLst>
              <p:ext uri="{D42A27DB-BD31-4B8C-83A1-F6EECF244321}">
                <p14:modId xmlns:p14="http://schemas.microsoft.com/office/powerpoint/2010/main" val="1317161036"/>
              </p:ext>
            </p:extLst>
          </p:nvPr>
        </p:nvGraphicFramePr>
        <p:xfrm>
          <a:off x="450272" y="300181"/>
          <a:ext cx="11367630" cy="6191695"/>
        </p:xfrm>
        <a:graphic>
          <a:graphicData uri="http://schemas.openxmlformats.org/drawingml/2006/table">
            <a:tbl>
              <a:tblPr firstRow="1" bandRow="1">
                <a:tableStyleId>{5C22544A-7EE6-4342-B048-85BDC9FD1C3A}</a:tableStyleId>
              </a:tblPr>
              <a:tblGrid>
                <a:gridCol w="2964086">
                  <a:extLst>
                    <a:ext uri="{9D8B030D-6E8A-4147-A177-3AD203B41FA5}">
                      <a16:colId xmlns:a16="http://schemas.microsoft.com/office/drawing/2014/main" val="2972197043"/>
                    </a:ext>
                  </a:extLst>
                </a:gridCol>
                <a:gridCol w="2497273">
                  <a:extLst>
                    <a:ext uri="{9D8B030D-6E8A-4147-A177-3AD203B41FA5}">
                      <a16:colId xmlns:a16="http://schemas.microsoft.com/office/drawing/2014/main" val="572592905"/>
                    </a:ext>
                  </a:extLst>
                </a:gridCol>
                <a:gridCol w="2843060">
                  <a:extLst>
                    <a:ext uri="{9D8B030D-6E8A-4147-A177-3AD203B41FA5}">
                      <a16:colId xmlns:a16="http://schemas.microsoft.com/office/drawing/2014/main" val="2265800087"/>
                    </a:ext>
                  </a:extLst>
                </a:gridCol>
                <a:gridCol w="3063211">
                  <a:extLst>
                    <a:ext uri="{9D8B030D-6E8A-4147-A177-3AD203B41FA5}">
                      <a16:colId xmlns:a16="http://schemas.microsoft.com/office/drawing/2014/main" val="2488201610"/>
                    </a:ext>
                  </a:extLst>
                </a:gridCol>
              </a:tblGrid>
              <a:tr h="529920">
                <a:tc>
                  <a:txBody>
                    <a:bodyPr/>
                    <a:lstStyle/>
                    <a:p>
                      <a:pPr fontAlgn="t"/>
                      <a:endParaRPr lang="en-US" sz="1000" dirty="0">
                        <a:effectLst/>
                      </a:endParaRPr>
                    </a:p>
                    <a:p>
                      <a:pPr algn="l" rtl="0" fontAlgn="base"/>
                      <a:r>
                        <a:rPr lang="en-US" sz="1000" dirty="0">
                          <a:effectLst/>
                        </a:rPr>
                        <a:t>Meeting date </a:t>
                      </a:r>
                      <a:endParaRPr lang="en-US" sz="1000" b="0" i="0" dirty="0">
                        <a:effectLst/>
                      </a:endParaRPr>
                    </a:p>
                  </a:txBody>
                  <a:tcPr marL="94159" marR="94159" marT="47079" marB="47079"/>
                </a:tc>
                <a:tc>
                  <a:txBody>
                    <a:bodyPr/>
                    <a:lstStyle/>
                    <a:p>
                      <a:pPr algn="ctr" fontAlgn="t"/>
                      <a:endParaRPr lang="en-US" sz="1000" dirty="0">
                        <a:effectLst/>
                      </a:endParaRPr>
                    </a:p>
                    <a:p>
                      <a:pPr algn="l" rtl="0" fontAlgn="base"/>
                      <a:r>
                        <a:rPr lang="en-US" sz="1000" dirty="0">
                          <a:effectLst/>
                        </a:rPr>
                        <a:t>Time/duration </a:t>
                      </a:r>
                      <a:endParaRPr lang="en-US" sz="1000" b="0" i="0" dirty="0">
                        <a:effectLst/>
                      </a:endParaRPr>
                    </a:p>
                  </a:txBody>
                  <a:tcPr marL="94159" marR="94159" marT="47079" marB="47079"/>
                </a:tc>
                <a:tc>
                  <a:txBody>
                    <a:bodyPr/>
                    <a:lstStyle/>
                    <a:p>
                      <a:pPr algn="ctr" fontAlgn="t"/>
                      <a:endParaRPr lang="en-US" sz="1000" dirty="0">
                        <a:effectLst/>
                      </a:endParaRPr>
                    </a:p>
                    <a:p>
                      <a:pPr algn="l" rtl="0" fontAlgn="base"/>
                      <a:r>
                        <a:rPr lang="en-US" sz="1000" dirty="0">
                          <a:effectLst/>
                        </a:rPr>
                        <a:t>Location </a:t>
                      </a:r>
                      <a:endParaRPr lang="en-US" sz="1000" b="0" i="0" dirty="0">
                        <a:effectLst/>
                      </a:endParaRPr>
                    </a:p>
                  </a:txBody>
                  <a:tcPr marL="94159" marR="94159" marT="47079" marB="47079"/>
                </a:tc>
                <a:tc>
                  <a:txBody>
                    <a:bodyPr/>
                    <a:lstStyle/>
                    <a:p>
                      <a:pPr algn="ctr" fontAlgn="t"/>
                      <a:endParaRPr lang="en-US" sz="1000" dirty="0">
                        <a:effectLst/>
                      </a:endParaRPr>
                    </a:p>
                    <a:p>
                      <a:pPr algn="l" rtl="0" fontAlgn="base"/>
                      <a:r>
                        <a:rPr lang="en-US" sz="1000" dirty="0">
                          <a:effectLst/>
                        </a:rPr>
                        <a:t>Tasks completed </a:t>
                      </a:r>
                      <a:endParaRPr lang="en-US" sz="1000" b="0" i="0" dirty="0">
                        <a:effectLst/>
                      </a:endParaRPr>
                    </a:p>
                  </a:txBody>
                  <a:tcPr marL="94159" marR="94159" marT="47079" marB="47079"/>
                </a:tc>
                <a:extLst>
                  <a:ext uri="{0D108BD9-81ED-4DB2-BD59-A6C34878D82A}">
                    <a16:rowId xmlns:a16="http://schemas.microsoft.com/office/drawing/2014/main" val="2693269194"/>
                  </a:ext>
                </a:extLst>
              </a:tr>
              <a:tr h="571755">
                <a:tc>
                  <a:txBody>
                    <a:bodyPr/>
                    <a:lstStyle/>
                    <a:p>
                      <a:pPr fontAlgn="t"/>
                      <a:endParaRPr lang="en-US" sz="1000" dirty="0">
                        <a:effectLst/>
                      </a:endParaRPr>
                    </a:p>
                    <a:p>
                      <a:pPr algn="l" rtl="0" fontAlgn="base"/>
                      <a:r>
                        <a:rPr lang="en-US" sz="1000" dirty="0">
                          <a:effectLst/>
                        </a:rPr>
                        <a:t>Tuesday 25</a:t>
                      </a:r>
                      <a:r>
                        <a:rPr lang="en-US" sz="1000" baseline="30000" dirty="0">
                          <a:effectLst/>
                        </a:rPr>
                        <a:t>th</a:t>
                      </a:r>
                      <a:r>
                        <a:rPr lang="en-US" sz="1000" dirty="0">
                          <a:effectLst/>
                        </a:rPr>
                        <a:t> October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30 minutes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Uni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Practice presentation on diet pills and supplements. </a:t>
                      </a:r>
                      <a:endParaRPr lang="en-US" sz="1000" b="0" i="0" dirty="0">
                        <a:effectLst/>
                      </a:endParaRPr>
                    </a:p>
                  </a:txBody>
                  <a:tcPr marL="94159" marR="94159" marT="47079" marB="47079"/>
                </a:tc>
                <a:extLst>
                  <a:ext uri="{0D108BD9-81ED-4DB2-BD59-A6C34878D82A}">
                    <a16:rowId xmlns:a16="http://schemas.microsoft.com/office/drawing/2014/main" val="3393753120"/>
                  </a:ext>
                </a:extLst>
              </a:tr>
              <a:tr h="529920">
                <a:tc>
                  <a:txBody>
                    <a:bodyPr/>
                    <a:lstStyle/>
                    <a:p>
                      <a:pPr fontAlgn="t"/>
                      <a:endParaRPr lang="en-US" sz="1000" dirty="0">
                        <a:effectLst/>
                      </a:endParaRPr>
                    </a:p>
                    <a:p>
                      <a:pPr algn="l" rtl="0" fontAlgn="base"/>
                      <a:r>
                        <a:rPr lang="en-US" sz="1000" dirty="0">
                          <a:effectLst/>
                        </a:rPr>
                        <a:t>Tuesday 25</a:t>
                      </a:r>
                      <a:r>
                        <a:rPr lang="en-US" sz="1000" baseline="30000" dirty="0">
                          <a:effectLst/>
                        </a:rPr>
                        <a:t>th</a:t>
                      </a:r>
                      <a:r>
                        <a:rPr lang="en-US" sz="1000" dirty="0">
                          <a:effectLst/>
                        </a:rPr>
                        <a:t> October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1 hour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Uni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Discussion of ideas. Mind map of ideas. </a:t>
                      </a:r>
                      <a:endParaRPr lang="en-US" sz="1000" b="0" i="0" dirty="0">
                        <a:effectLst/>
                      </a:endParaRPr>
                    </a:p>
                  </a:txBody>
                  <a:tcPr marL="94159" marR="94159" marT="47079" marB="47079"/>
                </a:tc>
                <a:extLst>
                  <a:ext uri="{0D108BD9-81ED-4DB2-BD59-A6C34878D82A}">
                    <a16:rowId xmlns:a16="http://schemas.microsoft.com/office/drawing/2014/main" val="2913183268"/>
                  </a:ext>
                </a:extLst>
              </a:tr>
              <a:tr h="543865">
                <a:tc>
                  <a:txBody>
                    <a:bodyPr/>
                    <a:lstStyle/>
                    <a:p>
                      <a:pPr fontAlgn="t"/>
                      <a:endParaRPr lang="en-US" sz="1000" dirty="0">
                        <a:effectLst/>
                      </a:endParaRPr>
                    </a:p>
                    <a:p>
                      <a:pPr algn="l" rtl="0" fontAlgn="base"/>
                      <a:r>
                        <a:rPr lang="en-US" sz="1000" dirty="0">
                          <a:effectLst/>
                        </a:rPr>
                        <a:t>Wednesday 26</a:t>
                      </a:r>
                      <a:r>
                        <a:rPr lang="en-US" sz="1000" baseline="30000" dirty="0">
                          <a:effectLst/>
                        </a:rPr>
                        <a:t>th</a:t>
                      </a:r>
                      <a:r>
                        <a:rPr lang="en-US" sz="1000" dirty="0">
                          <a:effectLst/>
                        </a:rPr>
                        <a:t> October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30 minutes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Microsoft Teams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More discussion of ideas and planning. </a:t>
                      </a:r>
                      <a:endParaRPr lang="en-US" sz="1000" b="0" i="0" dirty="0">
                        <a:effectLst/>
                      </a:endParaRPr>
                    </a:p>
                  </a:txBody>
                  <a:tcPr marL="94159" marR="94159" marT="47079" marB="47079"/>
                </a:tc>
                <a:extLst>
                  <a:ext uri="{0D108BD9-81ED-4DB2-BD59-A6C34878D82A}">
                    <a16:rowId xmlns:a16="http://schemas.microsoft.com/office/drawing/2014/main" val="3190040175"/>
                  </a:ext>
                </a:extLst>
              </a:tr>
              <a:tr h="599646">
                <a:tc>
                  <a:txBody>
                    <a:bodyPr/>
                    <a:lstStyle/>
                    <a:p>
                      <a:pPr fontAlgn="t"/>
                      <a:endParaRPr lang="en-US" sz="1000" dirty="0">
                        <a:effectLst/>
                      </a:endParaRPr>
                    </a:p>
                    <a:p>
                      <a:pPr algn="l" rtl="0" fontAlgn="base"/>
                      <a:r>
                        <a:rPr lang="en-US" sz="1000" dirty="0">
                          <a:effectLst/>
                        </a:rPr>
                        <a:t>Sunday 30</a:t>
                      </a:r>
                      <a:r>
                        <a:rPr lang="en-US" sz="1000" baseline="30000" dirty="0">
                          <a:effectLst/>
                        </a:rPr>
                        <a:t>th</a:t>
                      </a:r>
                      <a:r>
                        <a:rPr lang="en-US" sz="1000" dirty="0">
                          <a:effectLst/>
                        </a:rPr>
                        <a:t> October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n/a.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WhatsApp group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Discussion about main idea – body image and social media. </a:t>
                      </a:r>
                      <a:endParaRPr lang="en-US" sz="1000" b="0" i="0" dirty="0">
                        <a:effectLst/>
                      </a:endParaRPr>
                    </a:p>
                  </a:txBody>
                  <a:tcPr marL="94159" marR="94159" marT="47079" marB="47079"/>
                </a:tc>
                <a:extLst>
                  <a:ext uri="{0D108BD9-81ED-4DB2-BD59-A6C34878D82A}">
                    <a16:rowId xmlns:a16="http://schemas.microsoft.com/office/drawing/2014/main" val="3730157291"/>
                  </a:ext>
                </a:extLst>
              </a:tr>
              <a:tr h="753045">
                <a:tc>
                  <a:txBody>
                    <a:bodyPr/>
                    <a:lstStyle/>
                    <a:p>
                      <a:pPr fontAlgn="t"/>
                      <a:endParaRPr lang="en-US" sz="1000" dirty="0">
                        <a:effectLst/>
                      </a:endParaRPr>
                    </a:p>
                    <a:p>
                      <a:pPr algn="l" rtl="0" fontAlgn="base"/>
                      <a:r>
                        <a:rPr lang="en-US" sz="1000" dirty="0">
                          <a:effectLst/>
                        </a:rPr>
                        <a:t>Tuesday 1</a:t>
                      </a:r>
                      <a:r>
                        <a:rPr lang="en-US" sz="1000" baseline="30000" dirty="0">
                          <a:effectLst/>
                        </a:rPr>
                        <a:t>st</a:t>
                      </a:r>
                      <a:r>
                        <a:rPr lang="en-US" sz="1000" dirty="0">
                          <a:effectLst/>
                        </a:rPr>
                        <a:t> November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2 hours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Uni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We decided on the main topics to include and started the PowerPoint/made a template. </a:t>
                      </a:r>
                      <a:endParaRPr lang="en-US" sz="1000" b="0" i="0" dirty="0">
                        <a:effectLst/>
                      </a:endParaRPr>
                    </a:p>
                  </a:txBody>
                  <a:tcPr marL="94159" marR="94159" marT="47079" marB="47079"/>
                </a:tc>
                <a:extLst>
                  <a:ext uri="{0D108BD9-81ED-4DB2-BD59-A6C34878D82A}">
                    <a16:rowId xmlns:a16="http://schemas.microsoft.com/office/drawing/2014/main" val="3342980054"/>
                  </a:ext>
                </a:extLst>
              </a:tr>
              <a:tr h="739099">
                <a:tc>
                  <a:txBody>
                    <a:bodyPr/>
                    <a:lstStyle/>
                    <a:p>
                      <a:pPr fontAlgn="t"/>
                      <a:endParaRPr lang="en-US" sz="1000" dirty="0">
                        <a:effectLst/>
                      </a:endParaRPr>
                    </a:p>
                    <a:p>
                      <a:pPr algn="l" rtl="0" fontAlgn="base"/>
                      <a:r>
                        <a:rPr lang="en-US" sz="1000" dirty="0">
                          <a:effectLst/>
                        </a:rPr>
                        <a:t>Friday 4</a:t>
                      </a:r>
                      <a:r>
                        <a:rPr lang="en-US" sz="1000" baseline="30000" dirty="0">
                          <a:effectLst/>
                        </a:rPr>
                        <a:t>th</a:t>
                      </a:r>
                      <a:r>
                        <a:rPr lang="en-US" sz="1000" dirty="0">
                          <a:effectLst/>
                        </a:rPr>
                        <a:t> November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2 hours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Microsoft Teams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Development of the ‘aims and objectives’ and ‘introduction to body image’ sections of the PowerPoint. </a:t>
                      </a:r>
                      <a:endParaRPr lang="en-US" sz="1000" b="0" i="0" dirty="0">
                        <a:effectLst/>
                      </a:endParaRPr>
                    </a:p>
                  </a:txBody>
                  <a:tcPr marL="94159" marR="94159" marT="47079" marB="47079"/>
                </a:tc>
                <a:extLst>
                  <a:ext uri="{0D108BD9-81ED-4DB2-BD59-A6C34878D82A}">
                    <a16:rowId xmlns:a16="http://schemas.microsoft.com/office/drawing/2014/main" val="747327405"/>
                  </a:ext>
                </a:extLst>
              </a:tr>
              <a:tr h="753045">
                <a:tc>
                  <a:txBody>
                    <a:bodyPr/>
                    <a:lstStyle/>
                    <a:p>
                      <a:pPr fontAlgn="t"/>
                      <a:endParaRPr lang="en-US" sz="1000" dirty="0">
                        <a:effectLst/>
                      </a:endParaRPr>
                    </a:p>
                    <a:p>
                      <a:pPr algn="l" rtl="0" fontAlgn="base"/>
                      <a:r>
                        <a:rPr lang="en-US" sz="1000" dirty="0">
                          <a:effectLst/>
                        </a:rPr>
                        <a:t>Thursday 10</a:t>
                      </a:r>
                      <a:r>
                        <a:rPr lang="en-US" sz="1000" baseline="30000" dirty="0">
                          <a:effectLst/>
                        </a:rPr>
                        <a:t>th</a:t>
                      </a:r>
                      <a:r>
                        <a:rPr lang="en-US" sz="1000" dirty="0">
                          <a:effectLst/>
                        </a:rPr>
                        <a:t> November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30 minutes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Uni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Discussion about what other specific ideas should be included in the presentation. </a:t>
                      </a:r>
                      <a:endParaRPr lang="en-US" sz="1000" b="0" i="0" dirty="0">
                        <a:effectLst/>
                      </a:endParaRPr>
                    </a:p>
                  </a:txBody>
                  <a:tcPr marL="94159" marR="94159" marT="47079" marB="47079"/>
                </a:tc>
                <a:extLst>
                  <a:ext uri="{0D108BD9-81ED-4DB2-BD59-A6C34878D82A}">
                    <a16:rowId xmlns:a16="http://schemas.microsoft.com/office/drawing/2014/main" val="3386455916"/>
                  </a:ext>
                </a:extLst>
              </a:tr>
              <a:tr h="585700">
                <a:tc>
                  <a:txBody>
                    <a:bodyPr/>
                    <a:lstStyle/>
                    <a:p>
                      <a:pPr fontAlgn="t"/>
                      <a:endParaRPr lang="en-US" sz="1000" dirty="0">
                        <a:effectLst/>
                      </a:endParaRPr>
                    </a:p>
                    <a:p>
                      <a:pPr algn="l" rtl="0" fontAlgn="base"/>
                      <a:r>
                        <a:rPr lang="en-US" sz="1000" dirty="0">
                          <a:effectLst/>
                        </a:rPr>
                        <a:t>Thursday 10</a:t>
                      </a:r>
                      <a:r>
                        <a:rPr lang="en-US" sz="1000" baseline="30000" dirty="0">
                          <a:effectLst/>
                        </a:rPr>
                        <a:t>th</a:t>
                      </a:r>
                      <a:r>
                        <a:rPr lang="en-US" sz="1000" dirty="0">
                          <a:effectLst/>
                        </a:rPr>
                        <a:t> November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30 minutes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Uni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Practice presentation on the paleolithic diet. </a:t>
                      </a:r>
                      <a:endParaRPr lang="en-US" sz="1000" b="0" i="0" dirty="0">
                        <a:effectLst/>
                      </a:endParaRPr>
                    </a:p>
                  </a:txBody>
                  <a:tcPr marL="94159" marR="94159" marT="47079" marB="47079"/>
                </a:tc>
                <a:extLst>
                  <a:ext uri="{0D108BD9-81ED-4DB2-BD59-A6C34878D82A}">
                    <a16:rowId xmlns:a16="http://schemas.microsoft.com/office/drawing/2014/main" val="1490604323"/>
                  </a:ext>
                </a:extLst>
              </a:tr>
              <a:tr h="585700">
                <a:tc>
                  <a:txBody>
                    <a:bodyPr/>
                    <a:lstStyle/>
                    <a:p>
                      <a:pPr fontAlgn="t"/>
                      <a:endParaRPr lang="en-US" sz="1000" dirty="0">
                        <a:effectLst/>
                      </a:endParaRPr>
                    </a:p>
                    <a:p>
                      <a:pPr algn="l" rtl="0" fontAlgn="base"/>
                      <a:r>
                        <a:rPr lang="en-US" sz="1000" dirty="0">
                          <a:effectLst/>
                        </a:rPr>
                        <a:t>Sunday 13</a:t>
                      </a:r>
                      <a:r>
                        <a:rPr lang="en-US" sz="1000" baseline="30000" dirty="0">
                          <a:effectLst/>
                        </a:rPr>
                        <a:t>th</a:t>
                      </a:r>
                      <a:r>
                        <a:rPr lang="en-US" sz="1000" dirty="0">
                          <a:effectLst/>
                        </a:rPr>
                        <a:t> November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20 minutes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Microsoft Teams </a:t>
                      </a:r>
                      <a:endParaRPr lang="en-US" sz="1000" b="0" i="0" dirty="0">
                        <a:effectLst/>
                      </a:endParaRPr>
                    </a:p>
                  </a:txBody>
                  <a:tcPr marL="94159" marR="94159" marT="47079" marB="47079"/>
                </a:tc>
                <a:tc>
                  <a:txBody>
                    <a:bodyPr/>
                    <a:lstStyle/>
                    <a:p>
                      <a:pPr fontAlgn="t"/>
                      <a:endParaRPr lang="en-US" sz="1000" dirty="0">
                        <a:effectLst/>
                      </a:endParaRPr>
                    </a:p>
                    <a:p>
                      <a:pPr algn="l" rtl="0" fontAlgn="base"/>
                      <a:r>
                        <a:rPr lang="en-US" sz="1000" dirty="0">
                          <a:effectLst/>
                        </a:rPr>
                        <a:t>Discussion about subtopics to include in each section. </a:t>
                      </a:r>
                      <a:endParaRPr lang="en-US" sz="1000" b="0" i="0" dirty="0">
                        <a:effectLst/>
                      </a:endParaRPr>
                    </a:p>
                  </a:txBody>
                  <a:tcPr marL="94159" marR="94159" marT="47079" marB="47079"/>
                </a:tc>
                <a:extLst>
                  <a:ext uri="{0D108BD9-81ED-4DB2-BD59-A6C34878D82A}">
                    <a16:rowId xmlns:a16="http://schemas.microsoft.com/office/drawing/2014/main" val="678412650"/>
                  </a:ext>
                </a:extLst>
              </a:tr>
            </a:tbl>
          </a:graphicData>
        </a:graphic>
      </p:graphicFrame>
    </p:spTree>
    <p:extLst>
      <p:ext uri="{BB962C8B-B14F-4D97-AF65-F5344CB8AC3E}">
        <p14:creationId xmlns:p14="http://schemas.microsoft.com/office/powerpoint/2010/main" val="21631245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7" name="Rectangle 46">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A0317A2-D3C5-557B-2D5E-FF7950504058}"/>
              </a:ext>
            </a:extLst>
          </p:cNvPr>
          <p:cNvSpPr txBox="1"/>
          <p:nvPr/>
        </p:nvSpPr>
        <p:spPr>
          <a:xfrm>
            <a:off x="520552" y="520551"/>
            <a:ext cx="11108808" cy="5792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4" name="Table 3">
            <a:extLst>
              <a:ext uri="{FF2B5EF4-FFF2-40B4-BE49-F238E27FC236}">
                <a16:creationId xmlns:a16="http://schemas.microsoft.com/office/drawing/2014/main" id="{93E00D62-F654-FA43-9EF2-3136EA548EE5}"/>
              </a:ext>
            </a:extLst>
          </p:cNvPr>
          <p:cNvGraphicFramePr>
            <a:graphicFrameLocks noGrp="1"/>
          </p:cNvGraphicFramePr>
          <p:nvPr>
            <p:extLst>
              <p:ext uri="{D42A27DB-BD31-4B8C-83A1-F6EECF244321}">
                <p14:modId xmlns:p14="http://schemas.microsoft.com/office/powerpoint/2010/main" val="3466293687"/>
              </p:ext>
            </p:extLst>
          </p:nvPr>
        </p:nvGraphicFramePr>
        <p:xfrm>
          <a:off x="288636" y="242454"/>
          <a:ext cx="11507402" cy="6292974"/>
        </p:xfrm>
        <a:graphic>
          <a:graphicData uri="http://schemas.openxmlformats.org/drawingml/2006/table">
            <a:tbl>
              <a:tblPr firstRow="1" bandRow="1">
                <a:tableStyleId>{5C22544A-7EE6-4342-B048-85BDC9FD1C3A}</a:tableStyleId>
              </a:tblPr>
              <a:tblGrid>
                <a:gridCol w="3054553">
                  <a:extLst>
                    <a:ext uri="{9D8B030D-6E8A-4147-A177-3AD203B41FA5}">
                      <a16:colId xmlns:a16="http://schemas.microsoft.com/office/drawing/2014/main" val="1647838380"/>
                    </a:ext>
                  </a:extLst>
                </a:gridCol>
                <a:gridCol w="2535854">
                  <a:extLst>
                    <a:ext uri="{9D8B030D-6E8A-4147-A177-3AD203B41FA5}">
                      <a16:colId xmlns:a16="http://schemas.microsoft.com/office/drawing/2014/main" val="2833968520"/>
                    </a:ext>
                  </a:extLst>
                </a:gridCol>
                <a:gridCol w="2920075">
                  <a:extLst>
                    <a:ext uri="{9D8B030D-6E8A-4147-A177-3AD203B41FA5}">
                      <a16:colId xmlns:a16="http://schemas.microsoft.com/office/drawing/2014/main" val="2185558190"/>
                    </a:ext>
                  </a:extLst>
                </a:gridCol>
                <a:gridCol w="2996920">
                  <a:extLst>
                    <a:ext uri="{9D8B030D-6E8A-4147-A177-3AD203B41FA5}">
                      <a16:colId xmlns:a16="http://schemas.microsoft.com/office/drawing/2014/main" val="489483180"/>
                    </a:ext>
                  </a:extLst>
                </a:gridCol>
              </a:tblGrid>
              <a:tr h="502256">
                <a:tc>
                  <a:txBody>
                    <a:bodyPr/>
                    <a:lstStyle/>
                    <a:p>
                      <a:pPr fontAlgn="t"/>
                      <a:endParaRPr lang="en-US" sz="1000" dirty="0">
                        <a:effectLst/>
                      </a:endParaRPr>
                    </a:p>
                    <a:p>
                      <a:pPr algn="l" rtl="0" fontAlgn="base"/>
                      <a:r>
                        <a:rPr lang="en-US" sz="1000" dirty="0">
                          <a:effectLst/>
                        </a:rPr>
                        <a:t>Meeting date </a:t>
                      </a:r>
                      <a:endParaRPr lang="en-US" sz="1000" b="0" i="0">
                        <a:effectLst/>
                      </a:endParaRPr>
                    </a:p>
                  </a:txBody>
                  <a:tcPr/>
                </a:tc>
                <a:tc>
                  <a:txBody>
                    <a:bodyPr/>
                    <a:lstStyle/>
                    <a:p>
                      <a:pPr fontAlgn="t"/>
                      <a:endParaRPr lang="en-US" sz="1000" dirty="0">
                        <a:effectLst/>
                      </a:endParaRPr>
                    </a:p>
                    <a:p>
                      <a:pPr algn="l" rtl="0" fontAlgn="base"/>
                      <a:r>
                        <a:rPr lang="en-US" sz="1000" dirty="0">
                          <a:effectLst/>
                        </a:rPr>
                        <a:t>Time/duration </a:t>
                      </a:r>
                      <a:endParaRPr lang="en-US" sz="1000" b="0" i="0">
                        <a:effectLst/>
                      </a:endParaRPr>
                    </a:p>
                  </a:txBody>
                  <a:tcPr/>
                </a:tc>
                <a:tc>
                  <a:txBody>
                    <a:bodyPr/>
                    <a:lstStyle/>
                    <a:p>
                      <a:pPr fontAlgn="t"/>
                      <a:endParaRPr lang="en-US" sz="1000" dirty="0">
                        <a:effectLst/>
                      </a:endParaRPr>
                    </a:p>
                    <a:p>
                      <a:pPr algn="l" rtl="0" fontAlgn="base"/>
                      <a:r>
                        <a:rPr lang="en-US" sz="1000" dirty="0">
                          <a:effectLst/>
                        </a:rPr>
                        <a:t>Location </a:t>
                      </a:r>
                      <a:endParaRPr lang="en-US" sz="1000" b="0" i="0">
                        <a:effectLst/>
                      </a:endParaRPr>
                    </a:p>
                  </a:txBody>
                  <a:tcPr/>
                </a:tc>
                <a:tc>
                  <a:txBody>
                    <a:bodyPr/>
                    <a:lstStyle/>
                    <a:p>
                      <a:pPr fontAlgn="t"/>
                      <a:endParaRPr lang="en-US" sz="1000" dirty="0">
                        <a:effectLst/>
                      </a:endParaRPr>
                    </a:p>
                    <a:p>
                      <a:pPr algn="l" rtl="0" fontAlgn="base"/>
                      <a:r>
                        <a:rPr lang="en-US" sz="1000" dirty="0">
                          <a:effectLst/>
                        </a:rPr>
                        <a:t>Tasks completed </a:t>
                      </a:r>
                      <a:endParaRPr lang="en-US" sz="1000" b="0" i="0">
                        <a:effectLst/>
                      </a:endParaRPr>
                    </a:p>
                  </a:txBody>
                  <a:tcPr/>
                </a:tc>
                <a:extLst>
                  <a:ext uri="{0D108BD9-81ED-4DB2-BD59-A6C34878D82A}">
                    <a16:rowId xmlns:a16="http://schemas.microsoft.com/office/drawing/2014/main" val="2151223315"/>
                  </a:ext>
                </a:extLst>
              </a:tr>
              <a:tr h="1137463">
                <a:tc>
                  <a:txBody>
                    <a:bodyPr/>
                    <a:lstStyle/>
                    <a:p>
                      <a:pPr fontAlgn="t"/>
                      <a:endParaRPr lang="en-US" sz="1000" dirty="0">
                        <a:effectLst/>
                      </a:endParaRPr>
                    </a:p>
                    <a:p>
                      <a:pPr algn="l" rtl="0" fontAlgn="base"/>
                      <a:r>
                        <a:rPr lang="en-US" sz="1000" dirty="0">
                          <a:effectLst/>
                        </a:rPr>
                        <a:t>Tuesday 15</a:t>
                      </a:r>
                      <a:r>
                        <a:rPr lang="en-US" sz="1000" baseline="30000" dirty="0">
                          <a:effectLst/>
                        </a:rPr>
                        <a:t>th</a:t>
                      </a:r>
                      <a:r>
                        <a:rPr lang="en-US" sz="1000" dirty="0">
                          <a:effectLst/>
                        </a:rPr>
                        <a:t> November </a:t>
                      </a:r>
                      <a:endParaRPr lang="en-US" sz="1000" b="0" i="0">
                        <a:effectLst/>
                      </a:endParaRPr>
                    </a:p>
                  </a:txBody>
                  <a:tcPr/>
                </a:tc>
                <a:tc>
                  <a:txBody>
                    <a:bodyPr/>
                    <a:lstStyle/>
                    <a:p>
                      <a:pPr fontAlgn="t"/>
                      <a:endParaRPr lang="en-US" sz="1000" dirty="0">
                        <a:effectLst/>
                      </a:endParaRPr>
                    </a:p>
                    <a:p>
                      <a:pPr algn="l" rtl="0" fontAlgn="base"/>
                      <a:r>
                        <a:rPr lang="en-US" sz="1000" dirty="0">
                          <a:effectLst/>
                        </a:rPr>
                        <a:t>30 minutes </a:t>
                      </a:r>
                      <a:endParaRPr lang="en-US" sz="1000" b="0" i="0">
                        <a:effectLst/>
                      </a:endParaRPr>
                    </a:p>
                  </a:txBody>
                  <a:tcPr/>
                </a:tc>
                <a:tc>
                  <a:txBody>
                    <a:bodyPr/>
                    <a:lstStyle/>
                    <a:p>
                      <a:pPr fontAlgn="t"/>
                      <a:endParaRPr lang="en-US" sz="1000" dirty="0">
                        <a:effectLst/>
                      </a:endParaRPr>
                    </a:p>
                    <a:p>
                      <a:pPr algn="l" rtl="0" fontAlgn="base"/>
                      <a:r>
                        <a:rPr lang="en-US" sz="1000" dirty="0">
                          <a:effectLst/>
                        </a:rPr>
                        <a:t>Microsoft Teams </a:t>
                      </a:r>
                      <a:endParaRPr lang="en-US" sz="1000" b="0" i="0">
                        <a:effectLst/>
                      </a:endParaRPr>
                    </a:p>
                  </a:txBody>
                  <a:tcPr/>
                </a:tc>
                <a:tc>
                  <a:txBody>
                    <a:bodyPr/>
                    <a:lstStyle/>
                    <a:p>
                      <a:pPr fontAlgn="t"/>
                      <a:endParaRPr lang="en-US" sz="1000" dirty="0">
                        <a:effectLst/>
                      </a:endParaRPr>
                    </a:p>
                    <a:p>
                      <a:pPr algn="l" rtl="0" fontAlgn="base"/>
                      <a:r>
                        <a:rPr lang="en-US" sz="1000" dirty="0">
                          <a:effectLst/>
                        </a:rPr>
                        <a:t>Discussion about how to link each section together and how it should be structured. Adjustments such as changing the aims and objectives and the title to make sense. </a:t>
                      </a:r>
                      <a:endParaRPr lang="en-US" sz="1000" b="0" i="0">
                        <a:effectLst/>
                      </a:endParaRPr>
                    </a:p>
                  </a:txBody>
                  <a:tcPr/>
                </a:tc>
                <a:extLst>
                  <a:ext uri="{0D108BD9-81ED-4DB2-BD59-A6C34878D82A}">
                    <a16:rowId xmlns:a16="http://schemas.microsoft.com/office/drawing/2014/main" val="936257825"/>
                  </a:ext>
                </a:extLst>
              </a:tr>
              <a:tr h="605663">
                <a:tc>
                  <a:txBody>
                    <a:bodyPr/>
                    <a:lstStyle/>
                    <a:p>
                      <a:pPr fontAlgn="t"/>
                      <a:endParaRPr lang="en-US" sz="1000" dirty="0">
                        <a:effectLst/>
                      </a:endParaRPr>
                    </a:p>
                    <a:p>
                      <a:pPr algn="l" rtl="0" fontAlgn="base"/>
                      <a:r>
                        <a:rPr lang="en-US" sz="1000" dirty="0">
                          <a:effectLst/>
                        </a:rPr>
                        <a:t>Friday 18</a:t>
                      </a:r>
                      <a:r>
                        <a:rPr lang="en-US" sz="1000" baseline="30000" dirty="0">
                          <a:effectLst/>
                        </a:rPr>
                        <a:t>th</a:t>
                      </a:r>
                      <a:r>
                        <a:rPr lang="en-US" sz="1000" dirty="0">
                          <a:effectLst/>
                        </a:rPr>
                        <a:t> November </a:t>
                      </a:r>
                      <a:endParaRPr lang="en-US" sz="1000" b="0" i="0">
                        <a:effectLst/>
                      </a:endParaRPr>
                    </a:p>
                  </a:txBody>
                  <a:tcPr/>
                </a:tc>
                <a:tc>
                  <a:txBody>
                    <a:bodyPr/>
                    <a:lstStyle/>
                    <a:p>
                      <a:pPr fontAlgn="t"/>
                      <a:endParaRPr lang="en-US" sz="1000" dirty="0">
                        <a:effectLst/>
                      </a:endParaRPr>
                    </a:p>
                    <a:p>
                      <a:pPr algn="l" rtl="0" fontAlgn="base"/>
                      <a:r>
                        <a:rPr lang="en-US" sz="1000" dirty="0">
                          <a:effectLst/>
                        </a:rPr>
                        <a:t>n/a. </a:t>
                      </a:r>
                      <a:endParaRPr lang="en-US" sz="1000" b="0" i="0">
                        <a:effectLst/>
                      </a:endParaRPr>
                    </a:p>
                  </a:txBody>
                  <a:tcPr/>
                </a:tc>
                <a:tc>
                  <a:txBody>
                    <a:bodyPr/>
                    <a:lstStyle/>
                    <a:p>
                      <a:pPr fontAlgn="t"/>
                      <a:endParaRPr lang="en-US" sz="1000" dirty="0">
                        <a:effectLst/>
                      </a:endParaRPr>
                    </a:p>
                    <a:p>
                      <a:pPr algn="l" rtl="0" fontAlgn="base"/>
                      <a:r>
                        <a:rPr lang="en-US" sz="1000" dirty="0">
                          <a:effectLst/>
                        </a:rPr>
                        <a:t>WhatsApp group </a:t>
                      </a:r>
                      <a:endParaRPr lang="en-US" sz="1000" b="0" i="0">
                        <a:effectLst/>
                      </a:endParaRPr>
                    </a:p>
                  </a:txBody>
                  <a:tcPr/>
                </a:tc>
                <a:tc>
                  <a:txBody>
                    <a:bodyPr/>
                    <a:lstStyle/>
                    <a:p>
                      <a:pPr fontAlgn="t"/>
                      <a:endParaRPr lang="en-US" sz="1000" dirty="0">
                        <a:effectLst/>
                      </a:endParaRPr>
                    </a:p>
                    <a:p>
                      <a:pPr algn="l" rtl="0" fontAlgn="base"/>
                      <a:r>
                        <a:rPr lang="en-US" sz="1000" dirty="0">
                          <a:effectLst/>
                        </a:rPr>
                        <a:t>Discussion of plans to work on the presentation individually. </a:t>
                      </a:r>
                      <a:endParaRPr lang="en-US" sz="1000" b="0" i="0">
                        <a:effectLst/>
                      </a:endParaRPr>
                    </a:p>
                  </a:txBody>
                  <a:tcPr/>
                </a:tc>
                <a:extLst>
                  <a:ext uri="{0D108BD9-81ED-4DB2-BD59-A6C34878D82A}">
                    <a16:rowId xmlns:a16="http://schemas.microsoft.com/office/drawing/2014/main" val="4137871886"/>
                  </a:ext>
                </a:extLst>
              </a:tr>
              <a:tr h="620433">
                <a:tc>
                  <a:txBody>
                    <a:bodyPr/>
                    <a:lstStyle/>
                    <a:p>
                      <a:pPr fontAlgn="t"/>
                      <a:endParaRPr lang="en-US" sz="1000" dirty="0">
                        <a:effectLst/>
                      </a:endParaRPr>
                    </a:p>
                    <a:p>
                      <a:pPr algn="l" rtl="0" fontAlgn="base"/>
                      <a:r>
                        <a:rPr lang="en-US" sz="1000" dirty="0">
                          <a:effectLst/>
                        </a:rPr>
                        <a:t>Tuesday 22</a:t>
                      </a:r>
                      <a:r>
                        <a:rPr lang="en-US" sz="1000" baseline="30000" dirty="0">
                          <a:effectLst/>
                        </a:rPr>
                        <a:t>nd</a:t>
                      </a:r>
                      <a:r>
                        <a:rPr lang="en-US" sz="1000" dirty="0">
                          <a:effectLst/>
                        </a:rPr>
                        <a:t> November </a:t>
                      </a:r>
                      <a:endParaRPr lang="en-US" sz="1000" b="0" i="0">
                        <a:effectLst/>
                      </a:endParaRPr>
                    </a:p>
                  </a:txBody>
                  <a:tcPr/>
                </a:tc>
                <a:tc>
                  <a:txBody>
                    <a:bodyPr/>
                    <a:lstStyle/>
                    <a:p>
                      <a:pPr fontAlgn="t"/>
                      <a:endParaRPr lang="en-US" sz="1000" dirty="0">
                        <a:effectLst/>
                      </a:endParaRPr>
                    </a:p>
                    <a:p>
                      <a:pPr algn="l" rtl="0" fontAlgn="base"/>
                      <a:r>
                        <a:rPr lang="en-US" sz="1000" dirty="0">
                          <a:effectLst/>
                        </a:rPr>
                        <a:t>45 minutes </a:t>
                      </a:r>
                      <a:endParaRPr lang="en-US" sz="1000" b="0" i="0">
                        <a:effectLst/>
                      </a:endParaRPr>
                    </a:p>
                  </a:txBody>
                  <a:tcPr/>
                </a:tc>
                <a:tc>
                  <a:txBody>
                    <a:bodyPr/>
                    <a:lstStyle/>
                    <a:p>
                      <a:pPr fontAlgn="t"/>
                      <a:endParaRPr lang="en-US" sz="1000" dirty="0">
                        <a:effectLst/>
                      </a:endParaRPr>
                    </a:p>
                    <a:p>
                      <a:pPr algn="l" rtl="0" fontAlgn="base"/>
                      <a:r>
                        <a:rPr lang="en-US" sz="1000" dirty="0">
                          <a:effectLst/>
                        </a:rPr>
                        <a:t>Uni </a:t>
                      </a:r>
                      <a:endParaRPr lang="en-US" sz="1000" b="0" i="0">
                        <a:effectLst/>
                      </a:endParaRPr>
                    </a:p>
                  </a:txBody>
                  <a:tcPr/>
                </a:tc>
                <a:tc>
                  <a:txBody>
                    <a:bodyPr/>
                    <a:lstStyle/>
                    <a:p>
                      <a:pPr fontAlgn="t"/>
                      <a:endParaRPr lang="en-US" sz="1000" dirty="0">
                        <a:effectLst/>
                      </a:endParaRPr>
                    </a:p>
                    <a:p>
                      <a:pPr algn="l" rtl="0" fontAlgn="base"/>
                      <a:r>
                        <a:rPr lang="en-US" sz="1000" dirty="0">
                          <a:effectLst/>
                        </a:rPr>
                        <a:t>Update about individual progress. </a:t>
                      </a:r>
                      <a:endParaRPr lang="en-US" sz="1000" b="0" i="0">
                        <a:effectLst/>
                      </a:endParaRPr>
                    </a:p>
                  </a:txBody>
                  <a:tcPr/>
                </a:tc>
                <a:extLst>
                  <a:ext uri="{0D108BD9-81ED-4DB2-BD59-A6C34878D82A}">
                    <a16:rowId xmlns:a16="http://schemas.microsoft.com/office/drawing/2014/main" val="2535406498"/>
                  </a:ext>
                </a:extLst>
              </a:tr>
              <a:tr h="1034057">
                <a:tc>
                  <a:txBody>
                    <a:bodyPr/>
                    <a:lstStyle/>
                    <a:p>
                      <a:pPr fontAlgn="t"/>
                      <a:endParaRPr lang="en-US" sz="1000" dirty="0">
                        <a:effectLst/>
                      </a:endParaRPr>
                    </a:p>
                    <a:p>
                      <a:pPr algn="l" rtl="0" fontAlgn="base"/>
                      <a:r>
                        <a:rPr lang="en-US" sz="1000" dirty="0">
                          <a:effectLst/>
                        </a:rPr>
                        <a:t>Thursday 1</a:t>
                      </a:r>
                      <a:r>
                        <a:rPr lang="en-US" sz="1000" baseline="30000" dirty="0">
                          <a:effectLst/>
                        </a:rPr>
                        <a:t>st</a:t>
                      </a:r>
                      <a:r>
                        <a:rPr lang="en-US" sz="1000" dirty="0">
                          <a:effectLst/>
                        </a:rPr>
                        <a:t> December </a:t>
                      </a:r>
                      <a:endParaRPr lang="en-US" sz="1000" b="0" i="0">
                        <a:effectLst/>
                      </a:endParaRPr>
                    </a:p>
                  </a:txBody>
                  <a:tcPr/>
                </a:tc>
                <a:tc>
                  <a:txBody>
                    <a:bodyPr/>
                    <a:lstStyle/>
                    <a:p>
                      <a:pPr fontAlgn="t"/>
                      <a:endParaRPr lang="en-US" sz="1000" dirty="0">
                        <a:effectLst/>
                      </a:endParaRPr>
                    </a:p>
                    <a:p>
                      <a:pPr algn="l" rtl="0" fontAlgn="base"/>
                      <a:r>
                        <a:rPr lang="en-US" sz="1000" dirty="0">
                          <a:effectLst/>
                        </a:rPr>
                        <a:t>1 hour </a:t>
                      </a:r>
                      <a:endParaRPr lang="en-US" sz="1000" b="0" i="0">
                        <a:effectLst/>
                      </a:endParaRPr>
                    </a:p>
                  </a:txBody>
                  <a:tcPr/>
                </a:tc>
                <a:tc>
                  <a:txBody>
                    <a:bodyPr/>
                    <a:lstStyle/>
                    <a:p>
                      <a:pPr fontAlgn="t"/>
                      <a:endParaRPr lang="en-US" sz="1000" dirty="0">
                        <a:effectLst/>
                      </a:endParaRPr>
                    </a:p>
                    <a:p>
                      <a:pPr algn="l" rtl="0" fontAlgn="base"/>
                      <a:r>
                        <a:rPr lang="en-US" sz="1000" dirty="0">
                          <a:effectLst/>
                        </a:rPr>
                        <a:t>Uni </a:t>
                      </a:r>
                      <a:endParaRPr lang="en-US" sz="1000" b="0" i="0">
                        <a:effectLst/>
                      </a:endParaRPr>
                    </a:p>
                  </a:txBody>
                  <a:tcPr/>
                </a:tc>
                <a:tc>
                  <a:txBody>
                    <a:bodyPr/>
                    <a:lstStyle/>
                    <a:p>
                      <a:pPr fontAlgn="t"/>
                      <a:endParaRPr lang="en-US" sz="1000" dirty="0">
                        <a:effectLst/>
                      </a:endParaRPr>
                    </a:p>
                    <a:p>
                      <a:pPr algn="l" rtl="0" fontAlgn="base"/>
                      <a:r>
                        <a:rPr lang="en-US" sz="1000" dirty="0">
                          <a:effectLst/>
                        </a:rPr>
                        <a:t>Discussion about progress and what else needs to be done, such as choosing a better design for the PowerPoint and doing a practice of the presentation. </a:t>
                      </a:r>
                      <a:endParaRPr lang="en-US" sz="1000" b="0" i="0">
                        <a:effectLst/>
                      </a:endParaRPr>
                    </a:p>
                  </a:txBody>
                  <a:tcPr/>
                </a:tc>
                <a:extLst>
                  <a:ext uri="{0D108BD9-81ED-4DB2-BD59-A6C34878D82A}">
                    <a16:rowId xmlns:a16="http://schemas.microsoft.com/office/drawing/2014/main" val="3586655675"/>
                  </a:ext>
                </a:extLst>
              </a:tr>
              <a:tr h="1048829">
                <a:tc>
                  <a:txBody>
                    <a:bodyPr/>
                    <a:lstStyle/>
                    <a:p>
                      <a:pPr fontAlgn="t"/>
                      <a:endParaRPr lang="en-US" sz="1000" dirty="0">
                        <a:effectLst/>
                      </a:endParaRPr>
                    </a:p>
                    <a:p>
                      <a:pPr algn="l" rtl="0" fontAlgn="base"/>
                      <a:r>
                        <a:rPr lang="en-US" sz="1000" dirty="0">
                          <a:effectLst/>
                        </a:rPr>
                        <a:t>Thursday 8</a:t>
                      </a:r>
                      <a:r>
                        <a:rPr lang="en-US" sz="1000" baseline="30000" dirty="0">
                          <a:effectLst/>
                        </a:rPr>
                        <a:t>th</a:t>
                      </a:r>
                      <a:r>
                        <a:rPr lang="en-US" sz="1000" dirty="0">
                          <a:effectLst/>
                        </a:rPr>
                        <a:t> December </a:t>
                      </a:r>
                      <a:endParaRPr lang="en-US" sz="1000" b="0" i="0">
                        <a:effectLst/>
                      </a:endParaRPr>
                    </a:p>
                  </a:txBody>
                  <a:tcPr/>
                </a:tc>
                <a:tc>
                  <a:txBody>
                    <a:bodyPr/>
                    <a:lstStyle/>
                    <a:p>
                      <a:pPr fontAlgn="t"/>
                      <a:endParaRPr lang="en-US" sz="1000" dirty="0">
                        <a:effectLst/>
                      </a:endParaRPr>
                    </a:p>
                    <a:p>
                      <a:pPr algn="l" rtl="0" fontAlgn="base"/>
                      <a:r>
                        <a:rPr lang="en-US" sz="1000" dirty="0">
                          <a:effectLst/>
                        </a:rPr>
                        <a:t>1.5 hours </a:t>
                      </a:r>
                      <a:endParaRPr lang="en-US" sz="1000" b="0" i="0">
                        <a:effectLst/>
                      </a:endParaRPr>
                    </a:p>
                  </a:txBody>
                  <a:tcPr/>
                </a:tc>
                <a:tc>
                  <a:txBody>
                    <a:bodyPr/>
                    <a:lstStyle/>
                    <a:p>
                      <a:pPr fontAlgn="t"/>
                      <a:endParaRPr lang="en-US" sz="1000" dirty="0">
                        <a:effectLst/>
                      </a:endParaRPr>
                    </a:p>
                    <a:p>
                      <a:pPr algn="l" rtl="0" fontAlgn="base"/>
                      <a:r>
                        <a:rPr lang="en-US" sz="1000" dirty="0">
                          <a:effectLst/>
                        </a:rPr>
                        <a:t>Uni lecture room </a:t>
                      </a:r>
                      <a:endParaRPr lang="en-US" sz="1000" b="0" i="0">
                        <a:effectLst/>
                      </a:endParaRPr>
                    </a:p>
                  </a:txBody>
                  <a:tcPr/>
                </a:tc>
                <a:tc>
                  <a:txBody>
                    <a:bodyPr/>
                    <a:lstStyle/>
                    <a:p>
                      <a:pPr fontAlgn="t"/>
                      <a:endParaRPr lang="en-US" sz="1000" dirty="0">
                        <a:effectLst/>
                      </a:endParaRPr>
                    </a:p>
                    <a:p>
                      <a:pPr algn="l" rtl="0" fontAlgn="base"/>
                      <a:r>
                        <a:rPr lang="en-US" sz="1000" dirty="0">
                          <a:effectLst/>
                        </a:rPr>
                        <a:t>Practice presenting our presentation in the lecture room. Providing feedback to each other, assessing strengths and areas for improvement. </a:t>
                      </a:r>
                      <a:endParaRPr lang="en-US" sz="1000" b="0" i="0">
                        <a:effectLst/>
                      </a:endParaRPr>
                    </a:p>
                  </a:txBody>
                  <a:tcPr/>
                </a:tc>
                <a:extLst>
                  <a:ext uri="{0D108BD9-81ED-4DB2-BD59-A6C34878D82A}">
                    <a16:rowId xmlns:a16="http://schemas.microsoft.com/office/drawing/2014/main" val="371428060"/>
                  </a:ext>
                </a:extLst>
              </a:tr>
              <a:tr h="620433">
                <a:tc>
                  <a:txBody>
                    <a:bodyPr/>
                    <a:lstStyle/>
                    <a:p>
                      <a:pPr fontAlgn="t"/>
                      <a:endParaRPr lang="en-US" sz="1000" dirty="0">
                        <a:effectLst/>
                      </a:endParaRPr>
                    </a:p>
                    <a:p>
                      <a:pPr algn="l" rtl="0" fontAlgn="base"/>
                      <a:r>
                        <a:rPr lang="en-US" sz="1000" dirty="0">
                          <a:effectLst/>
                        </a:rPr>
                        <a:t>Friday 9</a:t>
                      </a:r>
                      <a:r>
                        <a:rPr lang="en-US" sz="1000" baseline="30000" dirty="0">
                          <a:effectLst/>
                        </a:rPr>
                        <a:t>th</a:t>
                      </a:r>
                      <a:r>
                        <a:rPr lang="en-US" sz="1000" dirty="0">
                          <a:effectLst/>
                        </a:rPr>
                        <a:t> December </a:t>
                      </a:r>
                      <a:endParaRPr lang="en-US" sz="1000" b="0" i="0">
                        <a:effectLst/>
                      </a:endParaRPr>
                    </a:p>
                  </a:txBody>
                  <a:tcPr/>
                </a:tc>
                <a:tc>
                  <a:txBody>
                    <a:bodyPr/>
                    <a:lstStyle/>
                    <a:p>
                      <a:pPr fontAlgn="t"/>
                      <a:endParaRPr lang="en-US" sz="1000" dirty="0">
                        <a:effectLst/>
                      </a:endParaRPr>
                    </a:p>
                    <a:p>
                      <a:pPr algn="l" rtl="0" fontAlgn="base"/>
                      <a:r>
                        <a:rPr lang="en-US" sz="1000" dirty="0">
                          <a:effectLst/>
                        </a:rPr>
                        <a:t>1 hour </a:t>
                      </a:r>
                      <a:endParaRPr lang="en-US" sz="1000" b="0" i="0">
                        <a:effectLst/>
                      </a:endParaRPr>
                    </a:p>
                  </a:txBody>
                  <a:tcPr/>
                </a:tc>
                <a:tc>
                  <a:txBody>
                    <a:bodyPr/>
                    <a:lstStyle/>
                    <a:p>
                      <a:pPr fontAlgn="t"/>
                      <a:endParaRPr lang="en-US" sz="1000" dirty="0">
                        <a:effectLst/>
                      </a:endParaRPr>
                    </a:p>
                    <a:p>
                      <a:pPr algn="l" rtl="0" fontAlgn="base"/>
                      <a:r>
                        <a:rPr lang="en-US" sz="1000" dirty="0">
                          <a:effectLst/>
                        </a:rPr>
                        <a:t>Microsoft Teams </a:t>
                      </a:r>
                      <a:endParaRPr lang="en-US" sz="1000" b="0" i="0">
                        <a:effectLst/>
                      </a:endParaRPr>
                    </a:p>
                  </a:txBody>
                  <a:tcPr/>
                </a:tc>
                <a:tc>
                  <a:txBody>
                    <a:bodyPr/>
                    <a:lstStyle/>
                    <a:p>
                      <a:pPr fontAlgn="t"/>
                      <a:endParaRPr lang="en-US" sz="1000" dirty="0">
                        <a:effectLst/>
                      </a:endParaRPr>
                    </a:p>
                    <a:p>
                      <a:pPr algn="l" rtl="0" fontAlgn="base"/>
                      <a:r>
                        <a:rPr lang="en-US" sz="1000" dirty="0">
                          <a:effectLst/>
                        </a:rPr>
                        <a:t>Development of the summary. </a:t>
                      </a:r>
                      <a:endParaRPr lang="en-US" sz="1000" b="0" i="0">
                        <a:effectLst/>
                      </a:endParaRPr>
                    </a:p>
                  </a:txBody>
                  <a:tcPr/>
                </a:tc>
                <a:extLst>
                  <a:ext uri="{0D108BD9-81ED-4DB2-BD59-A6C34878D82A}">
                    <a16:rowId xmlns:a16="http://schemas.microsoft.com/office/drawing/2014/main" val="3672906154"/>
                  </a:ext>
                </a:extLst>
              </a:tr>
              <a:tr h="723840">
                <a:tc>
                  <a:txBody>
                    <a:bodyPr/>
                    <a:lstStyle/>
                    <a:p>
                      <a:pPr fontAlgn="t"/>
                      <a:endParaRPr lang="en-US" sz="1000" dirty="0">
                        <a:effectLst/>
                      </a:endParaRPr>
                    </a:p>
                    <a:p>
                      <a:pPr algn="l" rtl="0" fontAlgn="base"/>
                      <a:r>
                        <a:rPr lang="en-US" sz="1000" dirty="0">
                          <a:effectLst/>
                        </a:rPr>
                        <a:t>Sunday 11</a:t>
                      </a:r>
                      <a:r>
                        <a:rPr lang="en-US" sz="1000" baseline="30000" dirty="0">
                          <a:effectLst/>
                        </a:rPr>
                        <a:t>th</a:t>
                      </a:r>
                      <a:r>
                        <a:rPr lang="en-US" sz="1000" dirty="0">
                          <a:effectLst/>
                        </a:rPr>
                        <a:t> December </a:t>
                      </a:r>
                      <a:endParaRPr lang="en-US" sz="1000" b="0" i="0">
                        <a:effectLst/>
                      </a:endParaRPr>
                    </a:p>
                  </a:txBody>
                  <a:tcPr/>
                </a:tc>
                <a:tc>
                  <a:txBody>
                    <a:bodyPr/>
                    <a:lstStyle/>
                    <a:p>
                      <a:pPr fontAlgn="t"/>
                      <a:endParaRPr lang="en-US" sz="1000" dirty="0">
                        <a:effectLst/>
                      </a:endParaRPr>
                    </a:p>
                    <a:p>
                      <a:pPr algn="l" rtl="0" fontAlgn="base"/>
                      <a:r>
                        <a:rPr lang="en-US" sz="1000" dirty="0">
                          <a:effectLst/>
                        </a:rPr>
                        <a:t>45 minutes </a:t>
                      </a:r>
                      <a:endParaRPr lang="en-US" sz="1000" b="0" i="0">
                        <a:effectLst/>
                      </a:endParaRPr>
                    </a:p>
                  </a:txBody>
                  <a:tcPr/>
                </a:tc>
                <a:tc>
                  <a:txBody>
                    <a:bodyPr/>
                    <a:lstStyle/>
                    <a:p>
                      <a:pPr fontAlgn="t"/>
                      <a:endParaRPr lang="en-US" sz="1000" dirty="0">
                        <a:effectLst/>
                      </a:endParaRPr>
                    </a:p>
                    <a:p>
                      <a:pPr algn="l" rtl="0" fontAlgn="base"/>
                      <a:r>
                        <a:rPr lang="en-US" sz="1000" dirty="0">
                          <a:effectLst/>
                        </a:rPr>
                        <a:t>Microsoft Teams </a:t>
                      </a:r>
                      <a:endParaRPr lang="en-US" sz="1000" b="0" i="0">
                        <a:effectLst/>
                      </a:endParaRPr>
                    </a:p>
                  </a:txBody>
                  <a:tcPr/>
                </a:tc>
                <a:tc>
                  <a:txBody>
                    <a:bodyPr/>
                    <a:lstStyle/>
                    <a:p>
                      <a:pPr fontAlgn="t"/>
                      <a:endParaRPr lang="en-US" sz="1000" dirty="0">
                        <a:effectLst/>
                      </a:endParaRPr>
                    </a:p>
                    <a:p>
                      <a:pPr algn="l" rtl="0" fontAlgn="base"/>
                      <a:r>
                        <a:rPr lang="en-US" sz="1000" dirty="0">
                          <a:effectLst/>
                        </a:rPr>
                        <a:t>Final checks; proof-reading each other's work and providing feedback. </a:t>
                      </a:r>
                      <a:endParaRPr lang="en-US" sz="1000" b="0" i="0">
                        <a:effectLst/>
                      </a:endParaRPr>
                    </a:p>
                  </a:txBody>
                  <a:tcPr/>
                </a:tc>
                <a:extLst>
                  <a:ext uri="{0D108BD9-81ED-4DB2-BD59-A6C34878D82A}">
                    <a16:rowId xmlns:a16="http://schemas.microsoft.com/office/drawing/2014/main" val="834176307"/>
                  </a:ext>
                </a:extLst>
              </a:tr>
            </a:tbl>
          </a:graphicData>
        </a:graphic>
      </p:graphicFrame>
    </p:spTree>
    <p:extLst>
      <p:ext uri="{BB962C8B-B14F-4D97-AF65-F5344CB8AC3E}">
        <p14:creationId xmlns:p14="http://schemas.microsoft.com/office/powerpoint/2010/main" val="8160419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7ed55de-976e-4972-8829-5a93580226c1">
      <UserInfo>
        <DisplayName>Alison Connaughton</DisplayName>
        <AccountId>15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9ABC9C65C9A864FB33241B1CC381314" ma:contentTypeVersion="5" ma:contentTypeDescription="Create a new document." ma:contentTypeScope="" ma:versionID="6864413ae9d7dc1f61f62e809013754e">
  <xsd:schema xmlns:xsd="http://www.w3.org/2001/XMLSchema" xmlns:xs="http://www.w3.org/2001/XMLSchema" xmlns:p="http://schemas.microsoft.com/office/2006/metadata/properties" xmlns:ns2="dc33c860-05b6-4c3a-b333-72ea4b87602b" xmlns:ns3="37ed55de-976e-4972-8829-5a93580226c1" targetNamespace="http://schemas.microsoft.com/office/2006/metadata/properties" ma:root="true" ma:fieldsID="0d9c93d5cebbb5441665746cd5870f3f" ns2:_="" ns3:_="">
    <xsd:import namespace="dc33c860-05b6-4c3a-b333-72ea4b87602b"/>
    <xsd:import namespace="37ed55de-976e-4972-8829-5a93580226c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33c860-05b6-4c3a-b333-72ea4b87602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7ed55de-976e-4972-8829-5a93580226c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BBF0270-DF79-4D00-BE7A-15E9D5CD9046}">
  <ds:schemaRefs>
    <ds:schemaRef ds:uri="http://schemas.microsoft.com/sharepoint/v3/contenttype/forms"/>
  </ds:schemaRefs>
</ds:datastoreItem>
</file>

<file path=customXml/itemProps2.xml><?xml version="1.0" encoding="utf-8"?>
<ds:datastoreItem xmlns:ds="http://schemas.openxmlformats.org/officeDocument/2006/customXml" ds:itemID="{250BDC55-1068-471A-9E61-6CDEABB7C7E4}">
  <ds:schemaRefs>
    <ds:schemaRef ds:uri="37ed55de-976e-4972-8829-5a93580226c1"/>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2D142CE2-8942-404B-B270-3D55FE75F99A}">
  <ds:schemaRefs>
    <ds:schemaRef ds:uri="37ed55de-976e-4972-8829-5a93580226c1"/>
    <ds:schemaRef ds:uri="dc33c860-05b6-4c3a-b333-72ea4b87602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6203</Words>
  <Application>Microsoft Office PowerPoint</Application>
  <PresentationFormat>Widescreen</PresentationFormat>
  <Paragraphs>467</Paragraphs>
  <Slides>62</Slides>
  <Notes>0</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STCaiyun</vt:lpstr>
      <vt:lpstr>Arial</vt:lpstr>
      <vt:lpstr>Century Gothic</vt:lpstr>
      <vt:lpstr>Freestyle Script</vt:lpstr>
      <vt:lpstr>Times New Roman</vt:lpstr>
      <vt:lpstr>Wingdings</vt:lpstr>
      <vt:lpstr>Wingdings 3</vt:lpstr>
      <vt:lpstr>Ion Boardroom</vt:lpstr>
      <vt:lpstr>The Link Between Body Image, Eating Disorders and Social Media</vt:lpstr>
      <vt:lpstr>Aims &amp; objectives of the presentation</vt:lpstr>
      <vt:lpstr>PowerPoint Presentation</vt:lpstr>
      <vt:lpstr>Introduction to body image</vt:lpstr>
      <vt:lpstr>PowerPoint Presentation</vt:lpstr>
      <vt:lpstr>Exercise and body image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Social media</vt:lpstr>
      <vt:lpstr>What is social media used for?  Social media are interactive media platforms that make it easier to share content through online communities and networks, including information, ideas, and other kinds of expression. There has been a large amount of research on the varied psychological effects of using social media, especially on body image, as a result of its launch and quick rise to popularity (Jarman et al., 2022).</vt:lpstr>
      <vt:lpstr>How many people use social media?</vt:lpstr>
      <vt:lpstr>PowerPoint Presentation</vt:lpstr>
      <vt:lpstr>What do you use social media for?</vt:lpstr>
      <vt:lpstr>PowerPoint Presentation</vt:lpstr>
      <vt:lpstr>Instagram</vt:lpstr>
      <vt:lpstr>https://youtu.be/z2T-Rh838GA </vt:lpstr>
      <vt:lpstr>Instagram vs reality </vt:lpstr>
      <vt:lpstr>PowerPoint Presentation</vt:lpstr>
      <vt:lpstr>PowerPoint Presentation</vt:lpstr>
      <vt:lpstr>PowerPoint Presentation</vt:lpstr>
      <vt:lpstr>So, what can we do to stop the rise of poor body image?</vt:lpstr>
      <vt:lpstr>PowerPoint Presentation</vt:lpstr>
      <vt:lpstr>Body image disorders</vt:lpstr>
      <vt:lpstr>PowerPoint Presentation</vt:lpstr>
      <vt:lpstr>PowerPoint Presentation</vt:lpstr>
      <vt:lpstr>PowerPoint Presentation</vt:lpstr>
      <vt:lpstr>PowerPoint Presentation</vt:lpstr>
      <vt:lpstr>PowerPoint Presentation</vt:lpstr>
      <vt:lpstr>Reference List  </vt:lpstr>
      <vt:lpstr>Eating disorders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PowerPoint Presentation</vt:lpstr>
      <vt:lpstr>PowerPoint Presentation</vt:lpstr>
      <vt:lpstr>Questions?</vt:lpstr>
      <vt:lpstr>PowerPoint Presentation</vt:lpstr>
      <vt:lpstr>Record of Group Meetings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Body Image and Social Media</dc:title>
  <dc:creator>Kasey Jones</dc:creator>
  <cp:lastModifiedBy>Kasey Jones</cp:lastModifiedBy>
  <cp:revision>197</cp:revision>
  <dcterms:created xsi:type="dcterms:W3CDTF">2022-10-27T21:33:29Z</dcterms:created>
  <dcterms:modified xsi:type="dcterms:W3CDTF">2022-12-16T12:00:05Z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0x010100C9ABC9C65C9A864FB33241B1CC381314</vt:lpwstr>
  </property>
</Properties>
</file>