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ink/ink1.xml" ContentType="application/inkml+xml"/>
  <Override PartName="/ppt/ink/ink2.xml" ContentType="application/inkml+xml"/>
  <Override PartName="/ppt/ink/ink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notesMasterIdLst>
    <p:notesMasterId r:id="rId25"/>
  </p:notesMasterIdLst>
  <p:sldIdLst>
    <p:sldId id="266" r:id="rId2"/>
    <p:sldId id="267" r:id="rId3"/>
    <p:sldId id="256" r:id="rId4"/>
    <p:sldId id="258" r:id="rId5"/>
    <p:sldId id="259" r:id="rId6"/>
    <p:sldId id="260" r:id="rId7"/>
    <p:sldId id="276" r:id="rId8"/>
    <p:sldId id="277" r:id="rId9"/>
    <p:sldId id="278" r:id="rId10"/>
    <p:sldId id="279" r:id="rId11"/>
    <p:sldId id="280" r:id="rId12"/>
    <p:sldId id="265" r:id="rId13"/>
    <p:sldId id="257" r:id="rId14"/>
    <p:sldId id="261" r:id="rId15"/>
    <p:sldId id="262" r:id="rId16"/>
    <p:sldId id="263" r:id="rId17"/>
    <p:sldId id="264" r:id="rId18"/>
    <p:sldId id="274" r:id="rId19"/>
    <p:sldId id="269" r:id="rId20"/>
    <p:sldId id="270" r:id="rId21"/>
    <p:sldId id="271" r:id="rId22"/>
    <p:sldId id="272" r:id="rId23"/>
    <p:sldId id="27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0F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04"/>
  </p:normalViewPr>
  <p:slideViewPr>
    <p:cSldViewPr snapToGrid="0">
      <p:cViewPr varScale="1">
        <p:scale>
          <a:sx n="105" d="100"/>
          <a:sy n="105" d="100"/>
        </p:scale>
        <p:origin x="8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Vasuruban\Desktop\BMSW4006-MANAGIN%20ENTERPRISES%20THE%2021ST%20CENTURYNew%20folder\Charts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800"/>
            </a:pPr>
            <a:r>
              <a:rPr lang="en-GB" sz="3600" b="1" i="0" dirty="0">
                <a:latin typeface="Arial" panose="020B0604020202020204" pitchFamily="34" charset="0"/>
                <a:cs typeface="Arial" panose="020B0604020202020204" pitchFamily="34" charset="0"/>
              </a:rPr>
              <a:t>Expenses Analysis Chart</a:t>
            </a:r>
          </a:p>
        </c:rich>
      </c:tx>
      <c:layout>
        <c:manualLayout>
          <c:xMode val="edge"/>
          <c:yMode val="edge"/>
          <c:x val="0.20827314201213373"/>
          <c:y val="1.3577696228447412E-2"/>
        </c:manualLayout>
      </c:layout>
      <c:overlay val="0"/>
    </c:title>
    <c:autoTitleDeleted val="0"/>
    <c:view3D>
      <c:rotX val="20"/>
      <c:rotY val="9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stacked"/>
        <c:varyColors val="0"/>
        <c:ser>
          <c:idx val="0"/>
          <c:order val="0"/>
          <c:invertIfNegative val="0"/>
          <c:cat>
            <c:strRef>
              <c:f>'Profit and Loss'!$A$31:$A$36</c:f>
              <c:strCache>
                <c:ptCount val="6"/>
                <c:pt idx="0">
                  <c:v>Rent</c:v>
                </c:pt>
                <c:pt idx="1">
                  <c:v>Staff, Training, Uniform</c:v>
                </c:pt>
                <c:pt idx="2">
                  <c:v>Fuel and Transport</c:v>
                </c:pt>
                <c:pt idx="3">
                  <c:v>Advertisement and Marketing</c:v>
                </c:pt>
                <c:pt idx="4">
                  <c:v>Equipment, Repairs and Maintenance </c:v>
                </c:pt>
                <c:pt idx="5">
                  <c:v>Other, Charity Donation </c:v>
                </c:pt>
              </c:strCache>
            </c:strRef>
          </c:cat>
          <c:val>
            <c:numRef>
              <c:f>'Profit and Loss'!$B$31:$B$36</c:f>
              <c:numCache>
                <c:formatCode>_-* #,##0.00_-;\-* #,##0.00_-;_-* "-"??_-;_-@_-</c:formatCode>
                <c:ptCount val="6"/>
                <c:pt idx="0" formatCode="#,##0.00">
                  <c:v>120000</c:v>
                </c:pt>
                <c:pt idx="1">
                  <c:v>75000</c:v>
                </c:pt>
                <c:pt idx="2">
                  <c:v>51000</c:v>
                </c:pt>
                <c:pt idx="3">
                  <c:v>30000</c:v>
                </c:pt>
                <c:pt idx="4">
                  <c:v>32000</c:v>
                </c:pt>
                <c:pt idx="5">
                  <c:v>14000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C99-5B4B-8AD2-0601454FA1A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55"/>
        <c:gapDepth val="55"/>
        <c:shape val="pyramid"/>
        <c:axId val="110145536"/>
        <c:axId val="110147840"/>
        <c:axId val="0"/>
      </c:bar3DChart>
      <c:catAx>
        <c:axId val="1101455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one"/>
        <c:crossAx val="110147840"/>
        <c:crosses val="autoZero"/>
        <c:auto val="1"/>
        <c:lblAlgn val="ctr"/>
        <c:lblOffset val="100"/>
        <c:noMultiLvlLbl val="0"/>
      </c:catAx>
      <c:valAx>
        <c:axId val="110147840"/>
        <c:scaling>
          <c:orientation val="minMax"/>
        </c:scaling>
        <c:delete val="0"/>
        <c:axPos val="l"/>
        <c:majorGridlines/>
        <c:numFmt formatCode="#,##0.00" sourceLinked="1"/>
        <c:majorTickMark val="none"/>
        <c:minorTickMark val="none"/>
        <c:tickLblPos val="nextTo"/>
        <c:crossAx val="110145536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2-12T04:04:00.1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2-12T04:04:00.5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2-12T04:04:01.02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BD68F6-6BC9-BA42-A196-2525DD9A5B28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302162-F217-1942-8766-FB3E6D5E7B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987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9843CF-9CBF-4462-8D34-887652281CD9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632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83D70-91AA-429A-BD57-1CB6792B3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1078030"/>
            <a:ext cx="9288096" cy="2956718"/>
          </a:xfrm>
        </p:spPr>
        <p:txBody>
          <a:bodyPr anchor="t">
            <a:noAutofit/>
          </a:bodyPr>
          <a:lstStyle>
            <a:lvl1pPr algn="l">
              <a:defRPr sz="66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4455621"/>
            <a:ext cx="9288096" cy="1435331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149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405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8007D-9B1D-4E2C-B38F-29C682099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9127"/>
            <a:ext cx="9272260" cy="3472874"/>
          </a:xfrm>
        </p:spPr>
        <p:txBody>
          <a:bodyPr anchor="t">
            <a:normAutofit/>
          </a:bodyPr>
          <a:lstStyle>
            <a:lvl1pPr>
              <a:defRPr sz="4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60C51B-B525-4032-9D08-2978D7367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0939" y="4572000"/>
            <a:ext cx="9272262" cy="1320801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743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9890066" cy="12942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717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84333"/>
            <a:ext cx="9949455" cy="838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551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728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48B02B-A32A-4383-BBC7-0C383390A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FF7E77-47E0-4F9E-9148-8D0C59C0C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8005A2-ECF0-4759-A17B-FDECE8068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235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1DD4B-5676-477E-8C52-4C1CF160F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4448"/>
            <a:ext cx="3785860" cy="1554362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A3E63-EB15-4D82-BF2B-36BB030C4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500" y="922689"/>
            <a:ext cx="5486002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E994E-BAB7-43DC-A0E4-C779CF2A3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701254"/>
            <a:ext cx="3785860" cy="316773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EFAAA-1B70-42AA-ADCC-F49B58132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C7B6CC-1C13-4F34-AC86-CCD442C8C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1B638-9061-41AD-AF47-73A4AF8B7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636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F3C43-1676-4A29-83F9-D788ED2E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7280"/>
            <a:ext cx="3785860" cy="1559740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14A903-97C7-4349-B8CE-1BBED1942E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4500" y="1143000"/>
            <a:ext cx="54864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0A9F58-4AEB-4286-98F7-3C77AA913B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697480"/>
            <a:ext cx="3785860" cy="309342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55A58-F085-4500-AF61-045B12C8F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36470-561D-49AE-AC84-B79D483FD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EF2BE2-DF21-4683-9D5F-849A525F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247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6C900-05BC-4021-B69F-2DAF974B7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26E227-253A-44A0-9404-1CFD8CE41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134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CF945-D70F-49C1-8CE5-5758C11660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2100" y="1091381"/>
            <a:ext cx="2171700" cy="4953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FDB721-04AA-4330-8045-3F2D9BB4BC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091381"/>
            <a:ext cx="8265340" cy="4953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18C15-991C-4C71-8DCD-DB3B38888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28CC3-5830-4EFA-B28E-1648904DE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A91B6-E419-4483-9B66-3C758788B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447C6A-78C3-4687-9A71-A05DBF6700DE}"/>
              </a:ext>
            </a:extLst>
          </p:cNvPr>
          <p:cNvCxnSpPr>
            <a:cxnSpLocks/>
          </p:cNvCxnSpPr>
          <p:nvPr/>
        </p:nvCxnSpPr>
        <p:spPr>
          <a:xfrm>
            <a:off x="11387805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7628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12942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447778"/>
            <a:ext cx="9922764" cy="3838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15200" y="6389688"/>
            <a:ext cx="36953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A1E45834-53BD-4C8F-B791-CD5378F4150E}" type="datetimeFigureOut">
              <a:rPr lang="en-US" smtClean="0"/>
              <a:t>12/13/22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90940" y="6389688"/>
            <a:ext cx="44335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3190" y="6389688"/>
            <a:ext cx="9402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8689CE0-64D2-447C-9C1F-872D111D8AC3}"/>
              </a:ext>
            </a:extLst>
          </p:cNvPr>
          <p:cNvCxnSpPr>
            <a:cxnSpLocks/>
          </p:cNvCxnSpPr>
          <p:nvPr/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305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24" r:id="rId6"/>
    <p:sldLayoutId id="2147483719" r:id="rId7"/>
    <p:sldLayoutId id="2147483720" r:id="rId8"/>
    <p:sldLayoutId id="2147483721" r:id="rId9"/>
    <p:sldLayoutId id="2147483723" r:id="rId10"/>
    <p:sldLayoutId id="214748372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400" b="1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5" Type="http://schemas.openxmlformats.org/officeDocument/2006/relationships/customXml" Target="../ink/ink3.xml"/><Relationship Id="rId4" Type="http://schemas.openxmlformats.org/officeDocument/2006/relationships/customXml" Target="../ink/ink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ntrapositionmagazine.com/wp-content/uploads/2019/07/hotel-profit-and-loss-statement-format-700x917.jpg" TargetMode="External"/><Relationship Id="rId2" Type="http://schemas.openxmlformats.org/officeDocument/2006/relationships/hyperlink" Target="https://ghcc.org/en/5-steps-to-set-smart-objectives-exampl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3B168A7-66FE-4359-9866-CBB841A7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26DFC5-E028-BC01-FCBD-92E8F6AFBF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054" y="621670"/>
            <a:ext cx="5439154" cy="204216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br>
              <a:rPr lang="en-US" sz="3600" b="1" kern="1200" cap="none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 cap="none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Plan </a:t>
            </a:r>
            <a:br>
              <a:rPr lang="en-US" sz="3600" kern="1200" cap="none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kern="1200" cap="none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Sky Apartment Hotel </a:t>
            </a:r>
            <a:endParaRPr lang="en-US" sz="3600" kern="1200" cap="none" baseline="0" dirty="0">
              <a:solidFill>
                <a:schemeClr val="tx1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34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D9FC47B2-848F-1CAB-BDC4-261D3DE0EC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054" y="3023616"/>
            <a:ext cx="5218174" cy="3451799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Managing Enterprise in the 21st Century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Module code: BMSW4006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Module Leader: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Hossein Shokri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Submission day: 13</a:t>
            </a:r>
            <a:r>
              <a:rPr lang="en-US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Dec 2022</a:t>
            </a:r>
          </a:p>
          <a:p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GROUP 2 </a:t>
            </a:r>
          </a:p>
          <a:p>
            <a:pPr indent="-228600">
              <a:buFont typeface="Neue Haas Grotesk Text Pro" panose="020B0504020202020204" pitchFamily="34" charset="0"/>
              <a:buChar char="-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Diego Torres //Nº2133739</a:t>
            </a:r>
          </a:p>
          <a:p>
            <a:pPr indent="-228600">
              <a:buFont typeface="Neue Haas Grotesk Text Pro" panose="020B0504020202020204" pitchFamily="34" charset="0"/>
              <a:buChar char="-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Maria Ayovi //Nº2133891</a:t>
            </a:r>
          </a:p>
          <a:p>
            <a:pPr indent="-228600">
              <a:buFont typeface="Neue Haas Grotesk Text Pro" panose="020B0504020202020204" pitchFamily="34" charset="0"/>
              <a:buChar char="-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Michael Lloyd //Nº2131890</a:t>
            </a:r>
          </a:p>
          <a:p>
            <a:pPr indent="-228600">
              <a:buFont typeface="Neue Haas Grotesk Text Pro" panose="020B0504020202020204" pitchFamily="34" charset="0"/>
              <a:buChar char="-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Liviu Dragoi //Nº2133524</a:t>
            </a:r>
          </a:p>
          <a:p>
            <a:pPr indent="-228600">
              <a:buFont typeface="Neue Haas Grotesk Text Pro" panose="020B0504020202020204" pitchFamily="34" charset="0"/>
              <a:buChar char="-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Vasuruban Nadarajha //Nº2133550</a:t>
            </a:r>
          </a:p>
          <a:p>
            <a:pPr indent="-228600">
              <a:buFont typeface="Neue Haas Grotesk Text Pro" panose="020B0504020202020204" pitchFamily="34" charset="0"/>
              <a:buChar char="-"/>
            </a:pPr>
            <a:endParaRPr lang="en-US" sz="800" dirty="0"/>
          </a:p>
          <a:p>
            <a:pPr indent="-228600">
              <a:buFont typeface="Neue Haas Grotesk Text Pro" panose="020B0504020202020204" pitchFamily="34" charset="0"/>
              <a:buChar char="-"/>
            </a:pPr>
            <a:endParaRPr lang="en-US" sz="800" dirty="0"/>
          </a:p>
        </p:txBody>
      </p:sp>
      <p:pic>
        <p:nvPicPr>
          <p:cNvPr id="18" name="Picture 4" descr="A glass building with plants on the terrace">
            <a:extLst>
              <a:ext uri="{FF2B5EF4-FFF2-40B4-BE49-F238E27FC236}">
                <a16:creationId xmlns:a16="http://schemas.microsoft.com/office/drawing/2014/main" id="{E1A602B8-77B1-1820-7C91-B28CD55776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12" r="29091" b="-1"/>
          <a:stretch/>
        </p:blipFill>
        <p:spPr>
          <a:xfrm>
            <a:off x="5524500" y="10"/>
            <a:ext cx="6667501" cy="6857990"/>
          </a:xfrm>
          <a:prstGeom prst="rect">
            <a:avLst/>
          </a:prstGeom>
        </p:spPr>
      </p:pic>
      <p:pic>
        <p:nvPicPr>
          <p:cNvPr id="4100" name="Picture 4" descr="University of Wales Trinity Saint David UK | Ranking, Courses">
            <a:extLst>
              <a:ext uri="{FF2B5EF4-FFF2-40B4-BE49-F238E27FC236}">
                <a16:creationId xmlns:a16="http://schemas.microsoft.com/office/drawing/2014/main" id="{1B18E6A7-7067-77C8-84E7-700BEB820D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1954" y="5915025"/>
            <a:ext cx="2044700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721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7BAB60E1-3066-43D0-BDD2-96DC8AC58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A67FB93-E092-450C-8675-960F10D5C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D05ECE2C-1895-CBBE-4DE5-67E7539BF9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C6356B-5AE5-5CBF-742E-880157E37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969" y="955839"/>
            <a:ext cx="10084271" cy="1820488"/>
          </a:xfrm>
        </p:spPr>
        <p:txBody>
          <a:bodyPr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r>
              <a:rPr lang="en-US" sz="6000" dirty="0">
                <a:solidFill>
                  <a:srgbClr val="FFFFFF"/>
                </a:solidFill>
              </a:rPr>
              <a:t> 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3881"/>
            <a:ext cx="804195" cy="0"/>
          </a:xfrm>
          <a:prstGeom prst="line">
            <a:avLst/>
          </a:prstGeom>
          <a:ln w="8572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65A0F-6ED2-D9EE-713B-0B2A12F55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812" y="2236661"/>
            <a:ext cx="10767595" cy="4250760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en-US" sz="2800" dirty="0">
                <a:solidFill>
                  <a:srgbClr val="FFFFFF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Business Concepts. // Maria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en-US" sz="2800" dirty="0">
                <a:solidFill>
                  <a:srgbClr val="FFFFFF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Marketing Analysis and Marketing Plan. // Liviu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en-US" sz="2800" dirty="0">
                <a:solidFill>
                  <a:srgbClr val="FFFFFF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Management Team // Michael (N/A)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en-US" sz="2800" dirty="0">
                <a:solidFill>
                  <a:srgbClr val="FFFFFF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Finance Plan. // Vasuruban</a:t>
            </a:r>
          </a:p>
          <a:p>
            <a:pPr>
              <a:lnSpc>
                <a:spcPct val="120000"/>
              </a:lnSpc>
              <a:buFont typeface="Wingdings" pitchFamily="2" charset="2"/>
              <a:buChar char="v"/>
            </a:pPr>
            <a:r>
              <a:rPr lang="en-US" sz="2800" dirty="0">
                <a:solidFill>
                  <a:srgbClr val="FFFFFF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Operations and Management Plan. // Diego</a:t>
            </a:r>
          </a:p>
          <a:p>
            <a:pPr>
              <a:lnSpc>
                <a:spcPct val="120000"/>
              </a:lnSpc>
            </a:pPr>
            <a:endParaRPr lang="en-US" dirty="0">
              <a:solidFill>
                <a:srgbClr val="FFFFFF"/>
              </a:solidFill>
            </a:endParaRPr>
          </a:p>
          <a:p>
            <a:pPr>
              <a:lnSpc>
                <a:spcPct val="120000"/>
              </a:lnSpc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689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11C99DC-C3C5-4EBE-91DD-345109C3D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D5BEB0-5907-7E36-42B8-231E7CE572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442395"/>
            <a:ext cx="5524499" cy="3495365"/>
          </a:xfrm>
        </p:spPr>
        <p:txBody>
          <a:bodyPr anchor="t">
            <a:normAutofit fontScale="90000"/>
          </a:bodyPr>
          <a:lstStyle/>
          <a:p>
            <a:pPr algn="ctr"/>
            <a:br>
              <a:rPr lang="en-US" sz="2800" dirty="0"/>
            </a:br>
            <a:br>
              <a:rPr lang="en-US" sz="2800" dirty="0"/>
            </a:b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Business concepts</a:t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Sky apartment hotel </a:t>
            </a:r>
            <a:br>
              <a:rPr lang="en-US" sz="2800" dirty="0"/>
            </a:br>
            <a:endParaRPr lang="en-US" sz="2800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684" y="118679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Looking up at tall buildings&#10;&#10;Description automatically generated with low confidence">
            <a:extLst>
              <a:ext uri="{FF2B5EF4-FFF2-40B4-BE49-F238E27FC236}">
                <a16:creationId xmlns:a16="http://schemas.microsoft.com/office/drawing/2014/main" id="{21864D34-8032-528E-C84A-3E49C9E1AF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312"/>
          <a:stretch/>
        </p:blipFill>
        <p:spPr>
          <a:xfrm>
            <a:off x="5524500" y="1"/>
            <a:ext cx="6667501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8E17871-6849-2A24-68DA-274A9B1F665D}"/>
              </a:ext>
            </a:extLst>
          </p:cNvPr>
          <p:cNvSpPr txBox="1"/>
          <p:nvPr/>
        </p:nvSpPr>
        <p:spPr>
          <a:xfrm>
            <a:off x="109728" y="6380154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Maria</a:t>
            </a:r>
          </a:p>
        </p:txBody>
      </p:sp>
    </p:spTree>
    <p:extLst>
      <p:ext uri="{BB962C8B-B14F-4D97-AF65-F5344CB8AC3E}">
        <p14:creationId xmlns:p14="http://schemas.microsoft.com/office/powerpoint/2010/main" val="776740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0">
            <a:extLst>
              <a:ext uri="{FF2B5EF4-FFF2-40B4-BE49-F238E27FC236}">
                <a16:creationId xmlns:a16="http://schemas.microsoft.com/office/drawing/2014/main" id="{40DC026F-444B-46C9-BCBE-329183BF5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0CE453-6BB2-9BA8-038C-847B592BF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10270671" cy="770281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Business description </a:t>
            </a:r>
          </a:p>
        </p:txBody>
      </p:sp>
      <p:cxnSp>
        <p:nvCxnSpPr>
          <p:cNvPr id="1036" name="Straight Connector 1032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5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8DDA7-83E7-DE38-6D6A-B3D69D66BD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096" y="2370511"/>
            <a:ext cx="6718031" cy="3693319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Our business name is Sky apartment hotel, the sector is hospitality, and our company is limited edition company LTD</a:t>
            </a:r>
          </a:p>
          <a:p>
            <a:pPr marL="0" indent="0">
              <a:lnSpc>
                <a:spcPct val="120000"/>
              </a:lnSpc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The company is internal cooperation, and franchising.</a:t>
            </a:r>
          </a:p>
          <a:p>
            <a:pPr marL="0" indent="0">
              <a:lnSpc>
                <a:spcPct val="120000"/>
              </a:lnSpc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Our CEO is complete for 5 inversions. </a:t>
            </a:r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dirty="0"/>
          </a:p>
          <a:p>
            <a:pPr marL="0" indent="0">
              <a:lnSpc>
                <a:spcPct val="120000"/>
              </a:lnSpc>
              <a:buNone/>
            </a:pPr>
            <a:endParaRPr lang="en-US" dirty="0"/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dirty="0"/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dirty="0"/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dirty="0"/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dirty="0"/>
          </a:p>
          <a:p>
            <a:pPr marL="0" indent="0">
              <a:lnSpc>
                <a:spcPct val="120000"/>
              </a:lnSpc>
              <a:buNone/>
            </a:pPr>
            <a:endParaRPr lang="en-US" dirty="0"/>
          </a:p>
        </p:txBody>
      </p:sp>
      <p:pic>
        <p:nvPicPr>
          <p:cNvPr id="1026" name="Picture 2" descr="Hotel investment guide: How to buy and sell hotel real estate?">
            <a:extLst>
              <a:ext uri="{FF2B5EF4-FFF2-40B4-BE49-F238E27FC236}">
                <a16:creationId xmlns:a16="http://schemas.microsoft.com/office/drawing/2014/main" id="{AAECDF3E-BCDE-79D8-5BDD-908EDFD54B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1" r="10694" b="1"/>
          <a:stretch/>
        </p:blipFill>
        <p:spPr bwMode="auto">
          <a:xfrm>
            <a:off x="7120128" y="1970362"/>
            <a:ext cx="4864847" cy="4493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569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2" name="Rectangle 2061">
            <a:extLst>
              <a:ext uri="{FF2B5EF4-FFF2-40B4-BE49-F238E27FC236}">
                <a16:creationId xmlns:a16="http://schemas.microsoft.com/office/drawing/2014/main" id="{A3B168A7-66FE-4359-9866-CBB841A7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4CEB42-E2F1-59BC-41D2-7FDBD9997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028" y="732210"/>
            <a:ext cx="7796764" cy="687166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Product description </a:t>
            </a:r>
          </a:p>
        </p:txBody>
      </p:sp>
      <p:cxnSp>
        <p:nvCxnSpPr>
          <p:cNvPr id="2064" name="Straight Connector 2063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2800" y="118634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F32E9-CA20-4285-2E1B-410A738C5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" y="2146028"/>
            <a:ext cx="7217664" cy="3976238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Sky hotel is family-friendly hotel that offers a wide range of accommodation type, from rooms to apartment. All this in the peaceful surroundings of our beautiful gardens. </a:t>
            </a:r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Four floor and 100 rooms with all the facilities. </a:t>
            </a:r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Sky Membership benefices. </a:t>
            </a:r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2800" dirty="0"/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1300" dirty="0"/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1300" dirty="0"/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1300" dirty="0"/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1300" dirty="0"/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1300" dirty="0"/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1300" dirty="0"/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1300" dirty="0"/>
          </a:p>
          <a:p>
            <a:pPr marL="0" indent="0">
              <a:lnSpc>
                <a:spcPct val="120000"/>
              </a:lnSpc>
              <a:buNone/>
            </a:pPr>
            <a:endParaRPr lang="en-US" sz="1300" dirty="0"/>
          </a:p>
          <a:p>
            <a:pPr marL="0" indent="0">
              <a:lnSpc>
                <a:spcPct val="120000"/>
              </a:lnSpc>
              <a:buNone/>
            </a:pPr>
            <a:endParaRPr lang="en-US" sz="1300" dirty="0"/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1300" dirty="0"/>
          </a:p>
        </p:txBody>
      </p:sp>
      <p:pic>
        <p:nvPicPr>
          <p:cNvPr id="2054" name="Picture 6" descr="1 Bedroom Studio | 1 Bed Apartment | Viewpointe Apartments">
            <a:extLst>
              <a:ext uri="{FF2B5EF4-FFF2-40B4-BE49-F238E27FC236}">
                <a16:creationId xmlns:a16="http://schemas.microsoft.com/office/drawing/2014/main" id="{E1BC0660-007B-674E-8DFD-5FDB6149DA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1232" y="2036064"/>
            <a:ext cx="4389120" cy="419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1592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40DC026F-444B-46C9-BCBE-329183BF5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BC7B14-93AB-789B-0B0F-CA64C5F29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10270671" cy="1188720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Benefices that the company offers to the customers  </a:t>
            </a:r>
          </a:p>
        </p:txBody>
      </p:sp>
      <p:cxnSp>
        <p:nvCxnSpPr>
          <p:cNvPr id="3081" name="Straight Connector 3080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5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1257F-BD56-117D-F7D9-DA2617A8B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195" y="2593181"/>
            <a:ext cx="6974301" cy="369331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Our service provide online Check-in. </a:t>
            </a:r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Housekeeping service during al the guest stay.</a:t>
            </a:r>
          </a:p>
          <a:p>
            <a:pPr marL="0" indent="0">
              <a:lnSpc>
                <a:spcPct val="120000"/>
              </a:lnSpc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Free Private parking service for all the guest staying with us.</a:t>
            </a:r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15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1500" dirty="0"/>
              <a:t> </a:t>
            </a:r>
          </a:p>
          <a:p>
            <a:pPr>
              <a:lnSpc>
                <a:spcPct val="120000"/>
              </a:lnSpc>
              <a:buFont typeface="Wingdings" pitchFamily="2" charset="2"/>
              <a:buChar char="§"/>
            </a:pPr>
            <a:endParaRPr lang="en-US" sz="1500" dirty="0"/>
          </a:p>
        </p:txBody>
      </p:sp>
      <p:pic>
        <p:nvPicPr>
          <p:cNvPr id="3076" name="Picture 4" descr="Online check-in | LOT.com">
            <a:extLst>
              <a:ext uri="{FF2B5EF4-FFF2-40B4-BE49-F238E27FC236}">
                <a16:creationId xmlns:a16="http://schemas.microsoft.com/office/drawing/2014/main" id="{AD94BEBA-07C3-F44C-598B-FE29D2EC5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9920">
            <a:off x="7076735" y="2447207"/>
            <a:ext cx="1789936" cy="142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My Housekeeper | Kings Langley">
            <a:extLst>
              <a:ext uri="{FF2B5EF4-FFF2-40B4-BE49-F238E27FC236}">
                <a16:creationId xmlns:a16="http://schemas.microsoft.com/office/drawing/2014/main" id="{E2461A7C-0437-256A-FDAA-2F557D53E0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3268" y="2931043"/>
            <a:ext cx="1688171" cy="1809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ree Parking for 14 days in Walsall this Christmas">
            <a:extLst>
              <a:ext uri="{FF2B5EF4-FFF2-40B4-BE49-F238E27FC236}">
                <a16:creationId xmlns:a16="http://schemas.microsoft.com/office/drawing/2014/main" id="{294210A1-E91E-A594-AB13-867B3370EF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847" y="4097869"/>
            <a:ext cx="2286422" cy="227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108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11C99DC-C3C5-4EBE-91DD-345109C3D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D3D64-4B1A-7BE4-9AB9-6C3B64C38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097" y="2846370"/>
            <a:ext cx="6206511" cy="3168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cap="all" dirty="0"/>
              <a:t>Marketing Analysis and Marketing Plan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684" y="118679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AD730672-24B7-DF58-4206-ABDAA2B07B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913" b="6817"/>
          <a:stretch/>
        </p:blipFill>
        <p:spPr>
          <a:xfrm>
            <a:off x="6500813" y="842967"/>
            <a:ext cx="5472112" cy="492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925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4F732-45DD-EDE7-CD38-9C656F44A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454" y="2296911"/>
            <a:ext cx="4687046" cy="323145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700" b="0" kern="12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SKY Hotel </a:t>
            </a:r>
            <a:br>
              <a:rPr lang="en-US" sz="2700" b="0" kern="12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0" kern="12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"Escape the city and relax at our countryside hotel!"</a:t>
            </a:r>
            <a:br>
              <a:rPr lang="en-US" kern="1200" dirty="0">
                <a:solidFill>
                  <a:srgbClr val="080808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endParaRPr lang="en-US" kern="1200" dirty="0">
              <a:solidFill>
                <a:srgbClr val="080808"/>
              </a:solidFill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6970F6-16C7-1B55-D620-6E2744EDA0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1904" y="938568"/>
            <a:ext cx="4974767" cy="498086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C85E9B3-C6E1-13C1-44BB-2CF1A61BE6B3}"/>
              </a:ext>
            </a:extLst>
          </p:cNvPr>
          <p:cNvSpPr txBox="1"/>
          <p:nvPr/>
        </p:nvSpPr>
        <p:spPr>
          <a:xfrm>
            <a:off x="162425" y="6364224"/>
            <a:ext cx="669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Liviu</a:t>
            </a:r>
          </a:p>
        </p:txBody>
      </p:sp>
    </p:spTree>
    <p:extLst>
      <p:ext uri="{BB962C8B-B14F-4D97-AF65-F5344CB8AC3E}">
        <p14:creationId xmlns:p14="http://schemas.microsoft.com/office/powerpoint/2010/main" val="2306190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12145F0-5149-412D-9A3F-1E3051B3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C3CA6-F6FF-B78D-BD94-58A1A2E313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9703" y="762369"/>
            <a:ext cx="10529560" cy="8456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kern="1200" cap="none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Advertising 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5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9FBE9689-6D79-EC7F-4D64-8D1C80FD36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2072646"/>
            <a:ext cx="7315201" cy="42138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285750">
              <a:buFont typeface="Wingdings" pitchFamily="2" charset="2"/>
              <a:buChar char="v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Creating a loyalty program to reward Repeat Guests</a:t>
            </a:r>
          </a:p>
          <a:p>
            <a:pPr marL="400050" indent="-285750">
              <a:buFont typeface="Wingdings" pitchFamily="2" charset="2"/>
              <a:buChar char="v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285750">
              <a:buFont typeface="Wingdings" pitchFamily="2" charset="2"/>
              <a:buChar char="v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Partner with travel websites and online booking platforms, such as Expedia or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Booking.com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to make it easy for potential guests to find and book</a:t>
            </a:r>
          </a:p>
          <a:p>
            <a:pPr marL="171450" indent="-285750">
              <a:buFont typeface="Wingdings" pitchFamily="2" charset="2"/>
              <a:buChar char="v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285750">
              <a:buFont typeface="Wingdings" pitchFamily="2" charset="2"/>
              <a:buChar char="v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Run ads on social media platforms, such as Facebook and Instagram, </a:t>
            </a:r>
          </a:p>
          <a:p>
            <a:pPr marL="342900" indent="-228600">
              <a:buFont typeface="Neue Haas Grotesk Text Pro" panose="020B0504020202020204" pitchFamily="34" charset="0"/>
              <a:buChar char="-"/>
            </a:pPr>
            <a:endParaRPr lang="en-US" sz="1700" dirty="0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78AE903F-9B83-744A-84FC-B712809B53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7315201" y="2455816"/>
            <a:ext cx="4237630" cy="2376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660257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mute="1">
                <p:cTn id="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12145F0-5149-412D-9A3F-1E3051B3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78A3E9-7AED-6F10-968D-773E98C707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9980" y="878808"/>
            <a:ext cx="10529560" cy="6127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kern="1200" cap="none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Audience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5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3C27E1E-333C-2734-A087-59158057AF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1142" y="1814102"/>
            <a:ext cx="7936992" cy="416509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342900">
              <a:buFont typeface="Wingdings" pitchFamily="2" charset="2"/>
              <a:buChar char="v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Tourists visiting nearby attractions or landmarks</a:t>
            </a:r>
          </a:p>
          <a:p>
            <a:pPr marL="114300"/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342900">
              <a:buFont typeface="Wingdings" pitchFamily="2" charset="2"/>
              <a:buChar char="v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Outdoor enthusiasts seeking access to hiking and other nature activities</a:t>
            </a:r>
          </a:p>
          <a:p>
            <a:pPr marL="114300"/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342900">
              <a:buFont typeface="Wingdings" pitchFamily="2" charset="2"/>
              <a:buChar char="v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families looking for a vacation in a natural setting</a:t>
            </a:r>
          </a:p>
          <a:p>
            <a:pPr marL="114300"/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342900">
              <a:buFont typeface="Wingdings" pitchFamily="2" charset="2"/>
              <a:buChar char="v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Young adults 20-34 years old Adults (35-54 years old Seniors 55 years old and above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B97DCB32-CF1C-C64C-0D0F-0230039252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08134" y="1889760"/>
            <a:ext cx="3569338" cy="439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407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B168A7-66FE-4359-9866-CBB841A7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E9FB20-0174-A7C7-2399-72133833B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132" y="2973135"/>
            <a:ext cx="5230368" cy="2042160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Management Team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34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3BFDE-8FE6-6CD3-91F8-C27C0559F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1452" y="3994215"/>
            <a:ext cx="1072896" cy="8558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N/A 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ACD36DA2-4BAD-1AF1-4629-F14C5E9934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28" r="16903" b="-1"/>
          <a:stretch/>
        </p:blipFill>
        <p:spPr>
          <a:xfrm>
            <a:off x="5524500" y="10"/>
            <a:ext cx="6667501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EE90B9-4A54-F6C5-333C-FB4A2A15A777}"/>
              </a:ext>
            </a:extLst>
          </p:cNvPr>
          <p:cNvSpPr txBox="1"/>
          <p:nvPr/>
        </p:nvSpPr>
        <p:spPr>
          <a:xfrm>
            <a:off x="134112" y="6349785"/>
            <a:ext cx="1016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Michael</a:t>
            </a:r>
          </a:p>
        </p:txBody>
      </p:sp>
    </p:spTree>
    <p:extLst>
      <p:ext uri="{BB962C8B-B14F-4D97-AF65-F5344CB8AC3E}">
        <p14:creationId xmlns:p14="http://schemas.microsoft.com/office/powerpoint/2010/main" val="35362415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511C99DC-C3C5-4EBE-91DD-345109C3D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4FB63A-5EF5-D5AF-CA10-6E863C6F9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07215"/>
            <a:ext cx="5659698" cy="34953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cap="all" dirty="0">
                <a:latin typeface="Arial" panose="020B0604020202020204" pitchFamily="34" charset="0"/>
                <a:cs typeface="Arial" panose="020B0604020202020204" pitchFamily="34" charset="0"/>
              </a:rPr>
              <a:t>Financial Plan</a:t>
            </a:r>
            <a:br>
              <a:rPr lang="en-US" sz="3600" cap="all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cap="all" dirty="0">
                <a:latin typeface="Arial" panose="020B0604020202020204" pitchFamily="34" charset="0"/>
                <a:cs typeface="Arial" panose="020B0604020202020204" pitchFamily="34" charset="0"/>
              </a:rPr>
              <a:t>Sky apartment hotel 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684" y="118679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 descr="Codes on papers">
            <a:extLst>
              <a:ext uri="{FF2B5EF4-FFF2-40B4-BE49-F238E27FC236}">
                <a16:creationId xmlns:a16="http://schemas.microsoft.com/office/drawing/2014/main" id="{2B43F392-35A8-49DF-3929-B26B0FEB3E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08" b="12122"/>
          <a:stretch/>
        </p:blipFill>
        <p:spPr>
          <a:xfrm>
            <a:off x="5659698" y="1843929"/>
            <a:ext cx="6069273" cy="34139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4A8FCFF-7096-E41D-EE24-0D542D4F8298}"/>
              </a:ext>
            </a:extLst>
          </p:cNvPr>
          <p:cNvSpPr txBox="1"/>
          <p:nvPr/>
        </p:nvSpPr>
        <p:spPr>
          <a:xfrm>
            <a:off x="170688" y="6402580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Ruben </a:t>
            </a:r>
          </a:p>
        </p:txBody>
      </p:sp>
    </p:spTree>
    <p:extLst>
      <p:ext uri="{BB962C8B-B14F-4D97-AF65-F5344CB8AC3E}">
        <p14:creationId xmlns:p14="http://schemas.microsoft.com/office/powerpoint/2010/main" val="2468695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66872" y="1420896"/>
            <a:ext cx="7643867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 algn="just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lang="en-GB" sz="2000" dirty="0">
                <a:latin typeface="+mj-lt"/>
                <a:ea typeface="Calibri" pitchFamily="34" charset="0"/>
                <a:cs typeface="Arial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Hoteliers - Five of us contributed £ 10,000 each. </a:t>
            </a:r>
          </a:p>
          <a:p>
            <a:pPr lvl="2" algn="just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endParaRPr lang="en-GB" sz="2200" dirty="0">
              <a:latin typeface="Arial" panose="020B0604020202020204" pitchFamily="34" charset="0"/>
              <a:ea typeface="Calibri" pitchFamily="34" charset="0"/>
              <a:cs typeface="Arial" panose="020B0604020202020204" pitchFamily="34" charset="0"/>
            </a:endParaRPr>
          </a:p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		</a:t>
            </a:r>
            <a:r>
              <a:rPr lang="en-GB" sz="2200" dirty="0" err="1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Ruban</a:t>
            </a: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 	- £10,000.00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		</a:t>
            </a:r>
            <a:r>
              <a:rPr lang="en-GB" sz="2200" dirty="0" err="1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Liviu</a:t>
            </a: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	- £10,000.00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		Michael - £10,000.00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		Diego	- £10,000.00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		Maria	- £10,000.00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		Total	- £50,000.00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1866874" y="352044"/>
            <a:ext cx="8229600" cy="8572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defRPr/>
            </a:pPr>
            <a:r>
              <a:rPr lang="en-GB" sz="2800" b="1" dirty="0">
                <a:latin typeface="+mj-lt"/>
                <a:ea typeface="+mj-ea"/>
                <a:cs typeface="+mj-cs"/>
              </a:rPr>
              <a:t>Investment Total - £100,000.00</a:t>
            </a:r>
            <a:r>
              <a:rPr lang="en-GB" sz="2800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9" name="Rectangle 8"/>
          <p:cNvSpPr/>
          <p:nvPr/>
        </p:nvSpPr>
        <p:spPr>
          <a:xfrm>
            <a:off x="1866873" y="4221663"/>
            <a:ext cx="7643867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 algn="just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lang="en-GB" dirty="0">
                <a:latin typeface="+mj-lt"/>
                <a:ea typeface="Calibri" pitchFamily="34" charset="0"/>
                <a:cs typeface="Arial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Obtained Bank Loan for £50,000.00 </a:t>
            </a:r>
          </a:p>
          <a:p>
            <a:pPr lvl="2" algn="just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endParaRPr lang="en-GB" sz="2200" dirty="0">
              <a:latin typeface="Arial" panose="020B0604020202020204" pitchFamily="34" charset="0"/>
              <a:ea typeface="Calibri" pitchFamily="34" charset="0"/>
              <a:cs typeface="Arial" panose="020B0604020202020204" pitchFamily="34" charset="0"/>
            </a:endParaRPr>
          </a:p>
          <a:p>
            <a:pPr lvl="3" algn="just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 5 years </a:t>
            </a:r>
          </a:p>
          <a:p>
            <a:pPr lvl="3" algn="just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 first 3 years 0% interest and the rest 2 years with the interest of 2.5% interest.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866873" y="6075069"/>
            <a:ext cx="7643867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 algn="just"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lang="en-GB" dirty="0">
                <a:latin typeface="+mj-lt"/>
                <a:ea typeface="Calibri" pitchFamily="34" charset="0"/>
                <a:cs typeface="Arial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first 6 months – No salary for Hoteliers   </a:t>
            </a:r>
          </a:p>
        </p:txBody>
      </p:sp>
    </p:spTree>
    <p:extLst>
      <p:ext uri="{BB962C8B-B14F-4D97-AF65-F5344CB8AC3E}">
        <p14:creationId xmlns:p14="http://schemas.microsoft.com/office/powerpoint/2010/main" val="29160124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4035" y="650511"/>
            <a:ext cx="8229600" cy="771509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Profit and Loss Accounts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0835842"/>
              </p:ext>
            </p:extLst>
          </p:nvPr>
        </p:nvGraphicFramePr>
        <p:xfrm>
          <a:off x="3436108" y="1701057"/>
          <a:ext cx="5405454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27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027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781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 Nova" pitchFamily="34" charset="0"/>
                        </a:rPr>
                        <a:t>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 Nova" pitchFamily="34" charset="0"/>
                        </a:rPr>
                        <a:t>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781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 Nova" pitchFamily="34" charset="0"/>
                        </a:rPr>
                        <a:t>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 Nova" pitchFamily="34" charset="0"/>
                        </a:rPr>
                        <a:t>£39, 6000.00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781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 Nova" pitchFamily="34" charset="0"/>
                        </a:rPr>
                        <a:t>Other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 Nova" pitchFamily="34" charset="0"/>
                        </a:rPr>
                        <a:t>£4.000.00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7812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 Nova" pitchFamily="34" charset="0"/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 Nova" pitchFamily="34" charset="0"/>
                        </a:rPr>
                        <a:t>£400,000.00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7812"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Arial Nov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Arial Nova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8400426"/>
              </p:ext>
            </p:extLst>
          </p:nvPr>
        </p:nvGraphicFramePr>
        <p:xfrm>
          <a:off x="3417075" y="4087931"/>
          <a:ext cx="5357850" cy="2433196"/>
        </p:xfrm>
        <a:graphic>
          <a:graphicData uri="http://schemas.openxmlformats.org/drawingml/2006/table">
            <a:tbl>
              <a:tblPr firstRow="1">
                <a:tableStyleId>{3C2FFA5D-87B4-456A-9821-1D502468CF0F}</a:tableStyleId>
              </a:tblPr>
              <a:tblGrid>
                <a:gridCol w="27860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717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8575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1" i="0" u="none" strike="noStrike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Expenses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1" i="0" u="none" strike="noStrike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Amount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885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latin typeface="Arial" pitchFamily="34" charset="0"/>
                          <a:cs typeface="Arial" pitchFamily="34" charset="0"/>
                        </a:rPr>
                        <a:t>Rent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latin typeface="Arial" pitchFamily="34" charset="0"/>
                          <a:cs typeface="Arial" pitchFamily="34" charset="0"/>
                        </a:rPr>
                        <a:t>120,000.00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85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latin typeface="Arial" pitchFamily="34" charset="0"/>
                          <a:cs typeface="Arial" pitchFamily="34" charset="0"/>
                        </a:rPr>
                        <a:t>Staff, Training, Uniform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latin typeface="Arial" pitchFamily="34" charset="0"/>
                          <a:cs typeface="Arial" pitchFamily="34" charset="0"/>
                        </a:rPr>
                        <a:t> 75,000.00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885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latin typeface="Arial" pitchFamily="34" charset="0"/>
                          <a:cs typeface="Arial" pitchFamily="34" charset="0"/>
                        </a:rPr>
                        <a:t>Fuel and Transport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latin typeface="Arial" pitchFamily="34" charset="0"/>
                          <a:cs typeface="Arial" pitchFamily="34" charset="0"/>
                        </a:rPr>
                        <a:t>    51,000.00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643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latin typeface="Arial" pitchFamily="34" charset="0"/>
                          <a:cs typeface="Arial" pitchFamily="34" charset="0"/>
                        </a:rPr>
                        <a:t>Advertisement and Marketing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latin typeface="Arial" pitchFamily="34" charset="0"/>
                          <a:cs typeface="Arial" pitchFamily="34" charset="0"/>
                        </a:rPr>
                        <a:t>    30,000.00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575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latin typeface="Arial" pitchFamily="34" charset="0"/>
                          <a:cs typeface="Arial" pitchFamily="34" charset="0"/>
                        </a:rPr>
                        <a:t>Equipment, Repairs and Maintenance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latin typeface="Arial" pitchFamily="34" charset="0"/>
                          <a:cs typeface="Arial" pitchFamily="34" charset="0"/>
                        </a:rPr>
                        <a:t>    32,000.00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885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latin typeface="Arial" pitchFamily="34" charset="0"/>
                          <a:cs typeface="Arial" pitchFamily="34" charset="0"/>
                        </a:rPr>
                        <a:t>Other, Charity Donation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latin typeface="Arial" pitchFamily="34" charset="0"/>
                          <a:cs typeface="Arial" pitchFamily="34" charset="0"/>
                        </a:rPr>
                        <a:t>    14,000.00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85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Total </a:t>
                      </a: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   322,000.00</a:t>
                      </a: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pic>
        <p:nvPicPr>
          <p:cNvPr id="3" name="Graphic 2" descr="Piggy Bank">
            <a:extLst>
              <a:ext uri="{FF2B5EF4-FFF2-40B4-BE49-F238E27FC236}">
                <a16:creationId xmlns:a16="http://schemas.microsoft.com/office/drawing/2014/main" id="{1DC39B86-58BC-AB5A-E0A1-B23CD1D3B9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5787" y="4292276"/>
            <a:ext cx="2414588" cy="2194250"/>
          </a:xfrm>
          <a:prstGeom prst="rect">
            <a:avLst/>
          </a:prstGeom>
        </p:spPr>
      </p:pic>
      <p:pic>
        <p:nvPicPr>
          <p:cNvPr id="6" name="Graphic 5" descr="Piggy Bank">
            <a:extLst>
              <a:ext uri="{FF2B5EF4-FFF2-40B4-BE49-F238E27FC236}">
                <a16:creationId xmlns:a16="http://schemas.microsoft.com/office/drawing/2014/main" id="{C9A94BEB-A643-76B9-F799-A65E8B291D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5787" y="4966745"/>
            <a:ext cx="2043141" cy="1891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141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0010">
              <a:schemeClr val="bg1"/>
            </a:gs>
            <a:gs pos="0">
              <a:srgbClr val="B0FDFF"/>
            </a:gs>
            <a:gs pos="96000">
              <a:schemeClr val="bg2"/>
            </a:gs>
            <a:gs pos="74000">
              <a:schemeClr val="bg1">
                <a:lumMod val="95000"/>
              </a:schemeClr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1537790"/>
              </p:ext>
            </p:extLst>
          </p:nvPr>
        </p:nvGraphicFramePr>
        <p:xfrm>
          <a:off x="1114425" y="1500174"/>
          <a:ext cx="10229850" cy="4230708"/>
        </p:xfrm>
        <a:graphic>
          <a:graphicData uri="http://schemas.openxmlformats.org/drawingml/2006/table">
            <a:tbl>
              <a:tblPr/>
              <a:tblGrid>
                <a:gridCol w="31807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75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175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035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3158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0351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7544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53794">
                <a:tc gridSpan="7"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 Flow Statement / Quarterly</a:t>
                      </a:r>
                      <a:r>
                        <a:rPr lang="en-GB" sz="2000" b="0" i="0" u="none" strike="noStrike" baseline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5400" cap="flat" cmpd="dbl" algn="ctr">
                      <a:solidFill>
                        <a:srgbClr val="27272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1494">
                <a:tc>
                  <a:txBody>
                    <a:bodyPr/>
                    <a:lstStyle/>
                    <a:p>
                      <a:pPr algn="r" fontAlgn="ctr"/>
                      <a:endParaRPr lang="en-GB" sz="1400" b="0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27272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27272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27272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27272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27272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27272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27272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9953"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Fiscal Year 2021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Start-up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Jan. - Mar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Apr-Jun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Jul-Sep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Oct-Dec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1494">
                <a:tc>
                  <a:txBody>
                    <a:bodyPr/>
                    <a:lstStyle/>
                    <a:p>
                      <a:pPr algn="r" fontAlgn="ctr"/>
                      <a:endParaRPr lang="en-GB" sz="1400" b="0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024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80240" marT="0" marB="0" anchor="b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80240" marT="0" marB="0" anchor="b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80240" marT="0" marB="0" anchor="b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80240" marT="0" marB="0" anchor="b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80240" marT="0" marB="0" anchor="b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1494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 Paid Out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400" b="0" i="0" u="none" strike="noStrike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562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Rent</a:t>
                      </a:r>
                    </a:p>
                  </a:txBody>
                  <a:tcPr marL="8024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£30,000.00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£30,000.00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£30,000.00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£30,000.00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£120,000.00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303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Staff Wages, Training, Uniform</a:t>
                      </a:r>
                    </a:p>
                  </a:txBody>
                  <a:tcPr marL="8024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£7,000.00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£16,000.00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£15,000.00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£20,000.00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£17,000.00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£75,000.00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303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Equipment, Maintenance and Repair</a:t>
                      </a:r>
                    </a:p>
                  </a:txBody>
                  <a:tcPr marL="8024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£10,000.00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£8,000.00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£4,000.00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£6,000.00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£4,000.00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£32,000.00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3219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Advertisement and Marketing</a:t>
                      </a:r>
                    </a:p>
                  </a:txBody>
                  <a:tcPr marL="8024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£12,000.00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£3,000.00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£5,000.00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£5,000.00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£5,000.00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£30,000.00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0303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Transport and Fuel</a:t>
                      </a:r>
                    </a:p>
                  </a:txBody>
                  <a:tcPr marL="8024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£5,000.00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£8,100.00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£11,900.00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£17,000.00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£9,000.00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£51,000.00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0303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Other, Charity Donation</a:t>
                      </a:r>
                    </a:p>
                  </a:txBody>
                  <a:tcPr marL="8024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£2,000.00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£3,400.00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£2,500.00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£4,300.00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£1,800.00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£14,000.00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A5A5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8562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Total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£36,000.00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£68,500.00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£68,400.00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£82,300.00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£66,800.00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£322,000.00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0303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Cash Paid In</a:t>
                      </a:r>
                    </a:p>
                  </a:txBody>
                  <a:tcPr marL="8024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400" b="0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8562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Services/Rooms</a:t>
                      </a:r>
                    </a:p>
                  </a:txBody>
                  <a:tcPr marL="8024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0.00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36,000.00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96,000.00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156,000.00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108,000.00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396,000.00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0303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Tips/  Other</a:t>
                      </a:r>
                    </a:p>
                  </a:txBody>
                  <a:tcPr marL="8024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600.00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2,600.00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800.00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4,000.00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8562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Cash Paid In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36,000.00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96,600.00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158,600.00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108,800.00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37609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400,000.00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5A5A5A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85329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499292"/>
              </p:ext>
            </p:extLst>
          </p:nvPr>
        </p:nvGraphicFramePr>
        <p:xfrm>
          <a:off x="852487" y="280602"/>
          <a:ext cx="10487026" cy="5751103"/>
        </p:xfrm>
        <a:graphic>
          <a:graphicData uri="http://schemas.openxmlformats.org/drawingml/2006/table">
            <a:tbl>
              <a:tblPr/>
              <a:tblGrid>
                <a:gridCol w="18826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090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678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737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032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61791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3254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67984">
                <a:tc gridSpan="7"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Break even Analysis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459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 / 2021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Output           (No. of Customers Checked In)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Total Fixed Cost (£) 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Total Variable Cost (£)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Total Cost (£) 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Total Revenue (£) 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Pofit / Loss (£) 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January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10,000.00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3,000.00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13,000.00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6,000.00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       7,000.00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February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10,000.00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6,000.00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16,000.00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12,000.00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       4,000.00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March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10,000.00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9,000.00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19,000.00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18,000.00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       1,000.00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April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10,000.00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12,000.00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22,000.00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24,000.00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2,000.00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10,000.00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15,000.00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25,000.00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30,000.00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5,000.00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June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10,000.00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21,000.00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31,000.00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42,000.00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11,000.00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July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10,000.00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24,000.00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34,000.00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48,000.00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14,000.00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August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10,000.00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30,000.00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40,000.00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60,000.00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20,000.00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September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10,000.00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24,000.00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34,000.00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48,000.00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14,000.00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October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10,000.00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21,000.00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31,000.00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42,000.00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11,000.00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November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10,000.00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18,000.00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28,000.00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36,000.00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8,000.00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December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10,000.00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15,000.00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25,000.00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30,000.00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5,000.00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4729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6600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120,000.00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198,000.00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318,000.00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396,000.00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78,000.00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73649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096397" y="1500174"/>
          <a:ext cx="1094373" cy="304800"/>
        </p:xfrm>
        <a:graphic>
          <a:graphicData uri="http://schemas.openxmlformats.org/drawingml/2006/table">
            <a:tbl>
              <a:tblPr/>
              <a:tblGrid>
                <a:gridCol w="10943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1798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987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2142990" y="5625638"/>
            <a:ext cx="4572000" cy="1631216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"/>
            <a:endParaRPr lang="en-GB" sz="2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">
              <a:buFont typeface="Wingdings" pitchFamily="2" charset="2"/>
              <a:buChar char="Ø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per room is £30.00.</a:t>
            </a:r>
          </a:p>
          <a:p>
            <a:pPr fontAlgn="b">
              <a:buFont typeface="Wingdings" pitchFamily="2" charset="2"/>
              <a:buChar char="Ø"/>
            </a:pPr>
            <a:r>
              <a:rPr lang="en-GB" sz="2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Selinge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Price room is £60.00</a:t>
            </a:r>
          </a:p>
          <a:p>
            <a:pPr fontAlgn="b"/>
            <a:endParaRPr lang="en-GB" sz="1200" dirty="0">
              <a:solidFill>
                <a:srgbClr val="000000"/>
              </a:solidFill>
              <a:latin typeface="Arial"/>
            </a:endParaRPr>
          </a:p>
          <a:p>
            <a:pPr fontAlgn="b"/>
            <a:endParaRPr lang="en-GB" sz="1100" dirty="0">
              <a:solidFill>
                <a:srgbClr val="000000"/>
              </a:solidFill>
              <a:latin typeface="Arial"/>
            </a:endParaRPr>
          </a:p>
          <a:p>
            <a:pPr fontAlgn="b">
              <a:buFont typeface="Wingdings" pitchFamily="2" charset="2"/>
              <a:buChar char="Ø"/>
            </a:pPr>
            <a:endParaRPr lang="en-GB" sz="11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854598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hart 2"/>
          <p:cNvGraphicFramePr/>
          <p:nvPr>
            <p:extLst>
              <p:ext uri="{D42A27DB-BD31-4B8C-83A1-F6EECF244321}">
                <p14:modId xmlns:p14="http://schemas.microsoft.com/office/powerpoint/2010/main" val="3073587571"/>
              </p:ext>
            </p:extLst>
          </p:nvPr>
        </p:nvGraphicFramePr>
        <p:xfrm>
          <a:off x="2381224" y="714356"/>
          <a:ext cx="7549538" cy="37414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2616972"/>
              </p:ext>
            </p:extLst>
          </p:nvPr>
        </p:nvGraphicFramePr>
        <p:xfrm>
          <a:off x="4095731" y="4589469"/>
          <a:ext cx="5391169" cy="20574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1422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488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Rent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120,000.00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599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Staff, Training, Uniform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75,000.00 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599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Fuel and Transport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51,000.00 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599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Advertisement and Marketing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30,000.00 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599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Equipment, Repairs and </a:t>
                      </a:r>
                      <a:r>
                        <a:rPr lang="en-GB" sz="1500" b="0" i="0" u="none" strike="noStrike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Maintenance</a:t>
                      </a:r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32,000.00 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599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Other, Charity Donation 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14,000.00 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8599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8599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322,000.00</a:t>
                      </a:r>
                      <a:endParaRPr lang="en-GB" sz="1500" b="0" i="0" u="none" strike="noStrike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96843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11C99DC-C3C5-4EBE-91DD-345109C3D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BACC9-921B-FA93-EC32-160FE9B41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413" y="2370411"/>
            <a:ext cx="4574722" cy="27431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cap="all" dirty="0">
                <a:latin typeface="Arial" panose="020B0604020202020204" pitchFamily="34" charset="0"/>
                <a:cs typeface="Arial" panose="020B0604020202020204" pitchFamily="34" charset="0"/>
              </a:rPr>
              <a:t>Operation and Management Plan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684" y="118679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16B466CB-9211-20F1-4522-2CEBC0E747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208"/>
          <a:stretch/>
        </p:blipFill>
        <p:spPr>
          <a:xfrm>
            <a:off x="5524500" y="1"/>
            <a:ext cx="6667501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5986AEA-8A55-4422-7589-607ECFD53C9E}"/>
              </a:ext>
            </a:extLst>
          </p:cNvPr>
          <p:cNvSpPr txBox="1"/>
          <p:nvPr/>
        </p:nvSpPr>
        <p:spPr>
          <a:xfrm>
            <a:off x="64991" y="6458236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Diego</a:t>
            </a:r>
          </a:p>
        </p:txBody>
      </p:sp>
    </p:spTree>
    <p:extLst>
      <p:ext uri="{BB962C8B-B14F-4D97-AF65-F5344CB8AC3E}">
        <p14:creationId xmlns:p14="http://schemas.microsoft.com/office/powerpoint/2010/main" val="29831840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B168A7-66FE-4359-9866-CBB841A7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34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AF99B-B14C-1046-8D73-08ACC0EE81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771651"/>
            <a:ext cx="6210300" cy="381693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s-ES" sz="2200" b="1" dirty="0">
                <a:latin typeface="Arial" panose="020B0604020202020204" pitchFamily="34" charset="0"/>
                <a:cs typeface="Arial" panose="020B0604020202020204" pitchFamily="34" charset="0"/>
              </a:rPr>
              <a:t> Operating Expenses Table: </a:t>
            </a:r>
            <a:r>
              <a:rPr lang="es-ES" sz="2200" dirty="0">
                <a:latin typeface="Arial" panose="020B0604020202020204" pitchFamily="34" charset="0"/>
                <a:cs typeface="Arial" panose="020B0604020202020204" pitchFamily="34" charset="0"/>
              </a:rPr>
              <a:t>OH = NE x FE</a:t>
            </a:r>
          </a:p>
          <a:p>
            <a:pPr marL="0" indent="0">
              <a:lnSpc>
                <a:spcPct val="120000"/>
              </a:lnSpc>
              <a:buNone/>
            </a:pPr>
            <a:endParaRPr lang="es-E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s-ES" sz="2200" b="1" dirty="0">
                <a:latin typeface="Arial" panose="020B0604020202020204" pitchFamily="34" charset="0"/>
                <a:cs typeface="Arial" panose="020B0604020202020204" pitchFamily="34" charset="0"/>
              </a:rPr>
              <a:t> Total Capital Table:  </a:t>
            </a:r>
            <a:r>
              <a:rPr lang="es-ES" sz="2200" dirty="0">
                <a:latin typeface="Arial" panose="020B0604020202020204" pitchFamily="34" charset="0"/>
                <a:cs typeface="Arial" panose="020B0604020202020204" pitchFamily="34" charset="0"/>
              </a:rPr>
              <a:t>TC = NC + PC – D</a:t>
            </a:r>
          </a:p>
          <a:p>
            <a:pPr marL="0" indent="0">
              <a:lnSpc>
                <a:spcPct val="120000"/>
              </a:lnSpc>
              <a:buNone/>
            </a:pPr>
            <a:endParaRPr lang="es-E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 Table of Costs of Goods: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Cost of labor, material per unit, number of units sold each year, number of units to be fully assembled, and the number of units in inventory partially assembled</a:t>
            </a:r>
            <a:r>
              <a:rPr lang="es-ES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Picture 4" descr="Antique cash register keys">
            <a:extLst>
              <a:ext uri="{FF2B5EF4-FFF2-40B4-BE49-F238E27FC236}">
                <a16:creationId xmlns:a16="http://schemas.microsoft.com/office/drawing/2014/main" id="{C69FC02E-CD4A-5576-A781-41BCE17871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93" r="19355"/>
          <a:stretch/>
        </p:blipFill>
        <p:spPr>
          <a:xfrm>
            <a:off x="6743700" y="1771651"/>
            <a:ext cx="4914900" cy="43527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A5F3E4-B939-502E-33D6-12513867BE68}"/>
              </a:ext>
            </a:extLst>
          </p:cNvPr>
          <p:cNvSpPr txBox="1"/>
          <p:nvPr/>
        </p:nvSpPr>
        <p:spPr>
          <a:xfrm>
            <a:off x="2532126" y="562660"/>
            <a:ext cx="666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Operation Plan </a:t>
            </a:r>
          </a:p>
        </p:txBody>
      </p:sp>
    </p:spTree>
    <p:extLst>
      <p:ext uri="{BB962C8B-B14F-4D97-AF65-F5344CB8AC3E}">
        <p14:creationId xmlns:p14="http://schemas.microsoft.com/office/powerpoint/2010/main" val="28011308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3B168A7-66FE-4359-9866-CBB841A7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3DDD8D-E870-AD5F-1843-EFA5DF969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6753" y="895085"/>
            <a:ext cx="6195421" cy="582517"/>
          </a:xfrm>
        </p:spPr>
        <p:txBody>
          <a:bodyPr>
            <a:normAutofit fontScale="90000"/>
          </a:bodyPr>
          <a:lstStyle/>
          <a:p>
            <a:pPr algn="ctr"/>
            <a:r>
              <a:rPr lang="es-ES" sz="4000" dirty="0">
                <a:latin typeface="Arial" panose="020B0604020202020204" pitchFamily="34" charset="0"/>
                <a:cs typeface="Arial" panose="020B0604020202020204" pitchFamily="34" charset="0"/>
              </a:rPr>
              <a:t>Technology Plan</a:t>
            </a: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634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98ACF-B2C7-93CC-A843-8117200D4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20" y="1950719"/>
            <a:ext cx="6352032" cy="4211541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q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Use of electronic cards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Use of application for guests of the rooms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Mobile phones for the use of the application and business communication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Computer at the reception.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Use of quality security cameras.</a:t>
            </a:r>
            <a:endParaRPr lang="es-E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Establish Your 2014 Technology Plan">
            <a:extLst>
              <a:ext uri="{FF2B5EF4-FFF2-40B4-BE49-F238E27FC236}">
                <a16:creationId xmlns:a16="http://schemas.microsoft.com/office/drawing/2014/main" id="{928E2163-DCCC-15D5-F7EB-F10BEFD99A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11" r="15093" b="-1"/>
          <a:stretch/>
        </p:blipFill>
        <p:spPr bwMode="auto">
          <a:xfrm>
            <a:off x="7296976" y="1950718"/>
            <a:ext cx="4468304" cy="4211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04906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C098E9EE-1F90-BD99-CE79-551F26FE03E4}"/>
              </a:ext>
            </a:extLst>
          </p:cNvPr>
          <p:cNvGrpSpPr/>
          <p:nvPr/>
        </p:nvGrpSpPr>
        <p:grpSpPr>
          <a:xfrm>
            <a:off x="3568793" y="2146283"/>
            <a:ext cx="5180943" cy="3903070"/>
            <a:chOff x="4426951" y="1658669"/>
            <a:chExt cx="5927307" cy="5122671"/>
          </a:xfrm>
          <a:solidFill>
            <a:srgbClr val="00B0F0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87E9B33-917B-C010-E080-4E80D7036A40}"/>
                </a:ext>
              </a:extLst>
            </p:cNvPr>
            <p:cNvSpPr/>
            <p:nvPr/>
          </p:nvSpPr>
          <p:spPr>
            <a:xfrm>
              <a:off x="6536060" y="1658669"/>
              <a:ext cx="1709089" cy="1110908"/>
            </a:xfrm>
            <a:custGeom>
              <a:avLst/>
              <a:gdLst>
                <a:gd name="connsiteX0" fmla="*/ 0 w 1709089"/>
                <a:gd name="connsiteY0" fmla="*/ 185155 h 1110908"/>
                <a:gd name="connsiteX1" fmla="*/ 185155 w 1709089"/>
                <a:gd name="connsiteY1" fmla="*/ 0 h 1110908"/>
                <a:gd name="connsiteX2" fmla="*/ 1523934 w 1709089"/>
                <a:gd name="connsiteY2" fmla="*/ 0 h 1110908"/>
                <a:gd name="connsiteX3" fmla="*/ 1709089 w 1709089"/>
                <a:gd name="connsiteY3" fmla="*/ 185155 h 1110908"/>
                <a:gd name="connsiteX4" fmla="*/ 1709089 w 1709089"/>
                <a:gd name="connsiteY4" fmla="*/ 925753 h 1110908"/>
                <a:gd name="connsiteX5" fmla="*/ 1523934 w 1709089"/>
                <a:gd name="connsiteY5" fmla="*/ 1110908 h 1110908"/>
                <a:gd name="connsiteX6" fmla="*/ 185155 w 1709089"/>
                <a:gd name="connsiteY6" fmla="*/ 1110908 h 1110908"/>
                <a:gd name="connsiteX7" fmla="*/ 0 w 1709089"/>
                <a:gd name="connsiteY7" fmla="*/ 925753 h 1110908"/>
                <a:gd name="connsiteX8" fmla="*/ 0 w 1709089"/>
                <a:gd name="connsiteY8" fmla="*/ 185155 h 111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09089" h="1110908">
                  <a:moveTo>
                    <a:pt x="0" y="185155"/>
                  </a:moveTo>
                  <a:cubicBezTo>
                    <a:pt x="0" y="82897"/>
                    <a:pt x="82897" y="0"/>
                    <a:pt x="185155" y="0"/>
                  </a:cubicBezTo>
                  <a:lnTo>
                    <a:pt x="1523934" y="0"/>
                  </a:lnTo>
                  <a:cubicBezTo>
                    <a:pt x="1626192" y="0"/>
                    <a:pt x="1709089" y="82897"/>
                    <a:pt x="1709089" y="185155"/>
                  </a:cubicBezTo>
                  <a:lnTo>
                    <a:pt x="1709089" y="925753"/>
                  </a:lnTo>
                  <a:cubicBezTo>
                    <a:pt x="1709089" y="1028011"/>
                    <a:pt x="1626192" y="1110908"/>
                    <a:pt x="1523934" y="1110908"/>
                  </a:cubicBezTo>
                  <a:lnTo>
                    <a:pt x="185155" y="1110908"/>
                  </a:lnTo>
                  <a:cubicBezTo>
                    <a:pt x="82897" y="1110908"/>
                    <a:pt x="0" y="1028011"/>
                    <a:pt x="0" y="925753"/>
                  </a:cubicBezTo>
                  <a:lnTo>
                    <a:pt x="0" y="185155"/>
                  </a:lnTo>
                  <a:close/>
                </a:path>
              </a:pathLst>
            </a:cu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157100" tIns="157100" rIns="157100" bIns="157100" numCol="1" spcCol="1270" anchor="ctr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s-ES" sz="2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María</a:t>
              </a:r>
            </a:p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s-ES" sz="2200" dirty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CEO</a:t>
              </a:r>
              <a:endParaRPr lang="es-ES" sz="2200" kern="12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9547235-27F5-D8DF-6C92-58A92B7DD15C}"/>
                </a:ext>
              </a:extLst>
            </p:cNvPr>
            <p:cNvSpPr/>
            <p:nvPr/>
          </p:nvSpPr>
          <p:spPr>
            <a:xfrm>
              <a:off x="5172957" y="2214123"/>
              <a:ext cx="4435296" cy="443529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3083911" y="176189"/>
                  </a:moveTo>
                  <a:arcTo wR="2217648" hR="2217648" stAng="17579593" swAng="1959479"/>
                </a:path>
              </a:pathLst>
            </a:cu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20C2440-C98D-BBF6-F5D4-2E17FE6B7A35}"/>
                </a:ext>
              </a:extLst>
            </p:cNvPr>
            <p:cNvSpPr/>
            <p:nvPr/>
          </p:nvSpPr>
          <p:spPr>
            <a:xfrm>
              <a:off x="8645169" y="3191026"/>
              <a:ext cx="1709089" cy="1110908"/>
            </a:xfrm>
            <a:custGeom>
              <a:avLst/>
              <a:gdLst>
                <a:gd name="connsiteX0" fmla="*/ 0 w 1709089"/>
                <a:gd name="connsiteY0" fmla="*/ 185155 h 1110908"/>
                <a:gd name="connsiteX1" fmla="*/ 185155 w 1709089"/>
                <a:gd name="connsiteY1" fmla="*/ 0 h 1110908"/>
                <a:gd name="connsiteX2" fmla="*/ 1523934 w 1709089"/>
                <a:gd name="connsiteY2" fmla="*/ 0 h 1110908"/>
                <a:gd name="connsiteX3" fmla="*/ 1709089 w 1709089"/>
                <a:gd name="connsiteY3" fmla="*/ 185155 h 1110908"/>
                <a:gd name="connsiteX4" fmla="*/ 1709089 w 1709089"/>
                <a:gd name="connsiteY4" fmla="*/ 925753 h 1110908"/>
                <a:gd name="connsiteX5" fmla="*/ 1523934 w 1709089"/>
                <a:gd name="connsiteY5" fmla="*/ 1110908 h 1110908"/>
                <a:gd name="connsiteX6" fmla="*/ 185155 w 1709089"/>
                <a:gd name="connsiteY6" fmla="*/ 1110908 h 1110908"/>
                <a:gd name="connsiteX7" fmla="*/ 0 w 1709089"/>
                <a:gd name="connsiteY7" fmla="*/ 925753 h 1110908"/>
                <a:gd name="connsiteX8" fmla="*/ 0 w 1709089"/>
                <a:gd name="connsiteY8" fmla="*/ 185155 h 111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09089" h="1110908">
                  <a:moveTo>
                    <a:pt x="0" y="185155"/>
                  </a:moveTo>
                  <a:cubicBezTo>
                    <a:pt x="0" y="82897"/>
                    <a:pt x="82897" y="0"/>
                    <a:pt x="185155" y="0"/>
                  </a:cubicBezTo>
                  <a:lnTo>
                    <a:pt x="1523934" y="0"/>
                  </a:lnTo>
                  <a:cubicBezTo>
                    <a:pt x="1626192" y="0"/>
                    <a:pt x="1709089" y="82897"/>
                    <a:pt x="1709089" y="185155"/>
                  </a:cubicBezTo>
                  <a:lnTo>
                    <a:pt x="1709089" y="925753"/>
                  </a:lnTo>
                  <a:cubicBezTo>
                    <a:pt x="1709089" y="1028011"/>
                    <a:pt x="1626192" y="1110908"/>
                    <a:pt x="1523934" y="1110908"/>
                  </a:cubicBezTo>
                  <a:lnTo>
                    <a:pt x="185155" y="1110908"/>
                  </a:lnTo>
                  <a:cubicBezTo>
                    <a:pt x="82897" y="1110908"/>
                    <a:pt x="0" y="1028011"/>
                    <a:pt x="0" y="925753"/>
                  </a:cubicBezTo>
                  <a:lnTo>
                    <a:pt x="0" y="185155"/>
                  </a:lnTo>
                  <a:close/>
                </a:path>
              </a:pathLst>
            </a:cu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157100" tIns="157100" rIns="157100" bIns="157100" numCol="1" spcCol="1270" anchor="ctr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s-ES" sz="2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Michael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6706211-CAAD-832B-C294-99798F4145C4}"/>
                </a:ext>
              </a:extLst>
            </p:cNvPr>
            <p:cNvSpPr/>
            <p:nvPr/>
          </p:nvSpPr>
          <p:spPr>
            <a:xfrm>
              <a:off x="5172957" y="2214123"/>
              <a:ext cx="4435296" cy="443529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4432278" y="2101977"/>
                  </a:moveTo>
                  <a:arcTo wR="2217648" hR="2217648" stAng="21420608" swAng="2194721"/>
                </a:path>
              </a:pathLst>
            </a:cu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5C104F7-4F41-6B06-07AF-B96445A30BDF}"/>
                </a:ext>
              </a:extLst>
            </p:cNvPr>
            <p:cNvSpPr/>
            <p:nvPr/>
          </p:nvSpPr>
          <p:spPr>
            <a:xfrm>
              <a:off x="7839561" y="5670432"/>
              <a:ext cx="1709089" cy="1110908"/>
            </a:xfrm>
            <a:custGeom>
              <a:avLst/>
              <a:gdLst>
                <a:gd name="connsiteX0" fmla="*/ 0 w 1709089"/>
                <a:gd name="connsiteY0" fmla="*/ 185155 h 1110908"/>
                <a:gd name="connsiteX1" fmla="*/ 185155 w 1709089"/>
                <a:gd name="connsiteY1" fmla="*/ 0 h 1110908"/>
                <a:gd name="connsiteX2" fmla="*/ 1523934 w 1709089"/>
                <a:gd name="connsiteY2" fmla="*/ 0 h 1110908"/>
                <a:gd name="connsiteX3" fmla="*/ 1709089 w 1709089"/>
                <a:gd name="connsiteY3" fmla="*/ 185155 h 1110908"/>
                <a:gd name="connsiteX4" fmla="*/ 1709089 w 1709089"/>
                <a:gd name="connsiteY4" fmla="*/ 925753 h 1110908"/>
                <a:gd name="connsiteX5" fmla="*/ 1523934 w 1709089"/>
                <a:gd name="connsiteY5" fmla="*/ 1110908 h 1110908"/>
                <a:gd name="connsiteX6" fmla="*/ 185155 w 1709089"/>
                <a:gd name="connsiteY6" fmla="*/ 1110908 h 1110908"/>
                <a:gd name="connsiteX7" fmla="*/ 0 w 1709089"/>
                <a:gd name="connsiteY7" fmla="*/ 925753 h 1110908"/>
                <a:gd name="connsiteX8" fmla="*/ 0 w 1709089"/>
                <a:gd name="connsiteY8" fmla="*/ 185155 h 111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09089" h="1110908">
                  <a:moveTo>
                    <a:pt x="0" y="185155"/>
                  </a:moveTo>
                  <a:cubicBezTo>
                    <a:pt x="0" y="82897"/>
                    <a:pt x="82897" y="0"/>
                    <a:pt x="185155" y="0"/>
                  </a:cubicBezTo>
                  <a:lnTo>
                    <a:pt x="1523934" y="0"/>
                  </a:lnTo>
                  <a:cubicBezTo>
                    <a:pt x="1626192" y="0"/>
                    <a:pt x="1709089" y="82897"/>
                    <a:pt x="1709089" y="185155"/>
                  </a:cubicBezTo>
                  <a:lnTo>
                    <a:pt x="1709089" y="925753"/>
                  </a:lnTo>
                  <a:cubicBezTo>
                    <a:pt x="1709089" y="1028011"/>
                    <a:pt x="1626192" y="1110908"/>
                    <a:pt x="1523934" y="1110908"/>
                  </a:cubicBezTo>
                  <a:lnTo>
                    <a:pt x="185155" y="1110908"/>
                  </a:lnTo>
                  <a:cubicBezTo>
                    <a:pt x="82897" y="1110908"/>
                    <a:pt x="0" y="1028011"/>
                    <a:pt x="0" y="925753"/>
                  </a:cubicBezTo>
                  <a:lnTo>
                    <a:pt x="0" y="185155"/>
                  </a:lnTo>
                  <a:close/>
                </a:path>
              </a:pathLst>
            </a:cu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157100" tIns="157100" rIns="157100" bIns="157100" numCol="1" spcCol="1270" anchor="ctr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s-ES" sz="2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Diego</a:t>
              </a: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697079-D3FB-FC3A-D722-E6CD601E1D2E}"/>
                </a:ext>
              </a:extLst>
            </p:cNvPr>
            <p:cNvSpPr/>
            <p:nvPr/>
          </p:nvSpPr>
          <p:spPr>
            <a:xfrm>
              <a:off x="5172957" y="2214123"/>
              <a:ext cx="4435296" cy="443529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2657807" y="4391176"/>
                  </a:moveTo>
                  <a:arcTo wR="2217648" hR="2217648" stAng="4713114" swAng="1373772"/>
                </a:path>
              </a:pathLst>
            </a:cu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8A1FDA7-61C1-20AC-EB6A-838567646AE6}"/>
                </a:ext>
              </a:extLst>
            </p:cNvPr>
            <p:cNvSpPr/>
            <p:nvPr/>
          </p:nvSpPr>
          <p:spPr>
            <a:xfrm>
              <a:off x="5232559" y="5670432"/>
              <a:ext cx="1709089" cy="1110908"/>
            </a:xfrm>
            <a:custGeom>
              <a:avLst/>
              <a:gdLst>
                <a:gd name="connsiteX0" fmla="*/ 0 w 1709089"/>
                <a:gd name="connsiteY0" fmla="*/ 185155 h 1110908"/>
                <a:gd name="connsiteX1" fmla="*/ 185155 w 1709089"/>
                <a:gd name="connsiteY1" fmla="*/ 0 h 1110908"/>
                <a:gd name="connsiteX2" fmla="*/ 1523934 w 1709089"/>
                <a:gd name="connsiteY2" fmla="*/ 0 h 1110908"/>
                <a:gd name="connsiteX3" fmla="*/ 1709089 w 1709089"/>
                <a:gd name="connsiteY3" fmla="*/ 185155 h 1110908"/>
                <a:gd name="connsiteX4" fmla="*/ 1709089 w 1709089"/>
                <a:gd name="connsiteY4" fmla="*/ 925753 h 1110908"/>
                <a:gd name="connsiteX5" fmla="*/ 1523934 w 1709089"/>
                <a:gd name="connsiteY5" fmla="*/ 1110908 h 1110908"/>
                <a:gd name="connsiteX6" fmla="*/ 185155 w 1709089"/>
                <a:gd name="connsiteY6" fmla="*/ 1110908 h 1110908"/>
                <a:gd name="connsiteX7" fmla="*/ 0 w 1709089"/>
                <a:gd name="connsiteY7" fmla="*/ 925753 h 1110908"/>
                <a:gd name="connsiteX8" fmla="*/ 0 w 1709089"/>
                <a:gd name="connsiteY8" fmla="*/ 185155 h 111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09089" h="1110908">
                  <a:moveTo>
                    <a:pt x="0" y="185155"/>
                  </a:moveTo>
                  <a:cubicBezTo>
                    <a:pt x="0" y="82897"/>
                    <a:pt x="82897" y="0"/>
                    <a:pt x="185155" y="0"/>
                  </a:cubicBezTo>
                  <a:lnTo>
                    <a:pt x="1523934" y="0"/>
                  </a:lnTo>
                  <a:cubicBezTo>
                    <a:pt x="1626192" y="0"/>
                    <a:pt x="1709089" y="82897"/>
                    <a:pt x="1709089" y="185155"/>
                  </a:cubicBezTo>
                  <a:lnTo>
                    <a:pt x="1709089" y="925753"/>
                  </a:lnTo>
                  <a:cubicBezTo>
                    <a:pt x="1709089" y="1028011"/>
                    <a:pt x="1626192" y="1110908"/>
                    <a:pt x="1523934" y="1110908"/>
                  </a:cubicBezTo>
                  <a:lnTo>
                    <a:pt x="185155" y="1110908"/>
                  </a:lnTo>
                  <a:cubicBezTo>
                    <a:pt x="82897" y="1110908"/>
                    <a:pt x="0" y="1028011"/>
                    <a:pt x="0" y="925753"/>
                  </a:cubicBezTo>
                  <a:lnTo>
                    <a:pt x="0" y="185155"/>
                  </a:lnTo>
                  <a:close/>
                </a:path>
              </a:pathLst>
            </a:cu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157100" tIns="157100" rIns="157100" bIns="157100" numCol="1" spcCol="1270" anchor="ctr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s-ES" sz="2200" kern="1200" dirty="0" err="1">
                  <a:latin typeface="Arial" panose="020B0604020202020204" pitchFamily="34" charset="0"/>
                  <a:cs typeface="Arial" panose="020B0604020202020204" pitchFamily="34" charset="0"/>
                </a:rPr>
                <a:t>Ruban</a:t>
              </a:r>
              <a:endParaRPr lang="es-ES" sz="2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AE3FC5F-96F7-A44C-35EF-C0627C33205A}"/>
                </a:ext>
              </a:extLst>
            </p:cNvPr>
            <p:cNvSpPr/>
            <p:nvPr/>
          </p:nvSpPr>
          <p:spPr>
            <a:xfrm>
              <a:off x="5172957" y="2214123"/>
              <a:ext cx="4435296" cy="443529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370282" y="3444515"/>
                  </a:moveTo>
                  <a:arcTo wR="2217648" hR="2217648" stAng="8784671" swAng="2194721"/>
                </a:path>
              </a:pathLst>
            </a:cu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9800789-A0FD-BB90-9C6E-1F2093576AA7}"/>
                </a:ext>
              </a:extLst>
            </p:cNvPr>
            <p:cNvSpPr/>
            <p:nvPr/>
          </p:nvSpPr>
          <p:spPr>
            <a:xfrm>
              <a:off x="4426951" y="3191026"/>
              <a:ext cx="1709089" cy="1110908"/>
            </a:xfrm>
            <a:custGeom>
              <a:avLst/>
              <a:gdLst>
                <a:gd name="connsiteX0" fmla="*/ 0 w 1709089"/>
                <a:gd name="connsiteY0" fmla="*/ 185155 h 1110908"/>
                <a:gd name="connsiteX1" fmla="*/ 185155 w 1709089"/>
                <a:gd name="connsiteY1" fmla="*/ 0 h 1110908"/>
                <a:gd name="connsiteX2" fmla="*/ 1523934 w 1709089"/>
                <a:gd name="connsiteY2" fmla="*/ 0 h 1110908"/>
                <a:gd name="connsiteX3" fmla="*/ 1709089 w 1709089"/>
                <a:gd name="connsiteY3" fmla="*/ 185155 h 1110908"/>
                <a:gd name="connsiteX4" fmla="*/ 1709089 w 1709089"/>
                <a:gd name="connsiteY4" fmla="*/ 925753 h 1110908"/>
                <a:gd name="connsiteX5" fmla="*/ 1523934 w 1709089"/>
                <a:gd name="connsiteY5" fmla="*/ 1110908 h 1110908"/>
                <a:gd name="connsiteX6" fmla="*/ 185155 w 1709089"/>
                <a:gd name="connsiteY6" fmla="*/ 1110908 h 1110908"/>
                <a:gd name="connsiteX7" fmla="*/ 0 w 1709089"/>
                <a:gd name="connsiteY7" fmla="*/ 925753 h 1110908"/>
                <a:gd name="connsiteX8" fmla="*/ 0 w 1709089"/>
                <a:gd name="connsiteY8" fmla="*/ 185155 h 111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09089" h="1110908">
                  <a:moveTo>
                    <a:pt x="0" y="185155"/>
                  </a:moveTo>
                  <a:cubicBezTo>
                    <a:pt x="0" y="82897"/>
                    <a:pt x="82897" y="0"/>
                    <a:pt x="185155" y="0"/>
                  </a:cubicBezTo>
                  <a:lnTo>
                    <a:pt x="1523934" y="0"/>
                  </a:lnTo>
                  <a:cubicBezTo>
                    <a:pt x="1626192" y="0"/>
                    <a:pt x="1709089" y="82897"/>
                    <a:pt x="1709089" y="185155"/>
                  </a:cubicBezTo>
                  <a:lnTo>
                    <a:pt x="1709089" y="925753"/>
                  </a:lnTo>
                  <a:cubicBezTo>
                    <a:pt x="1709089" y="1028011"/>
                    <a:pt x="1626192" y="1110908"/>
                    <a:pt x="1523934" y="1110908"/>
                  </a:cubicBezTo>
                  <a:lnTo>
                    <a:pt x="185155" y="1110908"/>
                  </a:lnTo>
                  <a:cubicBezTo>
                    <a:pt x="82897" y="1110908"/>
                    <a:pt x="0" y="1028011"/>
                    <a:pt x="0" y="925753"/>
                  </a:cubicBezTo>
                  <a:lnTo>
                    <a:pt x="0" y="185155"/>
                  </a:lnTo>
                  <a:close/>
                </a:path>
              </a:pathLst>
            </a:cu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157100" tIns="157100" rIns="157100" bIns="157100" numCol="1" spcCol="1270" anchor="ctr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s-ES" sz="2200" kern="1200" dirty="0" err="1">
                  <a:latin typeface="Arial" panose="020B0604020202020204" pitchFamily="34" charset="0"/>
                  <a:cs typeface="Arial" panose="020B0604020202020204" pitchFamily="34" charset="0"/>
                </a:rPr>
                <a:t>Levio</a:t>
              </a:r>
              <a:endParaRPr lang="es-ES" sz="2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98B4295-5A57-0973-8E62-C5DCD3DF44C0}"/>
                </a:ext>
              </a:extLst>
            </p:cNvPr>
            <p:cNvSpPr/>
            <p:nvPr/>
          </p:nvSpPr>
          <p:spPr>
            <a:xfrm>
              <a:off x="5172957" y="2214123"/>
              <a:ext cx="4435296" cy="443529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386717" y="966385"/>
                  </a:moveTo>
                  <a:arcTo wR="2217648" hR="2217648" stAng="12860928" swAng="1959479"/>
                </a:path>
              </a:pathLst>
            </a:cu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A6F54FC-CA74-981A-B6FF-0F594F772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422" y="422640"/>
            <a:ext cx="8911687" cy="846424"/>
          </a:xfrm>
        </p:spPr>
        <p:txBody>
          <a:bodyPr>
            <a:normAutofit/>
          </a:bodyPr>
          <a:lstStyle/>
          <a:p>
            <a:pPr algn="ctr"/>
            <a:r>
              <a:rPr lang="es-ES" sz="3600" dirty="0">
                <a:latin typeface="Arial" panose="020B0604020202020204" pitchFamily="34" charset="0"/>
                <a:cs typeface="Arial" panose="020B0604020202020204" pitchFamily="34" charset="0"/>
              </a:rPr>
              <a:t>Human </a:t>
            </a:r>
            <a:r>
              <a:rPr lang="es-ES" sz="3600" dirty="0" err="1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endParaRPr lang="es-E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8D0D553-F4C9-1781-2111-9718FFCE67F7}"/>
              </a:ext>
            </a:extLst>
          </p:cNvPr>
          <p:cNvGrpSpPr/>
          <p:nvPr/>
        </p:nvGrpSpPr>
        <p:grpSpPr>
          <a:xfrm>
            <a:off x="3703329" y="1990754"/>
            <a:ext cx="360" cy="360"/>
            <a:chOff x="3703329" y="1990754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682EA109-C76B-7ED4-94E5-6F1A020BC72A}"/>
                    </a:ext>
                  </a:extLst>
                </p14:cNvPr>
                <p14:cNvContentPartPr/>
                <p14:nvPr/>
              </p14:nvContentPartPr>
              <p14:xfrm>
                <a:off x="3703329" y="1990754"/>
                <a:ext cx="360" cy="36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682EA109-C76B-7ED4-94E5-6F1A020BC72A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694689" y="1982114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4DEA8767-8AD2-48EC-A6ED-5B31E43C27BD}"/>
                    </a:ext>
                  </a:extLst>
                </p14:cNvPr>
                <p14:cNvContentPartPr/>
                <p14:nvPr/>
              </p14:nvContentPartPr>
              <p14:xfrm>
                <a:off x="3703329" y="1990754"/>
                <a:ext cx="360" cy="36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4DEA8767-8AD2-48EC-A6ED-5B31E43C27BD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694689" y="1982114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738547F2-B09F-D203-C973-3BC6A7F4CA80}"/>
                    </a:ext>
                  </a:extLst>
                </p14:cNvPr>
                <p14:cNvContentPartPr/>
                <p14:nvPr/>
              </p14:nvContentPartPr>
              <p14:xfrm>
                <a:off x="3703329" y="1990754"/>
                <a:ext cx="360" cy="36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738547F2-B09F-D203-C973-3BC6A7F4CA80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694689" y="1982114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BF16431-8038-BF65-B24E-1C9E6F1E15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7357492"/>
              </p:ext>
            </p:extLst>
          </p:nvPr>
        </p:nvGraphicFramePr>
        <p:xfrm>
          <a:off x="4904563" y="1428679"/>
          <a:ext cx="2394066" cy="472676"/>
        </p:xfrm>
        <a:graphic>
          <a:graphicData uri="http://schemas.openxmlformats.org/drawingml/2006/table">
            <a:tbl>
              <a:tblPr/>
              <a:tblGrid>
                <a:gridCol w="2394066">
                  <a:extLst>
                    <a:ext uri="{9D8B030D-6E8A-4147-A177-3AD203B41FA5}">
                      <a16:colId xmlns:a16="http://schemas.microsoft.com/office/drawing/2014/main" val="3687804366"/>
                    </a:ext>
                  </a:extLst>
                </a:gridCol>
              </a:tblGrid>
              <a:tr h="472676">
                <a:tc>
                  <a:txBody>
                    <a:bodyPr/>
                    <a:lstStyle/>
                    <a:p>
                      <a:pPr algn="ctr"/>
                      <a:r>
                        <a:rPr lang="es-E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</a:t>
                      </a:r>
                      <a:r>
                        <a:rPr lang="es-ES" dirty="0"/>
                        <a:t> </a:t>
                      </a:r>
                      <a:r>
                        <a:rPr lang="es-E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Concept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3672663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0201600-7156-0CFE-D56A-0D728AB7A2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649202"/>
              </p:ext>
            </p:extLst>
          </p:nvPr>
        </p:nvGraphicFramePr>
        <p:xfrm>
          <a:off x="9274582" y="3103207"/>
          <a:ext cx="1845424" cy="651586"/>
        </p:xfrm>
        <a:graphic>
          <a:graphicData uri="http://schemas.openxmlformats.org/drawingml/2006/table">
            <a:tbl>
              <a:tblPr/>
              <a:tblGrid>
                <a:gridCol w="1845424">
                  <a:extLst>
                    <a:ext uri="{9D8B030D-6E8A-4147-A177-3AD203B41FA5}">
                      <a16:colId xmlns:a16="http://schemas.microsoft.com/office/drawing/2014/main" val="407153994"/>
                    </a:ext>
                  </a:extLst>
                </a:gridCol>
              </a:tblGrid>
              <a:tr h="651586">
                <a:tc>
                  <a:txBody>
                    <a:bodyPr/>
                    <a:lstStyle/>
                    <a:p>
                      <a:pPr algn="ctr"/>
                      <a:r>
                        <a:rPr lang="es-E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 </a:t>
                      </a:r>
                      <a:r>
                        <a:rPr lang="es-ES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</a:t>
                      </a:r>
                      <a:endParaRPr lang="es-ES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4723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8BADE2E-0BCC-315D-EDFA-B1485F8B62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0580450"/>
              </p:ext>
            </p:extLst>
          </p:nvPr>
        </p:nvGraphicFramePr>
        <p:xfrm>
          <a:off x="9258266" y="5407568"/>
          <a:ext cx="1845425" cy="640080"/>
        </p:xfrm>
        <a:graphic>
          <a:graphicData uri="http://schemas.openxmlformats.org/drawingml/2006/table">
            <a:tbl>
              <a:tblPr/>
              <a:tblGrid>
                <a:gridCol w="1845425">
                  <a:extLst>
                    <a:ext uri="{9D8B030D-6E8A-4147-A177-3AD203B41FA5}">
                      <a16:colId xmlns:a16="http://schemas.microsoft.com/office/drawing/2014/main" val="3687804366"/>
                    </a:ext>
                  </a:extLst>
                </a:gridCol>
              </a:tblGrid>
              <a:tr h="392562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 and Management</a:t>
                      </a:r>
                      <a:endParaRPr lang="es-ES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367266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DF3C4CA-FF10-7293-0299-78540EA3E4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3946843"/>
              </p:ext>
            </p:extLst>
          </p:nvPr>
        </p:nvGraphicFramePr>
        <p:xfrm>
          <a:off x="1676426" y="3270316"/>
          <a:ext cx="1359575" cy="472676"/>
        </p:xfrm>
        <a:graphic>
          <a:graphicData uri="http://schemas.openxmlformats.org/drawingml/2006/table">
            <a:tbl>
              <a:tblPr/>
              <a:tblGrid>
                <a:gridCol w="1359575">
                  <a:extLst>
                    <a:ext uri="{9D8B030D-6E8A-4147-A177-3AD203B41FA5}">
                      <a16:colId xmlns:a16="http://schemas.microsoft.com/office/drawing/2014/main" val="3687804366"/>
                    </a:ext>
                  </a:extLst>
                </a:gridCol>
              </a:tblGrid>
              <a:tr h="472676">
                <a:tc>
                  <a:txBody>
                    <a:bodyPr/>
                    <a:lstStyle/>
                    <a:p>
                      <a:r>
                        <a:rPr lang="es-E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3672663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2A38D60-0A06-4E6A-A693-2B34873A9F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1283258"/>
              </p:ext>
            </p:extLst>
          </p:nvPr>
        </p:nvGraphicFramePr>
        <p:xfrm>
          <a:off x="1760098" y="5727608"/>
          <a:ext cx="1192230" cy="472676"/>
        </p:xfrm>
        <a:graphic>
          <a:graphicData uri="http://schemas.openxmlformats.org/drawingml/2006/table">
            <a:tbl>
              <a:tblPr/>
              <a:tblGrid>
                <a:gridCol w="1192230">
                  <a:extLst>
                    <a:ext uri="{9D8B030D-6E8A-4147-A177-3AD203B41FA5}">
                      <a16:colId xmlns:a16="http://schemas.microsoft.com/office/drawing/2014/main" val="3687804366"/>
                    </a:ext>
                  </a:extLst>
                </a:gridCol>
              </a:tblGrid>
              <a:tr h="472676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Financial</a:t>
                      </a:r>
                      <a:endParaRPr lang="es-ES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3672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77231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B168A7-66FE-4359-9866-CBB841A7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73988-A972-70AD-C177-C51FA4C51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533" y="839617"/>
            <a:ext cx="6866934" cy="574263"/>
          </a:xfrm>
        </p:spPr>
        <p:txBody>
          <a:bodyPr>
            <a:normAutofit fontScale="90000"/>
          </a:bodyPr>
          <a:lstStyle/>
          <a:p>
            <a:pPr algn="ctr"/>
            <a:r>
              <a:rPr lang="es-ES" sz="4000" dirty="0">
                <a:latin typeface="Arial" panose="020B0604020202020204" pitchFamily="34" charset="0"/>
                <a:cs typeface="Arial" panose="020B0604020202020204" pitchFamily="34" charset="0"/>
              </a:rPr>
              <a:t>Expansion Plan</a:t>
            </a:r>
            <a:r>
              <a:rPr lang="es-ES" sz="4000" b="1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0748755-DDBC-46D0-91EC-1212A8EE2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2800" y="1186344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30A0F-8636-B805-08D9-CA309DE7F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184" y="1641415"/>
            <a:ext cx="6669024" cy="477720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q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Current Resources and Capabilities Increase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We will open new hotel branches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We will invest in advertising 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Improve the product</a:t>
            </a:r>
          </a:p>
          <a:p>
            <a:pPr>
              <a:lnSpc>
                <a:spcPct val="120000"/>
              </a:lnSpc>
              <a:buFont typeface="Wingdings" pitchFamily="2" charset="2"/>
              <a:buChar char="q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We will expand the Market Segments: Demographic and Psychographic</a:t>
            </a:r>
            <a:endParaRPr lang="es-E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B03BEBA1-FD96-6FE5-B0D2-F2EE169B0F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19316" y="1275124"/>
            <a:ext cx="51435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6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AD0AF-728B-1D34-07E4-F635E1D34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336" y="334341"/>
            <a:ext cx="9922764" cy="604443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05BB5-9B2A-985D-5D78-7A4BD5F58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336" y="1243584"/>
            <a:ext cx="9922764" cy="508500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Business concepts. </a:t>
            </a:r>
          </a:p>
          <a:p>
            <a:pPr marL="0" indent="0">
              <a:lnSpc>
                <a:spcPct val="80000"/>
              </a:lnSpc>
              <a:spcBef>
                <a:spcPts val="600"/>
              </a:spcBef>
              <a:buNone/>
              <a:tabLst>
                <a:tab pos="5731510" algn="r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Georgia Hispanic ´ 5 Steps to Set Smart Objectives (Examples)</a:t>
            </a:r>
          </a:p>
          <a:p>
            <a:pPr marL="0" indent="0">
              <a:lnSpc>
                <a:spcPct val="80000"/>
              </a:lnSpc>
              <a:spcBef>
                <a:spcPts val="600"/>
              </a:spcBef>
              <a:buNone/>
              <a:tabLst>
                <a:tab pos="5731510" algn="r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(Copyright 1984-2020)</a:t>
            </a:r>
          </a:p>
          <a:p>
            <a:pPr marL="0" indent="0">
              <a:lnSpc>
                <a:spcPct val="80000"/>
              </a:lnSpc>
              <a:spcBef>
                <a:spcPts val="600"/>
              </a:spcBef>
              <a:buNone/>
              <a:tabLst>
                <a:tab pos="5731510" algn="r"/>
              </a:tabLst>
            </a:pP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  <a:hlinkClick r:id="rId2"/>
              </a:rPr>
              <a:t>https://ghcc.org/en/5-steps-to-set-smart-objectives-examples/</a:t>
            </a:r>
            <a:r>
              <a:rPr lang="en-GB" sz="11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80000"/>
              </a:lnSpc>
              <a:spcBef>
                <a:spcPts val="600"/>
              </a:spcBef>
              <a:buNone/>
              <a:tabLst>
                <a:tab pos="5731510" algn="r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accessed 06 December 2022. </a:t>
            </a:r>
          </a:p>
          <a:p>
            <a:pPr marL="0" indent="0">
              <a:lnSpc>
                <a:spcPct val="80000"/>
              </a:lnSpc>
              <a:spcBef>
                <a:spcPts val="600"/>
              </a:spcBef>
              <a:buNone/>
              <a:tabLst>
                <a:tab pos="5731510" algn="r"/>
              </a:tabLst>
            </a:pPr>
            <a:endParaRPr lang="en-GB" sz="1100" dirty="0">
              <a:effectLst/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spcBef>
                <a:spcPts val="600"/>
              </a:spcBef>
              <a:buFont typeface="Wingdings" pitchFamily="2" charset="2"/>
              <a:buChar char="Ø"/>
              <a:tabLst>
                <a:tab pos="5731510" algn="r"/>
              </a:tabLst>
            </a:pPr>
            <a:r>
              <a:rPr lang="en-GB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Marketing Analysis and Marketing Plan.</a:t>
            </a:r>
          </a:p>
          <a:p>
            <a:pPr marL="0" indent="0">
              <a:lnSpc>
                <a:spcPct val="120000"/>
              </a:lnSpc>
              <a:spcBef>
                <a:spcPts val="40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Determinants of a relational exchange orientation in the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markting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manufacturing interface: An empirical investigation</a:t>
            </a:r>
          </a:p>
          <a:p>
            <a:pPr marL="0" indent="0">
              <a:lnSpc>
                <a:spcPct val="120000"/>
              </a:lnSpc>
              <a:spcBef>
                <a:spcPts val="400"/>
              </a:spcBef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Ruyter, de, J.C 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Wetzels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M.G.M</a:t>
            </a:r>
          </a:p>
          <a:p>
            <a:pPr marL="0" indent="0">
              <a:lnSpc>
                <a:spcPct val="120000"/>
              </a:lnSpc>
              <a:spcBef>
                <a:spcPts val="400"/>
              </a:spcBef>
              <a:buNone/>
            </a:pPr>
            <a:endParaRPr lang="en-GB" dirty="0">
              <a:effectLst/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spcBef>
                <a:spcPts val="600"/>
              </a:spcBef>
              <a:buFont typeface="Wingdings" pitchFamily="2" charset="2"/>
              <a:buChar char="Ø"/>
              <a:tabLst>
                <a:tab pos="5731510" algn="r"/>
              </a:tabLst>
            </a:pPr>
            <a:r>
              <a:rPr lang="en-GB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Management Plan. </a:t>
            </a:r>
          </a:p>
          <a:p>
            <a:pPr marL="0" indent="0">
              <a:lnSpc>
                <a:spcPct val="80000"/>
              </a:lnSpc>
              <a:spcBef>
                <a:spcPts val="600"/>
              </a:spcBef>
              <a:buNone/>
              <a:tabLst>
                <a:tab pos="5731510" algn="r"/>
              </a:tabLst>
            </a:pPr>
            <a:r>
              <a:rPr lang="en-GB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    N/A </a:t>
            </a:r>
          </a:p>
          <a:p>
            <a:pPr marL="0" indent="0">
              <a:lnSpc>
                <a:spcPct val="80000"/>
              </a:lnSpc>
              <a:spcBef>
                <a:spcPts val="600"/>
              </a:spcBef>
              <a:buNone/>
              <a:tabLst>
                <a:tab pos="5731510" algn="r"/>
              </a:tabLst>
            </a:pPr>
            <a:endParaRPr lang="en-GB" dirty="0">
              <a:effectLst/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spcBef>
                <a:spcPts val="600"/>
              </a:spcBef>
              <a:buFont typeface="Wingdings" pitchFamily="2" charset="2"/>
              <a:buChar char="Ø"/>
              <a:tabLst>
                <a:tab pos="5731510" algn="r"/>
              </a:tabLst>
            </a:pPr>
            <a:r>
              <a:rPr lang="en-GB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Financial Plan.</a:t>
            </a:r>
          </a:p>
          <a:p>
            <a:pPr marL="0" indent="0">
              <a:lnSpc>
                <a:spcPct val="80000"/>
              </a:lnSpc>
              <a:spcBef>
                <a:spcPts val="600"/>
              </a:spcBef>
              <a:buNone/>
              <a:tabLst>
                <a:tab pos="5731510" algn="r"/>
              </a:tabLst>
            </a:pPr>
            <a:r>
              <a:rPr lang="en-GB" sz="1100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  <a:hlinkClick r:id="rId3"/>
              </a:rPr>
              <a:t>https://www.contrapositionmagazine.com/wp-content/uploads/2019/07/hotel-profit-and-loss-statement-format-700x917.jpg</a:t>
            </a:r>
            <a:endParaRPr lang="en-GB" sz="1100" dirty="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  <a:tabLst>
                <a:tab pos="5731510" algn="r"/>
              </a:tabLst>
            </a:pPr>
            <a:r>
              <a:rPr lang="en-GB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Operation and Management Plan.</a:t>
            </a:r>
          </a:p>
          <a:p>
            <a:pPr marL="0" indent="0">
              <a:buNone/>
              <a:tabLst>
                <a:tab pos="5731510" algn="r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Hayes, A., (2022). Investopedia[Online] </a:t>
            </a:r>
            <a:br>
              <a:rPr lang="en-GB" sz="1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1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100" u="sng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https://</a:t>
            </a:r>
            <a:r>
              <a:rPr lang="en-GB" sz="1100" u="sng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www.investopedia.com</a:t>
            </a:r>
            <a:r>
              <a:rPr lang="en-GB" sz="1100" u="sng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/terms/h/human-resource-</a:t>
            </a:r>
            <a:r>
              <a:rPr lang="en-GB" sz="1100" u="sng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planning.asp</a:t>
            </a:r>
            <a:br>
              <a:rPr lang="en-GB" sz="1100" u="sng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1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[Accessed 12 December 2022].</a:t>
            </a:r>
          </a:p>
          <a:p>
            <a:pPr marL="0" indent="0">
              <a:buNone/>
              <a:tabLst>
                <a:tab pos="5731510" algn="r"/>
              </a:tabLst>
            </a:pPr>
            <a:endParaRPr lang="es-ES" sz="11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  <a:tabLst>
                <a:tab pos="5731510" algn="r"/>
              </a:tabLst>
            </a:pPr>
            <a:endParaRPr lang="en-GB" sz="1100" dirty="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  <a:tabLst>
                <a:tab pos="5731510" algn="r"/>
              </a:tabLst>
            </a:pPr>
            <a:endParaRPr lang="en-GB" sz="1100" dirty="0">
              <a:effectLst/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  <a:tabLst>
                <a:tab pos="5731510" algn="r"/>
              </a:tabLst>
            </a:pPr>
            <a:endParaRPr lang="en-GB" sz="1600" dirty="0">
              <a:effectLst/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729123"/>
      </p:ext>
    </p:extLst>
  </p:cSld>
  <p:clrMapOvr>
    <a:masterClrMapping/>
  </p:clrMapOvr>
</p:sld>
</file>

<file path=ppt/theme/theme1.xml><?xml version="1.0" encoding="utf-8"?>
<a:theme xmlns:a="http://schemas.openxmlformats.org/drawingml/2006/main" name="BjornVTI">
  <a:themeElements>
    <a:clrScheme name="AnalogousFromRegularSeedRightStep">
      <a:dk1>
        <a:srgbClr val="000000"/>
      </a:dk1>
      <a:lt1>
        <a:srgbClr val="FFFFFF"/>
      </a:lt1>
      <a:dk2>
        <a:srgbClr val="412724"/>
      </a:dk2>
      <a:lt2>
        <a:srgbClr val="E2E8E4"/>
      </a:lt2>
      <a:accent1>
        <a:srgbClr val="D739AE"/>
      </a:accent1>
      <a:accent2>
        <a:srgbClr val="C5275A"/>
      </a:accent2>
      <a:accent3>
        <a:srgbClr val="D74839"/>
      </a:accent3>
      <a:accent4>
        <a:srgbClr val="C57827"/>
      </a:accent4>
      <a:accent5>
        <a:srgbClr val="B0A72F"/>
      </a:accent5>
      <a:accent6>
        <a:srgbClr val="81B223"/>
      </a:accent6>
      <a:hlink>
        <a:srgbClr val="31944B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VTI" id="{D01443FD-65CF-4AEF-9B9D-4466C96F9785}" vid="{36EF4262-385E-40E6-B073-FB18FD98BF4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3749</TotalTime>
  <Words>1223</Words>
  <Application>Microsoft Macintosh PowerPoint</Application>
  <PresentationFormat>Widescreen</PresentationFormat>
  <Paragraphs>381</Paragraphs>
  <Slides>23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Arabic Typesetting</vt:lpstr>
      <vt:lpstr>Arial</vt:lpstr>
      <vt:lpstr>Arial Nova</vt:lpstr>
      <vt:lpstr>Calibri</vt:lpstr>
      <vt:lpstr>Neue Haas Grotesk Text Pro</vt:lpstr>
      <vt:lpstr>Wingdings</vt:lpstr>
      <vt:lpstr>BjornVTI</vt:lpstr>
      <vt:lpstr> Business Plan  Sky Apartment Hotel </vt:lpstr>
      <vt:lpstr>Contents </vt:lpstr>
      <vt:lpstr>    Business concepts Sky apartment hotel  </vt:lpstr>
      <vt:lpstr>Business description </vt:lpstr>
      <vt:lpstr>Product description </vt:lpstr>
      <vt:lpstr>Benefices that the company offers to the customers  </vt:lpstr>
      <vt:lpstr>Marketing Analysis and Marketing Plan</vt:lpstr>
      <vt:lpstr>SKY Hotel  "Escape the city and relax at our countryside hotel!" </vt:lpstr>
      <vt:lpstr>Advertising </vt:lpstr>
      <vt:lpstr>Target Audience </vt:lpstr>
      <vt:lpstr>Management Team </vt:lpstr>
      <vt:lpstr>Financial Plan Sky apartment hotel </vt:lpstr>
      <vt:lpstr>PowerPoint Presentation</vt:lpstr>
      <vt:lpstr>Profit and Loss Accounts</vt:lpstr>
      <vt:lpstr>PowerPoint Presentation</vt:lpstr>
      <vt:lpstr>PowerPoint Presentation</vt:lpstr>
      <vt:lpstr>PowerPoint Presentation</vt:lpstr>
      <vt:lpstr>Operation and Management Plan</vt:lpstr>
      <vt:lpstr>PowerPoint Presentation</vt:lpstr>
      <vt:lpstr>Technology Plan</vt:lpstr>
      <vt:lpstr>Human Resources</vt:lpstr>
      <vt:lpstr>Expansion Plan
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Business  concepts</dc:title>
  <dc:creator>Maria.jose.ayovi@outlook.com</dc:creator>
  <cp:lastModifiedBy>Maria.jose.ayovi@outlook.com</cp:lastModifiedBy>
  <cp:revision>43</cp:revision>
  <dcterms:created xsi:type="dcterms:W3CDTF">2022-12-06T19:08:23Z</dcterms:created>
  <dcterms:modified xsi:type="dcterms:W3CDTF">2022-12-13T15:45:00Z</dcterms:modified>
</cp:coreProperties>
</file>