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9" d="100"/>
          <a:sy n="79" d="100"/>
        </p:scale>
        <p:origin x="86" y="3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50FD1-3ECE-04AD-7D0F-2262EAA98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A240FE-F2F2-E2ED-DFA0-469E1566B5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75858-4C6D-69C9-9201-EC8A19FEA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70651-26D2-4EA7-B862-15B9F76286F3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7C3CF-E5F8-DBCD-3E12-4C0EBC3D1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4748D5-6019-1599-C22C-77BCEA732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4512D-C70B-4DB8-BCFB-6D3488BC5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637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F7907-8B18-0AC5-86B6-2CBD3B3BA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56D6C-D114-1377-5EB8-FB3BB6647C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F8515-72CB-DBD4-232A-72CE8BDF9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70651-26D2-4EA7-B862-15B9F76286F3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F9D69D-B84D-94F1-5BE8-695DA8E3D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2881C9-9BEE-2612-E4A0-2656E1F60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4512D-C70B-4DB8-BCFB-6D3488BC5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929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BF2E7-0652-FAF8-B4C9-BB6C8E831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FB783-9505-B76B-F483-2F62145851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5D461-5EC5-476F-5CFD-9F2443D12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70651-26D2-4EA7-B862-15B9F76286F3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AA6C0C-AD41-FB1A-4193-367BCCD59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0D170-ED59-6275-EBA4-E4A47FDDB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4512D-C70B-4DB8-BCFB-6D3488BC5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624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B7F83-C9A6-136B-4D7D-860D31BEF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7977C-E327-E5FC-942C-584E534A1D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18E9B8-BFFA-7C43-57AC-01C1C694E5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172F1C-D30A-5B14-123B-FFAE51989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70651-26D2-4EA7-B862-15B9F76286F3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7E2525-A730-A77E-2C74-9B37F755A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B3641D-D8AD-7F01-0800-5AFA2B43E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4512D-C70B-4DB8-BCFB-6D3488BC5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917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049D9-6F89-88E8-9ACB-2C0AEA4A2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B1A37B-6554-990E-7838-B9AFB4C225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BB7E9F-C1A4-2C03-C36A-74A9A86568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7A2D9C-D5E3-BD89-E170-B7974E9B90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7DD076-D245-6372-C6F8-64D928413D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FABF6D-365A-7311-D599-F18E1B3C4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70651-26D2-4EA7-B862-15B9F76286F3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3E22D5-88AA-7610-BDEB-9C7A3EC2C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FE795F-3CCD-764C-A89D-679328611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4512D-C70B-4DB8-BCFB-6D3488BC5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748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BB3DD-0C93-3585-278C-56ACFDED2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02A6F3-253F-87E5-1E6C-EAE40D32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70651-26D2-4EA7-B862-15B9F76286F3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EE99FD-8091-DC8D-7EFD-8EF854E51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62E7A9-3F3A-E2E3-E51E-67524AEF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4512D-C70B-4DB8-BCFB-6D3488BC5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090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2C622B-67A7-6E5A-00CA-FFE800684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70651-26D2-4EA7-B862-15B9F76286F3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136F60-5147-9C26-A80D-5CB12960A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D68D25-E5C5-282D-1A17-8392447A7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4512D-C70B-4DB8-BCFB-6D3488BC5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361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571CB-A4C2-BAFF-40F8-E7805FB0F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B2A7-65B9-507B-5AC1-AF9E70D266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26A0B7-447A-BA91-896C-494B5CB36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346359-ADD2-EECC-F0AF-4F7639914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70651-26D2-4EA7-B862-15B9F76286F3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22B480-6824-B178-3E0C-CE7F71D46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DF21D4-8943-EF97-FF98-C98E214BC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4512D-C70B-4DB8-BCFB-6D3488BC5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591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0E0E6-3D73-5798-41DD-DB5101B33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30FFFA-464B-7ABD-E775-1D16D6ED1D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EBB11F-58E1-E7FB-3924-FE3E06AA95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564A89-4CF2-3D83-D338-215BAB0EF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70651-26D2-4EA7-B862-15B9F76286F3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1D1056-9F98-D4B2-B02E-2A43CA52B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4E0647-1962-CC34-5EC9-DBED60BDF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4512D-C70B-4DB8-BCFB-6D3488BC5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682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23FB4-A09D-8CA7-3D90-C1CA93042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89D4ED-039F-C80C-3BA7-28AFB41075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AEC45A-D7B6-463C-A134-C31DD97CD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70651-26D2-4EA7-B862-15B9F76286F3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60494F-74C9-5D38-6B1B-4EFB5CA86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0CE3A-22C1-E137-944D-9BB606B85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4512D-C70B-4DB8-BCFB-6D3488BC5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693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7778ED-9AC0-E747-90D4-A7FD70A062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C80EA1-25AB-2A93-E5C5-2DB6759D66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0881E-1080-C65A-2AC0-5148C8224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70651-26D2-4EA7-B862-15B9F76286F3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CA979A-DCF2-87A1-18F1-928A79A84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FB2AF-F9B1-BD4A-1E5F-42D994E3A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4512D-C70B-4DB8-BCFB-6D3488BC5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530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EFE238-18B8-A935-D455-A2089A078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C72BE1-50FD-7AA1-F171-5345B494A8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A19B1-B50E-BB9E-DB73-927DA1A1DA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170651-26D2-4EA7-B862-15B9F76286F3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447C5-0906-84AB-E186-DB5E9D2DD9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18A8A-8D85-CB1A-A2E8-EA7B84F0BD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F4512D-C70B-4DB8-BCFB-6D3488BC57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577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  <a:lumOff val="50000"/>
            <a:alpha val="4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6F29C-7D56-416D-A74C-8DD602B421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3615" y="59138"/>
            <a:ext cx="11786532" cy="2616950"/>
          </a:xfrm>
        </p:spPr>
        <p:txBody>
          <a:bodyPr>
            <a:normAutofit/>
          </a:bodyPr>
          <a:lstStyle/>
          <a:p>
            <a:r>
              <a:rPr lang="en-GB" sz="5400" dirty="0"/>
              <a:t>Exploring Employees' Perceptions of Effective Leadership Practices in Small Restaurants in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340883-1EDB-F37A-B0ED-3577AC5C3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673" y="4093828"/>
            <a:ext cx="10105938" cy="2019650"/>
          </a:xfrm>
        </p:spPr>
        <p:txBody>
          <a:bodyPr>
            <a:normAutofit/>
          </a:bodyPr>
          <a:lstStyle/>
          <a:p>
            <a:r>
              <a:rPr lang="en-GB" b="1" dirty="0"/>
              <a:t>Student:</a:t>
            </a:r>
            <a:r>
              <a:rPr lang="en-GB" dirty="0"/>
              <a:t> Andreea Lilea</a:t>
            </a:r>
          </a:p>
          <a:p>
            <a:r>
              <a:rPr lang="en-GB" b="1" dirty="0"/>
              <a:t>Student ID:</a:t>
            </a:r>
            <a:r>
              <a:rPr lang="en-GB" dirty="0"/>
              <a:t> 2126939</a:t>
            </a:r>
          </a:p>
          <a:p>
            <a:r>
              <a:rPr lang="en-GB" b="1" dirty="0"/>
              <a:t>Module:</a:t>
            </a:r>
            <a:r>
              <a:rPr lang="en-GB" dirty="0"/>
              <a:t> Research Methods</a:t>
            </a:r>
          </a:p>
          <a:p>
            <a:r>
              <a:rPr lang="en-GB" b="1" dirty="0"/>
              <a:t>Date:</a:t>
            </a:r>
            <a:r>
              <a:rPr lang="en-GB" dirty="0"/>
              <a:t> 30.06.2026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1997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4890B-BA07-C010-B54F-48DA011AA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4274" y="-188999"/>
            <a:ext cx="10515600" cy="1325563"/>
          </a:xfrm>
        </p:spPr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556AED-004C-F030-CC6B-4D749FA68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6733" y="1785227"/>
            <a:ext cx="5632314" cy="4703121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Background</a:t>
            </a:r>
          </a:p>
          <a:p>
            <a:r>
              <a:rPr lang="en-GB" dirty="0"/>
              <a:t>Leadership influences employee motivation and performance.</a:t>
            </a:r>
          </a:p>
          <a:p>
            <a:r>
              <a:rPr lang="en-GB" dirty="0"/>
              <a:t>Small restaurants operate in demanding environments.</a:t>
            </a:r>
          </a:p>
          <a:p>
            <a:r>
              <a:rPr lang="en-GB" dirty="0"/>
              <a:t>Limited research focuses on employees' perceptions in Wales.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Research Aim</a:t>
            </a:r>
          </a:p>
          <a:p>
            <a:r>
              <a:rPr lang="en-GB" dirty="0"/>
              <a:t>To explore employees' perceptions of effective leadership practices in small restaurants in Wales.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F7529C-3477-FBC3-DE24-B6F1B1112E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7532" y="1785227"/>
            <a:ext cx="5431276" cy="4800399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Importance</a:t>
            </a:r>
          </a:p>
          <a:p>
            <a:r>
              <a:rPr lang="en-GB" dirty="0"/>
              <a:t>Improve communication</a:t>
            </a:r>
          </a:p>
          <a:p>
            <a:r>
              <a:rPr lang="en-GB" dirty="0"/>
              <a:t>Increase employee motivation</a:t>
            </a:r>
          </a:p>
          <a:p>
            <a:r>
              <a:rPr lang="en-GB" dirty="0"/>
              <a:t>Strengthen workplace relationships</a:t>
            </a:r>
          </a:p>
          <a:p>
            <a:r>
              <a:rPr lang="en-GB" dirty="0"/>
              <a:t>Support better leadership practices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Research Question</a:t>
            </a:r>
          </a:p>
          <a:p>
            <a:r>
              <a:rPr lang="en-GB" dirty="0"/>
              <a:t>How do employees perceive effective leadership practices in small restaurants in Wales?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(</a:t>
            </a:r>
            <a:r>
              <a:rPr lang="en-GB" sz="2300" dirty="0"/>
              <a:t>Northouse, 2022); (Walker, 2021)</a:t>
            </a:r>
          </a:p>
        </p:txBody>
      </p:sp>
    </p:spTree>
    <p:extLst>
      <p:ext uri="{BB962C8B-B14F-4D97-AF65-F5344CB8AC3E}">
        <p14:creationId xmlns:p14="http://schemas.microsoft.com/office/powerpoint/2010/main" val="1256453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7604A-D078-F2D2-610E-5306F5BF0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2370" y="269773"/>
            <a:ext cx="10515600" cy="1325563"/>
          </a:xfrm>
        </p:spPr>
        <p:txBody>
          <a:bodyPr/>
          <a:lstStyle/>
          <a:p>
            <a:r>
              <a:rPr lang="en-GB" b="1" dirty="0"/>
              <a:t>Research Methodology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781B3-E328-4C44-8DDE-C612B630F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595335"/>
            <a:ext cx="12061370" cy="5188641"/>
          </a:xfrm>
          <a:gradFill>
            <a:gsLst>
              <a:gs pos="94000">
                <a:schemeClr val="accent1">
                  <a:lumMod val="5000"/>
                  <a:lumOff val="95000"/>
                </a:schemeClr>
              </a:gs>
              <a:gs pos="18000">
                <a:schemeClr val="accent1">
                  <a:lumMod val="45000"/>
                  <a:lumOff val="55000"/>
                </a:schemeClr>
              </a:gs>
              <a:gs pos="38000">
                <a:schemeClr val="accent1">
                  <a:lumMod val="45000"/>
                  <a:lumOff val="55000"/>
                </a:schemeClr>
              </a:gs>
              <a:gs pos="73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       Research Philosophy   </a:t>
            </a:r>
          </a:p>
          <a:p>
            <a:pPr marL="0" indent="0">
              <a:buNone/>
            </a:pPr>
            <a:r>
              <a:rPr lang="en-GB" dirty="0"/>
              <a:t>           Interpretivism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       Research Approach</a:t>
            </a:r>
          </a:p>
          <a:p>
            <a:pPr marL="0" indent="0">
              <a:buNone/>
            </a:pPr>
            <a:r>
              <a:rPr lang="en-GB" dirty="0"/>
              <a:t>            Inductive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       Research Method</a:t>
            </a:r>
          </a:p>
          <a:p>
            <a:pPr marL="0" indent="0">
              <a:buNone/>
            </a:pPr>
            <a:r>
              <a:rPr lang="en-GB" dirty="0"/>
              <a:t>            Qualitative research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       Why?</a:t>
            </a:r>
          </a:p>
          <a:p>
            <a:pPr marL="0" indent="0">
              <a:buNone/>
            </a:pPr>
            <a:r>
              <a:rPr lang="en-GB" dirty="0"/>
              <a:t>            Explores employees' experiences and opinions.</a:t>
            </a:r>
          </a:p>
          <a:p>
            <a:pPr marL="0" indent="0">
              <a:buNone/>
            </a:pPr>
            <a:r>
              <a:rPr lang="en-GB" dirty="0"/>
              <a:t>            Allows themes to emerge naturally.  </a:t>
            </a:r>
          </a:p>
          <a:p>
            <a:pPr marL="0" indent="0">
              <a:buNone/>
            </a:pPr>
            <a:r>
              <a:rPr lang="en-GB" dirty="0"/>
              <a:t>            Suitable for answering the research question.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</a:t>
            </a:r>
            <a:r>
              <a:rPr lang="en-GB" sz="2300" dirty="0"/>
              <a:t>                               (Creswell and Creswell, 2023); (Bryman and Bell, 2023); (Gray, 2021)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0A74154-1093-1D51-0364-435EDD866CB6}"/>
              </a:ext>
            </a:extLst>
          </p:cNvPr>
          <p:cNvGraphicFramePr>
            <a:graphicFrameLocks noGrp="1"/>
          </p:cNvGraphicFramePr>
          <p:nvPr/>
        </p:nvGraphicFramePr>
        <p:xfrm>
          <a:off x="838200" y="3818414"/>
          <a:ext cx="10515600" cy="365760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348732697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446266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6D599E3-1C11-12E7-204D-C422743BFF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4037740"/>
              </p:ext>
            </p:extLst>
          </p:nvPr>
        </p:nvGraphicFramePr>
        <p:xfrm>
          <a:off x="838200" y="3818414"/>
          <a:ext cx="10515600" cy="365760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262852586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050855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9C90739-B058-BAE5-A4E9-A6923F8BC5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7257945"/>
              </p:ext>
            </p:extLst>
          </p:nvPr>
        </p:nvGraphicFramePr>
        <p:xfrm>
          <a:off x="838200" y="3818414"/>
          <a:ext cx="228918" cy="731520"/>
        </p:xfrm>
        <a:graphic>
          <a:graphicData uri="http://schemas.openxmlformats.org/drawingml/2006/table">
            <a:tbl>
              <a:tblPr/>
              <a:tblGrid>
                <a:gridCol w="228918">
                  <a:extLst>
                    <a:ext uri="{9D8B030D-6E8A-4147-A177-3AD203B41FA5}">
                      <a16:colId xmlns:a16="http://schemas.microsoft.com/office/drawing/2014/main" val="10513769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690802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4485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9395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3D3D-06F1-13E4-B3DF-4AA700B0B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7133" y="68094"/>
            <a:ext cx="5136204" cy="749030"/>
          </a:xfrm>
        </p:spPr>
        <p:txBody>
          <a:bodyPr/>
          <a:lstStyle/>
          <a:p>
            <a:r>
              <a:rPr lang="en-GB" b="1" dirty="0"/>
              <a:t>Data Collection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306C7B-9544-E8B7-1BF5-AF28EC90A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293779"/>
            <a:ext cx="12191999" cy="5651770"/>
          </a:xfrm>
          <a:gradFill>
            <a:gsLst>
              <a:gs pos="94000">
                <a:schemeClr val="accent1">
                  <a:lumMod val="5000"/>
                  <a:lumOff val="95000"/>
                </a:schemeClr>
              </a:gs>
              <a:gs pos="18000">
                <a:schemeClr val="accent1">
                  <a:lumMod val="45000"/>
                  <a:lumOff val="55000"/>
                </a:schemeClr>
              </a:gs>
              <a:gs pos="38000">
                <a:schemeClr val="accent1">
                  <a:lumMod val="45000"/>
                  <a:lumOff val="55000"/>
                </a:schemeClr>
              </a:gs>
              <a:gs pos="73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/>
              <a:t>                                   </a:t>
            </a:r>
            <a:r>
              <a:rPr lang="en-GB" sz="4000" b="1" dirty="0"/>
              <a:t>Method</a:t>
            </a:r>
          </a:p>
          <a:p>
            <a:pPr marL="0" indent="0">
              <a:buNone/>
            </a:pPr>
            <a:r>
              <a:rPr lang="en-GB" sz="3600" dirty="0"/>
              <a:t>                                Semi-structured interviews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b="1" dirty="0"/>
              <a:t>                          </a:t>
            </a:r>
            <a:r>
              <a:rPr lang="en-GB" sz="4000" b="1" dirty="0"/>
              <a:t>Sample</a:t>
            </a:r>
          </a:p>
          <a:p>
            <a:pPr marL="0" indent="0">
              <a:buNone/>
            </a:pPr>
            <a:r>
              <a:rPr lang="en-GB" sz="3600" dirty="0"/>
              <a:t>                                 8–10 restaurant employees</a:t>
            </a:r>
          </a:p>
          <a:p>
            <a:pPr marL="0" indent="0">
              <a:buNone/>
            </a:pPr>
            <a:r>
              <a:rPr lang="en-GB" sz="3600" dirty="0"/>
              <a:t>                                 Minimum six months' experience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b="1" dirty="0"/>
              <a:t>                           </a:t>
            </a:r>
            <a:r>
              <a:rPr lang="en-GB" sz="4000" b="1" dirty="0"/>
              <a:t>Sampling</a:t>
            </a:r>
          </a:p>
          <a:p>
            <a:pPr marL="0" indent="0">
              <a:buNone/>
            </a:pPr>
            <a:r>
              <a:rPr lang="en-GB" sz="3600" dirty="0"/>
              <a:t>                                 Purposive sampling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b="1" dirty="0"/>
              <a:t>                           </a:t>
            </a:r>
            <a:r>
              <a:rPr lang="en-GB" sz="4000" b="1" dirty="0"/>
              <a:t>Reliability</a:t>
            </a:r>
          </a:p>
          <a:p>
            <a:pPr marL="0" indent="0">
              <a:buNone/>
            </a:pPr>
            <a:r>
              <a:rPr lang="en-GB" sz="3600" dirty="0"/>
              <a:t>                                  Same interview guide used for every participant.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b="1" dirty="0"/>
              <a:t>                           </a:t>
            </a:r>
            <a:r>
              <a:rPr lang="en-GB" sz="4000" b="1" dirty="0"/>
              <a:t>Validity</a:t>
            </a:r>
          </a:p>
          <a:p>
            <a:pPr marL="0" indent="0">
              <a:buNone/>
            </a:pPr>
            <a:r>
              <a:rPr lang="en-GB" sz="3600" dirty="0"/>
              <a:t>                                 Open-ended questions allow participants to explain their experiences in detail.  </a:t>
            </a:r>
          </a:p>
          <a:p>
            <a:pPr marL="0" indent="0">
              <a:buNone/>
            </a:pPr>
            <a:r>
              <a:rPr lang="en-GB" sz="3600" dirty="0"/>
              <a:t>                     </a:t>
            </a:r>
          </a:p>
          <a:p>
            <a:pPr marL="0" indent="0">
              <a:buNone/>
            </a:pPr>
            <a:r>
              <a:rPr lang="en-GB" sz="3400" dirty="0"/>
              <a:t>                                                                                                                                                                                                       (Patton, 2015); (Braun and Clarke,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2239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5A491-6ADD-FD67-4417-DDEE7AF0F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5366" y="267848"/>
            <a:ext cx="9466634" cy="1325563"/>
          </a:xfrm>
        </p:spPr>
        <p:txBody>
          <a:bodyPr>
            <a:normAutofit/>
          </a:bodyPr>
          <a:lstStyle/>
          <a:p>
            <a:r>
              <a:rPr lang="en-GB" b="1" dirty="0"/>
              <a:t>Ethical Considerations…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A2F935-D425-D79E-0CCD-316500A34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Participants receive an information sheet.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Informed consent obtained before participation.</a:t>
            </a:r>
          </a:p>
          <a:p>
            <a:endParaRPr lang="en-GB" dirty="0"/>
          </a:p>
          <a:p>
            <a:r>
              <a:rPr lang="en-GB" dirty="0"/>
              <a:t>Participation is voluntary.</a:t>
            </a:r>
          </a:p>
          <a:p>
            <a:endParaRPr lang="en-GB" dirty="0"/>
          </a:p>
          <a:p>
            <a:r>
              <a:rPr lang="en-GB" dirty="0"/>
              <a:t>Right to withdraw before analysis.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/>
              <a:t>                                                                                                                                              (Saunders, Lewis and Thornhill, 2023)</a:t>
            </a:r>
          </a:p>
        </p:txBody>
      </p:sp>
    </p:spTree>
    <p:extLst>
      <p:ext uri="{BB962C8B-B14F-4D97-AF65-F5344CB8AC3E}">
        <p14:creationId xmlns:p14="http://schemas.microsoft.com/office/powerpoint/2010/main" val="3801200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1F027-F655-F899-56F0-6D54EA8D2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76621"/>
            <a:ext cx="10515600" cy="1325563"/>
          </a:xfrm>
        </p:spPr>
        <p:txBody>
          <a:bodyPr/>
          <a:lstStyle/>
          <a:p>
            <a:r>
              <a:rPr lang="en-GB" b="1" dirty="0"/>
              <a:t>Ethical Considerations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4DA93-35AF-1A17-351C-B06064BF4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2076451"/>
            <a:ext cx="11934825" cy="5010149"/>
          </a:xfrm>
        </p:spPr>
        <p:txBody>
          <a:bodyPr>
            <a:normAutofit fontScale="55000" lnSpcReduction="20000"/>
          </a:bodyPr>
          <a:lstStyle/>
          <a:p>
            <a:r>
              <a:rPr lang="en-GB" sz="5100" dirty="0"/>
              <a:t>Confidentiality maintained.</a:t>
            </a:r>
          </a:p>
          <a:p>
            <a:endParaRPr lang="en-GB" sz="5100" dirty="0"/>
          </a:p>
          <a:p>
            <a:r>
              <a:rPr lang="en-GB" sz="5100" dirty="0"/>
              <a:t>Anonymous pseudonyms used.</a:t>
            </a:r>
          </a:p>
          <a:p>
            <a:endParaRPr lang="en-GB" sz="5100" dirty="0"/>
          </a:p>
          <a:p>
            <a:r>
              <a:rPr lang="en-GB" sz="5100" dirty="0"/>
              <a:t>Personal data stored securely.</a:t>
            </a:r>
          </a:p>
          <a:p>
            <a:endParaRPr lang="en-GB" sz="5100" dirty="0"/>
          </a:p>
          <a:p>
            <a:r>
              <a:rPr lang="en-GB" sz="5100" dirty="0"/>
              <a:t>Research follows university ethical guidelines.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600" dirty="0"/>
              <a:t>                                                        </a:t>
            </a:r>
          </a:p>
          <a:p>
            <a:pPr marL="0" indent="0">
              <a:buNone/>
            </a:pPr>
            <a:r>
              <a:rPr lang="en-GB" sz="3300" dirty="0"/>
              <a:t>                                                                                                                                                                             (Creswell and Creswell, 2023)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162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16087-6419-4119-547F-1ED9818E0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6834" y="-11229"/>
            <a:ext cx="10515600" cy="1325563"/>
          </a:xfrm>
        </p:spPr>
        <p:txBody>
          <a:bodyPr/>
          <a:lstStyle/>
          <a:p>
            <a:r>
              <a:rPr lang="en-GB" b="1" dirty="0"/>
              <a:t>Limitations &amp; Recommendations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59458E-A001-C9B0-CA46-1561DA49CB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4387" y="1115034"/>
            <a:ext cx="5183188" cy="823912"/>
          </a:xfrm>
        </p:spPr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A4AF21-CED7-4243-205B-38051B8978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8035" y="2675510"/>
            <a:ext cx="5157787" cy="3564985"/>
          </a:xfrm>
          <a:gradFill flip="none" rotWithShape="1">
            <a:gsLst>
              <a:gs pos="96000">
                <a:schemeClr val="accent1">
                  <a:lumMod val="5000"/>
                  <a:lumOff val="95000"/>
                </a:schemeClr>
              </a:gs>
              <a:gs pos="18000">
                <a:schemeClr val="accent1">
                  <a:lumMod val="45000"/>
                  <a:lumOff val="55000"/>
                </a:schemeClr>
              </a:gs>
              <a:gs pos="38000">
                <a:schemeClr val="accent1">
                  <a:lumMod val="45000"/>
                  <a:lumOff val="55000"/>
                </a:schemeClr>
              </a:gs>
              <a:gs pos="71000">
                <a:schemeClr val="accent1">
                  <a:lumMod val="30000"/>
                  <a:lumOff val="70000"/>
                </a:schemeClr>
              </a:gs>
            </a:gsLst>
            <a:lin ang="0" scaled="1"/>
            <a:tileRect/>
          </a:gradFill>
        </p:spPr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Small sample size.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Limited time.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Possible difficulty accessing participants.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Responses may be subjective.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6CC9C4-F6E9-7653-CBC5-4E747867EB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14227" y="1097301"/>
            <a:ext cx="5183188" cy="823912"/>
          </a:xfrm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EA9A8A-F2E6-23B3-310A-40073DA363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49471" y="2709557"/>
            <a:ext cx="5554494" cy="3496890"/>
          </a:xfrm>
          <a:gradFill flip="none" rotWithShape="1">
            <a:gsLst>
              <a:gs pos="96000">
                <a:schemeClr val="accent1">
                  <a:lumMod val="5000"/>
                  <a:lumOff val="95000"/>
                </a:schemeClr>
              </a:gs>
              <a:gs pos="18000">
                <a:schemeClr val="accent1">
                  <a:lumMod val="45000"/>
                  <a:lumOff val="55000"/>
                </a:schemeClr>
              </a:gs>
              <a:gs pos="38000">
                <a:schemeClr val="accent1">
                  <a:lumMod val="45000"/>
                  <a:lumOff val="55000"/>
                </a:schemeClr>
              </a:gs>
              <a:gs pos="71000">
                <a:schemeClr val="accent1">
                  <a:lumMod val="30000"/>
                  <a:lumOff val="70000"/>
                </a:schemeClr>
              </a:gs>
            </a:gsLst>
            <a:lin ang="10800000" scaled="1"/>
            <a:tileRect/>
          </a:gradFill>
        </p:spPr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Larger sample.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Include different regions.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Use mixed methods.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Compare managers' and employees' perspectives.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600" dirty="0"/>
              <a:t>                      </a:t>
            </a:r>
          </a:p>
          <a:p>
            <a:pPr marL="0" indent="0">
              <a:buNone/>
            </a:pPr>
            <a:r>
              <a:rPr lang="en-GB" sz="2600" dirty="0"/>
              <a:t>                                                 (Saunders, Lewis and Thornhill, 2023)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900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  <a:lumOff val="50000"/>
            <a:alpha val="4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A5D24-39B3-880A-03B4-B2711CD13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7587" y="68196"/>
            <a:ext cx="10515600" cy="1325563"/>
          </a:xfrm>
        </p:spPr>
        <p:txBody>
          <a:bodyPr/>
          <a:lstStyle/>
          <a:p>
            <a:r>
              <a:rPr lang="en-GB" b="1" dirty="0"/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5C2A9-27FF-8802-D38A-E6CF2FB83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255" y="2440426"/>
            <a:ext cx="11799651" cy="4349378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  Qualitative, interpretivist study.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  Semi-structured interviews provide rich data.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  Ethical principles protect participants.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   Findings may help improve leadership practices in small restaurants in Wales.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 study may contribute to improving leadership in the hospitality industry.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8184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  <a:lumOff val="50000"/>
            <a:alpha val="4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29AE0-9E34-C500-07B9-B31C5BB35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0875" y="127000"/>
            <a:ext cx="10515600" cy="1325563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29069-297C-387B-8B03-5A630AC30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825625"/>
            <a:ext cx="11163300" cy="4775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Braun, V. and Clarke, V. (2022) Thematic Analysis: A Practical Guide. London: SAGE. </a:t>
            </a:r>
          </a:p>
          <a:p>
            <a:pPr marL="0" indent="0">
              <a:buNone/>
            </a:pPr>
            <a:r>
              <a:rPr lang="en-GB" sz="2000" dirty="0"/>
              <a:t>Bryman, A. and Bell, E. (2023) Business Research Methods. 6th </a:t>
            </a:r>
            <a:r>
              <a:rPr lang="en-GB" sz="2000" dirty="0" err="1"/>
              <a:t>edn</a:t>
            </a:r>
            <a:r>
              <a:rPr lang="en-GB" sz="2000" dirty="0"/>
              <a:t>. Oxford: Oxford University Press.</a:t>
            </a:r>
          </a:p>
          <a:p>
            <a:pPr marL="0" indent="0">
              <a:buNone/>
            </a:pPr>
            <a:r>
              <a:rPr lang="en-GB" sz="2000" dirty="0"/>
              <a:t>Creswell, J.W. and Creswell, J.D. (2023) Research Design: Qualitative, Quantitative and Mixed Methods Approaches. 7th </a:t>
            </a:r>
            <a:r>
              <a:rPr lang="en-GB" sz="2000" dirty="0" err="1"/>
              <a:t>edn</a:t>
            </a:r>
            <a:r>
              <a:rPr lang="en-GB" sz="2000" dirty="0"/>
              <a:t>. Thousand Oaks: SAGE.</a:t>
            </a:r>
          </a:p>
          <a:p>
            <a:pPr marL="0" indent="0">
              <a:buNone/>
            </a:pPr>
            <a:r>
              <a:rPr lang="en-GB" sz="2000" dirty="0"/>
              <a:t>Gray, D.E. (2021) Doing Research in the Real World. 5th </a:t>
            </a:r>
            <a:r>
              <a:rPr lang="en-GB" sz="2000" dirty="0" err="1"/>
              <a:t>edn</a:t>
            </a:r>
            <a:r>
              <a:rPr lang="en-GB" sz="2000" dirty="0"/>
              <a:t>. London: SAGE.</a:t>
            </a:r>
          </a:p>
          <a:p>
            <a:pPr marL="0" indent="0">
              <a:buNone/>
            </a:pPr>
            <a:r>
              <a:rPr lang="en-GB" sz="2000" dirty="0"/>
              <a:t>Northouse, P.G. (2022) Leadership: Theory and Practice. 9th </a:t>
            </a:r>
            <a:r>
              <a:rPr lang="en-GB" sz="2000" dirty="0" err="1"/>
              <a:t>edn</a:t>
            </a:r>
            <a:r>
              <a:rPr lang="en-GB" sz="2000" dirty="0"/>
              <a:t>. Thousand Oaks: SAGE.</a:t>
            </a:r>
          </a:p>
          <a:p>
            <a:pPr marL="0" indent="0">
              <a:buNone/>
            </a:pPr>
            <a:r>
              <a:rPr lang="en-GB" sz="2000" dirty="0"/>
              <a:t>Patton, M.Q. (2015) Qualitative Research &amp; Evaluation Methods. 4th </a:t>
            </a:r>
            <a:r>
              <a:rPr lang="en-GB" sz="2000" dirty="0" err="1"/>
              <a:t>edn</a:t>
            </a:r>
            <a:r>
              <a:rPr lang="en-GB" sz="2000" dirty="0"/>
              <a:t>. Thousand Oaks: SAGE.</a:t>
            </a:r>
          </a:p>
          <a:p>
            <a:pPr marL="0" indent="0">
              <a:buNone/>
            </a:pPr>
            <a:r>
              <a:rPr lang="en-GB" sz="2000" dirty="0"/>
              <a:t>Saunders, M., Lewis, P. and Thornhill, A. (2023) Research Methods for Business Students. 9th </a:t>
            </a:r>
            <a:r>
              <a:rPr lang="en-GB" sz="2000" dirty="0" err="1"/>
              <a:t>edn</a:t>
            </a:r>
            <a:r>
              <a:rPr lang="en-GB" sz="2000" dirty="0"/>
              <a:t>. Harlow: Pearson. </a:t>
            </a:r>
          </a:p>
          <a:p>
            <a:pPr marL="0" indent="0">
              <a:buNone/>
            </a:pPr>
            <a:r>
              <a:rPr lang="en-GB" sz="2000" dirty="0"/>
              <a:t>Walker, J.R. (2021) The Restaurant: From Concept to Operation. 9th </a:t>
            </a:r>
            <a:r>
              <a:rPr lang="en-GB" sz="2000" dirty="0" err="1"/>
              <a:t>edn</a:t>
            </a:r>
            <a:r>
              <a:rPr lang="en-GB" sz="2000" dirty="0"/>
              <a:t>. Hoboken: Wiley.</a:t>
            </a:r>
          </a:p>
        </p:txBody>
      </p:sp>
    </p:spTree>
    <p:extLst>
      <p:ext uri="{BB962C8B-B14F-4D97-AF65-F5344CB8AC3E}">
        <p14:creationId xmlns:p14="http://schemas.microsoft.com/office/powerpoint/2010/main" val="3920553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613</Words>
  <Application>Microsoft Office PowerPoint</Application>
  <PresentationFormat>Widescreen</PresentationFormat>
  <Paragraphs>125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Wingdings</vt:lpstr>
      <vt:lpstr>Office Theme</vt:lpstr>
      <vt:lpstr>Exploring Employees' Perceptions of Effective Leadership Practices in Small Restaurants in Wales</vt:lpstr>
      <vt:lpstr>Introduction</vt:lpstr>
      <vt:lpstr>Research Methodology </vt:lpstr>
      <vt:lpstr>Data Collection</vt:lpstr>
      <vt:lpstr>Ethical Considerations… </vt:lpstr>
      <vt:lpstr>Ethical Considerations (Continued)</vt:lpstr>
      <vt:lpstr>Limitations &amp; Recommendations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Lilea (2126939)</dc:creator>
  <cp:lastModifiedBy>Andreea Lilea (2126939)</cp:lastModifiedBy>
  <cp:revision>3</cp:revision>
  <dcterms:created xsi:type="dcterms:W3CDTF">2026-06-26T12:44:38Z</dcterms:created>
  <dcterms:modified xsi:type="dcterms:W3CDTF">2026-06-26T14:35:11Z</dcterms:modified>
</cp:coreProperties>
</file>