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E7FD"/>
    <a:srgbClr val="E5D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4727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4900" y="2314324"/>
            <a:ext cx="8447150" cy="2478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894" y="765324"/>
            <a:ext cx="8245162" cy="1106260"/>
          </a:xfrm>
          <a:effectLst/>
        </p:spPr>
        <p:txBody>
          <a:bodyPr anchor="b">
            <a:normAutofit/>
          </a:bodyPr>
          <a:lstStyle>
            <a:lvl1pPr>
              <a:defRPr sz="27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5895" y="1871584"/>
            <a:ext cx="8245160" cy="442741"/>
          </a:xfrm>
        </p:spPr>
        <p:txBody>
          <a:bodyPr anchor="t">
            <a:normAutofit/>
          </a:bodyPr>
          <a:lstStyle>
            <a:lvl1pPr marL="0" indent="0" algn="l">
              <a:buNone/>
              <a:defRPr sz="1200" cap="all">
                <a:solidFill>
                  <a:schemeClr val="accent2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04463" y="4467103"/>
            <a:ext cx="2133600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5894" y="4463859"/>
            <a:ext cx="5187908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8725" y="4467103"/>
            <a:ext cx="762330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8164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330214" y="460805"/>
            <a:ext cx="8482004" cy="8919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526617"/>
            <a:ext cx="8272212" cy="7603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5" y="1635373"/>
            <a:ext cx="8272211" cy="27587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8725" y="4467103"/>
            <a:ext cx="789381" cy="273844"/>
          </a:xfrm>
        </p:spPr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3078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5863" y="3856481"/>
            <a:ext cx="8468145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2282933"/>
            <a:ext cx="8272211" cy="1123130"/>
          </a:xfrm>
        </p:spPr>
        <p:txBody>
          <a:bodyPr anchor="b">
            <a:normAutofit/>
          </a:bodyPr>
          <a:lstStyle>
            <a:lvl1pPr algn="l">
              <a:defRPr sz="27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5" y="3406063"/>
            <a:ext cx="8272211" cy="45041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 cap="all">
                <a:solidFill>
                  <a:schemeClr val="accent2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45317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4487" y="454916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5895" y="1671003"/>
            <a:ext cx="4066793" cy="27247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313" y="1671003"/>
            <a:ext cx="4066794" cy="27247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67907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334487" y="454916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35895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5415" y="1688169"/>
            <a:ext cx="3815306" cy="402004"/>
          </a:xfrm>
        </p:spPr>
        <p:txBody>
          <a:bodyPr anchor="b">
            <a:noAutofit/>
          </a:bodyPr>
          <a:lstStyle>
            <a:lvl1pPr marL="0" indent="0">
              <a:buNone/>
              <a:defRPr sz="1650" b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896" y="2194540"/>
            <a:ext cx="4044825" cy="220124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2802" y="1688169"/>
            <a:ext cx="3815305" cy="415030"/>
          </a:xfrm>
        </p:spPr>
        <p:txBody>
          <a:bodyPr anchor="b">
            <a:noAutofit/>
          </a:bodyPr>
          <a:lstStyle>
            <a:lvl1pPr marL="0" indent="0">
              <a:buNone/>
              <a:defRPr sz="1650" b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2" y="2194540"/>
            <a:ext cx="4044825" cy="220124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56198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330512" y="454916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31921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10319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3774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335863" y="3856480"/>
            <a:ext cx="8473650" cy="9560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3946722"/>
            <a:ext cx="3682084" cy="517136"/>
          </a:xfrm>
        </p:spPr>
        <p:txBody>
          <a:bodyPr anchor="ctr"/>
          <a:lstStyle>
            <a:lvl1pPr algn="l">
              <a:defRPr sz="15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862" y="450900"/>
            <a:ext cx="8469630" cy="3153600"/>
          </a:xfrm>
        </p:spPr>
        <p:txBody>
          <a:bodyPr anchor="ctr">
            <a:normAutofit/>
          </a:bodyPr>
          <a:lstStyle>
            <a:lvl1pPr>
              <a:defRPr sz="1500">
                <a:solidFill>
                  <a:schemeClr val="tx2"/>
                </a:solidFill>
              </a:defRPr>
            </a:lvl1pPr>
            <a:lvl2pPr>
              <a:defRPr sz="1350">
                <a:solidFill>
                  <a:schemeClr val="tx2"/>
                </a:solidFill>
              </a:defRPr>
            </a:lvl2pPr>
            <a:lvl3pPr>
              <a:defRPr sz="1200">
                <a:solidFill>
                  <a:schemeClr val="tx2"/>
                </a:solidFill>
              </a:defRPr>
            </a:lvl3pPr>
            <a:lvl4pPr>
              <a:defRPr sz="1050">
                <a:solidFill>
                  <a:schemeClr val="tx2"/>
                </a:solidFill>
              </a:defRPr>
            </a:lvl4pPr>
            <a:lvl5pPr>
              <a:defRPr sz="1050">
                <a:solidFill>
                  <a:schemeClr val="tx2"/>
                </a:solidFill>
              </a:defRPr>
            </a:lvl5pPr>
            <a:lvl6pPr>
              <a:defRPr sz="1050">
                <a:solidFill>
                  <a:schemeClr val="tx2"/>
                </a:solidFill>
              </a:defRPr>
            </a:lvl6pPr>
            <a:lvl7pPr>
              <a:defRPr sz="1050">
                <a:solidFill>
                  <a:schemeClr val="tx2"/>
                </a:solidFill>
              </a:defRPr>
            </a:lvl7pPr>
            <a:lvl8pPr>
              <a:defRPr sz="1050">
                <a:solidFill>
                  <a:schemeClr val="tx2"/>
                </a:solidFill>
              </a:defRPr>
            </a:lvl8pPr>
            <a:lvl9pPr>
              <a:defRPr sz="105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5618" y="3946723"/>
            <a:ext cx="4402490" cy="517136"/>
          </a:xfrm>
        </p:spPr>
        <p:txBody>
          <a:bodyPr anchor="ctr">
            <a:normAutofit/>
          </a:bodyPr>
          <a:lstStyle>
            <a:lvl1pPr marL="0" indent="0" algn="r">
              <a:buNone/>
              <a:defRPr sz="825">
                <a:solidFill>
                  <a:schemeClr val="bg1"/>
                </a:solidFill>
              </a:defRPr>
            </a:lvl1pPr>
            <a:lvl2pPr marL="342900" indent="0">
              <a:buNone/>
              <a:defRPr sz="825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7072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3520042"/>
            <a:ext cx="8272212" cy="425054"/>
          </a:xfrm>
        </p:spPr>
        <p:txBody>
          <a:bodyPr anchor="b">
            <a:normAutofit/>
          </a:bodyPr>
          <a:lstStyle>
            <a:lvl1pPr algn="l">
              <a:defRPr sz="18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5863" y="449794"/>
            <a:ext cx="8468144" cy="266793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5894" y="3945096"/>
            <a:ext cx="8272213" cy="449003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63320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0214" y="460805"/>
            <a:ext cx="8482004" cy="8919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5894" y="526617"/>
            <a:ext cx="8272212" cy="7603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45747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629401" y="449794"/>
            <a:ext cx="2180113" cy="436271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506795"/>
            <a:ext cx="1503123" cy="388730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3" y="506795"/>
            <a:ext cx="5922209" cy="388730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45255" y="4467103"/>
            <a:ext cx="996106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3" y="4463859"/>
            <a:ext cx="5922209" cy="273844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34962" y="4467103"/>
            <a:ext cx="873146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516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179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5894" y="528843"/>
            <a:ext cx="8272212" cy="8921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1752002"/>
            <a:ext cx="8272212" cy="2642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04464" y="4467103"/>
            <a:ext cx="21335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2"/>
                </a:solidFill>
              </a:defRPr>
            </a:lvl1pPr>
          </a:lstStyle>
          <a:p>
            <a:fld id="{59F21A77-2857-421F-B118-42D458767CE7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5894" y="4463859"/>
            <a:ext cx="518790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8725" y="4467103"/>
            <a:ext cx="78938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2"/>
                </a:solidFill>
              </a:defRPr>
            </a:lvl1pPr>
          </a:lstStyle>
          <a:p>
            <a:fld id="{2FB69AD6-D139-4C50-838D-BDD2B65448F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34901" y="342900"/>
            <a:ext cx="2777490" cy="7124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031610" y="340232"/>
            <a:ext cx="2777490" cy="73916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181373" y="342900"/>
            <a:ext cx="2777490" cy="6858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6646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1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9500" indent="-229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350" kern="1200">
          <a:solidFill>
            <a:schemeClr val="tx2"/>
          </a:solidFill>
          <a:latin typeface="+mn-lt"/>
          <a:ea typeface="+mn-ea"/>
          <a:cs typeface="+mn-cs"/>
        </a:defRPr>
      </a:lvl1pPr>
      <a:lvl2pPr marL="472500" indent="-229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2pPr>
      <a:lvl3pPr marL="675000" indent="-202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050" kern="1200">
          <a:solidFill>
            <a:schemeClr val="tx2"/>
          </a:solidFill>
          <a:latin typeface="+mn-lt"/>
          <a:ea typeface="+mn-ea"/>
          <a:cs typeface="+mn-cs"/>
        </a:defRPr>
      </a:lvl3pPr>
      <a:lvl4pPr marL="93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4pPr>
      <a:lvl5pPr marL="120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5pPr>
      <a:lvl6pPr marL="142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6pPr>
      <a:lvl7pPr marL="165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7pPr>
      <a:lvl8pPr marL="187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8pPr>
      <a:lvl9pPr marL="21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2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1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28950" y="1454369"/>
            <a:ext cx="5733470" cy="2063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Communication in Health and Social Care</a:t>
            </a:r>
            <a:endParaRPr lang="en-US" sz="4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028950" y="3517683"/>
            <a:ext cx="5733470" cy="147294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Key Professional Skill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dirty="0"/>
              <a:t>MD Mustafizur Rahman Chowdhury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Lecturer Name</a:t>
            </a:r>
            <a:r>
              <a:rPr lang="en-US" sz="2400" dirty="0"/>
              <a:t>: Odette Jack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Module Code: </a:t>
            </a:r>
            <a:r>
              <a:rPr lang="en-US" sz="2400" dirty="0"/>
              <a:t>LCHS 4009 (LON)  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400" b="1" dirty="0"/>
              <a:t>Student ID</a:t>
            </a:r>
            <a:r>
              <a:rPr lang="en-US" sz="2400" dirty="0"/>
              <a:t>: 2441540 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3525358" y="3533775"/>
            <a:ext cx="2093286" cy="240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90"/>
              </a:lnSpc>
              <a:spcAft>
                <a:spcPts val="600"/>
              </a:spcAft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Presented by: [Your Name]</a:t>
            </a:r>
            <a:endParaRPr lang="en-US" sz="1350"/>
          </a:p>
        </p:txBody>
      </p:sp>
      <p:sp>
        <p:nvSpPr>
          <p:cNvPr id="5" name="Text 3"/>
          <p:cNvSpPr/>
          <p:nvPr/>
        </p:nvSpPr>
        <p:spPr>
          <a:xfrm>
            <a:off x="4161520" y="3773785"/>
            <a:ext cx="820960" cy="213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spcAft>
                <a:spcPts val="6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March 2026</a:t>
            </a:r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2800" kern="1200" dirty="0">
              <a:solidFill>
                <a:schemeClr val="accent4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Today I will talk about communication as a key professional skill in health and social care. Communication is essential for providing high quality care to patients and service users.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 will explain why this skill is important and give you a practical example from a real health care setting.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428264" y="3068096"/>
            <a:ext cx="3934693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spcAft>
                <a:spcPts val="600"/>
              </a:spcAft>
              <a:buNone/>
            </a:pP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What is Communication in Health Care?</a:t>
            </a:r>
            <a:endParaRPr lang="en-US" sz="2000" kern="1200" dirty="0">
              <a:solidFill>
                <a:schemeClr val="accent4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Communication in health and social care is the clear and empathetic exchange of information between care providers, patients, and their families.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It involves speaking, listening, and understanding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It includes verbal and non-verbal communication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It helps everyone understand the patient's needs and preferences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914400" y="1958280"/>
            <a:ext cx="7620000" cy="11543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spcAft>
                <a:spcPts val="600"/>
              </a:spcAft>
              <a:buSzPct val="100000"/>
              <a:buChar char="•"/>
            </a:pPr>
            <a:endParaRPr lang="en-US" sz="13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Why Communication is Important</a:t>
            </a:r>
            <a:endParaRPr lang="en-US" sz="2000" kern="1200" dirty="0">
              <a:solidFill>
                <a:schemeClr val="accent4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It builds trust between patients and care providers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It prevents misunderstandings that could lead to medical errors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It ensures treatment plans are followed correctly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It makes patients feel respected and understood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Why Communication is Important (Continued)</a:t>
            </a:r>
            <a:endParaRPr lang="en-US" sz="2000" kern="1200" dirty="0">
              <a:solidFill>
                <a:schemeClr val="accent4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/>
              <a:t>It improves patient satisfaction with their care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/>
              <a:t>It helps health care teams work together effectively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/>
              <a:t>It leads to better health outcomes for patients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/>
              <a:t>It is required by law under the Health and Social Care Act 2008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325859"/>
            <a:ext cx="7924800" cy="1295301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2621161"/>
            <a:ext cx="7924800" cy="1295301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Communication Skills for Care Workers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914400" y="1630661"/>
            <a:ext cx="7461504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520"/>
              </a:lnSpc>
              <a:buNone/>
            </a:pPr>
            <a:r>
              <a:rPr lang="en-US" sz="21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Active Listening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914400" y="2103041"/>
            <a:ext cx="7461504" cy="213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Fully focusing on the speaker and understanding their message before responding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14400" y="2925961"/>
            <a:ext cx="7461504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520"/>
              </a:lnSpc>
              <a:buNone/>
            </a:pPr>
            <a:r>
              <a:rPr lang="en-US" sz="21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Empathy</a:t>
            </a:r>
            <a:endParaRPr lang="en-US" sz="2100" dirty="0"/>
          </a:p>
        </p:txBody>
      </p:sp>
      <p:sp>
        <p:nvSpPr>
          <p:cNvPr id="8" name="Text 6"/>
          <p:cNvSpPr/>
          <p:nvPr/>
        </p:nvSpPr>
        <p:spPr>
          <a:xfrm>
            <a:off x="914400" y="3398341"/>
            <a:ext cx="7461504" cy="213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Understanding and sharing the feelings of patients to provide compassionate care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Barriers to Effective Communication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1"/>
            <a:ext cx="8083296" cy="240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There are several barriers that can prevent effective communication in health care settings.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914400" y="1642072"/>
            <a:ext cx="7620000" cy="11543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Language differences between staff and patients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Sensory impairments such as hearing or vision loss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Using medical jargon that patients do not understand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Communication Barriers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914400" y="1249661"/>
            <a:ext cx="7620000" cy="1577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Emotional barriers like stress, fear, or anxiety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Environmental factors such as noise or lack of privacy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Cultural differences in beliefs and communication styles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Lack of training in communication skills for staff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Example: A Real Care Setting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3"/>
            <a:ext cx="7924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I will now give you a practical example of how communication skills are applied in a real health and social care setting.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2087863"/>
            <a:ext cx="8083296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 setting is a residential care home for elderly patients with dementia.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Scenario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173463"/>
            <a:ext cx="7924800" cy="582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295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An elderly woman with dementia becomes very distressed and refuses to take her medication. She is shouting and appears frightened.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984874"/>
            <a:ext cx="7924800" cy="582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295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 care worker needs to use effective communication skills to calm the patient and ensure she takes her medication safely.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Communication Skills Are Applied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914400" y="1249663"/>
            <a:ext cx="7620000" cy="1577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 care worker speaks in a calm, gentle voice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She uses simple, clear language without medical terms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She maintains eye contact and uses a warm smile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She listens actively to understand the patient's fears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Outcome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3"/>
            <a:ext cx="7924800" cy="582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295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By using empathy and active listening, the care worker discovers the patient is afraid because she does not recognize the medication.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2061074"/>
            <a:ext cx="7924800" cy="582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295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 care worker explains what the medication is for in simple terms, shows patience, and gives the patient time. The patient calms down and takes her medication.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of Good Communication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3"/>
            <a:ext cx="8083296" cy="240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This example shows how good communication skills can make a real difference in patient care.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914400" y="1642072"/>
            <a:ext cx="7620000" cy="11543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The patient receives her necessary medication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Her distress is reduced and dignity is maintained</a:t>
            </a:r>
            <a:endParaRPr lang="en-US" sz="1600" dirty="0">
              <a:latin typeface="+mj-lt"/>
            </a:endParaRPr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Trust between patient and care worker is strengthened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3"/>
            <a:ext cx="7924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Communication is a fundamental skill in health and social care. It is essential for building trust, preventing errors, and providing person-centred care.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2087863"/>
            <a:ext cx="7924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By developing strong communication skills, care workers can improve patient outcomes and satisfaction.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DE7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401687" y="1985070"/>
            <a:ext cx="2340626" cy="548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4320"/>
              </a:lnSpc>
              <a:buNone/>
            </a:pPr>
            <a:r>
              <a:rPr lang="en-US" sz="3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</a:t>
            </a:r>
            <a:endParaRPr lang="en-US" sz="3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3275690" y="2838450"/>
            <a:ext cx="2592520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800" dirty="0">
                <a:latin typeface="+mj-lt"/>
                <a:ea typeface="Arial" pitchFamily="34" charset="-122"/>
                <a:cs typeface="Arial" pitchFamily="34" charset="-120"/>
              </a:rPr>
              <a:t>Are there any questions?</a:t>
            </a:r>
            <a:endParaRPr lang="en-US" sz="1800" dirty="0">
              <a:latin typeface="+mj-l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1249663"/>
            <a:ext cx="7924800" cy="822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Mandatory Training Group (2022) </a:t>
            </a:r>
            <a:r>
              <a:rPr lang="en-US" sz="1600" i="1" dirty="0">
                <a:latin typeface="+mj-lt"/>
                <a:ea typeface="Arial" pitchFamily="34" charset="-122"/>
                <a:cs typeface="Arial" pitchFamily="34" charset="-120"/>
              </a:rPr>
              <a:t>Importance of communication skills in health and social care.</a:t>
            </a: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 Available at: https://www.mandatorytraining.co.uk/blogs/health-social-care/importance-of-communication-skills-in-health-and-social-care (Accessed: 8 March 2026).</a:t>
            </a:r>
            <a:endParaRPr lang="en-US" sz="1600" dirty="0">
              <a:latin typeface="+mj-lt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2224785"/>
            <a:ext cx="7924800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My Learning Cloud (2025) </a:t>
            </a:r>
            <a:r>
              <a:rPr lang="en-US" sz="1600" i="1" dirty="0">
                <a:latin typeface="+mj-lt"/>
                <a:ea typeface="Arial" pitchFamily="34" charset="-122"/>
                <a:cs typeface="Arial" pitchFamily="34" charset="-120"/>
              </a:rPr>
              <a:t>What is Effective Communication in Health and Social Care?</a:t>
            </a:r>
            <a:r>
              <a:rPr lang="en-US" sz="1600" dirty="0">
                <a:latin typeface="+mj-lt"/>
                <a:ea typeface="Arial" pitchFamily="34" charset="-122"/>
                <a:cs typeface="Arial" pitchFamily="34" charset="-120"/>
              </a:rPr>
              <a:t> Available at: https://mylearningcloud.org.uk/effective-communication-health-and-social-care/ (Accessed: 8 March 2026).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702</Words>
  <Application>Microsoft Office PowerPoint</Application>
  <PresentationFormat>On-screen Show (16:9)</PresentationFormat>
  <Paragraphs>84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Dividend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MD Mustafizur Chowdhury</cp:lastModifiedBy>
  <cp:revision>3</cp:revision>
  <dcterms:created xsi:type="dcterms:W3CDTF">2026-03-08T11:01:55Z</dcterms:created>
  <dcterms:modified xsi:type="dcterms:W3CDTF">2026-03-22T21:49:09Z</dcterms:modified>
</cp:coreProperties>
</file>