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63" r:id="rId5"/>
    <p:sldId id="259" r:id="rId6"/>
    <p:sldId id="261" r:id="rId7"/>
    <p:sldId id="256" r:id="rId8"/>
    <p:sldId id="266" r:id="rId9"/>
    <p:sldId id="257" r:id="rId10"/>
    <p:sldId id="267" r:id="rId11"/>
    <p:sldId id="270" r:id="rId12"/>
    <p:sldId id="258" r:id="rId13"/>
    <p:sldId id="268" r:id="rId14"/>
    <p:sldId id="269" r:id="rId15"/>
    <p:sldId id="260" r:id="rId16"/>
    <p:sldId id="264" r:id="rId17"/>
    <p:sldId id="271" r:id="rId18"/>
  </p:sldIdLst>
  <p:sldSz cx="6858000" cy="9144000" type="letter"/>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pos="2160" userDrawn="1">
          <p15:clr>
            <a:srgbClr val="A4A3A4"/>
          </p15:clr>
        </p15:guide>
        <p15:guide id="4" orient="horz"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DE09E1-6450-4C90-A372-E70D3E2F5D38}" v="37" dt="2022-03-15T14:45:06.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24" autoAdjust="0"/>
    <p:restoredTop sz="93673" autoAdjust="0"/>
  </p:normalViewPr>
  <p:slideViewPr>
    <p:cSldViewPr snapToGrid="0" showGuides="1">
      <p:cViewPr varScale="1">
        <p:scale>
          <a:sx n="49" d="100"/>
          <a:sy n="49" d="100"/>
        </p:scale>
        <p:origin x="2304" y="36"/>
      </p:cViewPr>
      <p:guideLst>
        <p:guide pos="2160"/>
        <p:guide orient="horz" pos="2880"/>
      </p:guideLst>
    </p:cSldViewPr>
  </p:slideViewPr>
  <p:outlineViewPr>
    <p:cViewPr>
      <p:scale>
        <a:sx n="33" d="100"/>
        <a:sy n="33" d="100"/>
      </p:scale>
      <p:origin x="0" y="-50490"/>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953FA81-8504-4A21-8E4B-3DE899F19D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63DFF19-8A99-45E5-81D5-01F4AA2707B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EE0E58-A0D7-42D1-91D0-FA6ACC5840F7}" type="datetimeFigureOut">
              <a:rPr lang="en-US" smtClean="0"/>
              <a:t>3/16/2022</a:t>
            </a:fld>
            <a:endParaRPr lang="en-US" dirty="0"/>
          </a:p>
        </p:txBody>
      </p:sp>
      <p:sp>
        <p:nvSpPr>
          <p:cNvPr id="4" name="Footer Placeholder 3">
            <a:extLst>
              <a:ext uri="{FF2B5EF4-FFF2-40B4-BE49-F238E27FC236}">
                <a16:creationId xmlns:a16="http://schemas.microsoft.com/office/drawing/2014/main" id="{E52E8D1E-CE37-456E-A641-07DAA9EC95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0795E0B-22B1-4145-978C-F53D4108644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B5F3A3-CD7B-402C-B601-D1C0CB71C19F}" type="slidenum">
              <a:rPr lang="en-US" smtClean="0"/>
              <a:t>‹#›</a:t>
            </a:fld>
            <a:endParaRPr lang="en-US" dirty="0"/>
          </a:p>
        </p:txBody>
      </p:sp>
    </p:spTree>
    <p:extLst>
      <p:ext uri="{BB962C8B-B14F-4D97-AF65-F5344CB8AC3E}">
        <p14:creationId xmlns:p14="http://schemas.microsoft.com/office/powerpoint/2010/main" val="14149567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AE29FD-255B-4A36-9841-F7EA529A0591}" type="datetimeFigureOut">
              <a:rPr lang="en-US" smtClean="0"/>
              <a:t>3/16/2022</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3C2570-D9BB-4F1D-9E86-21D34F8434D5}" type="slidenum">
              <a:rPr lang="en-US" smtClean="0"/>
              <a:t>‹#›</a:t>
            </a:fld>
            <a:endParaRPr lang="en-US" dirty="0"/>
          </a:p>
        </p:txBody>
      </p:sp>
    </p:spTree>
    <p:extLst>
      <p:ext uri="{BB962C8B-B14F-4D97-AF65-F5344CB8AC3E}">
        <p14:creationId xmlns:p14="http://schemas.microsoft.com/office/powerpoint/2010/main" val="3369261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3C2570-D9BB-4F1D-9E86-21D34F8434D5}" type="slidenum">
              <a:rPr lang="en-US" smtClean="0"/>
              <a:t>4</a:t>
            </a:fld>
            <a:endParaRPr lang="en-US" dirty="0"/>
          </a:p>
        </p:txBody>
      </p:sp>
    </p:spTree>
    <p:extLst>
      <p:ext uri="{BB962C8B-B14F-4D97-AF65-F5344CB8AC3E}">
        <p14:creationId xmlns:p14="http://schemas.microsoft.com/office/powerpoint/2010/main" val="215132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3C2570-D9BB-4F1D-9E86-21D34F8434D5}" type="slidenum">
              <a:rPr lang="en-US" smtClean="0"/>
              <a:t>5</a:t>
            </a:fld>
            <a:endParaRPr lang="en-US" dirty="0"/>
          </a:p>
        </p:txBody>
      </p:sp>
    </p:spTree>
    <p:extLst>
      <p:ext uri="{BB962C8B-B14F-4D97-AF65-F5344CB8AC3E}">
        <p14:creationId xmlns:p14="http://schemas.microsoft.com/office/powerpoint/2010/main" val="3407412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B14EAD76-FB76-4374-B96E-F6455A6A569F}"/>
              </a:ext>
            </a:extLst>
          </p:cNvPr>
          <p:cNvSpPr>
            <a:spLocks noGrp="1"/>
          </p:cNvSpPr>
          <p:nvPr>
            <p:ph type="pic" sz="quarter" idx="13"/>
          </p:nvPr>
        </p:nvSpPr>
        <p:spPr>
          <a:xfrm>
            <a:off x="0" y="0"/>
            <a:ext cx="6858000" cy="9144000"/>
          </a:xfrm>
          <a:custGeom>
            <a:avLst/>
            <a:gdLst>
              <a:gd name="connsiteX0" fmla="*/ 806823 w 6858000"/>
              <a:gd name="connsiteY0" fmla="*/ 2128959 h 9144000"/>
              <a:gd name="connsiteX1" fmla="*/ 806823 w 6858000"/>
              <a:gd name="connsiteY1" fmla="*/ 2143359 h 9144000"/>
              <a:gd name="connsiteX2" fmla="*/ 3758823 w 6858000"/>
              <a:gd name="connsiteY2" fmla="*/ 2143359 h 9144000"/>
              <a:gd name="connsiteX3" fmla="*/ 3758823 w 6858000"/>
              <a:gd name="connsiteY3" fmla="*/ 2128959 h 9144000"/>
              <a:gd name="connsiteX4" fmla="*/ 0 w 6858000"/>
              <a:gd name="connsiteY4" fmla="*/ 0 h 9144000"/>
              <a:gd name="connsiteX5" fmla="*/ 6858000 w 6858000"/>
              <a:gd name="connsiteY5" fmla="*/ 0 h 9144000"/>
              <a:gd name="connsiteX6" fmla="*/ 6858000 w 6858000"/>
              <a:gd name="connsiteY6" fmla="*/ 9144000 h 9144000"/>
              <a:gd name="connsiteX7" fmla="*/ 0 w 6858000"/>
              <a:gd name="connsiteY7" fmla="*/ 9144000 h 914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9144000">
                <a:moveTo>
                  <a:pt x="806823" y="2128959"/>
                </a:moveTo>
                <a:lnTo>
                  <a:pt x="806823" y="2143359"/>
                </a:lnTo>
                <a:lnTo>
                  <a:pt x="3758823" y="2143359"/>
                </a:lnTo>
                <a:lnTo>
                  <a:pt x="3758823" y="2128959"/>
                </a:lnTo>
                <a:close/>
                <a:moveTo>
                  <a:pt x="0" y="0"/>
                </a:moveTo>
                <a:lnTo>
                  <a:pt x="6858000" y="0"/>
                </a:lnTo>
                <a:lnTo>
                  <a:pt x="6858000" y="9144000"/>
                </a:lnTo>
                <a:lnTo>
                  <a:pt x="0" y="9144000"/>
                </a:lnTo>
                <a:close/>
              </a:path>
            </a:pathLst>
          </a:custGeom>
        </p:spPr>
        <p:txBody>
          <a:bodyPr wrap="square" anchor="ctr" anchorCtr="0">
            <a:noAutofit/>
          </a:bodyPr>
          <a:lstStyle>
            <a:lvl1pPr marL="0" indent="0" algn="ctr">
              <a:buNone/>
              <a:defRPr sz="1500">
                <a:solidFill>
                  <a:schemeClr val="tx2"/>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BB8627FB-E7CB-4F64-BD1C-C3ADAAB4B137}"/>
              </a:ext>
            </a:extLst>
          </p:cNvPr>
          <p:cNvSpPr>
            <a:spLocks noGrp="1"/>
          </p:cNvSpPr>
          <p:nvPr>
            <p:ph type="ctrTitle" hasCustomPrompt="1"/>
          </p:nvPr>
        </p:nvSpPr>
        <p:spPr>
          <a:xfrm>
            <a:off x="664491" y="316781"/>
            <a:ext cx="5215037" cy="1779176"/>
          </a:xfrm>
        </p:spPr>
        <p:txBody>
          <a:bodyPr anchor="b">
            <a:normAutofit/>
          </a:bodyPr>
          <a:lstStyle>
            <a:lvl1pPr algn="l">
              <a:lnSpc>
                <a:spcPts val="5000"/>
              </a:lnSpc>
              <a:defRPr sz="4500" b="0">
                <a:solidFill>
                  <a:schemeClr val="tx2"/>
                </a:solidFill>
              </a:defRPr>
            </a:lvl1pPr>
          </a:lstStyle>
          <a:p>
            <a:r>
              <a:rPr lang="en-US" dirty="0"/>
              <a:t>CLICK TO EDIT</a:t>
            </a:r>
            <a:br>
              <a:rPr lang="en-US" dirty="0"/>
            </a:br>
            <a:r>
              <a:rPr lang="en-US" dirty="0"/>
              <a:t>EVENT TITLE</a:t>
            </a:r>
          </a:p>
        </p:txBody>
      </p:sp>
      <p:sp>
        <p:nvSpPr>
          <p:cNvPr id="3" name="Subtitle 2">
            <a:extLst>
              <a:ext uri="{FF2B5EF4-FFF2-40B4-BE49-F238E27FC236}">
                <a16:creationId xmlns:a16="http://schemas.microsoft.com/office/drawing/2014/main" id="{5BFC5D02-D905-4A4C-BDCF-2850230AFD23}"/>
              </a:ext>
            </a:extLst>
          </p:cNvPr>
          <p:cNvSpPr>
            <a:spLocks noGrp="1"/>
          </p:cNvSpPr>
          <p:nvPr>
            <p:ph type="subTitle" idx="1" hasCustomPrompt="1"/>
          </p:nvPr>
        </p:nvSpPr>
        <p:spPr>
          <a:xfrm>
            <a:off x="664490" y="2110149"/>
            <a:ext cx="5215037" cy="815074"/>
          </a:xfrm>
        </p:spPr>
        <p:txBody>
          <a:bodyPr anchor="b" anchorCtr="0">
            <a:noAutofit/>
          </a:bodyPr>
          <a:lstStyle>
            <a:lvl1pPr marL="36000" indent="0" algn="l">
              <a:lnSpc>
                <a:spcPts val="2200"/>
              </a:lnSpc>
              <a:spcBef>
                <a:spcPts val="0"/>
              </a:spcBef>
              <a:buNone/>
              <a:defRPr sz="2200" b="1" baseline="30000">
                <a:solidFill>
                  <a:schemeClr val="tx2"/>
                </a:solidFill>
                <a:latin typeface="+mj-lt"/>
              </a:defRPr>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dirty="0"/>
              <a:t>Join us on Saturday, June 8th, 2019</a:t>
            </a:r>
          </a:p>
          <a:p>
            <a:r>
              <a:rPr lang="en-US" dirty="0"/>
              <a:t>from 12:00 PM to 7:00 PM</a:t>
            </a:r>
          </a:p>
        </p:txBody>
      </p:sp>
      <p:sp>
        <p:nvSpPr>
          <p:cNvPr id="10" name="Text Placeholder 9">
            <a:extLst>
              <a:ext uri="{FF2B5EF4-FFF2-40B4-BE49-F238E27FC236}">
                <a16:creationId xmlns:a16="http://schemas.microsoft.com/office/drawing/2014/main" id="{928F5517-31BA-4E4E-8294-F48E639C1E4F}"/>
              </a:ext>
            </a:extLst>
          </p:cNvPr>
          <p:cNvSpPr>
            <a:spLocks noGrp="1"/>
          </p:cNvSpPr>
          <p:nvPr>
            <p:ph type="body" sz="quarter" idx="10" hasCustomPrompt="1"/>
          </p:nvPr>
        </p:nvSpPr>
        <p:spPr>
          <a:xfrm>
            <a:off x="664490" y="6702849"/>
            <a:ext cx="5215037" cy="796636"/>
          </a:xfrm>
        </p:spPr>
        <p:txBody>
          <a:bodyPr>
            <a:noAutofit/>
          </a:bodyPr>
          <a:lstStyle>
            <a:lvl1pPr marL="36000" indent="0" algn="l">
              <a:lnSpc>
                <a:spcPts val="1800"/>
              </a:lnSpc>
              <a:spcBef>
                <a:spcPts val="0"/>
              </a:spcBef>
              <a:buNone/>
              <a:defRPr sz="1200">
                <a:solidFill>
                  <a:schemeClr val="tx2"/>
                </a:solidFill>
              </a:defRPr>
            </a:lvl1pPr>
            <a:lvl2pPr algn="r">
              <a:defRPr sz="1200">
                <a:solidFill>
                  <a:schemeClr val="tx2"/>
                </a:solidFill>
              </a:defRPr>
            </a:lvl2pPr>
            <a:lvl3pPr algn="r">
              <a:defRPr sz="1200">
                <a:solidFill>
                  <a:schemeClr val="tx2"/>
                </a:solidFill>
              </a:defRPr>
            </a:lvl3pPr>
            <a:lvl4pPr algn="r">
              <a:defRPr sz="1200">
                <a:solidFill>
                  <a:schemeClr val="tx2"/>
                </a:solidFill>
              </a:defRPr>
            </a:lvl4pPr>
            <a:lvl5pPr algn="r">
              <a:defRPr sz="1200">
                <a:solidFill>
                  <a:schemeClr val="tx2"/>
                </a:solidFill>
              </a:defRPr>
            </a:lvl5pPr>
          </a:lstStyle>
          <a:p>
            <a:pPr lvl="0"/>
            <a:r>
              <a:rPr lang="en-US" dirty="0"/>
              <a:t>Add a brief description of your event here.</a:t>
            </a:r>
            <a:br>
              <a:rPr lang="en-US" dirty="0"/>
            </a:br>
            <a:r>
              <a:rPr lang="en-US" dirty="0"/>
              <a:t>To replace this or any placeholder text with your own, </a:t>
            </a:r>
            <a:br>
              <a:rPr lang="en-US" dirty="0"/>
            </a:br>
            <a:r>
              <a:rPr lang="en-US" dirty="0"/>
              <a:t>just click it and start typing.</a:t>
            </a:r>
          </a:p>
        </p:txBody>
      </p:sp>
      <p:sp>
        <p:nvSpPr>
          <p:cNvPr id="8" name="Text Placeholder 9">
            <a:extLst>
              <a:ext uri="{FF2B5EF4-FFF2-40B4-BE49-F238E27FC236}">
                <a16:creationId xmlns:a16="http://schemas.microsoft.com/office/drawing/2014/main" id="{EB981ACE-EB54-4779-B12B-EB66AE401EF1}"/>
              </a:ext>
            </a:extLst>
          </p:cNvPr>
          <p:cNvSpPr>
            <a:spLocks noGrp="1"/>
          </p:cNvSpPr>
          <p:nvPr>
            <p:ph type="body" sz="quarter" idx="12" hasCustomPrompt="1"/>
          </p:nvPr>
        </p:nvSpPr>
        <p:spPr>
          <a:xfrm>
            <a:off x="664491" y="8423030"/>
            <a:ext cx="2607520" cy="386604"/>
          </a:xfrm>
        </p:spPr>
        <p:txBody>
          <a:bodyPr>
            <a:noAutofit/>
          </a:bodyPr>
          <a:lstStyle>
            <a:lvl1pPr marL="36000" indent="0" algn="l">
              <a:lnSpc>
                <a:spcPts val="1440"/>
              </a:lnSpc>
              <a:spcBef>
                <a:spcPts val="0"/>
              </a:spcBef>
              <a:buNone/>
              <a:defRPr sz="1400" b="1">
                <a:solidFill>
                  <a:schemeClr val="tx2"/>
                </a:solidFill>
                <a:latin typeface="+mj-lt"/>
              </a:defRPr>
            </a:lvl1pPr>
            <a:lvl2pPr algn="r">
              <a:defRPr sz="1200">
                <a:solidFill>
                  <a:schemeClr val="tx2"/>
                </a:solidFill>
              </a:defRPr>
            </a:lvl2pPr>
            <a:lvl3pPr algn="r">
              <a:defRPr sz="1200">
                <a:solidFill>
                  <a:schemeClr val="tx2"/>
                </a:solidFill>
              </a:defRPr>
            </a:lvl3pPr>
            <a:lvl4pPr algn="r">
              <a:defRPr sz="1200">
                <a:solidFill>
                  <a:schemeClr val="tx2"/>
                </a:solidFill>
              </a:defRPr>
            </a:lvl4pPr>
            <a:lvl5pPr algn="r">
              <a:defRPr sz="1200">
                <a:solidFill>
                  <a:schemeClr val="tx2"/>
                </a:solidFill>
              </a:defRPr>
            </a:lvl5pPr>
          </a:lstStyle>
          <a:p>
            <a:pPr lvl="0"/>
            <a:r>
              <a:rPr lang="en-US" dirty="0"/>
              <a:t>Sponsors logos here</a:t>
            </a:r>
          </a:p>
        </p:txBody>
      </p:sp>
      <p:sp>
        <p:nvSpPr>
          <p:cNvPr id="16" name="Rectangle 15" descr="Blue line">
            <a:extLst>
              <a:ext uri="{FF2B5EF4-FFF2-40B4-BE49-F238E27FC236}">
                <a16:creationId xmlns:a16="http://schemas.microsoft.com/office/drawing/2014/main" id="{E958019E-E6B0-41AF-8B18-89C5554A56E6}"/>
              </a:ext>
            </a:extLst>
          </p:cNvPr>
          <p:cNvSpPr/>
          <p:nvPr userDrawn="1"/>
        </p:nvSpPr>
        <p:spPr>
          <a:xfrm>
            <a:off x="806823" y="2128959"/>
            <a:ext cx="2952000" cy="1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52993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3375"/>
            </a:lvl1pPr>
          </a:lstStyle>
          <a:p>
            <a:r>
              <a:rPr lang="en-US"/>
              <a:t>Click to edit Master title style</a:t>
            </a:r>
            <a:endParaRPr lang="en-US" dirty="0"/>
          </a:p>
        </p:txBody>
      </p:sp>
      <p:sp>
        <p:nvSpPr>
          <p:cNvPr id="3" name="Subtitle 2"/>
          <p:cNvSpPr>
            <a:spLocks noGrp="1"/>
          </p:cNvSpPr>
          <p:nvPr>
            <p:ph type="subTitle" idx="1"/>
          </p:nvPr>
        </p:nvSpPr>
        <p:spPr>
          <a:xfrm>
            <a:off x="857250" y="4802718"/>
            <a:ext cx="5143500" cy="2207683"/>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508910-7FBA-49E7-A40D-410C15BF8DBB}"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944EA-6700-41F9-9F96-E370026425C7}" type="slidenum">
              <a:rPr lang="en-GB" smtClean="0"/>
              <a:t>‹#›</a:t>
            </a:fld>
            <a:endParaRPr lang="en-GB"/>
          </a:p>
        </p:txBody>
      </p:sp>
    </p:spTree>
    <p:extLst>
      <p:ext uri="{BB962C8B-B14F-4D97-AF65-F5344CB8AC3E}">
        <p14:creationId xmlns:p14="http://schemas.microsoft.com/office/powerpoint/2010/main" val="19487240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BAAA0E-79A5-41CA-B61B-674BC8C5665D}"/>
              </a:ext>
            </a:extLst>
          </p:cNvPr>
          <p:cNvSpPr>
            <a:spLocks noGrp="1"/>
          </p:cNvSpPr>
          <p:nvPr>
            <p:ph type="title"/>
          </p:nvPr>
        </p:nvSpPr>
        <p:spPr>
          <a:xfrm>
            <a:off x="471488" y="486834"/>
            <a:ext cx="5915025" cy="176741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6A90E1-CF0C-4FE1-8884-122B080452EC}"/>
              </a:ext>
            </a:extLst>
          </p:cNvPr>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18244E-6FB7-41E1-ADE8-7F808DDA9F07}"/>
              </a:ext>
            </a:extLst>
          </p:cNvPr>
          <p:cNvSpPr>
            <a:spLocks noGrp="1"/>
          </p:cNvSpPr>
          <p:nvPr>
            <p:ph type="dt" sz="half" idx="2"/>
          </p:nvPr>
        </p:nvSpPr>
        <p:spPr>
          <a:xfrm>
            <a:off x="471488" y="8475134"/>
            <a:ext cx="1543050" cy="486833"/>
          </a:xfrm>
          <a:prstGeom prst="rect">
            <a:avLst/>
          </a:prstGeom>
        </p:spPr>
        <p:txBody>
          <a:bodyPr vert="horz" lIns="91440" tIns="45720" rIns="91440" bIns="45720" rtlCol="0" anchor="ctr"/>
          <a:lstStyle>
            <a:lvl1pPr algn="l">
              <a:defRPr sz="1600">
                <a:solidFill>
                  <a:schemeClr val="tx1">
                    <a:tint val="75000"/>
                  </a:schemeClr>
                </a:solidFill>
              </a:defRPr>
            </a:lvl1pPr>
          </a:lstStyle>
          <a:p>
            <a:fld id="{1E4414FD-EE01-47DE-9323-FBD9CC2DEE04}" type="datetimeFigureOut">
              <a:rPr lang="en-US" smtClean="0"/>
              <a:t>3/16/2022</a:t>
            </a:fld>
            <a:endParaRPr lang="en-US" dirty="0"/>
          </a:p>
        </p:txBody>
      </p:sp>
      <p:sp>
        <p:nvSpPr>
          <p:cNvPr id="5" name="Footer Placeholder 4">
            <a:extLst>
              <a:ext uri="{FF2B5EF4-FFF2-40B4-BE49-F238E27FC236}">
                <a16:creationId xmlns:a16="http://schemas.microsoft.com/office/drawing/2014/main" id="{71D1DA92-B8D1-4926-8FC7-DEA41FEB7675}"/>
              </a:ext>
            </a:extLst>
          </p:cNvPr>
          <p:cNvSpPr>
            <a:spLocks noGrp="1"/>
          </p:cNvSpPr>
          <p:nvPr>
            <p:ph type="ftr" sz="quarter" idx="3"/>
          </p:nvPr>
        </p:nvSpPr>
        <p:spPr>
          <a:xfrm>
            <a:off x="2271713" y="8475134"/>
            <a:ext cx="2314575" cy="486833"/>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6A29561-F2C9-4CB3-A46E-C1C8A9438B87}"/>
              </a:ext>
            </a:extLst>
          </p:cNvPr>
          <p:cNvSpPr>
            <a:spLocks noGrp="1"/>
          </p:cNvSpPr>
          <p:nvPr>
            <p:ph type="sldNum" sz="quarter" idx="4"/>
          </p:nvPr>
        </p:nvSpPr>
        <p:spPr>
          <a:xfrm>
            <a:off x="4843463" y="8475134"/>
            <a:ext cx="1543050" cy="486833"/>
          </a:xfrm>
          <a:prstGeom prst="rect">
            <a:avLst/>
          </a:prstGeom>
        </p:spPr>
        <p:txBody>
          <a:bodyPr vert="horz" lIns="91440" tIns="45720" rIns="91440" bIns="45720" rtlCol="0" anchor="ctr"/>
          <a:lstStyle>
            <a:lvl1pPr algn="r">
              <a:defRPr sz="1600">
                <a:solidFill>
                  <a:schemeClr val="tx1">
                    <a:tint val="75000"/>
                  </a:schemeClr>
                </a:solidFill>
              </a:defRPr>
            </a:lvl1pPr>
          </a:lstStyle>
          <a:p>
            <a:fld id="{6EF07C42-4A0C-440B-A0A2-DAFC20DBD89E}" type="slidenum">
              <a:rPr lang="en-US" smtClean="0"/>
              <a:t>‹#›</a:t>
            </a:fld>
            <a:endParaRPr lang="en-US" dirty="0"/>
          </a:p>
        </p:txBody>
      </p:sp>
    </p:spTree>
    <p:extLst>
      <p:ext uri="{BB962C8B-B14F-4D97-AF65-F5344CB8AC3E}">
        <p14:creationId xmlns:p14="http://schemas.microsoft.com/office/powerpoint/2010/main" val="1866816243"/>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1219170" rtl="0" eaLnBrk="1" latinLnBrk="0" hangingPunct="1">
        <a:lnSpc>
          <a:spcPct val="90000"/>
        </a:lnSpc>
        <a:spcBef>
          <a:spcPct val="0"/>
        </a:spcBef>
        <a:buNone/>
        <a:defRPr sz="4000" b="1" kern="1200">
          <a:solidFill>
            <a:schemeClr val="tx2"/>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s://www.mentalhealth.org.uk/campaigns/mental-health-awareness-week"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www.mentalhealth.org.uk/campaigns/mental-health-awareness-week" TargetMode="Externa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maps?q=Genting+Arena+Perimeter+Road+Marston+Green++B40+1NT+&amp;FORM=HDRSC6" TargetMode="External"/><Relationship Id="rId2" Type="http://schemas.openxmlformats.org/officeDocument/2006/relationships/hyperlink" Target="https://www.sciencedirect.com/science/article/pii/S1353611703001136?casa_token=ez2-bQmCdcMAAAAA:JsTwrP14JBiFSDIrIX7Jpm0IoUyNKYX8LqWfIU70VPW8ka8Hd7pPaBQFWdRBtJqHx7ECpjr-iCE" TargetMode="External"/><Relationship Id="rId1" Type="http://schemas.openxmlformats.org/officeDocument/2006/relationships/slideLayout" Target="../slideLayouts/slideLayout2.xml"/><Relationship Id="rId5" Type="http://schemas.openxmlformats.org/officeDocument/2006/relationships/hyperlink" Target="https://www.freepik.com/free-vector/gradient-mental-health-logo-template_12064045.htm" TargetMode="External"/><Relationship Id="rId4" Type="http://schemas.openxmlformats.org/officeDocument/2006/relationships/hyperlink" Target="https://bmcpalliatcare.biomedcentral.com/articles/10.1186/s12904-016-0088-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sycnet.apa.org/doiLanding?doi=10.1037%2F0021-843X.106.1.95" TargetMode="External"/><Relationship Id="rId2" Type="http://schemas.openxmlformats.org/officeDocument/2006/relationships/hyperlink" Target="https://www.freepnglogos.com/pics/logo-twitter-png"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3607860600641200" TargetMode="External"/><Relationship Id="rId5" Type="http://schemas.openxmlformats.org/officeDocument/2006/relationships/hyperlink" Target="https://www.ihaveadreamspeech.us/" TargetMode="External"/><Relationship Id="rId4" Type="http://schemas.openxmlformats.org/officeDocument/2006/relationships/hyperlink" Target="https://www.tandfonline.com/doi/abs/10.1080/0161284070124408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mentalhealth.org.uk/campaigns/mental-health-awareness-week" TargetMode="External"/><Relationship Id="rId2" Type="http://schemas.openxmlformats.org/officeDocument/2006/relationships/hyperlink" Target="https://mboarchitects.co.uk/facebook-logo-png-transparent-background/" TargetMode="External"/><Relationship Id="rId1" Type="http://schemas.openxmlformats.org/officeDocument/2006/relationships/slideLayout" Target="../slideLayouts/slideLayout2.xml"/><Relationship Id="rId5" Type="http://schemas.openxmlformats.org/officeDocument/2006/relationships/hyperlink" Target="https://artisangallery.co.uk/news/143-in-a-world-where-you-can-be-anything-the-connor-brothers-pay-tribute-to-caroline-flack/" TargetMode="External"/><Relationship Id="rId4" Type="http://schemas.openxmlformats.org/officeDocument/2006/relationships/hyperlink" Target="https://www.spaldingtoday.co.uk/news/breaking-the-stigma-around-mental-health-through-art-90858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ADDD4432-BA7D-4415-B4F2-CB0F8BE020FB}"/>
              </a:ext>
            </a:extLst>
          </p:cNvPr>
          <p:cNvSpPr>
            <a:spLocks noGrp="1"/>
          </p:cNvSpPr>
          <p:nvPr>
            <p:ph type="subTitle" idx="1"/>
          </p:nvPr>
        </p:nvSpPr>
        <p:spPr>
          <a:xfrm>
            <a:off x="171450" y="476250"/>
            <a:ext cx="6534150" cy="8420100"/>
          </a:xfrm>
        </p:spPr>
        <p:txBody>
          <a:bodyPr>
            <a:normAutofit/>
          </a:bodyPr>
          <a:lstStyle/>
          <a:p>
            <a:pPr marL="540385" marR="540385" algn="l">
              <a:lnSpc>
                <a:spcPct val="150000"/>
              </a:lnSpc>
              <a:spcBef>
                <a:spcPts val="150"/>
              </a:spcBef>
              <a:spcAft>
                <a:spcPts val="150"/>
              </a:spcAft>
            </a:pPr>
            <a:r>
              <a:rPr lang="en-GB" sz="4300" dirty="0">
                <a:effectLst/>
                <a:latin typeface="Arial" panose="020B0604020202020204" pitchFamily="34" charset="0"/>
                <a:ea typeface="Calibri" panose="020F0502020204030204" pitchFamily="34" charset="0"/>
                <a:cs typeface="Arial" panose="020B0604020202020204" pitchFamily="34" charset="0"/>
              </a:rPr>
              <a:t>E-Portfolio Evidence of Learning Comprising of 2 Separate Artefact Items.</a:t>
            </a:r>
          </a:p>
          <a:p>
            <a:pPr marL="540385" marR="540385" algn="ctr">
              <a:lnSpc>
                <a:spcPct val="150000"/>
              </a:lnSpc>
              <a:spcBef>
                <a:spcPts val="150"/>
              </a:spcBef>
              <a:spcAft>
                <a:spcPts val="15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540385" marR="540385" algn="ctr">
              <a:lnSpc>
                <a:spcPct val="150000"/>
              </a:lnSpc>
              <a:spcBef>
                <a:spcPts val="150"/>
              </a:spcBef>
              <a:spcAft>
                <a:spcPts val="15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540385" marR="540385" algn="ctr">
              <a:lnSpc>
                <a:spcPct val="150000"/>
              </a:lnSpc>
              <a:spcBef>
                <a:spcPts val="150"/>
              </a:spcBef>
              <a:spcAft>
                <a:spcPts val="150"/>
              </a:spcAft>
            </a:pPr>
            <a:r>
              <a:rPr lang="en-GB" sz="2000" b="1" dirty="0">
                <a:effectLst/>
                <a:latin typeface="Arial" panose="020B0604020202020204" pitchFamily="34" charset="0"/>
                <a:ea typeface="Calibri" panose="020F0502020204030204" pitchFamily="34" charset="0"/>
                <a:cs typeface="Arial" panose="020B0604020202020204" pitchFamily="34" charset="0"/>
              </a:rPr>
              <a:t>Name: Soabia Rafiq</a:t>
            </a:r>
          </a:p>
          <a:p>
            <a:pPr marL="540385" marR="540385" algn="ctr">
              <a:lnSpc>
                <a:spcPct val="150000"/>
              </a:lnSpc>
              <a:spcBef>
                <a:spcPts val="150"/>
              </a:spcBef>
              <a:spcAft>
                <a:spcPts val="150"/>
              </a:spcAft>
            </a:pPr>
            <a:r>
              <a:rPr lang="en-GB" sz="2000" b="1" dirty="0">
                <a:effectLst/>
                <a:latin typeface="Arial" panose="020B0604020202020204" pitchFamily="34" charset="0"/>
                <a:ea typeface="Calibri" panose="020F0502020204030204" pitchFamily="34" charset="0"/>
                <a:cs typeface="Arial" panose="020B0604020202020204" pitchFamily="34" charset="0"/>
              </a:rPr>
              <a:t>Student I.D: 2015330</a:t>
            </a:r>
          </a:p>
          <a:p>
            <a:pPr marL="540385" marR="540385" algn="ctr">
              <a:lnSpc>
                <a:spcPct val="150000"/>
              </a:lnSpc>
              <a:spcBef>
                <a:spcPts val="150"/>
              </a:spcBef>
              <a:spcAft>
                <a:spcPts val="150"/>
              </a:spcAft>
            </a:pPr>
            <a:r>
              <a:rPr lang="en-GB" sz="2000" b="1" dirty="0">
                <a:effectLst/>
                <a:latin typeface="Arial" panose="020B0604020202020204" pitchFamily="34" charset="0"/>
                <a:ea typeface="Calibri" panose="020F0502020204030204" pitchFamily="34" charset="0"/>
                <a:cs typeface="Arial" panose="020B0604020202020204" pitchFamily="34" charset="0"/>
              </a:rPr>
              <a:t>Module Code: BMHP5014_BIRM</a:t>
            </a:r>
          </a:p>
          <a:p>
            <a:pPr marL="540385" marR="540385" algn="ctr">
              <a:lnSpc>
                <a:spcPct val="150000"/>
              </a:lnSpc>
              <a:spcBef>
                <a:spcPts val="150"/>
              </a:spcBef>
              <a:spcAft>
                <a:spcPts val="150"/>
              </a:spcAft>
            </a:pPr>
            <a:r>
              <a:rPr lang="en-GB" sz="2000" b="1" dirty="0">
                <a:effectLst/>
                <a:latin typeface="Arial" panose="020B0604020202020204" pitchFamily="34" charset="0"/>
                <a:ea typeface="Calibri" panose="020F0502020204030204" pitchFamily="34" charset="0"/>
                <a:cs typeface="Arial" panose="020B0604020202020204" pitchFamily="34" charset="0"/>
              </a:rPr>
              <a:t>Lecturer’s Name: Dr Azora Hurd </a:t>
            </a:r>
          </a:p>
          <a:p>
            <a:endParaRPr lang="en-GB" dirty="0"/>
          </a:p>
        </p:txBody>
      </p:sp>
    </p:spTree>
    <p:extLst>
      <p:ext uri="{BB962C8B-B14F-4D97-AF65-F5344CB8AC3E}">
        <p14:creationId xmlns:p14="http://schemas.microsoft.com/office/powerpoint/2010/main" val="1281311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88686B-B4CE-4FAF-92D7-C7FEEEA6ABFB}"/>
              </a:ext>
            </a:extLst>
          </p:cNvPr>
          <p:cNvSpPr>
            <a:spLocks noGrp="1"/>
          </p:cNvSpPr>
          <p:nvPr>
            <p:ph type="ctrTitle"/>
          </p:nvPr>
        </p:nvSpPr>
        <p:spPr>
          <a:xfrm>
            <a:off x="514350" y="707329"/>
            <a:ext cx="5829300" cy="713316"/>
          </a:xfrm>
        </p:spPr>
        <p:txBody>
          <a:bodyPr/>
          <a:lstStyle/>
          <a:p>
            <a:r>
              <a:rPr lang="en-GB" u="sng" dirty="0"/>
              <a:t>Contents Page</a:t>
            </a:r>
          </a:p>
        </p:txBody>
      </p:sp>
      <p:sp>
        <p:nvSpPr>
          <p:cNvPr id="5" name="Subtitle 4">
            <a:extLst>
              <a:ext uri="{FF2B5EF4-FFF2-40B4-BE49-F238E27FC236}">
                <a16:creationId xmlns:a16="http://schemas.microsoft.com/office/drawing/2014/main" id="{ADDD4432-BA7D-4415-B4F2-CB0F8BE020FB}"/>
              </a:ext>
            </a:extLst>
          </p:cNvPr>
          <p:cNvSpPr>
            <a:spLocks noGrp="1"/>
          </p:cNvSpPr>
          <p:nvPr>
            <p:ph type="subTitle" idx="1"/>
          </p:nvPr>
        </p:nvSpPr>
        <p:spPr>
          <a:xfrm>
            <a:off x="161925" y="2354094"/>
            <a:ext cx="6534150" cy="6595353"/>
          </a:xfrm>
        </p:spPr>
        <p:txBody>
          <a:bodyPr>
            <a:normAutofit/>
          </a:bodyPr>
          <a:lstStyle/>
          <a:p>
            <a:pPr marL="540000" algn="just">
              <a:lnSpc>
                <a:spcPct val="150000"/>
              </a:lnSpc>
              <a:spcBef>
                <a:spcPts val="150"/>
              </a:spcBef>
              <a:spcAft>
                <a:spcPts val="150"/>
              </a:spcAft>
            </a:pPr>
            <a:r>
              <a:rPr lang="en-GB" sz="2000" dirty="0">
                <a:latin typeface="Arial" panose="020B0604020202020204" pitchFamily="34" charset="0"/>
                <a:cs typeface="Arial" panose="020B0604020202020204" pitchFamily="34" charset="0"/>
              </a:rPr>
              <a:t>Introduction 				3</a:t>
            </a:r>
          </a:p>
          <a:p>
            <a:pPr marL="540000" algn="just">
              <a:lnSpc>
                <a:spcPct val="150000"/>
              </a:lnSpc>
              <a:spcBef>
                <a:spcPts val="150"/>
              </a:spcBef>
              <a:spcAft>
                <a:spcPts val="150"/>
              </a:spcAft>
            </a:pPr>
            <a:endParaRPr lang="en-GB" sz="2000" dirty="0">
              <a:latin typeface="Arial" panose="020B0604020202020204" pitchFamily="34" charset="0"/>
              <a:cs typeface="Arial" panose="020B0604020202020204" pitchFamily="34" charset="0"/>
            </a:endParaRPr>
          </a:p>
          <a:p>
            <a:pPr marL="540000" algn="just">
              <a:lnSpc>
                <a:spcPct val="150000"/>
              </a:lnSpc>
              <a:spcBef>
                <a:spcPts val="150"/>
              </a:spcBef>
              <a:spcAft>
                <a:spcPts val="150"/>
              </a:spcAft>
            </a:pPr>
            <a:r>
              <a:rPr lang="en-GB" sz="2000" dirty="0">
                <a:latin typeface="Arial" panose="020B0604020202020204" pitchFamily="34" charset="0"/>
                <a:cs typeface="Arial" panose="020B0604020202020204" pitchFamily="34" charset="0"/>
              </a:rPr>
              <a:t>Flyer Front				4</a:t>
            </a:r>
          </a:p>
          <a:p>
            <a:pPr marL="540000" algn="just">
              <a:lnSpc>
                <a:spcPct val="150000"/>
              </a:lnSpc>
              <a:spcBef>
                <a:spcPts val="150"/>
              </a:spcBef>
              <a:spcAft>
                <a:spcPts val="150"/>
              </a:spcAft>
            </a:pPr>
            <a:endParaRPr lang="en-GB" sz="2000" dirty="0">
              <a:latin typeface="Arial" panose="020B0604020202020204" pitchFamily="34" charset="0"/>
              <a:cs typeface="Arial" panose="020B0604020202020204" pitchFamily="34" charset="0"/>
            </a:endParaRPr>
          </a:p>
          <a:p>
            <a:pPr marL="540000" algn="just">
              <a:lnSpc>
                <a:spcPct val="150000"/>
              </a:lnSpc>
              <a:spcBef>
                <a:spcPts val="150"/>
              </a:spcBef>
              <a:spcAft>
                <a:spcPts val="150"/>
              </a:spcAft>
            </a:pPr>
            <a:r>
              <a:rPr lang="en-GB" sz="2000" dirty="0">
                <a:latin typeface="Arial" panose="020B0604020202020204" pitchFamily="34" charset="0"/>
                <a:cs typeface="Arial" panose="020B0604020202020204" pitchFamily="34" charset="0"/>
              </a:rPr>
              <a:t>Flyer Back 				5</a:t>
            </a:r>
          </a:p>
          <a:p>
            <a:pPr marL="540000" algn="just">
              <a:lnSpc>
                <a:spcPct val="150000"/>
              </a:lnSpc>
              <a:spcBef>
                <a:spcPts val="150"/>
              </a:spcBef>
              <a:spcAft>
                <a:spcPts val="150"/>
              </a:spcAft>
            </a:pPr>
            <a:endParaRPr lang="en-GB" sz="2000" dirty="0">
              <a:latin typeface="Arial" panose="020B0604020202020204" pitchFamily="34" charset="0"/>
              <a:cs typeface="Arial" panose="020B0604020202020204" pitchFamily="34" charset="0"/>
            </a:endParaRPr>
          </a:p>
          <a:p>
            <a:pPr marL="540000" algn="just">
              <a:lnSpc>
                <a:spcPct val="150000"/>
              </a:lnSpc>
              <a:spcBef>
                <a:spcPts val="150"/>
              </a:spcBef>
              <a:spcAft>
                <a:spcPts val="150"/>
              </a:spcAft>
            </a:pPr>
            <a:r>
              <a:rPr lang="en-GB" sz="2000" dirty="0">
                <a:latin typeface="Arial" panose="020B0604020202020204" pitchFamily="34" charset="0"/>
                <a:cs typeface="Arial" panose="020B0604020202020204" pitchFamily="34" charset="0"/>
              </a:rPr>
              <a:t>Why did I chose the Flyer			6</a:t>
            </a:r>
          </a:p>
          <a:p>
            <a:pPr marL="540000" algn="just">
              <a:lnSpc>
                <a:spcPct val="150000"/>
              </a:lnSpc>
              <a:spcBef>
                <a:spcPts val="150"/>
              </a:spcBef>
              <a:spcAft>
                <a:spcPts val="150"/>
              </a:spcAft>
            </a:pPr>
            <a:endParaRPr lang="en-GB" sz="2000" dirty="0">
              <a:latin typeface="Arial" panose="020B0604020202020204" pitchFamily="34" charset="0"/>
              <a:cs typeface="Arial" panose="020B0604020202020204" pitchFamily="34" charset="0"/>
            </a:endParaRPr>
          </a:p>
          <a:p>
            <a:pPr marL="540000" algn="just">
              <a:lnSpc>
                <a:spcPct val="150000"/>
              </a:lnSpc>
              <a:spcBef>
                <a:spcPts val="150"/>
              </a:spcBef>
              <a:spcAft>
                <a:spcPts val="150"/>
              </a:spcAft>
            </a:pPr>
            <a:r>
              <a:rPr lang="en-GB" sz="2000" dirty="0">
                <a:latin typeface="Arial" panose="020B0604020202020204" pitchFamily="34" charset="0"/>
                <a:cs typeface="Arial" panose="020B0604020202020204" pitchFamily="34" charset="0"/>
              </a:rPr>
              <a:t>Elevated Pitch				9</a:t>
            </a:r>
          </a:p>
          <a:p>
            <a:pPr marL="540000" algn="just">
              <a:lnSpc>
                <a:spcPct val="150000"/>
              </a:lnSpc>
              <a:spcBef>
                <a:spcPts val="150"/>
              </a:spcBef>
              <a:spcAft>
                <a:spcPts val="150"/>
              </a:spcAft>
            </a:pPr>
            <a:endParaRPr lang="en-GB" sz="2000" dirty="0">
              <a:latin typeface="Arial" panose="020B0604020202020204" pitchFamily="34" charset="0"/>
              <a:cs typeface="Arial" panose="020B0604020202020204" pitchFamily="34" charset="0"/>
            </a:endParaRPr>
          </a:p>
          <a:p>
            <a:pPr marL="540000" algn="just">
              <a:lnSpc>
                <a:spcPct val="150000"/>
              </a:lnSpc>
              <a:spcBef>
                <a:spcPts val="150"/>
              </a:spcBef>
              <a:spcAft>
                <a:spcPts val="150"/>
              </a:spcAft>
            </a:pPr>
            <a:r>
              <a:rPr lang="en-GB" sz="2000" dirty="0">
                <a:latin typeface="Arial" panose="020B0604020202020204" pitchFamily="34" charset="0"/>
                <a:cs typeface="Arial" panose="020B0604020202020204" pitchFamily="34" charset="0"/>
              </a:rPr>
              <a:t>References			                12</a:t>
            </a:r>
          </a:p>
        </p:txBody>
      </p:sp>
    </p:spTree>
    <p:extLst>
      <p:ext uri="{BB962C8B-B14F-4D97-AF65-F5344CB8AC3E}">
        <p14:creationId xmlns:p14="http://schemas.microsoft.com/office/powerpoint/2010/main" val="1925732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88686B-B4CE-4FAF-92D7-C7FEEEA6ABFB}"/>
              </a:ext>
            </a:extLst>
          </p:cNvPr>
          <p:cNvSpPr>
            <a:spLocks noGrp="1"/>
          </p:cNvSpPr>
          <p:nvPr>
            <p:ph type="ctrTitle"/>
          </p:nvPr>
        </p:nvSpPr>
        <p:spPr>
          <a:xfrm>
            <a:off x="311285" y="188925"/>
            <a:ext cx="5876722" cy="654591"/>
          </a:xfrm>
        </p:spPr>
        <p:txBody>
          <a:bodyPr>
            <a:normAutofit/>
          </a:bodyPr>
          <a:lstStyle/>
          <a:p>
            <a:r>
              <a:rPr lang="en-GB" u="sng" dirty="0"/>
              <a:t>Introduction</a:t>
            </a:r>
          </a:p>
        </p:txBody>
      </p:sp>
      <p:sp>
        <p:nvSpPr>
          <p:cNvPr id="5" name="Subtitle 4">
            <a:extLst>
              <a:ext uri="{FF2B5EF4-FFF2-40B4-BE49-F238E27FC236}">
                <a16:creationId xmlns:a16="http://schemas.microsoft.com/office/drawing/2014/main" id="{ADDD4432-BA7D-4415-B4F2-CB0F8BE020FB}"/>
              </a:ext>
            </a:extLst>
          </p:cNvPr>
          <p:cNvSpPr>
            <a:spLocks noGrp="1"/>
          </p:cNvSpPr>
          <p:nvPr>
            <p:ph type="subTitle" idx="1"/>
          </p:nvPr>
        </p:nvSpPr>
        <p:spPr>
          <a:xfrm>
            <a:off x="0" y="1121520"/>
            <a:ext cx="6499292" cy="7178964"/>
          </a:xfrm>
        </p:spPr>
        <p:txBody>
          <a:bodyPr>
            <a:noAutofit/>
          </a:bodyPr>
          <a:lstStyle/>
          <a:p>
            <a:pPr marL="540000" algn="just">
              <a:lnSpc>
                <a:spcPct val="160000"/>
              </a:lnSpc>
              <a:spcBef>
                <a:spcPts val="150"/>
              </a:spcBef>
              <a:spcAft>
                <a:spcPts val="150"/>
              </a:spcAft>
            </a:pPr>
            <a:r>
              <a:rPr lang="en-GB" sz="1700" dirty="0">
                <a:latin typeface="Arial" panose="020B0604020202020204" pitchFamily="34" charset="0"/>
                <a:cs typeface="Arial" panose="020B0604020202020204" pitchFamily="34" charset="0"/>
              </a:rPr>
              <a:t>The Reason behind the E-portfolio is to persuade the audience on my chosen campaign. I have chosen Mental Health Awareness and the 2 artefacts which is a Flyer and Elevated Pitch. The reason behind this is to ensure that the strong message is sent across to the audience for them to recognise that they are not alone. This helps by ensuring safety measures can be taken instead of the tragic ways that some people are forcing themselves to try end their own lives and elevate the pain and causes. This can have such a huge effect on families and friends (those surrounding them). The Elevated Pitch that I am going to write about will show a strong message that they are not alone in this as there are many people out there who are suffering too. I have also created an app for mental health suffers to be a focal point to help elevate the suffering which consists of motivational quotes, daily logs and reminders of any medication that needs to be taken.   </a:t>
            </a:r>
          </a:p>
        </p:txBody>
      </p:sp>
    </p:spTree>
    <p:extLst>
      <p:ext uri="{BB962C8B-B14F-4D97-AF65-F5344CB8AC3E}">
        <p14:creationId xmlns:p14="http://schemas.microsoft.com/office/powerpoint/2010/main" val="1030312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Flyer background">
            <a:extLst>
              <a:ext uri="{FF2B5EF4-FFF2-40B4-BE49-F238E27FC236}">
                <a16:creationId xmlns:a16="http://schemas.microsoft.com/office/drawing/2014/main" id="{C666B7A8-650A-4F42-AB16-59F82999D63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10" name="Title 9">
            <a:extLst>
              <a:ext uri="{FF2B5EF4-FFF2-40B4-BE49-F238E27FC236}">
                <a16:creationId xmlns:a16="http://schemas.microsoft.com/office/drawing/2014/main" id="{B522FD04-FEE6-4AA5-8434-FD386D2C9667}"/>
              </a:ext>
            </a:extLst>
          </p:cNvPr>
          <p:cNvSpPr>
            <a:spLocks noGrp="1"/>
          </p:cNvSpPr>
          <p:nvPr>
            <p:ph type="ctrTitle"/>
          </p:nvPr>
        </p:nvSpPr>
        <p:spPr>
          <a:xfrm>
            <a:off x="18448" y="-97853"/>
            <a:ext cx="5215037" cy="1421889"/>
          </a:xfrm>
        </p:spPr>
        <p:txBody>
          <a:bodyPr/>
          <a:lstStyle/>
          <a:p>
            <a:r>
              <a:rPr lang="en-US" b="1" u="sng" dirty="0"/>
              <a:t>Mental Health Awareness</a:t>
            </a:r>
          </a:p>
        </p:txBody>
      </p:sp>
      <p:sp>
        <p:nvSpPr>
          <p:cNvPr id="11" name="Subtitle 10">
            <a:extLst>
              <a:ext uri="{FF2B5EF4-FFF2-40B4-BE49-F238E27FC236}">
                <a16:creationId xmlns:a16="http://schemas.microsoft.com/office/drawing/2014/main" id="{BDF67444-DD7D-45DD-BEF8-2C27871B4028}"/>
              </a:ext>
            </a:extLst>
          </p:cNvPr>
          <p:cNvSpPr>
            <a:spLocks noGrp="1"/>
          </p:cNvSpPr>
          <p:nvPr>
            <p:ph type="subTitle" idx="1"/>
          </p:nvPr>
        </p:nvSpPr>
        <p:spPr>
          <a:xfrm>
            <a:off x="18448" y="1343654"/>
            <a:ext cx="3596226" cy="815074"/>
          </a:xfrm>
        </p:spPr>
        <p:txBody>
          <a:bodyPr/>
          <a:lstStyle/>
          <a:p>
            <a:pPr>
              <a:lnSpc>
                <a:spcPct val="150000"/>
              </a:lnSpc>
            </a:pPr>
            <a:r>
              <a:rPr lang="en-US" dirty="0">
                <a:latin typeface="Arial" panose="020B0604020202020204" pitchFamily="34" charset="0"/>
                <a:cs typeface="Arial" panose="020B0604020202020204" pitchFamily="34" charset="0"/>
              </a:rPr>
              <a:t>Join us on Monday, March 7th, 2022</a:t>
            </a:r>
          </a:p>
          <a:p>
            <a:pPr>
              <a:lnSpc>
                <a:spcPct val="150000"/>
              </a:lnSpc>
            </a:pPr>
            <a:r>
              <a:rPr lang="en-US" dirty="0">
                <a:latin typeface="Arial" panose="020B0604020202020204" pitchFamily="34" charset="0"/>
                <a:cs typeface="Arial" panose="020B0604020202020204" pitchFamily="34" charset="0"/>
              </a:rPr>
              <a:t>from 12:00 PM to 14:00 PM</a:t>
            </a:r>
          </a:p>
        </p:txBody>
      </p:sp>
      <p:sp>
        <p:nvSpPr>
          <p:cNvPr id="12" name="Text Placeholder 11">
            <a:extLst>
              <a:ext uri="{FF2B5EF4-FFF2-40B4-BE49-F238E27FC236}">
                <a16:creationId xmlns:a16="http://schemas.microsoft.com/office/drawing/2014/main" id="{65B6F987-88AB-44B8-90A6-B2FD7C8C35BD}"/>
              </a:ext>
            </a:extLst>
          </p:cNvPr>
          <p:cNvSpPr>
            <a:spLocks noGrp="1"/>
          </p:cNvSpPr>
          <p:nvPr>
            <p:ph type="body" sz="quarter" idx="10"/>
          </p:nvPr>
        </p:nvSpPr>
        <p:spPr>
          <a:xfrm>
            <a:off x="-18448" y="6167545"/>
            <a:ext cx="5251933" cy="1473511"/>
          </a:xfrm>
        </p:spPr>
        <p:txBody>
          <a:bodyPr/>
          <a:lstStyle/>
          <a:p>
            <a:pPr algn="just">
              <a:lnSpc>
                <a:spcPct val="150000"/>
              </a:lnSpc>
            </a:pPr>
            <a:r>
              <a:rPr lang="en-US" sz="1600" b="1" dirty="0">
                <a:latin typeface="Arial" panose="020B0604020202020204" pitchFamily="34" charset="0"/>
                <a:cs typeface="Arial" panose="020B0604020202020204" pitchFamily="34" charset="0"/>
              </a:rPr>
              <a:t>Join me for a talk about Mental Health awareness. I will talk about a new app designed to help those in need. Free beverages will be available on site.</a:t>
            </a:r>
          </a:p>
          <a:p>
            <a:pPr algn="just">
              <a:lnSpc>
                <a:spcPct val="150000"/>
              </a:lnSpc>
            </a:pPr>
            <a:r>
              <a:rPr lang="en-US" sz="1600" b="1" dirty="0">
                <a:latin typeface="Arial" panose="020B0604020202020204" pitchFamily="34" charset="0"/>
                <a:cs typeface="Arial" panose="020B0604020202020204" pitchFamily="34" charset="0"/>
              </a:rPr>
              <a:t>LET’S STAND UP TO MENTAL HEALTH!</a:t>
            </a:r>
          </a:p>
        </p:txBody>
      </p:sp>
      <p:sp>
        <p:nvSpPr>
          <p:cNvPr id="16" name="Rectangle 15" descr="Blue rectangle">
            <a:extLst>
              <a:ext uri="{FF2B5EF4-FFF2-40B4-BE49-F238E27FC236}">
                <a16:creationId xmlns:a16="http://schemas.microsoft.com/office/drawing/2014/main" id="{E5C7615B-EA0D-4CEB-A467-8BEB62FE5E5A}"/>
              </a:ext>
            </a:extLst>
          </p:cNvPr>
          <p:cNvSpPr/>
          <p:nvPr/>
        </p:nvSpPr>
        <p:spPr>
          <a:xfrm>
            <a:off x="41007" y="7722111"/>
            <a:ext cx="6877459" cy="1421889"/>
          </a:xfrm>
          <a:prstGeom prst="rect">
            <a:avLst/>
          </a:prstGeom>
          <a:solidFill>
            <a:schemeClr val="tx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2" name="Picture 1" descr="Figure 2: Mental Health ">
            <a:extLst>
              <a:ext uri="{FF2B5EF4-FFF2-40B4-BE49-F238E27FC236}">
                <a16:creationId xmlns:a16="http://schemas.microsoft.com/office/drawing/2014/main" id="{F3C8CBDA-48FC-4BAF-B394-0622CF6E1F62}"/>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5471994" y="7722110"/>
            <a:ext cx="1421889" cy="1421890"/>
          </a:xfrm>
          <a:prstGeom prst="rect">
            <a:avLst/>
          </a:prstGeom>
        </p:spPr>
      </p:pic>
      <p:sp>
        <p:nvSpPr>
          <p:cNvPr id="5" name="TextBox 4">
            <a:extLst>
              <a:ext uri="{FF2B5EF4-FFF2-40B4-BE49-F238E27FC236}">
                <a16:creationId xmlns:a16="http://schemas.microsoft.com/office/drawing/2014/main" id="{86FF2F8E-4033-4FC2-B83F-28C19A6F9BA6}"/>
              </a:ext>
            </a:extLst>
          </p:cNvPr>
          <p:cNvSpPr txBox="1"/>
          <p:nvPr/>
        </p:nvSpPr>
        <p:spPr>
          <a:xfrm>
            <a:off x="283104" y="7838581"/>
            <a:ext cx="4685723" cy="1077218"/>
          </a:xfrm>
          <a:prstGeom prst="rect">
            <a:avLst/>
          </a:prstGeom>
          <a:noFill/>
        </p:spPr>
        <p:txBody>
          <a:bodyPr wrap="square" rtlCol="0">
            <a:spAutoFit/>
          </a:bodyPr>
          <a:lstStyle/>
          <a:p>
            <a:r>
              <a:rPr lang="en-GB" sz="3200" b="1" dirty="0">
                <a:solidFill>
                  <a:schemeClr val="bg1"/>
                </a:solidFill>
              </a:rPr>
              <a:t>Mental Health Matters</a:t>
            </a:r>
          </a:p>
          <a:p>
            <a:r>
              <a:rPr lang="en-GB" sz="3200" b="1" dirty="0">
                <a:solidFill>
                  <a:schemeClr val="bg1"/>
                </a:solidFill>
              </a:rPr>
              <a:t> </a:t>
            </a:r>
            <a:endParaRPr lang="en-GB" b="1" dirty="0">
              <a:solidFill>
                <a:schemeClr val="bg1"/>
              </a:solidFill>
            </a:endParaRPr>
          </a:p>
        </p:txBody>
      </p:sp>
      <p:sp>
        <p:nvSpPr>
          <p:cNvPr id="3" name="TextBox 2">
            <a:extLst>
              <a:ext uri="{FF2B5EF4-FFF2-40B4-BE49-F238E27FC236}">
                <a16:creationId xmlns:a16="http://schemas.microsoft.com/office/drawing/2014/main" id="{A9B8F3C1-9E1F-43E6-99ED-73F1B8CF0B72}"/>
              </a:ext>
            </a:extLst>
          </p:cNvPr>
          <p:cNvSpPr txBox="1"/>
          <p:nvPr/>
        </p:nvSpPr>
        <p:spPr>
          <a:xfrm>
            <a:off x="3996185" y="61738"/>
            <a:ext cx="2880263" cy="1877437"/>
          </a:xfrm>
          <a:prstGeom prst="rect">
            <a:avLst/>
          </a:prstGeom>
          <a:noFill/>
        </p:spPr>
        <p:txBody>
          <a:bodyPr wrap="square" rtlCol="0">
            <a:spAutoFit/>
          </a:bodyPr>
          <a:lstStyle/>
          <a:p>
            <a:pPr algn="ctr">
              <a:lnSpc>
                <a:spcPct val="150000"/>
              </a:lnSpc>
            </a:pPr>
            <a:r>
              <a:rPr lang="en-GB" sz="1400" b="1" dirty="0">
                <a:solidFill>
                  <a:schemeClr val="tx2"/>
                </a:solidFill>
                <a:latin typeface="Arial" panose="020B0604020202020204" pitchFamily="34" charset="0"/>
                <a:cs typeface="Arial" panose="020B0604020202020204" pitchFamily="34" charset="0"/>
              </a:rPr>
              <a:t>Soabia Rafiq </a:t>
            </a:r>
          </a:p>
          <a:p>
            <a:pPr algn="ctr">
              <a:lnSpc>
                <a:spcPct val="150000"/>
              </a:lnSpc>
            </a:pPr>
            <a:r>
              <a:rPr lang="en-GB" sz="1400" b="1" dirty="0">
                <a:solidFill>
                  <a:schemeClr val="tx2"/>
                </a:solidFill>
                <a:latin typeface="Arial" panose="020B0604020202020204" pitchFamily="34" charset="0"/>
                <a:cs typeface="Arial" panose="020B0604020202020204" pitchFamily="34" charset="0"/>
              </a:rPr>
              <a:t>2015530@student.uwtsd.ac.uk</a:t>
            </a:r>
          </a:p>
          <a:p>
            <a:pPr algn="ctr">
              <a:lnSpc>
                <a:spcPct val="150000"/>
              </a:lnSpc>
            </a:pPr>
            <a:r>
              <a:rPr lang="en-GB" sz="1400" b="1" dirty="0">
                <a:solidFill>
                  <a:schemeClr val="tx2"/>
                </a:solidFill>
                <a:latin typeface="Arial" panose="020B0604020202020204" pitchFamily="34" charset="0"/>
                <a:cs typeface="Arial" panose="020B0604020202020204" pitchFamily="34" charset="0"/>
              </a:rPr>
              <a:t>Tel: 0121 553 9360</a:t>
            </a:r>
          </a:p>
          <a:p>
            <a:pPr algn="ctr">
              <a:lnSpc>
                <a:spcPct val="150000"/>
              </a:lnSpc>
            </a:pPr>
            <a:r>
              <a:rPr lang="en-GB" sz="1400" b="1" dirty="0">
                <a:solidFill>
                  <a:schemeClr val="tx2"/>
                </a:solidFill>
                <a:latin typeface="Arial" panose="020B0604020202020204" pitchFamily="34" charset="0"/>
                <a:cs typeface="Arial" panose="020B0604020202020204" pitchFamily="34" charset="0"/>
              </a:rPr>
              <a:t>Fax: 0121 553 9300</a:t>
            </a:r>
          </a:p>
          <a:p>
            <a:endParaRPr lang="en-GB" sz="1600" dirty="0">
              <a:cs typeface="Arial" panose="020B0604020202020204" pitchFamily="34" charset="0"/>
            </a:endParaRPr>
          </a:p>
          <a:p>
            <a:endParaRPr lang="en-GB" sz="1600" dirty="0">
              <a:cs typeface="Arial" panose="020B0604020202020204" pitchFamily="34" charset="0"/>
            </a:endParaRPr>
          </a:p>
        </p:txBody>
      </p:sp>
      <p:sp>
        <p:nvSpPr>
          <p:cNvPr id="6" name="TextBox 5">
            <a:extLst>
              <a:ext uri="{FF2B5EF4-FFF2-40B4-BE49-F238E27FC236}">
                <a16:creationId xmlns:a16="http://schemas.microsoft.com/office/drawing/2014/main" id="{3B491032-5430-49C1-AF61-2805F83A4FE7}"/>
              </a:ext>
            </a:extLst>
          </p:cNvPr>
          <p:cNvSpPr txBox="1"/>
          <p:nvPr/>
        </p:nvSpPr>
        <p:spPr>
          <a:xfrm>
            <a:off x="-287344" y="8333505"/>
            <a:ext cx="5421684" cy="1041311"/>
          </a:xfrm>
          <a:prstGeom prst="rect">
            <a:avLst/>
          </a:prstGeom>
          <a:noFill/>
        </p:spPr>
        <p:txBody>
          <a:bodyPr wrap="square" rtlCol="0">
            <a:spAutoFit/>
          </a:bodyPr>
          <a:lstStyle/>
          <a:p>
            <a:pPr marL="540000">
              <a:lnSpc>
                <a:spcPct val="150000"/>
              </a:lnSpc>
              <a:spcBef>
                <a:spcPts val="150"/>
              </a:spcBef>
              <a:spcAft>
                <a:spcPts val="150"/>
              </a:spcAft>
            </a:pPr>
            <a:r>
              <a:rPr lang="en-GB" sz="1400" dirty="0">
                <a:hlinkClick r:id="rId5"/>
              </a:rPr>
              <a:t>https://www.mentalhealth.org.uk/campaigns/mental-health-awareness-week</a:t>
            </a:r>
            <a:endParaRPr lang="en-GB" sz="1400" dirty="0"/>
          </a:p>
          <a:p>
            <a:endParaRPr lang="en-GB" dirty="0"/>
          </a:p>
        </p:txBody>
      </p:sp>
      <p:pic>
        <p:nvPicPr>
          <p:cNvPr id="19" name="Picture 6" descr="See the source image">
            <a:extLst>
              <a:ext uri="{FF2B5EF4-FFF2-40B4-BE49-F238E27FC236}">
                <a16:creationId xmlns:a16="http://schemas.microsoft.com/office/drawing/2014/main" id="{9746EC75-3A42-4A5C-8D11-1BA7270E445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 r="1249" b="7234"/>
          <a:stretch/>
        </p:blipFill>
        <p:spPr bwMode="auto">
          <a:xfrm>
            <a:off x="553266" y="2123135"/>
            <a:ext cx="5852940" cy="39775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6F8236-ECB0-4C52-9E02-06AF12D21FBF}"/>
              </a:ext>
            </a:extLst>
          </p:cNvPr>
          <p:cNvSpPr txBox="1"/>
          <p:nvPr/>
        </p:nvSpPr>
        <p:spPr>
          <a:xfrm>
            <a:off x="534818" y="5822389"/>
            <a:ext cx="3777360" cy="276999"/>
          </a:xfrm>
          <a:prstGeom prst="rect">
            <a:avLst/>
          </a:prstGeom>
          <a:noFill/>
        </p:spPr>
        <p:txBody>
          <a:bodyPr wrap="square" rtlCol="0">
            <a:spAutoFit/>
          </a:bodyPr>
          <a:lstStyle/>
          <a:p>
            <a:r>
              <a:rPr lang="en-GB" sz="1200" i="1" dirty="0">
                <a:solidFill>
                  <a:schemeClr val="bg1"/>
                </a:solidFill>
                <a:latin typeface="Arial" panose="020B0604020202020204" pitchFamily="34" charset="0"/>
                <a:cs typeface="Arial" panose="020B0604020202020204" pitchFamily="34" charset="0"/>
              </a:rPr>
              <a:t>Figure 1: Caroline Flack, (TheConnerBrothers, 2020) </a:t>
            </a:r>
          </a:p>
        </p:txBody>
      </p:sp>
      <p:sp>
        <p:nvSpPr>
          <p:cNvPr id="7" name="TextBox 6">
            <a:extLst>
              <a:ext uri="{FF2B5EF4-FFF2-40B4-BE49-F238E27FC236}">
                <a16:creationId xmlns:a16="http://schemas.microsoft.com/office/drawing/2014/main" id="{CFF41EA7-F78C-465D-B8F9-B1075650A1B8}"/>
              </a:ext>
            </a:extLst>
          </p:cNvPr>
          <p:cNvSpPr txBox="1"/>
          <p:nvPr/>
        </p:nvSpPr>
        <p:spPr>
          <a:xfrm>
            <a:off x="5454558" y="7003354"/>
            <a:ext cx="1421889" cy="738664"/>
          </a:xfrm>
          <a:prstGeom prst="rect">
            <a:avLst/>
          </a:prstGeom>
          <a:noFill/>
        </p:spPr>
        <p:txBody>
          <a:bodyPr wrap="square" rtlCol="0">
            <a:spAutoFit/>
          </a:bodyPr>
          <a:lstStyle/>
          <a:p>
            <a:r>
              <a:rPr lang="en-GB" sz="1400" i="1" dirty="0">
                <a:solidFill>
                  <a:schemeClr val="tx2"/>
                </a:solidFill>
                <a:latin typeface="Arial" panose="020B0604020202020204" pitchFamily="34" charset="0"/>
                <a:cs typeface="Arial" panose="020B0604020202020204" pitchFamily="34" charset="0"/>
              </a:rPr>
              <a:t>Figure 2: Mental Health, (Freepik, 2022)</a:t>
            </a:r>
          </a:p>
        </p:txBody>
      </p:sp>
    </p:spTree>
    <p:extLst>
      <p:ext uri="{BB962C8B-B14F-4D97-AF65-F5344CB8AC3E}">
        <p14:creationId xmlns:p14="http://schemas.microsoft.com/office/powerpoint/2010/main" val="45892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Flyer background">
            <a:extLst>
              <a:ext uri="{FF2B5EF4-FFF2-40B4-BE49-F238E27FC236}">
                <a16:creationId xmlns:a16="http://schemas.microsoft.com/office/drawing/2014/main" id="{C666B7A8-650A-4F42-AB16-59F82999D63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10" name="Title 9">
            <a:extLst>
              <a:ext uri="{FF2B5EF4-FFF2-40B4-BE49-F238E27FC236}">
                <a16:creationId xmlns:a16="http://schemas.microsoft.com/office/drawing/2014/main" id="{B522FD04-FEE6-4AA5-8434-FD386D2C9667}"/>
              </a:ext>
            </a:extLst>
          </p:cNvPr>
          <p:cNvSpPr>
            <a:spLocks noGrp="1"/>
          </p:cNvSpPr>
          <p:nvPr>
            <p:ph type="ctrTitle"/>
          </p:nvPr>
        </p:nvSpPr>
        <p:spPr>
          <a:xfrm>
            <a:off x="18448" y="-97853"/>
            <a:ext cx="5215037" cy="1421889"/>
          </a:xfrm>
        </p:spPr>
        <p:txBody>
          <a:bodyPr/>
          <a:lstStyle/>
          <a:p>
            <a:r>
              <a:rPr lang="en-US" b="1" u="sng" dirty="0"/>
              <a:t>Mental Health Awareness</a:t>
            </a:r>
          </a:p>
        </p:txBody>
      </p:sp>
      <p:sp>
        <p:nvSpPr>
          <p:cNvPr id="16" name="Rectangle 15" descr="Blue rectangle">
            <a:extLst>
              <a:ext uri="{FF2B5EF4-FFF2-40B4-BE49-F238E27FC236}">
                <a16:creationId xmlns:a16="http://schemas.microsoft.com/office/drawing/2014/main" id="{E5C7615B-EA0D-4CEB-A467-8BEB62FE5E5A}"/>
              </a:ext>
            </a:extLst>
          </p:cNvPr>
          <p:cNvSpPr/>
          <p:nvPr/>
        </p:nvSpPr>
        <p:spPr>
          <a:xfrm>
            <a:off x="-1011" y="7722111"/>
            <a:ext cx="6858000" cy="1421889"/>
          </a:xfrm>
          <a:prstGeom prst="rect">
            <a:avLst/>
          </a:prstGeom>
          <a:solidFill>
            <a:schemeClr val="tx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2" name="Picture 1">
            <a:extLst>
              <a:ext uri="{FF2B5EF4-FFF2-40B4-BE49-F238E27FC236}">
                <a16:creationId xmlns:a16="http://schemas.microsoft.com/office/drawing/2014/main" id="{F3C8CBDA-48FC-4BAF-B394-0622CF6E1F62}"/>
              </a:ext>
            </a:extLst>
          </p:cNvPr>
          <p:cNvPicPr>
            <a:picLocks noChangeAspect="1"/>
          </p:cNvPicPr>
          <p:nvPr/>
        </p:nvPicPr>
        <p:blipFill>
          <a:blip r:embed="rId4"/>
          <a:stretch>
            <a:fillRect/>
          </a:stretch>
        </p:blipFill>
        <p:spPr>
          <a:xfrm>
            <a:off x="5440131" y="7731540"/>
            <a:ext cx="1421889" cy="1421889"/>
          </a:xfrm>
          <a:prstGeom prst="rect">
            <a:avLst/>
          </a:prstGeom>
        </p:spPr>
      </p:pic>
      <p:sp>
        <p:nvSpPr>
          <p:cNvPr id="5" name="TextBox 4">
            <a:extLst>
              <a:ext uri="{FF2B5EF4-FFF2-40B4-BE49-F238E27FC236}">
                <a16:creationId xmlns:a16="http://schemas.microsoft.com/office/drawing/2014/main" id="{86FF2F8E-4033-4FC2-B83F-28C19A6F9BA6}"/>
              </a:ext>
            </a:extLst>
          </p:cNvPr>
          <p:cNvSpPr txBox="1"/>
          <p:nvPr/>
        </p:nvSpPr>
        <p:spPr>
          <a:xfrm>
            <a:off x="283104" y="7838581"/>
            <a:ext cx="4685723" cy="1077218"/>
          </a:xfrm>
          <a:prstGeom prst="rect">
            <a:avLst/>
          </a:prstGeom>
          <a:noFill/>
        </p:spPr>
        <p:txBody>
          <a:bodyPr wrap="square" rtlCol="0">
            <a:spAutoFit/>
          </a:bodyPr>
          <a:lstStyle/>
          <a:p>
            <a:r>
              <a:rPr lang="en-GB" sz="3200" b="1" dirty="0">
                <a:solidFill>
                  <a:schemeClr val="bg1"/>
                </a:solidFill>
              </a:rPr>
              <a:t>Mental Health Matters</a:t>
            </a:r>
          </a:p>
          <a:p>
            <a:r>
              <a:rPr lang="en-GB" sz="3200" b="1" dirty="0">
                <a:solidFill>
                  <a:schemeClr val="bg1"/>
                </a:solidFill>
              </a:rPr>
              <a:t> </a:t>
            </a:r>
            <a:endParaRPr lang="en-GB" b="1" dirty="0">
              <a:solidFill>
                <a:schemeClr val="bg1"/>
              </a:solidFill>
            </a:endParaRPr>
          </a:p>
        </p:txBody>
      </p:sp>
      <p:sp>
        <p:nvSpPr>
          <p:cNvPr id="3" name="TextBox 2">
            <a:extLst>
              <a:ext uri="{FF2B5EF4-FFF2-40B4-BE49-F238E27FC236}">
                <a16:creationId xmlns:a16="http://schemas.microsoft.com/office/drawing/2014/main" id="{A9B8F3C1-9E1F-43E6-99ED-73F1B8CF0B72}"/>
              </a:ext>
            </a:extLst>
          </p:cNvPr>
          <p:cNvSpPr txBox="1"/>
          <p:nvPr/>
        </p:nvSpPr>
        <p:spPr>
          <a:xfrm>
            <a:off x="3996185" y="61738"/>
            <a:ext cx="2880263" cy="1446550"/>
          </a:xfrm>
          <a:prstGeom prst="rect">
            <a:avLst/>
          </a:prstGeom>
          <a:noFill/>
        </p:spPr>
        <p:txBody>
          <a:bodyPr wrap="square" rtlCol="0">
            <a:spAutoFit/>
          </a:bodyPr>
          <a:lstStyle/>
          <a:p>
            <a:pPr algn="ctr"/>
            <a:r>
              <a:rPr lang="en-GB" sz="1400" b="1" dirty="0">
                <a:solidFill>
                  <a:schemeClr val="tx2"/>
                </a:solidFill>
                <a:cs typeface="Arial" panose="020B0604020202020204" pitchFamily="34" charset="0"/>
              </a:rPr>
              <a:t>Soabia Rafiq </a:t>
            </a:r>
          </a:p>
          <a:p>
            <a:pPr algn="ctr"/>
            <a:r>
              <a:rPr lang="en-GB" sz="1400" b="1" dirty="0">
                <a:solidFill>
                  <a:schemeClr val="tx2"/>
                </a:solidFill>
                <a:cs typeface="Arial" panose="020B0604020202020204" pitchFamily="34" charset="0"/>
              </a:rPr>
              <a:t>2015530@student.uwtsd.ac.uk</a:t>
            </a:r>
          </a:p>
          <a:p>
            <a:pPr algn="ctr"/>
            <a:r>
              <a:rPr lang="en-GB" sz="1400" b="1" dirty="0">
                <a:solidFill>
                  <a:schemeClr val="tx2"/>
                </a:solidFill>
                <a:cs typeface="Arial" panose="020B0604020202020204" pitchFamily="34" charset="0"/>
              </a:rPr>
              <a:t>Tel: 0121 553 9360</a:t>
            </a:r>
          </a:p>
          <a:p>
            <a:pPr algn="ctr"/>
            <a:r>
              <a:rPr lang="en-GB" sz="1400" b="1" dirty="0">
                <a:solidFill>
                  <a:schemeClr val="tx2"/>
                </a:solidFill>
                <a:cs typeface="Arial" panose="020B0604020202020204" pitchFamily="34" charset="0"/>
              </a:rPr>
              <a:t>Fax: 0121 553 9300</a:t>
            </a:r>
          </a:p>
          <a:p>
            <a:endParaRPr lang="en-GB" sz="1600" dirty="0">
              <a:cs typeface="Arial" panose="020B0604020202020204" pitchFamily="34" charset="0"/>
            </a:endParaRPr>
          </a:p>
          <a:p>
            <a:endParaRPr lang="en-GB" sz="1600" dirty="0">
              <a:cs typeface="Arial" panose="020B0604020202020204" pitchFamily="34" charset="0"/>
            </a:endParaRPr>
          </a:p>
        </p:txBody>
      </p:sp>
      <p:sp>
        <p:nvSpPr>
          <p:cNvPr id="4" name="TextBox 3">
            <a:extLst>
              <a:ext uri="{FF2B5EF4-FFF2-40B4-BE49-F238E27FC236}">
                <a16:creationId xmlns:a16="http://schemas.microsoft.com/office/drawing/2014/main" id="{D364D8F4-A0CA-4006-B058-26AF89810AF8}"/>
              </a:ext>
            </a:extLst>
          </p:cNvPr>
          <p:cNvSpPr txBox="1"/>
          <p:nvPr/>
        </p:nvSpPr>
        <p:spPr>
          <a:xfrm>
            <a:off x="130133" y="5944311"/>
            <a:ext cx="6680743" cy="369332"/>
          </a:xfrm>
          <a:prstGeom prst="rect">
            <a:avLst/>
          </a:prstGeom>
          <a:noFill/>
        </p:spPr>
        <p:txBody>
          <a:bodyPr wrap="square" rtlCol="0">
            <a:spAutoFit/>
          </a:bodyPr>
          <a:lstStyle/>
          <a:p>
            <a:r>
              <a:rPr lang="en-GB" b="1" dirty="0">
                <a:solidFill>
                  <a:schemeClr val="tx2"/>
                </a:solidFill>
                <a:latin typeface="Arial" panose="020B0604020202020204" pitchFamily="34" charset="0"/>
                <a:cs typeface="Arial" panose="020B0604020202020204" pitchFamily="34" charset="0"/>
              </a:rPr>
              <a:t>Genting Arena, Perimeter Road, Marston Green, B40 1NT </a:t>
            </a:r>
          </a:p>
        </p:txBody>
      </p:sp>
      <p:sp>
        <p:nvSpPr>
          <p:cNvPr id="6" name="TextBox 5">
            <a:extLst>
              <a:ext uri="{FF2B5EF4-FFF2-40B4-BE49-F238E27FC236}">
                <a16:creationId xmlns:a16="http://schemas.microsoft.com/office/drawing/2014/main" id="{3B491032-5430-49C1-AF61-2805F83A4FE7}"/>
              </a:ext>
            </a:extLst>
          </p:cNvPr>
          <p:cNvSpPr txBox="1"/>
          <p:nvPr/>
        </p:nvSpPr>
        <p:spPr>
          <a:xfrm>
            <a:off x="-255492" y="8368387"/>
            <a:ext cx="5421684" cy="1041311"/>
          </a:xfrm>
          <a:prstGeom prst="rect">
            <a:avLst/>
          </a:prstGeom>
          <a:noFill/>
        </p:spPr>
        <p:txBody>
          <a:bodyPr wrap="square" rtlCol="0">
            <a:spAutoFit/>
          </a:bodyPr>
          <a:lstStyle/>
          <a:p>
            <a:pPr marL="540000">
              <a:lnSpc>
                <a:spcPct val="150000"/>
              </a:lnSpc>
              <a:spcBef>
                <a:spcPts val="150"/>
              </a:spcBef>
              <a:spcAft>
                <a:spcPts val="150"/>
              </a:spcAft>
            </a:pPr>
            <a:r>
              <a:rPr lang="en-GB" sz="1400" dirty="0">
                <a:hlinkClick r:id="rId5"/>
              </a:rPr>
              <a:t>https://www.mentalhealth.org.uk/campaigns/mental-health-awareness-week</a:t>
            </a:r>
            <a:endParaRPr lang="en-GB" sz="1400" dirty="0"/>
          </a:p>
          <a:p>
            <a:endParaRPr lang="en-GB" dirty="0"/>
          </a:p>
        </p:txBody>
      </p:sp>
      <p:pic>
        <p:nvPicPr>
          <p:cNvPr id="1026" name="Picture 2" descr="join mbo architects york uk on facebook">
            <a:extLst>
              <a:ext uri="{FF2B5EF4-FFF2-40B4-BE49-F238E27FC236}">
                <a16:creationId xmlns:a16="http://schemas.microsoft.com/office/drawing/2014/main" id="{498616EE-B4F7-4273-9DCC-BF6AD686DE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260" y="6334403"/>
            <a:ext cx="970172" cy="97017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witter logo vector png clipart #5860">
            <a:extLst>
              <a:ext uri="{FF2B5EF4-FFF2-40B4-BE49-F238E27FC236}">
                <a16:creationId xmlns:a16="http://schemas.microsoft.com/office/drawing/2014/main" id="{B30A2C02-3E59-457A-B6E8-1A6E7D77C0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55350" y="6160719"/>
            <a:ext cx="1120031" cy="112003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D0E20DA-F096-435A-9FDE-9B06B58E58B8}"/>
              </a:ext>
            </a:extLst>
          </p:cNvPr>
          <p:cNvSpPr txBox="1"/>
          <p:nvPr/>
        </p:nvSpPr>
        <p:spPr>
          <a:xfrm>
            <a:off x="5277772" y="6528055"/>
            <a:ext cx="1900095" cy="923330"/>
          </a:xfrm>
          <a:prstGeom prst="rect">
            <a:avLst/>
          </a:prstGeom>
          <a:noFill/>
        </p:spPr>
        <p:txBody>
          <a:bodyPr wrap="square" rtlCol="0">
            <a:spAutoFit/>
          </a:bodyPr>
          <a:lstStyle/>
          <a:p>
            <a:r>
              <a:rPr lang="en-GB" b="1" dirty="0">
                <a:solidFill>
                  <a:schemeClr val="tx2"/>
                </a:solidFill>
              </a:rPr>
              <a:t>Follow us for more information</a:t>
            </a:r>
          </a:p>
        </p:txBody>
      </p:sp>
      <p:pic>
        <p:nvPicPr>
          <p:cNvPr id="13" name="Picture 12">
            <a:extLst>
              <a:ext uri="{FF2B5EF4-FFF2-40B4-BE49-F238E27FC236}">
                <a16:creationId xmlns:a16="http://schemas.microsoft.com/office/drawing/2014/main" id="{2E990D47-779B-4E98-B683-57EFBD84E236}"/>
              </a:ext>
            </a:extLst>
          </p:cNvPr>
          <p:cNvPicPr>
            <a:picLocks noChangeAspect="1"/>
          </p:cNvPicPr>
          <p:nvPr/>
        </p:nvPicPr>
        <p:blipFill rotWithShape="1">
          <a:blip r:embed="rId8"/>
          <a:srcRect l="28256" t="22133" r="5419" b="6672"/>
          <a:stretch/>
        </p:blipFill>
        <p:spPr>
          <a:xfrm>
            <a:off x="87617" y="1692615"/>
            <a:ext cx="6680743" cy="4198280"/>
          </a:xfrm>
          <a:prstGeom prst="rect">
            <a:avLst/>
          </a:prstGeom>
        </p:spPr>
      </p:pic>
      <p:sp>
        <p:nvSpPr>
          <p:cNvPr id="7" name="TextBox 6">
            <a:extLst>
              <a:ext uri="{FF2B5EF4-FFF2-40B4-BE49-F238E27FC236}">
                <a16:creationId xmlns:a16="http://schemas.microsoft.com/office/drawing/2014/main" id="{DD68AA83-4635-44CD-AEDF-7AAFAD730A20}"/>
              </a:ext>
            </a:extLst>
          </p:cNvPr>
          <p:cNvSpPr txBox="1"/>
          <p:nvPr/>
        </p:nvSpPr>
        <p:spPr>
          <a:xfrm>
            <a:off x="3587505" y="5526278"/>
            <a:ext cx="3319139"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Figure 3: Location Map (Bing, 2022</a:t>
            </a:r>
            <a:r>
              <a:rPr lang="en-GB" sz="1400" i="1" dirty="0"/>
              <a:t>)</a:t>
            </a:r>
          </a:p>
        </p:txBody>
      </p:sp>
      <p:sp>
        <p:nvSpPr>
          <p:cNvPr id="9" name="TextBox 8">
            <a:extLst>
              <a:ext uri="{FF2B5EF4-FFF2-40B4-BE49-F238E27FC236}">
                <a16:creationId xmlns:a16="http://schemas.microsoft.com/office/drawing/2014/main" id="{345282FB-D5AE-47D4-BF69-FB61CCC164C7}"/>
              </a:ext>
            </a:extLst>
          </p:cNvPr>
          <p:cNvSpPr txBox="1"/>
          <p:nvPr/>
        </p:nvSpPr>
        <p:spPr>
          <a:xfrm>
            <a:off x="87617" y="7280750"/>
            <a:ext cx="2040810" cy="523220"/>
          </a:xfrm>
          <a:prstGeom prst="rect">
            <a:avLst/>
          </a:prstGeom>
          <a:noFill/>
        </p:spPr>
        <p:txBody>
          <a:bodyPr wrap="square" rtlCol="0">
            <a:spAutoFit/>
          </a:bodyPr>
          <a:lstStyle/>
          <a:p>
            <a:r>
              <a:rPr lang="en-GB" sz="1400" i="1" dirty="0">
                <a:solidFill>
                  <a:schemeClr val="tx2"/>
                </a:solidFill>
                <a:latin typeface="Arial" panose="020B0604020202020204" pitchFamily="34" charset="0"/>
                <a:cs typeface="Arial" panose="020B0604020202020204" pitchFamily="34" charset="0"/>
              </a:rPr>
              <a:t>Figure 4: Facebook, (MBO Architects, 2020)</a:t>
            </a:r>
          </a:p>
        </p:txBody>
      </p:sp>
      <p:sp>
        <p:nvSpPr>
          <p:cNvPr id="19" name="TextBox 18">
            <a:extLst>
              <a:ext uri="{FF2B5EF4-FFF2-40B4-BE49-F238E27FC236}">
                <a16:creationId xmlns:a16="http://schemas.microsoft.com/office/drawing/2014/main" id="{A94B9C1E-014F-4E3F-97C3-C4B8418A976B}"/>
              </a:ext>
            </a:extLst>
          </p:cNvPr>
          <p:cNvSpPr txBox="1"/>
          <p:nvPr/>
        </p:nvSpPr>
        <p:spPr>
          <a:xfrm>
            <a:off x="2216044" y="7229859"/>
            <a:ext cx="2040810" cy="523220"/>
          </a:xfrm>
          <a:prstGeom prst="rect">
            <a:avLst/>
          </a:prstGeom>
          <a:noFill/>
        </p:spPr>
        <p:txBody>
          <a:bodyPr wrap="square" rtlCol="0">
            <a:spAutoFit/>
          </a:bodyPr>
          <a:lstStyle/>
          <a:p>
            <a:r>
              <a:rPr lang="en-GB" sz="1400" i="1" dirty="0">
                <a:solidFill>
                  <a:schemeClr val="tx2"/>
                </a:solidFill>
                <a:latin typeface="Arial" panose="020B0604020202020204" pitchFamily="34" charset="0"/>
                <a:cs typeface="Arial" panose="020B0604020202020204" pitchFamily="34" charset="0"/>
              </a:rPr>
              <a:t>Figure 5: Twitter, (FreePNGLogos, 2021</a:t>
            </a:r>
            <a:r>
              <a:rPr lang="en-GB" sz="1400" i="1" dirty="0">
                <a:latin typeface="Arial" panose="020B0604020202020204" pitchFamily="34" charset="0"/>
                <a:cs typeface="Arial" panose="020B0604020202020204" pitchFamily="34" charset="0"/>
              </a:rPr>
              <a:t>)</a:t>
            </a:r>
          </a:p>
        </p:txBody>
      </p:sp>
      <p:sp>
        <p:nvSpPr>
          <p:cNvPr id="11" name="Arrow: Right 10">
            <a:extLst>
              <a:ext uri="{FF2B5EF4-FFF2-40B4-BE49-F238E27FC236}">
                <a16:creationId xmlns:a16="http://schemas.microsoft.com/office/drawing/2014/main" id="{0AD11909-E9A6-4C52-AF25-2A26ACDCE78C}"/>
              </a:ext>
            </a:extLst>
          </p:cNvPr>
          <p:cNvSpPr/>
          <p:nvPr/>
        </p:nvSpPr>
        <p:spPr>
          <a:xfrm>
            <a:off x="4256854" y="6819489"/>
            <a:ext cx="909338" cy="324868"/>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4430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88686B-B4CE-4FAF-92D7-C7FEEEA6ABFB}"/>
              </a:ext>
            </a:extLst>
          </p:cNvPr>
          <p:cNvSpPr>
            <a:spLocks noGrp="1"/>
          </p:cNvSpPr>
          <p:nvPr>
            <p:ph type="ctrTitle"/>
          </p:nvPr>
        </p:nvSpPr>
        <p:spPr>
          <a:xfrm>
            <a:off x="514350" y="221137"/>
            <a:ext cx="5829300" cy="350363"/>
          </a:xfrm>
        </p:spPr>
        <p:txBody>
          <a:bodyPr>
            <a:normAutofit fontScale="90000"/>
          </a:bodyPr>
          <a:lstStyle/>
          <a:p>
            <a:r>
              <a:rPr lang="en-GB" sz="2000" u="sng" dirty="0">
                <a:latin typeface="Arial" panose="020B0604020202020204" pitchFamily="34" charset="0"/>
                <a:cs typeface="Arial" panose="020B0604020202020204" pitchFamily="34" charset="0"/>
              </a:rPr>
              <a:t>Why I choose a Flyer</a:t>
            </a:r>
          </a:p>
        </p:txBody>
      </p:sp>
      <p:sp>
        <p:nvSpPr>
          <p:cNvPr id="5" name="Subtitle 4">
            <a:extLst>
              <a:ext uri="{FF2B5EF4-FFF2-40B4-BE49-F238E27FC236}">
                <a16:creationId xmlns:a16="http://schemas.microsoft.com/office/drawing/2014/main" id="{ADDD4432-BA7D-4415-B4F2-CB0F8BE020FB}"/>
              </a:ext>
            </a:extLst>
          </p:cNvPr>
          <p:cNvSpPr>
            <a:spLocks noGrp="1"/>
          </p:cNvSpPr>
          <p:nvPr>
            <p:ph type="subTitle" idx="1"/>
          </p:nvPr>
        </p:nvSpPr>
        <p:spPr>
          <a:xfrm>
            <a:off x="-155642" y="778214"/>
            <a:ext cx="6692630" cy="8125194"/>
          </a:xfrm>
        </p:spPr>
        <p:txBody>
          <a:bodyPr>
            <a:noAutofit/>
          </a:bodyPr>
          <a:lstStyle/>
          <a:p>
            <a:pPr marL="540000" algn="just">
              <a:lnSpc>
                <a:spcPct val="170000"/>
              </a:lnSpc>
              <a:spcBef>
                <a:spcPts val="150"/>
              </a:spcBef>
              <a:spcAft>
                <a:spcPts val="150"/>
              </a:spcAft>
            </a:pPr>
            <a:r>
              <a:rPr lang="en-GB" sz="1800" dirty="0">
                <a:effectLst/>
                <a:latin typeface="Arial" panose="020B0604020202020204" pitchFamily="34" charset="0"/>
                <a:ea typeface="Calibri" panose="020F0502020204030204" pitchFamily="34" charset="0"/>
              </a:rPr>
              <a:t>The main reason behind this flyer is to ensure that the colours are lightly used to ensure the audience find serenity and peace. This is to also ensure that they read the information on the flyer. The message portrayed isn’t punchy or is not funky. It is just a strong message to those suffering from mental health. The mains reasons as to why I choose Mental Health is because everyone suffers with this. Some people actual think that there is no help available or hide this until the pressure is unbearable. According to Gross and Levenson (1997) stated that the emotions is the key responsibility participating in acting with psychological wellbeing. This can be both constructive and adverse feelings (Gross &amp; Levenson, 1997).  According to Mackenzie and Gekoski (2007) stated that the research conducted was by gender, age, marital status and education levels. They found that the theories that they came up with was concluded in the negativity of those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1199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69B79AF-CCEF-4000-82C1-D5297DEA08F9}"/>
              </a:ext>
            </a:extLst>
          </p:cNvPr>
          <p:cNvSpPr>
            <a:spLocks noGrp="1"/>
          </p:cNvSpPr>
          <p:nvPr>
            <p:ph type="subTitle" idx="1"/>
          </p:nvPr>
        </p:nvSpPr>
        <p:spPr>
          <a:xfrm>
            <a:off x="0" y="295234"/>
            <a:ext cx="6361889" cy="8599251"/>
          </a:xfrm>
        </p:spPr>
        <p:txBody>
          <a:bodyPr>
            <a:noAutofit/>
          </a:bodyPr>
          <a:lstStyle/>
          <a:p>
            <a:pPr marL="540000" algn="just">
              <a:lnSpc>
                <a:spcPct val="150000"/>
              </a:lnSpc>
              <a:spcBef>
                <a:spcPts val="150"/>
              </a:spcBef>
              <a:spcAft>
                <a:spcPts val="150"/>
              </a:spcAft>
            </a:pPr>
            <a:r>
              <a:rPr lang="en-GB" sz="1800" dirty="0">
                <a:effectLst/>
                <a:latin typeface="Arial" panose="020B0604020202020204" pitchFamily="34" charset="0"/>
                <a:ea typeface="Calibri" panose="020F0502020204030204" pitchFamily="34" charset="0"/>
              </a:rPr>
              <a:t>feelings that triggered mental health. These all levitated towards the influenced intentions whether or not to ask for expert support (Mackenzie, Gekoski &amp; Knox, 2007).  Some also take extreme measures and lose their life battling mental health. This topic is important to get the message across and try and eradicate this. There are many ways to combat mental health like: group sessions, psychiatrists, doctors even speaking to family and friends can also help. Fegg Et, Al., (2016) stated that the link between psychological health has sparked self-annihilation rates higher. They also stated the research they gathered was classified PD (Physical Disease) and MD (Mental Disease) all found on the statistical data which is in all 1069 causes 18.9% PD and 32.7% MD. Jenson and Wadkins (2009) stated that the recuperating from any form of psychological disease is acknowledging the knowledge of the illness. Reforming who they are as a person and finding ways to avoid relapsing. The main one is ensuring that the tension build up is eradicated as well as helping others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9011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0D9D940-E2E1-4DCF-ABC8-2D49B239597B}"/>
              </a:ext>
            </a:extLst>
          </p:cNvPr>
          <p:cNvSpPr>
            <a:spLocks noGrp="1"/>
          </p:cNvSpPr>
          <p:nvPr>
            <p:ph type="subTitle" idx="1"/>
          </p:nvPr>
        </p:nvSpPr>
        <p:spPr>
          <a:xfrm>
            <a:off x="-233464" y="486383"/>
            <a:ext cx="6634264" cy="8657617"/>
          </a:xfrm>
        </p:spPr>
        <p:txBody>
          <a:bodyPr>
            <a:normAutofit/>
          </a:bodyPr>
          <a:lstStyle/>
          <a:p>
            <a:pPr marL="540000" algn="just">
              <a:lnSpc>
                <a:spcPct val="150000"/>
              </a:lnSpc>
              <a:spcBef>
                <a:spcPts val="150"/>
              </a:spcBef>
              <a:spcAft>
                <a:spcPts val="150"/>
              </a:spcAft>
            </a:pPr>
            <a:r>
              <a:rPr lang="en-GB" sz="1800" dirty="0">
                <a:effectLst/>
                <a:latin typeface="Arial" panose="020B0604020202020204" pitchFamily="34" charset="0"/>
                <a:ea typeface="Calibri" panose="020F0502020204030204" pitchFamily="34" charset="0"/>
              </a:rPr>
              <a:t>to overcome this. They also stated this is very important as its part of their healing process. The more they interact with others and help, the more they will see the destruction of how it consumes someone then relapsing will not be an option for them (Jenson &amp; Wadkins, 2009). Stefl and Prosperi (1985) stated that the difficulties of the basic services. This all narrows down to the simple fact of if the services remain recommended, convenience, adequacy and also affordable (Stefl &amp; Prosperi, 1985). This is what patients want to know - is it through the NHS or do they have to go private where it costs. This can be very daunting to some, as this can cause a lot of problems financial problems, where they may not be able to afford to pay. Andrews (2004) stated that a majority of the therapist work for private sector as they stated that this helped them earn a better living then working for National Health Services (Andrews, 2004).</a:t>
            </a:r>
            <a:endParaRPr lang="en-GB" sz="1800" dirty="0"/>
          </a:p>
        </p:txBody>
      </p:sp>
    </p:spTree>
    <p:extLst>
      <p:ext uri="{BB962C8B-B14F-4D97-AF65-F5344CB8AC3E}">
        <p14:creationId xmlns:p14="http://schemas.microsoft.com/office/powerpoint/2010/main" val="2163282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ADDD4432-BA7D-4415-B4F2-CB0F8BE020FB}"/>
              </a:ext>
            </a:extLst>
          </p:cNvPr>
          <p:cNvSpPr>
            <a:spLocks noGrp="1"/>
          </p:cNvSpPr>
          <p:nvPr>
            <p:ph type="subTitle" idx="1"/>
          </p:nvPr>
        </p:nvSpPr>
        <p:spPr>
          <a:xfrm>
            <a:off x="-94845" y="1128408"/>
            <a:ext cx="6476190" cy="8171235"/>
          </a:xfrm>
        </p:spPr>
        <p:txBody>
          <a:bodyPr vert="horz" lIns="91440" tIns="45720" rIns="91440" bIns="45720" rtlCol="0" anchor="t">
            <a:noAutofit/>
          </a:bodyPr>
          <a:lstStyle/>
          <a:p>
            <a:pPr marL="539750" algn="just">
              <a:lnSpc>
                <a:spcPct val="170000"/>
              </a:lnSpc>
              <a:spcBef>
                <a:spcPts val="150"/>
              </a:spcBef>
              <a:spcAft>
                <a:spcPts val="150"/>
              </a:spcAft>
            </a:pPr>
            <a:r>
              <a:rPr lang="en-GB" sz="1800" dirty="0">
                <a:effectLst/>
                <a:latin typeface="Arial" panose="020B0604020202020204" pitchFamily="34" charset="0"/>
                <a:ea typeface="Calibri" panose="020F0502020204030204" pitchFamily="34" charset="0"/>
                <a:cs typeface="Arial" panose="020B0604020202020204" pitchFamily="34" charset="0"/>
              </a:rPr>
              <a:t>Hello, my name is Soabia Rafiq, and I would like to personally thank each one of you for coming. Today I will be speaking about Mental Health and raise awareness for this. I want to campaign this by ensuring that people who want to be part of this know how it feels to suffer with this. As we all know Mental Health is like a hidden condition that can cause a lot of harm. We all have this in common if not, we definitely know someone who suffers with this. I would like to speak about an app designed by myself which is designed for IOS and Android devices. This app has a daily diary log on how you feel, motivational quotes, reminders of any medications that needs to be taken. There are also links on how to get help and how to do it discreetly. This app is person-centred to the users and user friendly. The age range will start from 16 years old onwards. I will tell you</a:t>
            </a: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A16D96C-65CA-4125-971A-0CC736E4747A}"/>
              </a:ext>
            </a:extLst>
          </p:cNvPr>
          <p:cNvSpPr txBox="1"/>
          <p:nvPr/>
        </p:nvSpPr>
        <p:spPr>
          <a:xfrm>
            <a:off x="778213" y="350196"/>
            <a:ext cx="5038927" cy="584775"/>
          </a:xfrm>
          <a:prstGeom prst="rect">
            <a:avLst/>
          </a:prstGeom>
          <a:noFill/>
        </p:spPr>
        <p:txBody>
          <a:bodyPr wrap="square" rtlCol="0">
            <a:spAutoFit/>
          </a:bodyPr>
          <a:lstStyle/>
          <a:p>
            <a:pPr algn="ctr"/>
            <a:r>
              <a:rPr lang="en-GB" sz="3200" b="1" u="sng" dirty="0">
                <a:solidFill>
                  <a:schemeClr val="tx2"/>
                </a:solidFill>
                <a:latin typeface="Arial" panose="020B0604020202020204" pitchFamily="34" charset="0"/>
                <a:cs typeface="Arial" panose="020B0604020202020204" pitchFamily="34" charset="0"/>
              </a:rPr>
              <a:t>Elevated Pitch</a:t>
            </a:r>
            <a:endParaRPr lang="en-GB" b="1" u="sng"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263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61E627A-D75F-4BF4-A950-28355DCCFAC4}"/>
              </a:ext>
            </a:extLst>
          </p:cNvPr>
          <p:cNvSpPr>
            <a:spLocks noGrp="1"/>
          </p:cNvSpPr>
          <p:nvPr>
            <p:ph type="subTitle" idx="1"/>
          </p:nvPr>
        </p:nvSpPr>
        <p:spPr>
          <a:xfrm>
            <a:off x="-155642" y="603114"/>
            <a:ext cx="6536987" cy="8540886"/>
          </a:xfrm>
        </p:spPr>
        <p:txBody>
          <a:bodyPr>
            <a:normAutofit/>
          </a:bodyPr>
          <a:lstStyle/>
          <a:p>
            <a:pPr marL="540000" algn="just">
              <a:lnSpc>
                <a:spcPct val="150000"/>
              </a:lnSpc>
              <a:spcBef>
                <a:spcPts val="150"/>
              </a:spcBef>
              <a:spcAft>
                <a:spcPts val="150"/>
              </a:spcAft>
            </a:pPr>
            <a:r>
              <a:rPr lang="en-GB" sz="1800" dirty="0">
                <a:effectLst/>
                <a:latin typeface="Arial" panose="020B0604020202020204" pitchFamily="34" charset="0"/>
                <a:ea typeface="Calibri" panose="020F0502020204030204" pitchFamily="34" charset="0"/>
                <a:cs typeface="Arial" panose="020B0604020202020204" pitchFamily="34" charset="0"/>
              </a:rPr>
              <a:t>a bit of a story about myself. I was nearing my 18</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birthday where I  suffered a great ordeal which led to mental health. This is where I went to extreme measures of trying to commit suicide. I used to self-harm to elevate the pressure and even took an overdose. When I saw the stress and heartache that I caused, from that moment I went to get help and support from professionals. This helped me move further in my life where I am standing in front of you today. With this, there are many stories that I can share with you or you to me. We all need to combat this condition and we all need to take a stand to help others. This needs to stop. I want everyone to know that we all suffer with this on a daily basis one way or another. Just like Martin Luther King saying, “I have a dream”. (King, 1963) Well, mine is to stand up to mental health. We all need to unite as one and help each other. Raise the awareness of how to lift the pressure and show there are methods to defeat this. I want you all to know this is the first step to stand up to it, own it and accept that you</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2442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427D605-18E2-44C5-8149-862131478854}"/>
              </a:ext>
            </a:extLst>
          </p:cNvPr>
          <p:cNvSpPr>
            <a:spLocks noGrp="1"/>
          </p:cNvSpPr>
          <p:nvPr>
            <p:ph type="subTitle" idx="1"/>
          </p:nvPr>
        </p:nvSpPr>
        <p:spPr>
          <a:xfrm>
            <a:off x="-194553" y="379379"/>
            <a:ext cx="6498077" cy="8385242"/>
          </a:xfrm>
        </p:spPr>
        <p:txBody>
          <a:bodyPr>
            <a:normAutofit/>
          </a:bodyPr>
          <a:lstStyle/>
          <a:p>
            <a:pPr marL="540000" algn="just">
              <a:lnSpc>
                <a:spcPct val="150000"/>
              </a:lnSpc>
              <a:spcBef>
                <a:spcPts val="150"/>
              </a:spcBef>
              <a:spcAft>
                <a:spcPts val="150"/>
              </a:spcAft>
            </a:pPr>
            <a:r>
              <a:rPr lang="en-GB" sz="1800" dirty="0">
                <a:effectLst/>
                <a:latin typeface="Arial" panose="020B0604020202020204" pitchFamily="34" charset="0"/>
                <a:ea typeface="Calibri" panose="020F0502020204030204" pitchFamily="34" charset="0"/>
                <a:cs typeface="Arial" panose="020B0604020202020204" pitchFamily="34" charset="0"/>
              </a:rPr>
              <a:t>are suffering and seek medical advice, get the right treatment in order to help you expand. Don’t hide it. Caroline Flack was a loved tv presenter and radio presenter as well as an actress. She was the main host of the famous Love Island. Just like Caroline said, ‘In a world where you can be anything, be kind’. The idea from this is to ensure we can all get together and help promote mental health. This campaign is to guarantee that the message gets around to everyone in here today. This needs to be addressed to show that we are not alone. Thank you for listening and please let’s take a stand against Mental Health.</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7378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88686B-B4CE-4FAF-92D7-C7FEEEA6ABFB}"/>
              </a:ext>
            </a:extLst>
          </p:cNvPr>
          <p:cNvSpPr>
            <a:spLocks noGrp="1"/>
          </p:cNvSpPr>
          <p:nvPr>
            <p:ph type="ctrTitle"/>
          </p:nvPr>
        </p:nvSpPr>
        <p:spPr>
          <a:xfrm>
            <a:off x="514350" y="201085"/>
            <a:ext cx="5829300" cy="618066"/>
          </a:xfrm>
        </p:spPr>
        <p:txBody>
          <a:bodyPr/>
          <a:lstStyle/>
          <a:p>
            <a:r>
              <a:rPr lang="en-GB" dirty="0"/>
              <a:t>References</a:t>
            </a:r>
          </a:p>
        </p:txBody>
      </p:sp>
      <p:sp>
        <p:nvSpPr>
          <p:cNvPr id="5" name="Subtitle 4">
            <a:extLst>
              <a:ext uri="{FF2B5EF4-FFF2-40B4-BE49-F238E27FC236}">
                <a16:creationId xmlns:a16="http://schemas.microsoft.com/office/drawing/2014/main" id="{ADDD4432-BA7D-4415-B4F2-CB0F8BE020FB}"/>
              </a:ext>
            </a:extLst>
          </p:cNvPr>
          <p:cNvSpPr>
            <a:spLocks noGrp="1"/>
          </p:cNvSpPr>
          <p:nvPr>
            <p:ph type="subTitle" idx="1"/>
          </p:nvPr>
        </p:nvSpPr>
        <p:spPr>
          <a:xfrm>
            <a:off x="128891" y="1167318"/>
            <a:ext cx="6600217" cy="9494196"/>
          </a:xfrm>
        </p:spPr>
        <p:txBody>
          <a:bodyPr>
            <a:normAutofit fontScale="25000" lnSpcReduction="20000"/>
          </a:bodyPr>
          <a:lstStyle/>
          <a:p>
            <a:pPr marL="540000" marR="540385" algn="just">
              <a:lnSpc>
                <a:spcPct val="170000"/>
              </a:lnSpc>
              <a:spcBef>
                <a:spcPts val="150"/>
              </a:spcBef>
              <a:spcAft>
                <a:spcPts val="150"/>
              </a:spcAft>
            </a:pPr>
            <a:endParaRPr lang="en-GB" sz="4300" dirty="0">
              <a:effectLst/>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r>
              <a:rPr lang="en-GB" sz="5200" dirty="0">
                <a:latin typeface="Arial" panose="020B0604020202020204" pitchFamily="34" charset="0"/>
                <a:ea typeface="Calibri" panose="020F0502020204030204" pitchFamily="34" charset="0"/>
                <a:cs typeface="Arial" panose="020B0604020202020204" pitchFamily="34" charset="0"/>
              </a:rPr>
              <a:t>Andrews, G.J., (2004) </a:t>
            </a:r>
            <a:r>
              <a:rPr lang="en-GB" sz="5200" i="1" dirty="0">
                <a:latin typeface="Arial" panose="020B0604020202020204" pitchFamily="34" charset="0"/>
                <a:ea typeface="Calibri" panose="020F0502020204030204" pitchFamily="34" charset="0"/>
                <a:cs typeface="Arial" panose="020B0604020202020204" pitchFamily="34" charset="0"/>
              </a:rPr>
              <a:t>Sharing The Spirit of The Policy Agenda? Private Complementary Therapists’ Attitudes Towards Practising in The British NHS </a:t>
            </a:r>
            <a:r>
              <a:rPr lang="en-GB" sz="5200" dirty="0">
                <a:latin typeface="Arial" panose="020B0604020202020204" pitchFamily="34" charset="0"/>
                <a:ea typeface="Calibri" panose="020F0502020204030204" pitchFamily="34" charset="0"/>
                <a:cs typeface="Arial" panose="020B0604020202020204" pitchFamily="34" charset="0"/>
              </a:rPr>
              <a:t>[Online] Available at:</a:t>
            </a:r>
          </a:p>
          <a:p>
            <a:pPr marL="540000" marR="540385" algn="just">
              <a:lnSpc>
                <a:spcPct val="170000"/>
              </a:lnSpc>
              <a:spcBef>
                <a:spcPts val="150"/>
              </a:spcBef>
              <a:spcAft>
                <a:spcPts val="150"/>
              </a:spcAft>
            </a:pPr>
            <a:r>
              <a:rPr lang="en-GB" sz="5200" dirty="0">
                <a:latin typeface="Arial" panose="020B0604020202020204" pitchFamily="34" charset="0"/>
                <a:ea typeface="Calibri" panose="020F0502020204030204" pitchFamily="34" charset="0"/>
                <a:cs typeface="Arial" panose="020B0604020202020204" pitchFamily="34" charset="0"/>
                <a:hlinkClick r:id="rId2"/>
              </a:rPr>
              <a:t>https://www.sciencedirect.com/science/article/pii/S1353611703001136?casa_token=ez2-bQmCdcMAAAAA:JsTwrP14JBiFSDIrIX7Jpm0IoUyNKYX8LqWfIU70VPW8ka8Hd7pPaBQFWdRBtJqHx7ECpjr-iCE</a:t>
            </a:r>
            <a:r>
              <a:rPr lang="en-GB" sz="5200" dirty="0">
                <a:latin typeface="Arial" panose="020B0604020202020204" pitchFamily="34" charset="0"/>
                <a:ea typeface="Calibri" panose="020F0502020204030204" pitchFamily="34" charset="0"/>
                <a:cs typeface="Arial" panose="020B0604020202020204" pitchFamily="34" charset="0"/>
              </a:rPr>
              <a:t>   (Accessed on: 15</a:t>
            </a:r>
            <a:r>
              <a:rPr lang="en-GB" sz="5200" baseline="30000" dirty="0">
                <a:latin typeface="Arial" panose="020B0604020202020204" pitchFamily="34" charset="0"/>
                <a:ea typeface="Calibri" panose="020F0502020204030204" pitchFamily="34" charset="0"/>
                <a:cs typeface="Arial" panose="020B0604020202020204" pitchFamily="34" charset="0"/>
              </a:rPr>
              <a:t>th</a:t>
            </a:r>
            <a:r>
              <a:rPr lang="en-GB" sz="5200" dirty="0">
                <a:latin typeface="Arial" panose="020B0604020202020204" pitchFamily="34" charset="0"/>
                <a:ea typeface="Calibri" panose="020F0502020204030204" pitchFamily="34" charset="0"/>
                <a:cs typeface="Arial" panose="020B0604020202020204" pitchFamily="34" charset="0"/>
              </a:rPr>
              <a:t> March 2022)</a:t>
            </a:r>
          </a:p>
          <a:p>
            <a:pPr marL="540000" marR="540385" algn="just">
              <a:lnSpc>
                <a:spcPct val="170000"/>
              </a:lnSpc>
              <a:spcBef>
                <a:spcPts val="150"/>
              </a:spcBef>
              <a:spcAft>
                <a:spcPts val="150"/>
              </a:spcAft>
            </a:pPr>
            <a:endParaRPr lang="en-GB" sz="5200" dirty="0">
              <a:effectLst/>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r>
              <a:rPr lang="en-GB" sz="5200" dirty="0">
                <a:effectLst/>
                <a:latin typeface="Arial" panose="020B0604020202020204" pitchFamily="34" charset="0"/>
                <a:ea typeface="Calibri" panose="020F0502020204030204" pitchFamily="34" charset="0"/>
                <a:cs typeface="Arial" panose="020B0604020202020204" pitchFamily="34" charset="0"/>
              </a:rPr>
              <a:t>Bing (2022) </a:t>
            </a:r>
            <a:r>
              <a:rPr lang="en-GB" sz="5200" i="1" dirty="0">
                <a:effectLst/>
                <a:latin typeface="Arial" panose="020B0604020202020204" pitchFamily="34" charset="0"/>
                <a:ea typeface="Calibri" panose="020F0502020204030204" pitchFamily="34" charset="0"/>
                <a:cs typeface="Arial" panose="020B0604020202020204" pitchFamily="34" charset="0"/>
              </a:rPr>
              <a:t>Maps </a:t>
            </a:r>
            <a:r>
              <a:rPr lang="en-GB" sz="5200" dirty="0">
                <a:effectLst/>
                <a:latin typeface="Arial" panose="020B0604020202020204" pitchFamily="34" charset="0"/>
                <a:ea typeface="Calibri" panose="020F0502020204030204" pitchFamily="34" charset="0"/>
                <a:cs typeface="Arial" panose="020B0604020202020204" pitchFamily="34" charset="0"/>
              </a:rPr>
              <a:t>[Online] Available at:</a:t>
            </a:r>
          </a:p>
          <a:p>
            <a:pPr marL="540000" marR="540385" algn="just">
              <a:lnSpc>
                <a:spcPct val="170000"/>
              </a:lnSpc>
              <a:spcBef>
                <a:spcPts val="150"/>
              </a:spcBef>
              <a:spcAft>
                <a:spcPts val="150"/>
              </a:spcAft>
            </a:pPr>
            <a:r>
              <a:rPr lang="en-GB" sz="5200" dirty="0">
                <a:effectLst/>
                <a:latin typeface="Arial" panose="020B0604020202020204" pitchFamily="34" charset="0"/>
                <a:ea typeface="Calibri" panose="020F0502020204030204" pitchFamily="34" charset="0"/>
                <a:cs typeface="Arial" panose="020B0604020202020204" pitchFamily="34" charset="0"/>
                <a:hlinkClick r:id="rId3"/>
              </a:rPr>
              <a:t>https://www.bing.com/maps?q=Genting+Arena+Perimeter+Road+Marston+Green++B40+1NT+&amp;FORM=HDRSC6</a:t>
            </a:r>
            <a:r>
              <a:rPr lang="en-GB" sz="5200" dirty="0">
                <a:effectLst/>
                <a:latin typeface="Arial" panose="020B0604020202020204" pitchFamily="34" charset="0"/>
                <a:ea typeface="Calibri" panose="020F0502020204030204" pitchFamily="34" charset="0"/>
                <a:cs typeface="Arial" panose="020B0604020202020204" pitchFamily="34" charset="0"/>
              </a:rPr>
              <a:t> (Accessed on: 9</a:t>
            </a:r>
            <a:r>
              <a:rPr lang="en-GB" sz="5200" baseline="30000" dirty="0">
                <a:effectLst/>
                <a:latin typeface="Arial" panose="020B0604020202020204" pitchFamily="34" charset="0"/>
                <a:ea typeface="Calibri" panose="020F0502020204030204" pitchFamily="34" charset="0"/>
                <a:cs typeface="Arial" panose="020B0604020202020204" pitchFamily="34" charset="0"/>
              </a:rPr>
              <a:t>th</a:t>
            </a:r>
            <a:r>
              <a:rPr lang="en-GB" sz="5200" dirty="0">
                <a:effectLst/>
                <a:latin typeface="Arial" panose="020B0604020202020204" pitchFamily="34" charset="0"/>
                <a:ea typeface="Calibri" panose="020F0502020204030204" pitchFamily="34" charset="0"/>
                <a:cs typeface="Arial" panose="020B0604020202020204" pitchFamily="34" charset="0"/>
              </a:rPr>
              <a:t> March 2022)</a:t>
            </a:r>
          </a:p>
          <a:p>
            <a:pPr marL="540000" marR="540385" algn="just">
              <a:lnSpc>
                <a:spcPct val="170000"/>
              </a:lnSpc>
              <a:spcBef>
                <a:spcPts val="150"/>
              </a:spcBef>
              <a:spcAft>
                <a:spcPts val="150"/>
              </a:spcAft>
            </a:pPr>
            <a:r>
              <a:rPr lang="en-GB" sz="5200" dirty="0">
                <a:effectLst/>
                <a:latin typeface="Arial" panose="020B0604020202020204" pitchFamily="34" charset="0"/>
                <a:ea typeface="Calibri" panose="020F0502020204030204" pitchFamily="34" charset="0"/>
                <a:cs typeface="Arial" panose="020B0604020202020204" pitchFamily="34" charset="0"/>
              </a:rPr>
              <a:t> </a:t>
            </a:r>
          </a:p>
          <a:p>
            <a:pPr marL="540000" marR="540385" algn="just">
              <a:lnSpc>
                <a:spcPct val="170000"/>
              </a:lnSpc>
              <a:spcBef>
                <a:spcPts val="150"/>
              </a:spcBef>
              <a:spcAft>
                <a:spcPts val="150"/>
              </a:spcAft>
            </a:pPr>
            <a:r>
              <a:rPr lang="en-GB" sz="5200" dirty="0">
                <a:effectLst/>
                <a:latin typeface="Arial" panose="020B0604020202020204" pitchFamily="34" charset="0"/>
                <a:ea typeface="Calibri" panose="020F0502020204030204" pitchFamily="34" charset="0"/>
                <a:cs typeface="Arial" panose="020B0604020202020204" pitchFamily="34" charset="0"/>
              </a:rPr>
              <a:t>Fegg, M., Kraus, S., Graw, M., and Bausewein, C., (2016) </a:t>
            </a:r>
            <a:r>
              <a:rPr lang="en-GB" sz="5200" i="1" dirty="0">
                <a:effectLst/>
                <a:latin typeface="Arial" panose="020B0604020202020204" pitchFamily="34" charset="0"/>
                <a:ea typeface="Calibri" panose="020F0502020204030204" pitchFamily="34" charset="0"/>
                <a:cs typeface="Arial" panose="020B0604020202020204" pitchFamily="34" charset="0"/>
              </a:rPr>
              <a:t>Physical Compared to Mental Diseases as Reasons for Committing Suicide: A Retrospective Study </a:t>
            </a:r>
            <a:r>
              <a:rPr lang="en-GB" sz="52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5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https://bmcpalliatcare.biomedcentral.com/articles/10.1186/s12904-016-0088-5</a:t>
            </a:r>
            <a:r>
              <a:rPr lang="en-GB" sz="5200" b="1" dirty="0">
                <a:effectLst/>
                <a:latin typeface="Arial" panose="020B0604020202020204" pitchFamily="34" charset="0"/>
                <a:ea typeface="Calibri" panose="020F0502020204030204" pitchFamily="34" charset="0"/>
                <a:cs typeface="Arial" panose="020B0604020202020204" pitchFamily="34" charset="0"/>
              </a:rPr>
              <a:t>  (Accessed on; 23</a:t>
            </a:r>
            <a:r>
              <a:rPr lang="en-GB" sz="5200" b="1" baseline="30000" dirty="0">
                <a:effectLst/>
                <a:latin typeface="Arial" panose="020B0604020202020204" pitchFamily="34" charset="0"/>
                <a:ea typeface="Calibri" panose="020F0502020204030204" pitchFamily="34" charset="0"/>
                <a:cs typeface="Arial" panose="020B0604020202020204" pitchFamily="34" charset="0"/>
              </a:rPr>
              <a:t>rd</a:t>
            </a:r>
            <a:r>
              <a:rPr lang="en-GB" sz="5200" b="1" dirty="0">
                <a:effectLst/>
                <a:latin typeface="Arial" panose="020B0604020202020204" pitchFamily="34" charset="0"/>
                <a:ea typeface="Calibri" panose="020F0502020204030204" pitchFamily="34" charset="0"/>
                <a:cs typeface="Arial" panose="020B0604020202020204" pitchFamily="34" charset="0"/>
              </a:rPr>
              <a:t> February 2022)</a:t>
            </a:r>
            <a:endParaRPr lang="en-GB" sz="5200" dirty="0">
              <a:effectLst/>
              <a:latin typeface="Arial" panose="020B0604020202020204" pitchFamily="34" charset="0"/>
              <a:ea typeface="Calibri" panose="020F0502020204030204" pitchFamily="34" charset="0"/>
              <a:cs typeface="Arial" panose="020B0604020202020204" pitchFamily="34" charset="0"/>
            </a:endParaRPr>
          </a:p>
          <a:p>
            <a:pPr marL="540000" marR="540385">
              <a:lnSpc>
                <a:spcPct val="170000"/>
              </a:lnSpc>
              <a:spcBef>
                <a:spcPts val="150"/>
              </a:spcBef>
              <a:spcAft>
                <a:spcPts val="150"/>
              </a:spcAft>
            </a:pPr>
            <a:r>
              <a:rPr lang="en-GB" sz="5200" dirty="0">
                <a:effectLst/>
                <a:latin typeface="Arial" panose="020B0604020202020204" pitchFamily="34" charset="0"/>
                <a:ea typeface="Calibri" panose="020F0502020204030204" pitchFamily="34" charset="0"/>
                <a:cs typeface="Arial" panose="020B0604020202020204" pitchFamily="34" charset="0"/>
              </a:rPr>
              <a:t> </a:t>
            </a:r>
          </a:p>
          <a:p>
            <a:pPr marL="540000" marR="540385" algn="just">
              <a:lnSpc>
                <a:spcPct val="170000"/>
              </a:lnSpc>
              <a:spcBef>
                <a:spcPts val="150"/>
              </a:spcBef>
              <a:spcAft>
                <a:spcPts val="150"/>
              </a:spcAft>
            </a:pPr>
            <a:r>
              <a:rPr lang="en-GB" sz="5200" dirty="0">
                <a:effectLst/>
                <a:latin typeface="Arial" panose="020B0604020202020204" pitchFamily="34" charset="0"/>
                <a:ea typeface="Calibri" panose="020F0502020204030204" pitchFamily="34" charset="0"/>
                <a:cs typeface="Arial" panose="020B0604020202020204" pitchFamily="34" charset="0"/>
              </a:rPr>
              <a:t>Freepik (2022) </a:t>
            </a:r>
            <a:r>
              <a:rPr lang="en-GB" sz="5200" i="1" dirty="0">
                <a:effectLst/>
                <a:latin typeface="Arial" panose="020B0604020202020204" pitchFamily="34" charset="0"/>
                <a:ea typeface="Calibri" panose="020F0502020204030204" pitchFamily="34" charset="0"/>
                <a:cs typeface="Arial" panose="020B0604020202020204" pitchFamily="34" charset="0"/>
              </a:rPr>
              <a:t>Mental Health Logo</a:t>
            </a:r>
            <a:r>
              <a:rPr lang="en-GB" sz="5200" dirty="0">
                <a:effectLst/>
                <a:latin typeface="Arial" panose="020B0604020202020204" pitchFamily="34" charset="0"/>
                <a:ea typeface="Calibri" panose="020F0502020204030204" pitchFamily="34" charset="0"/>
                <a:cs typeface="Arial" panose="020B0604020202020204" pitchFamily="34" charset="0"/>
              </a:rPr>
              <a:t> [Online] Available at: </a:t>
            </a:r>
            <a:r>
              <a:rPr lang="en-GB" sz="5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https://www.freepik.com/free-vector/gradient-mental-health-logo-template_12064045.htm</a:t>
            </a:r>
            <a:r>
              <a:rPr lang="en-GB" sz="5200" dirty="0">
                <a:effectLst/>
                <a:latin typeface="Arial" panose="020B0604020202020204" pitchFamily="34" charset="0"/>
                <a:ea typeface="Calibri" panose="020F0502020204030204" pitchFamily="34" charset="0"/>
                <a:cs typeface="Arial" panose="020B0604020202020204" pitchFamily="34" charset="0"/>
              </a:rPr>
              <a:t> (Accessed on: 4</a:t>
            </a:r>
            <a:r>
              <a:rPr lang="en-GB" sz="5200" baseline="30000" dirty="0">
                <a:effectLst/>
                <a:latin typeface="Arial" panose="020B0604020202020204" pitchFamily="34" charset="0"/>
                <a:ea typeface="Calibri" panose="020F0502020204030204" pitchFamily="34" charset="0"/>
                <a:cs typeface="Arial" panose="020B0604020202020204" pitchFamily="34" charset="0"/>
              </a:rPr>
              <a:t>th</a:t>
            </a:r>
            <a:r>
              <a:rPr lang="en-GB" sz="5200" dirty="0">
                <a:effectLst/>
                <a:latin typeface="Arial" panose="020B0604020202020204" pitchFamily="34" charset="0"/>
                <a:ea typeface="Calibri" panose="020F0502020204030204" pitchFamily="34" charset="0"/>
                <a:cs typeface="Arial" panose="020B0604020202020204" pitchFamily="34" charset="0"/>
              </a:rPr>
              <a:t> February 2022)</a:t>
            </a:r>
          </a:p>
          <a:p>
            <a:pPr marL="540000" marR="540385" algn="just">
              <a:lnSpc>
                <a:spcPct val="170000"/>
              </a:lnSpc>
              <a:spcBef>
                <a:spcPts val="150"/>
              </a:spcBef>
              <a:spcAft>
                <a:spcPts val="150"/>
              </a:spcAft>
            </a:pPr>
            <a:endParaRPr lang="en-GB" sz="4300" dirty="0">
              <a:effectLst/>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endParaRPr lang="en-GB" sz="4300" dirty="0">
              <a:effectLst/>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endParaRPr lang="en-GB" sz="43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3000" dirty="0">
              <a:effectLst/>
              <a:latin typeface="Arial" panose="020B0604020202020204" pitchFamily="34" charset="0"/>
              <a:ea typeface="Calibri" panose="020F0502020204030204" pitchFamily="34" charset="0"/>
              <a:cs typeface="Arial" panose="020B0604020202020204" pitchFamily="34" charset="0"/>
            </a:endParaRPr>
          </a:p>
          <a:p>
            <a:pPr marL="540385" marR="540385">
              <a:lnSpc>
                <a:spcPct val="150000"/>
              </a:lnSpc>
              <a:spcBef>
                <a:spcPts val="150"/>
              </a:spcBef>
              <a:spcAft>
                <a:spcPts val="150"/>
              </a:spcAft>
            </a:pPr>
            <a:r>
              <a:rPr lang="en-GB" sz="3200" dirty="0">
                <a:effectLst/>
                <a:latin typeface="Arial" panose="020B0604020202020204" pitchFamily="34" charset="0"/>
                <a:ea typeface="Calibri" panose="020F0502020204030204" pitchFamily="34" charset="0"/>
                <a:cs typeface="Arial" panose="020B0604020202020204" pitchFamily="34" charset="0"/>
              </a:rPr>
              <a:t> </a:t>
            </a:r>
          </a:p>
          <a:p>
            <a:pPr marL="540000" algn="just">
              <a:lnSpc>
                <a:spcPct val="170000"/>
              </a:lnSpc>
              <a:spcBef>
                <a:spcPts val="150"/>
              </a:spcBef>
              <a:spcAft>
                <a:spcPts val="150"/>
              </a:spcAft>
            </a:pPr>
            <a:endParaRPr lang="en-GB" sz="5600" dirty="0">
              <a:latin typeface="Arial" panose="020B0604020202020204" pitchFamily="34" charset="0"/>
              <a:cs typeface="Arial" panose="020B0604020202020204" pitchFamily="34" charset="0"/>
            </a:endParaRPr>
          </a:p>
          <a:p>
            <a:pPr algn="just"/>
            <a:r>
              <a:rPr lang="en-GB" sz="5600" dirty="0">
                <a:latin typeface="Arial" panose="020B0604020202020204" pitchFamily="34" charset="0"/>
                <a:cs typeface="Arial" panose="020B0604020202020204" pitchFamily="34" charset="0"/>
              </a:rPr>
              <a:t> </a:t>
            </a:r>
          </a:p>
          <a:p>
            <a:pPr algn="just"/>
            <a:r>
              <a:rPr lang="en-GB" sz="2200" dirty="0">
                <a:latin typeface="Arial" panose="020B0604020202020204" pitchFamily="34" charset="0"/>
                <a:cs typeface="Arial" panose="020B0604020202020204" pitchFamily="34" charset="0"/>
              </a:rPr>
              <a:t> </a:t>
            </a:r>
          </a:p>
          <a:p>
            <a:pPr algn="just"/>
            <a:endParaRPr lang="en-GB" sz="2000" dirty="0"/>
          </a:p>
          <a:p>
            <a:pPr algn="just"/>
            <a:endParaRPr lang="en-GB" sz="2000" dirty="0"/>
          </a:p>
          <a:p>
            <a:pPr algn="just"/>
            <a:endParaRPr lang="en-GB" sz="2000" i="1" dirty="0"/>
          </a:p>
          <a:p>
            <a:pPr algn="just"/>
            <a:endParaRPr lang="en-GB" dirty="0"/>
          </a:p>
        </p:txBody>
      </p:sp>
    </p:spTree>
    <p:extLst>
      <p:ext uri="{BB962C8B-B14F-4D97-AF65-F5344CB8AC3E}">
        <p14:creationId xmlns:p14="http://schemas.microsoft.com/office/powerpoint/2010/main" val="1073696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F6C3E6D-2CEF-4B5F-A1D9-1915F54A6832}"/>
              </a:ext>
            </a:extLst>
          </p:cNvPr>
          <p:cNvSpPr>
            <a:spLocks noGrp="1"/>
          </p:cNvSpPr>
          <p:nvPr>
            <p:ph type="subTitle" idx="1"/>
          </p:nvPr>
        </p:nvSpPr>
        <p:spPr>
          <a:xfrm>
            <a:off x="218871" y="642026"/>
            <a:ext cx="6420257" cy="8988357"/>
          </a:xfrm>
        </p:spPr>
        <p:txBody>
          <a:bodyPr>
            <a:normAutofit fontScale="32500" lnSpcReduction="20000"/>
          </a:bodyPr>
          <a:lstStyle/>
          <a:p>
            <a:pPr marL="540000" marR="540385" algn="just">
              <a:lnSpc>
                <a:spcPct val="170000"/>
              </a:lnSpc>
              <a:spcBef>
                <a:spcPts val="150"/>
              </a:spcBef>
              <a:spcAft>
                <a:spcPts val="15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Free PNG Logos (2021) </a:t>
            </a:r>
            <a:r>
              <a:rPr lang="en-GB" sz="4000" i="1" dirty="0">
                <a:effectLst/>
                <a:latin typeface="Arial" panose="020B0604020202020204" pitchFamily="34" charset="0"/>
                <a:ea typeface="Calibri" panose="020F0502020204030204" pitchFamily="34" charset="0"/>
                <a:cs typeface="Arial" panose="020B0604020202020204" pitchFamily="34" charset="0"/>
              </a:rPr>
              <a:t>Twitter Logo PNG, Free Transparent Twitter Icon </a:t>
            </a:r>
            <a:r>
              <a:rPr lang="en-GB" sz="4000" dirty="0">
                <a:effectLst/>
                <a:latin typeface="Arial" panose="020B0604020202020204" pitchFamily="34" charset="0"/>
                <a:ea typeface="Calibri" panose="020F0502020204030204" pitchFamily="34" charset="0"/>
                <a:cs typeface="Arial" panose="020B0604020202020204" pitchFamily="34" charset="0"/>
              </a:rPr>
              <a:t>[Online] Available at:</a:t>
            </a:r>
          </a:p>
          <a:p>
            <a:pPr marL="540000" marR="540385" algn="just">
              <a:lnSpc>
                <a:spcPct val="170000"/>
              </a:lnSpc>
              <a:spcBef>
                <a:spcPts val="150"/>
              </a:spcBef>
              <a:spcAft>
                <a:spcPts val="150"/>
              </a:spcAft>
            </a:pP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https://www.freepnglogos.com/pics/logo-twitter-png</a:t>
            </a:r>
            <a:r>
              <a:rPr lang="en-GB" sz="4000" dirty="0">
                <a:effectLst/>
                <a:latin typeface="Arial" panose="020B0604020202020204" pitchFamily="34" charset="0"/>
                <a:ea typeface="Calibri" panose="020F0502020204030204" pitchFamily="34" charset="0"/>
                <a:cs typeface="Arial" panose="020B0604020202020204" pitchFamily="34" charset="0"/>
              </a:rPr>
              <a:t> (Accessed on: 21</a:t>
            </a:r>
            <a:r>
              <a:rPr lang="en-GB" sz="4000" baseline="30000" dirty="0">
                <a:effectLst/>
                <a:latin typeface="Arial" panose="020B0604020202020204" pitchFamily="34" charset="0"/>
                <a:ea typeface="Calibri" panose="020F0502020204030204" pitchFamily="34" charset="0"/>
                <a:cs typeface="Arial" panose="020B0604020202020204" pitchFamily="34" charset="0"/>
              </a:rPr>
              <a:t>st</a:t>
            </a:r>
            <a:r>
              <a:rPr lang="en-GB" sz="4000" dirty="0">
                <a:effectLst/>
                <a:latin typeface="Arial" panose="020B0604020202020204" pitchFamily="34" charset="0"/>
                <a:ea typeface="Calibri" panose="020F0502020204030204" pitchFamily="34" charset="0"/>
                <a:cs typeface="Arial" panose="020B0604020202020204" pitchFamily="34" charset="0"/>
              </a:rPr>
              <a:t> February 2022) </a:t>
            </a:r>
            <a:endParaRPr lang="en-GB" sz="4000" dirty="0">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marL="540000" marR="540385" algn="just">
              <a:lnSpc>
                <a:spcPct val="17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Gross, J.J., and Levenson, R.W., (1997) </a:t>
            </a:r>
            <a:r>
              <a:rPr lang="en-GB" sz="4000" i="1" dirty="0">
                <a:effectLst/>
                <a:latin typeface="Arial" panose="020B0604020202020204" pitchFamily="34" charset="0"/>
                <a:ea typeface="Calibri" panose="020F0502020204030204" pitchFamily="34" charset="0"/>
                <a:cs typeface="Arial" panose="020B0604020202020204" pitchFamily="34" charset="0"/>
              </a:rPr>
              <a:t>Hide Feelings: The Acute Effects of Inhibiting Negative and Positive Emotion </a:t>
            </a:r>
            <a:r>
              <a:rPr lang="en-GB" sz="4000" dirty="0">
                <a:effectLst/>
                <a:latin typeface="Arial" panose="020B0604020202020204" pitchFamily="34" charset="0"/>
                <a:ea typeface="Calibri" panose="020F0502020204030204" pitchFamily="34" charset="0"/>
                <a:cs typeface="Arial" panose="020B0604020202020204" pitchFamily="34" charset="0"/>
              </a:rPr>
              <a:t>[Online] Available at:</a:t>
            </a:r>
          </a:p>
          <a:p>
            <a:pPr marL="540000" marR="540385" algn="just">
              <a:lnSpc>
                <a:spcPct val="170000"/>
              </a:lnSpc>
              <a:spcBef>
                <a:spcPts val="150"/>
              </a:spcBef>
              <a:spcAft>
                <a:spcPts val="150"/>
              </a:spcAft>
            </a:pP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https://psycnet.apa.org/doiLanding?doi=10.1037%2F0021-843X.106.1.95</a:t>
            </a:r>
            <a:r>
              <a:rPr lang="en-GB" sz="4000" dirty="0">
                <a:effectLst/>
                <a:latin typeface="Arial" panose="020B0604020202020204" pitchFamily="34" charset="0"/>
                <a:ea typeface="Calibri" panose="020F0502020204030204" pitchFamily="34" charset="0"/>
                <a:cs typeface="Arial" panose="020B0604020202020204" pitchFamily="34" charset="0"/>
              </a:rPr>
              <a:t>   (Accessed on: 23</a:t>
            </a:r>
            <a:r>
              <a:rPr lang="en-GB" sz="4000" baseline="30000" dirty="0">
                <a:effectLst/>
                <a:latin typeface="Arial" panose="020B0604020202020204" pitchFamily="34" charset="0"/>
                <a:ea typeface="Calibri" panose="020F0502020204030204" pitchFamily="34" charset="0"/>
                <a:cs typeface="Arial" panose="020B0604020202020204" pitchFamily="34" charset="0"/>
              </a:rPr>
              <a:t>rd</a:t>
            </a:r>
            <a:r>
              <a:rPr lang="en-GB" sz="4000" dirty="0">
                <a:effectLst/>
                <a:latin typeface="Arial" panose="020B0604020202020204" pitchFamily="34" charset="0"/>
                <a:ea typeface="Calibri" panose="020F0502020204030204" pitchFamily="34" charset="0"/>
                <a:cs typeface="Arial" panose="020B0604020202020204" pitchFamily="34" charset="0"/>
              </a:rPr>
              <a:t> February 2022) </a:t>
            </a:r>
          </a:p>
          <a:p>
            <a:pPr marL="540385" marR="540385">
              <a:lnSpc>
                <a:spcPct val="15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 </a:t>
            </a:r>
          </a:p>
          <a:p>
            <a:pPr marL="540385" marR="540385" algn="just">
              <a:lnSpc>
                <a:spcPct val="15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Jenson, L.W., and Wadkins, T.A., (2009) </a:t>
            </a:r>
            <a:r>
              <a:rPr lang="en-GB" sz="4000" i="1" dirty="0">
                <a:effectLst/>
                <a:latin typeface="Arial" panose="020B0604020202020204" pitchFamily="34" charset="0"/>
                <a:ea typeface="Calibri" panose="020F0502020204030204" pitchFamily="34" charset="0"/>
                <a:cs typeface="Arial" panose="020B0604020202020204" pitchFamily="34" charset="0"/>
              </a:rPr>
              <a:t>Mental Health Success Stories: Finding Paths to Recovery </a:t>
            </a:r>
            <a:r>
              <a:rPr lang="en-GB" sz="4000" dirty="0">
                <a:effectLst/>
                <a:latin typeface="Arial" panose="020B0604020202020204" pitchFamily="34" charset="0"/>
                <a:ea typeface="Calibri" panose="020F0502020204030204" pitchFamily="34" charset="0"/>
                <a:cs typeface="Arial" panose="020B0604020202020204" pitchFamily="34" charset="0"/>
              </a:rPr>
              <a:t>[Online] Available at:</a:t>
            </a:r>
          </a:p>
          <a:p>
            <a:pPr marL="540385" marR="540385" algn="just">
              <a:lnSpc>
                <a:spcPct val="150000"/>
              </a:lnSpc>
              <a:spcBef>
                <a:spcPts val="150"/>
              </a:spcBef>
              <a:spcAft>
                <a:spcPts val="150"/>
              </a:spcAft>
            </a:pP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https://www.tandfonline.com/doi/abs/10.1080/01612840701244086</a:t>
            </a:r>
            <a:r>
              <a:rPr lang="en-GB" sz="4000" dirty="0">
                <a:effectLst/>
                <a:latin typeface="Arial" panose="020B0604020202020204" pitchFamily="34" charset="0"/>
                <a:ea typeface="Calibri" panose="020F0502020204030204" pitchFamily="34" charset="0"/>
                <a:cs typeface="Arial" panose="020B0604020202020204" pitchFamily="34" charset="0"/>
              </a:rPr>
              <a:t>  (Accessed on; 23</a:t>
            </a:r>
            <a:r>
              <a:rPr lang="en-GB" sz="4000" baseline="30000" dirty="0">
                <a:effectLst/>
                <a:latin typeface="Arial" panose="020B0604020202020204" pitchFamily="34" charset="0"/>
                <a:ea typeface="Calibri" panose="020F0502020204030204" pitchFamily="34" charset="0"/>
                <a:cs typeface="Arial" panose="020B0604020202020204" pitchFamily="34" charset="0"/>
              </a:rPr>
              <a:t>rd</a:t>
            </a:r>
            <a:r>
              <a:rPr lang="en-GB" sz="4000" dirty="0">
                <a:effectLst/>
                <a:latin typeface="Arial" panose="020B0604020202020204" pitchFamily="34" charset="0"/>
                <a:ea typeface="Calibri" panose="020F0502020204030204" pitchFamily="34" charset="0"/>
                <a:cs typeface="Arial" panose="020B0604020202020204" pitchFamily="34" charset="0"/>
              </a:rPr>
              <a:t> February 2022)</a:t>
            </a:r>
          </a:p>
          <a:p>
            <a:pPr marL="540385" marR="540385" algn="just">
              <a:lnSpc>
                <a:spcPct val="150000"/>
              </a:lnSpc>
              <a:spcBef>
                <a:spcPts val="150"/>
              </a:spcBef>
              <a:spcAft>
                <a:spcPts val="150"/>
              </a:spcAft>
            </a:pPr>
            <a:endParaRPr lang="en-GB" sz="4000" dirty="0">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King, M.L., (1963) </a:t>
            </a:r>
            <a:r>
              <a:rPr lang="en-GB" sz="4000" i="1" dirty="0">
                <a:effectLst/>
                <a:latin typeface="Arial" panose="020B0604020202020204" pitchFamily="34" charset="0"/>
                <a:ea typeface="Calibri" panose="020F0502020204030204" pitchFamily="34" charset="0"/>
                <a:cs typeface="Arial" panose="020B0604020202020204" pitchFamily="34" charset="0"/>
              </a:rPr>
              <a:t>I Have A Dream Speech </a:t>
            </a:r>
            <a:r>
              <a:rPr lang="en-GB" sz="40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4000" dirty="0">
                <a:effectLst/>
                <a:latin typeface="Arial" panose="020B0604020202020204" pitchFamily="34" charset="0"/>
                <a:ea typeface="Calibri" panose="020F0502020204030204" pitchFamily="34" charset="0"/>
                <a:cs typeface="Arial" panose="020B0604020202020204" pitchFamily="34" charset="0"/>
                <a:hlinkClick r:id="rId5"/>
              </a:rPr>
              <a:t>https://www.ihaveadreamspeech.us/</a:t>
            </a:r>
            <a:r>
              <a:rPr lang="en-GB" sz="4000" dirty="0">
                <a:effectLst/>
                <a:latin typeface="Arial" panose="020B0604020202020204" pitchFamily="34" charset="0"/>
                <a:ea typeface="Calibri" panose="020F0502020204030204" pitchFamily="34" charset="0"/>
                <a:cs typeface="Arial" panose="020B0604020202020204" pitchFamily="34" charset="0"/>
              </a:rPr>
              <a:t>   (Accessed: 15</a:t>
            </a:r>
            <a:r>
              <a:rPr lang="en-GB" sz="4000" baseline="30000" dirty="0">
                <a:effectLst/>
                <a:latin typeface="Arial" panose="020B0604020202020204" pitchFamily="34" charset="0"/>
                <a:ea typeface="Calibri" panose="020F0502020204030204" pitchFamily="34" charset="0"/>
                <a:cs typeface="Arial" panose="020B0604020202020204" pitchFamily="34" charset="0"/>
              </a:rPr>
              <a:t>th</a:t>
            </a:r>
            <a:r>
              <a:rPr lang="en-GB" sz="4000" dirty="0">
                <a:effectLst/>
                <a:latin typeface="Arial" panose="020B0604020202020204" pitchFamily="34" charset="0"/>
                <a:ea typeface="Calibri" panose="020F0502020204030204" pitchFamily="34" charset="0"/>
                <a:cs typeface="Arial" panose="020B0604020202020204" pitchFamily="34" charset="0"/>
              </a:rPr>
              <a:t> March 2022)</a:t>
            </a:r>
          </a:p>
          <a:p>
            <a:pPr marL="540385" marR="540385" algn="just">
              <a:lnSpc>
                <a:spcPct val="15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 </a:t>
            </a:r>
            <a:r>
              <a:rPr lang="en-GB" sz="4000" b="1" dirty="0">
                <a:effectLst/>
                <a:latin typeface="Arial" panose="020B0604020202020204" pitchFamily="34" charset="0"/>
                <a:ea typeface="Calibri" panose="020F0502020204030204" pitchFamily="34" charset="0"/>
                <a:cs typeface="Arial" panose="020B0604020202020204" pitchFamily="34" charset="0"/>
              </a:rPr>
              <a:t> </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Mackenzie, C.S., Gekoski, W.J., and Knox, V.J., (2007) </a:t>
            </a:r>
            <a:r>
              <a:rPr lang="en-GB" sz="4000" i="1" dirty="0">
                <a:effectLst/>
                <a:latin typeface="Arial" panose="020B0604020202020204" pitchFamily="34" charset="0"/>
                <a:ea typeface="Calibri" panose="020F0502020204030204" pitchFamily="34" charset="0"/>
                <a:cs typeface="Arial" panose="020B0604020202020204" pitchFamily="34" charset="0"/>
              </a:rPr>
              <a:t>Age, Gender, and The Underutilization of Mental Health Services: The Influence of Help-Seeking Attitudes </a:t>
            </a:r>
            <a:r>
              <a:rPr lang="en-GB" sz="4000" dirty="0">
                <a:effectLst/>
                <a:latin typeface="Arial" panose="020B0604020202020204" pitchFamily="34" charset="0"/>
                <a:ea typeface="Calibri" panose="020F0502020204030204" pitchFamily="34" charset="0"/>
                <a:cs typeface="Arial" panose="020B0604020202020204" pitchFamily="34" charset="0"/>
              </a:rPr>
              <a:t>[Online] Available at:</a:t>
            </a:r>
          </a:p>
          <a:p>
            <a:pPr marL="540385" marR="540385" algn="just">
              <a:lnSpc>
                <a:spcPct val="150000"/>
              </a:lnSpc>
              <a:spcBef>
                <a:spcPts val="150"/>
              </a:spcBef>
              <a:spcAft>
                <a:spcPts val="150"/>
              </a:spcAft>
            </a:pP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https://www.tandfonline.com/doi/abs/10.1080/13607860600641200</a:t>
            </a:r>
            <a:r>
              <a:rPr lang="en-GB" sz="4000" dirty="0">
                <a:effectLst/>
                <a:latin typeface="Arial" panose="020B0604020202020204" pitchFamily="34" charset="0"/>
                <a:ea typeface="Calibri" panose="020F0502020204030204" pitchFamily="34" charset="0"/>
                <a:cs typeface="Arial" panose="020B0604020202020204" pitchFamily="34" charset="0"/>
              </a:rPr>
              <a:t> (Accessed on: 23</a:t>
            </a:r>
            <a:r>
              <a:rPr lang="en-GB" sz="4000" baseline="30000" dirty="0">
                <a:effectLst/>
                <a:latin typeface="Arial" panose="020B0604020202020204" pitchFamily="34" charset="0"/>
                <a:ea typeface="Calibri" panose="020F0502020204030204" pitchFamily="34" charset="0"/>
                <a:cs typeface="Arial" panose="020B0604020202020204" pitchFamily="34" charset="0"/>
              </a:rPr>
              <a:t>rd</a:t>
            </a:r>
            <a:r>
              <a:rPr lang="en-GB" sz="4000" dirty="0">
                <a:effectLst/>
                <a:latin typeface="Arial" panose="020B0604020202020204" pitchFamily="34" charset="0"/>
                <a:ea typeface="Calibri" panose="020F0502020204030204" pitchFamily="34" charset="0"/>
                <a:cs typeface="Arial" panose="020B0604020202020204" pitchFamily="34" charset="0"/>
              </a:rPr>
              <a:t> February 2022) </a:t>
            </a:r>
          </a:p>
          <a:p>
            <a:pPr marL="540385" marR="540385" algn="just">
              <a:lnSpc>
                <a:spcPct val="150000"/>
              </a:lnSpc>
              <a:spcBef>
                <a:spcPts val="150"/>
              </a:spcBef>
              <a:spcAft>
                <a:spcPts val="150"/>
              </a:spcAft>
            </a:pPr>
            <a:r>
              <a:rPr lang="en-GB" sz="4000" dirty="0">
                <a:effectLst/>
                <a:latin typeface="Arial" panose="020B0604020202020204" pitchFamily="34" charset="0"/>
                <a:ea typeface="Calibri" panose="020F0502020204030204" pitchFamily="34" charset="0"/>
                <a:cs typeface="Arial" panose="020B0604020202020204" pitchFamily="34" charset="0"/>
              </a:rPr>
              <a:t> </a:t>
            </a:r>
          </a:p>
          <a:p>
            <a:pPr marL="540385" marR="540385" algn="just">
              <a:lnSpc>
                <a:spcPct val="150000"/>
              </a:lnSpc>
              <a:spcBef>
                <a:spcPts val="150"/>
              </a:spcBef>
              <a:spcAft>
                <a:spcPts val="150"/>
              </a:spcAft>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2000" b="1" dirty="0">
                <a:effectLst/>
                <a:latin typeface="Arial" panose="020B0604020202020204" pitchFamily="34" charset="0"/>
                <a:ea typeface="Calibri" panose="020F050202020403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540000" algn="just">
              <a:lnSpc>
                <a:spcPct val="150000"/>
              </a:lnSpc>
              <a:spcBef>
                <a:spcPts val="150"/>
              </a:spcBef>
              <a:spcAft>
                <a:spcPts val="150"/>
              </a:spcAft>
            </a:pPr>
            <a:endParaRPr lang="en-GB" sz="14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687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21901F-1150-478B-A3E2-DEB71724B52E}"/>
              </a:ext>
            </a:extLst>
          </p:cNvPr>
          <p:cNvSpPr>
            <a:spLocks noGrp="1"/>
          </p:cNvSpPr>
          <p:nvPr>
            <p:ph type="subTitle" idx="1"/>
          </p:nvPr>
        </p:nvSpPr>
        <p:spPr>
          <a:xfrm>
            <a:off x="311285" y="875490"/>
            <a:ext cx="6094379" cy="8579796"/>
          </a:xfrm>
        </p:spPr>
        <p:txBody>
          <a:bodyPr/>
          <a:lstStyle/>
          <a:p>
            <a:pPr marL="540385" marR="540385" algn="just">
              <a:lnSpc>
                <a:spcPct val="150000"/>
              </a:lnSpc>
              <a:spcBef>
                <a:spcPts val="150"/>
              </a:spcBef>
              <a:spcAft>
                <a:spcPts val="150"/>
              </a:spcAft>
            </a:pPr>
            <a:r>
              <a:rPr lang="en-GB" sz="1300" dirty="0">
                <a:effectLst/>
                <a:latin typeface="Arial" panose="020B0604020202020204" pitchFamily="34" charset="0"/>
                <a:ea typeface="Calibri" panose="020F0502020204030204" pitchFamily="34" charset="0"/>
                <a:cs typeface="Arial" panose="020B0604020202020204" pitchFamily="34" charset="0"/>
              </a:rPr>
              <a:t>MBO Architects (2020) </a:t>
            </a:r>
            <a:r>
              <a:rPr lang="en-GB" sz="1300" i="1" dirty="0">
                <a:effectLst/>
                <a:latin typeface="Arial" panose="020B0604020202020204" pitchFamily="34" charset="0"/>
                <a:ea typeface="Calibri" panose="020F0502020204030204" pitchFamily="34" charset="0"/>
                <a:cs typeface="Arial" panose="020B0604020202020204" pitchFamily="34" charset="0"/>
              </a:rPr>
              <a:t>Facebook Log PNG Transparent Background </a:t>
            </a:r>
            <a:r>
              <a:rPr lang="en-GB" sz="13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https://mboarchitects.co.uk/facebook-logo-png-transparent-background/</a:t>
            </a:r>
            <a:r>
              <a:rPr lang="en-GB" sz="1300" dirty="0">
                <a:effectLst/>
                <a:latin typeface="Arial" panose="020B0604020202020204" pitchFamily="34" charset="0"/>
                <a:ea typeface="Calibri" panose="020F0502020204030204" pitchFamily="34" charset="0"/>
                <a:cs typeface="Arial" panose="020B0604020202020204" pitchFamily="34" charset="0"/>
              </a:rPr>
              <a:t> (Accessed on: 21</a:t>
            </a:r>
            <a:r>
              <a:rPr lang="en-GB" sz="1300" baseline="30000" dirty="0">
                <a:effectLst/>
                <a:latin typeface="Arial" panose="020B0604020202020204" pitchFamily="34" charset="0"/>
                <a:ea typeface="Calibri" panose="020F0502020204030204" pitchFamily="34" charset="0"/>
                <a:cs typeface="Arial" panose="020B0604020202020204" pitchFamily="34" charset="0"/>
              </a:rPr>
              <a:t>st</a:t>
            </a:r>
            <a:r>
              <a:rPr lang="en-GB" sz="1300" dirty="0">
                <a:effectLst/>
                <a:latin typeface="Arial" panose="020B0604020202020204" pitchFamily="34" charset="0"/>
                <a:ea typeface="Calibri" panose="020F0502020204030204" pitchFamily="34" charset="0"/>
                <a:cs typeface="Arial" panose="020B0604020202020204" pitchFamily="34" charset="0"/>
              </a:rPr>
              <a:t> February 2022) </a:t>
            </a:r>
          </a:p>
          <a:p>
            <a:pPr marL="540385" marR="540385" algn="just">
              <a:lnSpc>
                <a:spcPct val="150000"/>
              </a:lnSpc>
              <a:spcBef>
                <a:spcPts val="150"/>
              </a:spcBef>
              <a:spcAft>
                <a:spcPts val="150"/>
              </a:spcAft>
            </a:pPr>
            <a:endParaRPr lang="en-GB" sz="1300" b="1"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300" dirty="0">
                <a:effectLst/>
                <a:latin typeface="Arial" panose="020B0604020202020204" pitchFamily="34" charset="0"/>
                <a:ea typeface="Calibri" panose="020F0502020204030204" pitchFamily="34" charset="0"/>
                <a:cs typeface="Arial" panose="020B0604020202020204" pitchFamily="34" charset="0"/>
              </a:rPr>
              <a:t>Mental Health Foundations (2022) </a:t>
            </a:r>
            <a:r>
              <a:rPr lang="en-GB" sz="1300" i="1" dirty="0">
                <a:effectLst/>
                <a:latin typeface="Arial" panose="020B0604020202020204" pitchFamily="34" charset="0"/>
                <a:ea typeface="Calibri" panose="020F0502020204030204" pitchFamily="34" charset="0"/>
                <a:cs typeface="Arial" panose="020B0604020202020204" pitchFamily="34" charset="0"/>
              </a:rPr>
              <a:t>Mental Health Awareness Week </a:t>
            </a:r>
            <a:r>
              <a:rPr lang="en-GB" sz="1300" dirty="0">
                <a:effectLst/>
                <a:latin typeface="Arial" panose="020B0604020202020204" pitchFamily="34" charset="0"/>
                <a:ea typeface="Calibri" panose="020F0502020204030204" pitchFamily="34" charset="0"/>
                <a:cs typeface="Arial" panose="020B0604020202020204" pitchFamily="34" charset="0"/>
              </a:rPr>
              <a:t>[Online]</a:t>
            </a:r>
            <a:r>
              <a:rPr lang="en-GB" sz="1300" i="1" dirty="0">
                <a:effectLst/>
                <a:latin typeface="Arial" panose="020B0604020202020204" pitchFamily="34" charset="0"/>
                <a:ea typeface="Calibri" panose="020F0502020204030204" pitchFamily="34" charset="0"/>
                <a:cs typeface="Arial" panose="020B0604020202020204" pitchFamily="34" charset="0"/>
              </a:rPr>
              <a:t> </a:t>
            </a:r>
            <a:r>
              <a:rPr lang="en-GB" sz="1300" dirty="0">
                <a:effectLst/>
                <a:latin typeface="Arial" panose="020B0604020202020204" pitchFamily="34" charset="0"/>
                <a:ea typeface="Calibri" panose="020F0502020204030204" pitchFamily="34" charset="0"/>
                <a:cs typeface="Arial" panose="020B0604020202020204" pitchFamily="34" charset="0"/>
              </a:rPr>
              <a:t>Available at:</a:t>
            </a:r>
          </a:p>
          <a:p>
            <a:pPr marL="540385" marR="540385" algn="just">
              <a:lnSpc>
                <a:spcPct val="150000"/>
              </a:lnSpc>
              <a:spcBef>
                <a:spcPts val="150"/>
              </a:spcBef>
              <a:spcAft>
                <a:spcPts val="150"/>
              </a:spcAft>
            </a:pPr>
            <a:r>
              <a:rPr lang="en-GB"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https://www.mentalhealth.org.uk/campaigns/mental-health-awareness-week</a:t>
            </a:r>
            <a:r>
              <a:rPr lang="en-GB" sz="1300" dirty="0">
                <a:effectLst/>
                <a:latin typeface="Arial" panose="020B0604020202020204" pitchFamily="34" charset="0"/>
                <a:ea typeface="Calibri" panose="020F0502020204030204" pitchFamily="34" charset="0"/>
                <a:cs typeface="Arial" panose="020B0604020202020204" pitchFamily="34" charset="0"/>
              </a:rPr>
              <a:t> (Accessed on: 4</a:t>
            </a:r>
            <a:r>
              <a:rPr lang="en-GB" sz="1300" baseline="30000" dirty="0">
                <a:effectLst/>
                <a:latin typeface="Arial" panose="020B0604020202020204" pitchFamily="34" charset="0"/>
                <a:ea typeface="Calibri" panose="020F0502020204030204" pitchFamily="34" charset="0"/>
                <a:cs typeface="Arial" panose="020B0604020202020204" pitchFamily="34" charset="0"/>
              </a:rPr>
              <a:t>th</a:t>
            </a:r>
            <a:r>
              <a:rPr lang="en-GB" sz="1300" dirty="0">
                <a:effectLst/>
                <a:latin typeface="Arial" panose="020B0604020202020204" pitchFamily="34" charset="0"/>
                <a:ea typeface="Calibri" panose="020F0502020204030204" pitchFamily="34" charset="0"/>
                <a:cs typeface="Arial" panose="020B0604020202020204" pitchFamily="34" charset="0"/>
              </a:rPr>
              <a:t> February 2022) </a:t>
            </a:r>
          </a:p>
          <a:p>
            <a:pPr marL="540385" marR="540385" algn="just">
              <a:lnSpc>
                <a:spcPct val="150000"/>
              </a:lnSpc>
              <a:spcBef>
                <a:spcPts val="150"/>
              </a:spcBef>
              <a:spcAft>
                <a:spcPts val="150"/>
              </a:spcAft>
            </a:pP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300" dirty="0">
                <a:effectLst/>
                <a:latin typeface="Arial" panose="020B0604020202020204" pitchFamily="34" charset="0"/>
                <a:ea typeface="Calibri" panose="020F0502020204030204" pitchFamily="34" charset="0"/>
                <a:cs typeface="Arial" panose="020B0604020202020204" pitchFamily="34" charset="0"/>
              </a:rPr>
              <a:t>Myall, Z., (2019) </a:t>
            </a:r>
            <a:r>
              <a:rPr lang="en-GB" sz="1300" i="1" dirty="0">
                <a:effectLst/>
                <a:latin typeface="Arial" panose="020B0604020202020204" pitchFamily="34" charset="0"/>
                <a:ea typeface="Calibri" panose="020F0502020204030204" pitchFamily="34" charset="0"/>
                <a:cs typeface="Arial" panose="020B0604020202020204" pitchFamily="34" charset="0"/>
              </a:rPr>
              <a:t>Spalding Artist’s Work Goes Viral as She Helps to Break The Stigma Around Mental Health </a:t>
            </a:r>
            <a:r>
              <a:rPr lang="en-GB" sz="13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https://www.spaldingtoday.co.uk/news/breaking-the-stigma-around-mental-health-through-art-9085851/</a:t>
            </a:r>
            <a:r>
              <a:rPr lang="en-GB" sz="1300" dirty="0">
                <a:effectLst/>
                <a:latin typeface="Arial" panose="020B0604020202020204" pitchFamily="34" charset="0"/>
                <a:ea typeface="Calibri" panose="020F0502020204030204" pitchFamily="34" charset="0"/>
                <a:cs typeface="Arial" panose="020B0604020202020204" pitchFamily="34" charset="0"/>
              </a:rPr>
              <a:t>  (Accessed on: 2</a:t>
            </a:r>
            <a:r>
              <a:rPr lang="en-GB" sz="1300" baseline="30000" dirty="0">
                <a:effectLst/>
                <a:latin typeface="Arial" panose="020B0604020202020204" pitchFamily="34" charset="0"/>
                <a:ea typeface="Calibri" panose="020F0502020204030204" pitchFamily="34" charset="0"/>
                <a:cs typeface="Arial" panose="020B0604020202020204" pitchFamily="34" charset="0"/>
              </a:rPr>
              <a:t>nd</a:t>
            </a:r>
            <a:r>
              <a:rPr lang="en-GB" sz="1300" dirty="0">
                <a:effectLst/>
                <a:latin typeface="Arial" panose="020B0604020202020204" pitchFamily="34" charset="0"/>
                <a:ea typeface="Calibri" panose="020F0502020204030204" pitchFamily="34" charset="0"/>
                <a:cs typeface="Arial" panose="020B0604020202020204" pitchFamily="34" charset="0"/>
              </a:rPr>
              <a:t> March 2022) </a:t>
            </a:r>
          </a:p>
          <a:p>
            <a:pPr marL="540385" marR="540385" algn="just">
              <a:lnSpc>
                <a:spcPct val="150000"/>
              </a:lnSpc>
              <a:spcBef>
                <a:spcPts val="150"/>
              </a:spcBef>
              <a:spcAft>
                <a:spcPts val="150"/>
              </a:spcAft>
            </a:pPr>
            <a:endParaRPr lang="en-GB" sz="1300" b="1" dirty="0">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300" dirty="0">
                <a:effectLst/>
                <a:latin typeface="Arial" panose="020B0604020202020204" pitchFamily="34" charset="0"/>
                <a:ea typeface="Calibri" panose="020F0502020204030204" pitchFamily="34" charset="0"/>
                <a:cs typeface="Arial" panose="020B0604020202020204" pitchFamily="34" charset="0"/>
              </a:rPr>
              <a:t>TheConnerBrothers (2020)  </a:t>
            </a:r>
            <a:r>
              <a:rPr lang="en-GB" sz="1300" i="1" dirty="0">
                <a:effectLst/>
                <a:latin typeface="Arial" panose="020B0604020202020204" pitchFamily="34" charset="0"/>
                <a:ea typeface="Calibri" panose="020F0502020204030204" pitchFamily="34" charset="0"/>
                <a:cs typeface="Arial" panose="020B0604020202020204" pitchFamily="34" charset="0"/>
              </a:rPr>
              <a:t>Be Kind </a:t>
            </a:r>
            <a:r>
              <a:rPr lang="en-GB" sz="13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https://artisangallery.co.uk/news/143-in-a-world-where-you-can-be-anything-the-connor-brothers-pay-tribute-to-caroline-flack/</a:t>
            </a:r>
            <a:r>
              <a:rPr lang="en-GB" sz="1300" dirty="0">
                <a:effectLst/>
                <a:latin typeface="Arial" panose="020B0604020202020204" pitchFamily="34" charset="0"/>
                <a:ea typeface="Calibri" panose="020F0502020204030204" pitchFamily="34" charset="0"/>
                <a:cs typeface="Arial" panose="020B0604020202020204" pitchFamily="34" charset="0"/>
              </a:rPr>
              <a:t>  (Accessed on: 2</a:t>
            </a:r>
            <a:r>
              <a:rPr lang="en-GB" sz="1300" baseline="30000" dirty="0">
                <a:effectLst/>
                <a:latin typeface="Arial" panose="020B0604020202020204" pitchFamily="34" charset="0"/>
                <a:ea typeface="Calibri" panose="020F0502020204030204" pitchFamily="34" charset="0"/>
                <a:cs typeface="Arial" panose="020B0604020202020204" pitchFamily="34" charset="0"/>
              </a:rPr>
              <a:t>nd</a:t>
            </a:r>
            <a:r>
              <a:rPr lang="en-GB" sz="1300" dirty="0">
                <a:effectLst/>
                <a:latin typeface="Arial" panose="020B0604020202020204" pitchFamily="34" charset="0"/>
                <a:ea typeface="Calibri" panose="020F0502020204030204" pitchFamily="34" charset="0"/>
                <a:cs typeface="Arial" panose="020B0604020202020204" pitchFamily="34" charset="0"/>
              </a:rPr>
              <a:t> March 2022)</a:t>
            </a:r>
          </a:p>
          <a:p>
            <a:pPr marL="540385" marR="540385" algn="just">
              <a:lnSpc>
                <a:spcPct val="150000"/>
              </a:lnSpc>
              <a:spcBef>
                <a:spcPts val="150"/>
              </a:spcBef>
              <a:spcAft>
                <a:spcPts val="15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57868590"/>
      </p:ext>
    </p:extLst>
  </p:cSld>
  <p:clrMapOvr>
    <a:masterClrMapping/>
  </p:clrMapOvr>
</p:sld>
</file>

<file path=ppt/theme/theme1.xml><?xml version="1.0" encoding="utf-8"?>
<a:theme xmlns:a="http://schemas.openxmlformats.org/drawingml/2006/main" name="Office Theme">
  <a:themeElements>
    <a:clrScheme name="Custom 55">
      <a:dk1>
        <a:sysClr val="windowText" lastClr="000000"/>
      </a:dk1>
      <a:lt1>
        <a:sysClr val="window" lastClr="FFFFFF"/>
      </a:lt1>
      <a:dk2>
        <a:srgbClr val="44516C"/>
      </a:dk2>
      <a:lt2>
        <a:srgbClr val="DA615C"/>
      </a:lt2>
      <a:accent1>
        <a:srgbClr val="FBA254"/>
      </a:accent1>
      <a:accent2>
        <a:srgbClr val="F0CF68"/>
      </a:accent2>
      <a:accent3>
        <a:srgbClr val="88AE79"/>
      </a:accent3>
      <a:accent4>
        <a:srgbClr val="9095D4"/>
      </a:accent4>
      <a:accent5>
        <a:srgbClr val="D2D7E0"/>
      </a:accent5>
      <a:accent6>
        <a:srgbClr val="8BC7F6"/>
      </a:accent6>
      <a:hlink>
        <a:srgbClr val="44516C"/>
      </a:hlink>
      <a:folHlink>
        <a:srgbClr val="44516C"/>
      </a:folHlink>
    </a:clrScheme>
    <a:fontScheme name="Custom 52">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ride Flyer_03_MO - v2" id="{78DC4E0E-E613-465A-BB58-EDC296104C82}" vid="{F4845D95-3DD4-4F6B-B817-131C4F016F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6730e359-ea60-4bf4-a90a-e463398163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59023E-1962-41A1-B311-959DBB18C58E}">
  <ds:schemaRefs>
    <ds:schemaRef ds:uri="http://schemas.microsoft.com/sharepoint/v3/contenttype/forms"/>
  </ds:schemaRefs>
</ds:datastoreItem>
</file>

<file path=customXml/itemProps2.xml><?xml version="1.0" encoding="utf-8"?>
<ds:datastoreItem xmlns:ds="http://schemas.openxmlformats.org/officeDocument/2006/customXml" ds:itemID="{1FB0FA23-67F7-4F7D-9A59-A6C5EB72E842}">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6730e359-ea60-4bf4-a90a-e46339816358"/>
    <ds:schemaRef ds:uri="http://schemas.microsoft.com/office/2006/documentManagement/types"/>
    <ds:schemaRef ds:uri="5e11eeeb-aea2-48d1-b3ff-7dffc84c1762"/>
    <ds:schemaRef ds:uri="http://www.w3.org/XML/1998/namespace"/>
  </ds:schemaRefs>
</ds:datastoreItem>
</file>

<file path=customXml/itemProps3.xml><?xml version="1.0" encoding="utf-8"?>
<ds:datastoreItem xmlns:ds="http://schemas.openxmlformats.org/officeDocument/2006/customXml" ds:itemID="{0B03C6A3-8A35-4210-B143-F73BBB27D9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Pride wave flyer</Template>
  <TotalTime>38344</TotalTime>
  <Words>2217</Words>
  <Application>Microsoft Office PowerPoint</Application>
  <PresentationFormat>Letter Paper (8.5x11 in)</PresentationFormat>
  <Paragraphs>106</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Office Theme</vt:lpstr>
      <vt:lpstr>PowerPoint Presentation</vt:lpstr>
      <vt:lpstr>Contents Page</vt:lpstr>
      <vt:lpstr>Introduction</vt:lpstr>
      <vt:lpstr>Mental Health Awareness</vt:lpstr>
      <vt:lpstr>Mental Health Awareness</vt:lpstr>
      <vt:lpstr>Why I choose a Flyer</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Awareness</dc:title>
  <dc:creator>Soabia Rafiq (2015530)</dc:creator>
  <cp:lastModifiedBy>Soabia Rafiq (2015530)</cp:lastModifiedBy>
  <cp:revision>15</cp:revision>
  <dcterms:created xsi:type="dcterms:W3CDTF">2022-02-03T16:52:45Z</dcterms:created>
  <dcterms:modified xsi:type="dcterms:W3CDTF">2022-03-16T13:52:07Z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