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9" r:id="rId3"/>
    <p:sldId id="257" r:id="rId4"/>
    <p:sldId id="258" r:id="rId5"/>
    <p:sldId id="259" r:id="rId6"/>
    <p:sldId id="265" r:id="rId7"/>
    <p:sldId id="260" r:id="rId8"/>
    <p:sldId id="261" r:id="rId9"/>
    <p:sldId id="262" r:id="rId10"/>
    <p:sldId id="263" r:id="rId11"/>
    <p:sldId id="266" r:id="rId12"/>
    <p:sldId id="267" r:id="rId13"/>
    <p:sldId id="268"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94660"/>
  </p:normalViewPr>
  <p:slideViewPr>
    <p:cSldViewPr snapToGrid="0">
      <p:cViewPr varScale="1">
        <p:scale>
          <a:sx n="82" d="100"/>
          <a:sy n="82" d="100"/>
        </p:scale>
        <p:origin x="72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EFB51B-C13F-4DA7-BBA3-41CE2AD6A569}"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2CF699-B5B4-498A-929A-8B33A3F3C833}" type="slidenum">
              <a:rPr lang="en-US" smtClean="0"/>
              <a:t>‹#›</a:t>
            </a:fld>
            <a:endParaRPr lang="en-US"/>
          </a:p>
        </p:txBody>
      </p:sp>
    </p:spTree>
    <p:extLst>
      <p:ext uri="{BB962C8B-B14F-4D97-AF65-F5344CB8AC3E}">
        <p14:creationId xmlns:p14="http://schemas.microsoft.com/office/powerpoint/2010/main" val="1524426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US" dirty="0"/>
              <a:t>Sustainability is a major issue affecting all sectors and especially the hospitality industry today. Hotels consume much energy, water, and natural resources, so their environmental impact is very high (</a:t>
            </a:r>
            <a:r>
              <a:rPr lang="en-US" dirty="0" err="1"/>
              <a:t>D’Itria</a:t>
            </a:r>
            <a:r>
              <a:rPr lang="en-US" dirty="0"/>
              <a:t>, et al., 2024). </a:t>
            </a:r>
            <a:r>
              <a:rPr lang="en-US" sz="1800" dirty="0">
                <a:effectLst/>
                <a:latin typeface="Times New Roman" panose="02020603050405020304" pitchFamily="18" charset="0"/>
                <a:ea typeface="Calibri" panose="020F0502020204030204" pitchFamily="34" charset="0"/>
              </a:rPr>
              <a:t>The environmental sustainability concerns all stakeholders in the hospitality </a:t>
            </a:r>
            <a:r>
              <a:rPr lang="en-US" sz="1800" dirty="0" err="1">
                <a:effectLst/>
                <a:latin typeface="Times New Roman" panose="02020603050405020304" pitchFamily="18" charset="0"/>
                <a:ea typeface="Calibri" panose="020F0502020204030204" pitchFamily="34" charset="0"/>
              </a:rPr>
              <a:t>organisation</a:t>
            </a:r>
            <a:r>
              <a:rPr lang="en-US" sz="1800" dirty="0">
                <a:effectLst/>
                <a:latin typeface="Times New Roman" panose="02020603050405020304" pitchFamily="18" charset="0"/>
                <a:ea typeface="Calibri" panose="020F0502020204030204" pitchFamily="34" charset="0"/>
              </a:rPr>
              <a:t> and has long-term implications that need careful consideration. Food waste has been a global issue for years, and even more so in the hotel industry, </a:t>
            </a:r>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3</a:t>
            </a:fld>
            <a:endParaRPr lang="en-US"/>
          </a:p>
        </p:txBody>
      </p:sp>
    </p:spTree>
    <p:extLst>
      <p:ext uri="{BB962C8B-B14F-4D97-AF65-F5344CB8AC3E}">
        <p14:creationId xmlns:p14="http://schemas.microsoft.com/office/powerpoint/2010/main" val="1562341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Industry Context</a:t>
            </a:r>
          </a:p>
          <a:p>
            <a:r>
              <a:rPr lang="en-US" dirty="0"/>
              <a:t>Hospitality is one of the most resource-intensive industries concerning energy, water, and other materials and this make sustainability measures imperative for the hotel industry. </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4</a:t>
            </a:fld>
            <a:endParaRPr lang="en-US"/>
          </a:p>
        </p:txBody>
      </p:sp>
    </p:spTree>
    <p:extLst>
      <p:ext uri="{BB962C8B-B14F-4D97-AF65-F5344CB8AC3E}">
        <p14:creationId xmlns:p14="http://schemas.microsoft.com/office/powerpoint/2010/main" val="3404226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of the Literature Review</a:t>
            </a:r>
          </a:p>
          <a:p>
            <a:r>
              <a:rPr lang="en-US" dirty="0"/>
              <a:t>The sustainability movement started in 1972 </a:t>
            </a:r>
            <a:r>
              <a:rPr lang="en-US" dirty="0" err="1"/>
              <a:t>st</a:t>
            </a:r>
            <a:r>
              <a:rPr lang="en-US" dirty="0"/>
              <a:t> the UN Conference in Stockholm. </a:t>
            </a:r>
            <a:r>
              <a:rPr lang="en-US" sz="1800" dirty="0">
                <a:effectLst/>
                <a:latin typeface="Times New Roman" panose="02020603050405020304" pitchFamily="18" charset="0"/>
                <a:ea typeface="Calibri" panose="020F0502020204030204" pitchFamily="34" charset="0"/>
              </a:rPr>
              <a:t>was the first world conference to make environment a major issue…placed environmental issues at the forefront of international concerns and marked the start of dialogue between industrialized and developing countries on the link between economic growth, the pollution of the air, water, and oceans and the well-being of people around the world” (UN, 1972).It </a:t>
            </a:r>
            <a:r>
              <a:rPr lang="en-US" dirty="0"/>
              <a:t>peaked in the late 20th century, especially after the 1992 Rio Earth Summit </a:t>
            </a:r>
            <a:r>
              <a:rPr lang="en-US" b="0" i="0" dirty="0">
                <a:solidFill>
                  <a:srgbClr val="474747"/>
                </a:solidFill>
                <a:effectLst/>
                <a:latin typeface="Google Sans"/>
              </a:rPr>
              <a:t>The Rio Conventions Joint Capacity-building </a:t>
            </a:r>
            <a:r>
              <a:rPr lang="en-US" b="0" i="0" dirty="0" err="1">
                <a:solidFill>
                  <a:srgbClr val="474747"/>
                </a:solidFill>
                <a:effectLst/>
                <a:latin typeface="Google Sans"/>
              </a:rPr>
              <a:t>Programme</a:t>
            </a:r>
            <a:r>
              <a:rPr lang="en-US" b="0" i="0" dirty="0">
                <a:solidFill>
                  <a:srgbClr val="474747"/>
                </a:solidFill>
                <a:effectLst/>
                <a:latin typeface="Google Sans"/>
              </a:rPr>
              <a:t>, initiated by the secretariats of the three Rio Conventions (UNFCCC, CBD , and UNCCD ), aims to strengthen individual, institutional, and systemic capacities to enhance synergies between climate action, biodiversity conservation and sustainable land </a:t>
            </a:r>
            <a:r>
              <a:rPr lang="en-US" b="0" i="0" dirty="0" err="1">
                <a:solidFill>
                  <a:srgbClr val="474747"/>
                </a:solidFill>
                <a:effectLst/>
                <a:latin typeface="Google Sans"/>
              </a:rPr>
              <a:t>management.The</a:t>
            </a:r>
            <a:r>
              <a:rPr lang="en-US" b="0" i="0" dirty="0">
                <a:solidFill>
                  <a:srgbClr val="474747"/>
                </a:solidFill>
                <a:effectLst/>
                <a:latin typeface="Google Sans"/>
              </a:rPr>
              <a:t> objectives of the CBD are the conservation of biological diversity, the sustainable use of its components, and the fair and equitable sharing of the benefits arising from commercial and other utilization of genetic resources. The agreement covers all ecosystems, species, and genetic resources.</a:t>
            </a:r>
            <a:r>
              <a:rPr lang="en-US" dirty="0"/>
              <a:t>. Before that, the earliest movements extended to nothing more than green certifications and energy-efficient appliances (Grayson &amp; </a:t>
            </a:r>
            <a:r>
              <a:rPr lang="en-US" dirty="0" err="1"/>
              <a:t>Kjelleren</a:t>
            </a:r>
            <a:r>
              <a:rPr lang="en-US" dirty="0"/>
              <a:t>, 2015). More entrenched strategies—such as a waste management system, renewable energy, and the circular economy principle—grew incrementally across the years. The Triple Bottom Line theory is about </a:t>
            </a:r>
            <a:r>
              <a:rPr lang="en-US" dirty="0" err="1"/>
              <a:t>harmonising</a:t>
            </a:r>
            <a:r>
              <a:rPr lang="en-US" dirty="0"/>
              <a:t> the environmental, social, and economic aspects. At the same time, the Stakeholder Theory places guests, employees, and suppliers as the backbone of sustainability (Dillard, et al., 2009). Current trends include reducing the use of single plastics, embedding smart technology, and training employees further in green practices.</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5</a:t>
            </a:fld>
            <a:endParaRPr lang="en-US"/>
          </a:p>
        </p:txBody>
      </p:sp>
    </p:spTree>
    <p:extLst>
      <p:ext uri="{BB962C8B-B14F-4D97-AF65-F5344CB8AC3E}">
        <p14:creationId xmlns:p14="http://schemas.microsoft.com/office/powerpoint/2010/main" val="945055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Industry Responses</a:t>
            </a:r>
          </a:p>
          <a:p>
            <a:r>
              <a:rPr lang="en-US" sz="1800" dirty="0">
                <a:effectLst/>
                <a:latin typeface="Times New Roman" panose="02020603050405020304" pitchFamily="18" charset="0"/>
                <a:ea typeface="Calibri" panose="020F0502020204030204" pitchFamily="34" charset="0"/>
              </a:rPr>
              <a:t>Partnering with PLEDGE, Marriott has introduced Winnow, an AI platform to monitor and </a:t>
            </a:r>
            <a:r>
              <a:rPr lang="en-US" sz="1800" dirty="0" err="1">
                <a:effectLst/>
                <a:latin typeface="Times New Roman" panose="02020603050405020304" pitchFamily="18" charset="0"/>
                <a:ea typeface="Calibri" panose="020F0502020204030204" pitchFamily="34" charset="0"/>
              </a:rPr>
              <a:t>analyse</a:t>
            </a:r>
            <a:r>
              <a:rPr lang="en-US" sz="1800" dirty="0">
                <a:effectLst/>
                <a:latin typeface="Times New Roman" panose="02020603050405020304" pitchFamily="18" charset="0"/>
                <a:ea typeface="Calibri" panose="020F0502020204030204" pitchFamily="34" charset="0"/>
              </a:rPr>
              <a:t> food consumption and waste information across 53 hotels in the UK, in six months achieved a 25% food waste reduction.. Hilton uses Winnow too in 13 </a:t>
            </a:r>
            <a:r>
              <a:rPr lang="en-US" sz="1800" dirty="0" err="1">
                <a:effectLst/>
                <a:latin typeface="Times New Roman" panose="02020603050405020304" pitchFamily="18" charset="0"/>
                <a:ea typeface="Calibri" panose="020F0502020204030204" pitchFamily="34" charset="0"/>
              </a:rPr>
              <a:t>hotels.“</a:t>
            </a:r>
            <a:r>
              <a:rPr lang="en-US" sz="1800" dirty="0" err="1">
                <a:solidFill>
                  <a:srgbClr val="000000"/>
                </a:solidFill>
                <a:effectLst/>
                <a:latin typeface="Times New Roman" panose="02020603050405020304" pitchFamily="18" charset="0"/>
                <a:ea typeface="Calibri" panose="020F0502020204030204" pitchFamily="34" charset="0"/>
              </a:rPr>
              <a:t>Through</a:t>
            </a:r>
            <a:r>
              <a:rPr lang="en-US" sz="1800" dirty="0">
                <a:solidFill>
                  <a:srgbClr val="000000"/>
                </a:solidFill>
                <a:effectLst/>
                <a:latin typeface="Times New Roman" panose="02020603050405020304" pitchFamily="18" charset="0"/>
                <a:ea typeface="Calibri" panose="020F0502020204030204" pitchFamily="34" charset="0"/>
              </a:rPr>
              <a:t> composting, local sourcing, sustainable gastronomy, and food donations, in just four months, we saw a 62% reduction in food waste across the 13 hotels”, Green Ramadan , Felix Project in Un and Hilton London Metropole has provided over 75,000 meals for people in need, using the surplus food that would have been discarded. Hyatt Regency Sydney </a:t>
            </a:r>
            <a:r>
              <a:rPr lang="en-US" sz="1800" dirty="0">
                <a:solidFill>
                  <a:srgbClr val="111111"/>
                </a:solidFill>
                <a:effectLst/>
                <a:latin typeface="Times New Roman" panose="02020603050405020304" pitchFamily="18" charset="0"/>
                <a:ea typeface="Calibri" panose="020F0502020204030204" pitchFamily="34" charset="0"/>
              </a:rPr>
              <a:t>the innovative system </a:t>
            </a:r>
            <a:r>
              <a:rPr lang="en-US" sz="1800" dirty="0" err="1">
                <a:solidFill>
                  <a:srgbClr val="111111"/>
                </a:solidFill>
                <a:effectLst/>
                <a:latin typeface="Times New Roman" panose="02020603050405020304" pitchFamily="18" charset="0"/>
                <a:ea typeface="Calibri" panose="020F0502020204030204" pitchFamily="34" charset="0"/>
              </a:rPr>
              <a:t>utilises</a:t>
            </a:r>
            <a:r>
              <a:rPr lang="en-US" sz="1800" dirty="0">
                <a:solidFill>
                  <a:srgbClr val="111111"/>
                </a:solidFill>
                <a:effectLst/>
                <a:latin typeface="Times New Roman" panose="02020603050405020304" pitchFamily="18" charset="0"/>
                <a:ea typeface="Calibri" panose="020F0502020204030204" pitchFamily="34" charset="0"/>
              </a:rPr>
              <a:t> Black Soldier Fly larvae, housed in high-tech, </a:t>
            </a:r>
            <a:r>
              <a:rPr lang="en-US" sz="1800" dirty="0" err="1">
                <a:solidFill>
                  <a:srgbClr val="111111"/>
                </a:solidFill>
                <a:effectLst/>
                <a:latin typeface="Times New Roman" panose="02020603050405020304" pitchFamily="18" charset="0"/>
                <a:ea typeface="Calibri" panose="020F0502020204030204" pitchFamily="34" charset="0"/>
              </a:rPr>
              <a:t>containerised</a:t>
            </a:r>
            <a:r>
              <a:rPr lang="en-US" sz="1800" dirty="0">
                <a:solidFill>
                  <a:srgbClr val="111111"/>
                </a:solidFill>
                <a:effectLst/>
                <a:latin typeface="Times New Roman" panose="02020603050405020304" pitchFamily="18" charset="0"/>
                <a:ea typeface="Calibri" panose="020F0502020204030204" pitchFamily="34" charset="0"/>
              </a:rPr>
              <a:t> units dubbed ‘Maggot Robots’, to rapidly break down large quantities of food waste, reducing it by 95% in just 24 hours” (Hotel management, 2024).. Results in insect protein that feeds the chickens of the egg supplier…circular economy, sustainable supply chain</a:t>
            </a:r>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6</a:t>
            </a:fld>
            <a:endParaRPr lang="en-US"/>
          </a:p>
        </p:txBody>
      </p:sp>
    </p:spTree>
    <p:extLst>
      <p:ext uri="{BB962C8B-B14F-4D97-AF65-F5344CB8AC3E}">
        <p14:creationId xmlns:p14="http://schemas.microsoft.com/office/powerpoint/2010/main" val="356283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Methodology and Framework</a:t>
            </a:r>
          </a:p>
          <a:p>
            <a:r>
              <a:rPr lang="en-US" dirty="0"/>
              <a:t>A qualitative method was used to research the implications of sustainable development based on secondary data analysis. </a:t>
            </a:r>
            <a:r>
              <a:rPr lang="en-US" dirty="0" err="1"/>
              <a:t>Netnograhy</a:t>
            </a:r>
            <a:r>
              <a:rPr lang="en-US" dirty="0"/>
              <a:t> Closely examining the particular case of Novotel Liverpool Central assists in examining a realistic example in detail (Dawson, et al., 2012).</a:t>
            </a:r>
          </a:p>
          <a:p>
            <a:r>
              <a:rPr lang="en-US" dirty="0"/>
              <a:t>The PESTEL framework was an essential methodology for </a:t>
            </a:r>
            <a:r>
              <a:rPr lang="en-US" dirty="0" err="1"/>
              <a:t>analysing</a:t>
            </a:r>
            <a:r>
              <a:rPr lang="en-US" dirty="0"/>
              <a:t> external elements that influence sustainability in the hospitality sector (Costa &amp; Costa, 2022). The approach allowed for identifying political, economic, social, technological, environmental, and legal factors that impact sustainable operations (Cooper &amp; Hall, 2019). Combining theoretical viewpoints with actual examples, such analysis provides actionable suggestions.</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7</a:t>
            </a:fld>
            <a:endParaRPr lang="en-US"/>
          </a:p>
        </p:txBody>
      </p:sp>
    </p:spTree>
    <p:extLst>
      <p:ext uri="{BB962C8B-B14F-4D97-AF65-F5344CB8AC3E}">
        <p14:creationId xmlns:p14="http://schemas.microsoft.com/office/powerpoint/2010/main" val="3094823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a:t>
            </a:r>
          </a:p>
          <a:p>
            <a:r>
              <a:rPr lang="en-US" dirty="0"/>
              <a:t>Governments around the world are intensifying efforts to combat climate change. Policies like the United Kingdom's Net Zero Strategy and the European Union's Green Deal implement strict environmental policy measures (Cooper &amp; Hall, 2019). Adherence to such policies is a must for hospitality establishments to avoid penalties </a:t>
            </a:r>
          </a:p>
          <a:p>
            <a:r>
              <a:rPr lang="en-US" dirty="0"/>
              <a:t>Compliance helps prevent legal action against the hotel and gives the hotel a good recommendation for eco-sensitive guests and stakeholders (Choi &amp; </a:t>
            </a:r>
            <a:r>
              <a:rPr lang="en-US" dirty="0" err="1"/>
              <a:t>Sirakaya</a:t>
            </a:r>
            <a:r>
              <a:rPr lang="en-US" dirty="0"/>
              <a:t>, 2006). Often, the small hotels get confused due to the technical requirements or lack of familiarity with the regulations.</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8</a:t>
            </a:fld>
            <a:endParaRPr lang="en-US"/>
          </a:p>
        </p:txBody>
      </p:sp>
    </p:spTree>
    <p:extLst>
      <p:ext uri="{BB962C8B-B14F-4D97-AF65-F5344CB8AC3E}">
        <p14:creationId xmlns:p14="http://schemas.microsoft.com/office/powerpoint/2010/main" val="3030010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Economic Factors </a:t>
            </a:r>
          </a:p>
          <a:p>
            <a:r>
              <a:rPr lang="en-US" dirty="0"/>
              <a:t>Sustainability measures are mostly capital-intensive but provide long-term financial benefits (Ford &amp; </a:t>
            </a:r>
            <a:r>
              <a:rPr lang="en-US" dirty="0" err="1"/>
              <a:t>Sturman</a:t>
            </a:r>
            <a:r>
              <a:rPr lang="en-US" dirty="0"/>
              <a:t>, 2020). In the case of Novotel Liverpool Central, implementing energy-efficient lighting has reduced power consumption by 20 % (</a:t>
            </a:r>
            <a:r>
              <a:rPr lang="en-US" dirty="0" err="1"/>
              <a:t>Cavalcante</a:t>
            </a:r>
            <a:r>
              <a:rPr lang="en-US" dirty="0"/>
              <a:t>, et al., 2021).</a:t>
            </a:r>
          </a:p>
          <a:p>
            <a:r>
              <a:rPr lang="en-US" dirty="0"/>
              <a:t>Government subsidies, like tax benefits on installing renewable energy systems, considerably enhance financial feasibility. Sustainability attracts a growing base of eco-conscious </a:t>
            </a:r>
            <a:r>
              <a:rPr lang="en-US" dirty="0" err="1"/>
              <a:t>travellers</a:t>
            </a:r>
            <a:r>
              <a:rPr lang="en-US" dirty="0"/>
              <a:t> to the cause and can increase profitability and build brand loyalty (Bricker, et al., 2012). However, small hotels can find difficulty with the upfront financial outlay, </a:t>
            </a:r>
            <a:r>
              <a:rPr lang="en-US" dirty="0" err="1"/>
              <a:t>emphasising</a:t>
            </a:r>
            <a:r>
              <a:rPr lang="en-US" dirty="0"/>
              <a:t> the increasing need for accessible financial support (Hall &amp; </a:t>
            </a:r>
            <a:r>
              <a:rPr lang="en-US" dirty="0" err="1"/>
              <a:t>Higham</a:t>
            </a:r>
            <a:r>
              <a:rPr lang="en-US" dirty="0"/>
              <a:t>, 2005).</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9</a:t>
            </a:fld>
            <a:endParaRPr lang="en-US"/>
          </a:p>
        </p:txBody>
      </p:sp>
    </p:spTree>
    <p:extLst>
      <p:ext uri="{BB962C8B-B14F-4D97-AF65-F5344CB8AC3E}">
        <p14:creationId xmlns:p14="http://schemas.microsoft.com/office/powerpoint/2010/main" val="2790401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Factors</a:t>
            </a:r>
          </a:p>
          <a:p>
            <a:r>
              <a:rPr lang="en-US" dirty="0"/>
              <a:t>Consumers are also attracted to sustainable hotels because 70% of guests prefer hotels showing visible sustainability initiatives (</a:t>
            </a:r>
            <a:r>
              <a:rPr lang="en-US" dirty="0" err="1"/>
              <a:t>Jolliffe</a:t>
            </a:r>
            <a:r>
              <a:rPr lang="en-US" dirty="0"/>
              <a:t> &amp; Farnsworth, 2003).</a:t>
            </a:r>
          </a:p>
          <a:p>
            <a:r>
              <a:rPr lang="en-US" dirty="0"/>
              <a:t>Novotel Liverpool Central has sought to respond by </a:t>
            </a:r>
            <a:r>
              <a:rPr lang="en-US" dirty="0" err="1"/>
              <a:t>emphasising</a:t>
            </a:r>
            <a:r>
              <a:rPr lang="en-US" dirty="0"/>
              <a:t> local buying, waste reduction, and involving employees in sustainability initiatives. Efforts related to these areas resonate with the customer, thus creating loyalty and strengthening their overall experience (</a:t>
            </a:r>
            <a:r>
              <a:rPr lang="en-US" dirty="0" err="1"/>
              <a:t>Leinonen</a:t>
            </a:r>
            <a:r>
              <a:rPr lang="en-US" dirty="0"/>
              <a:t>, 2009). This engagement with employees further establishes a culture of shared responsibility, which further lifts morale and operational efficiency.</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10</a:t>
            </a:fld>
            <a:endParaRPr lang="en-US"/>
          </a:p>
        </p:txBody>
      </p:sp>
    </p:spTree>
    <p:extLst>
      <p:ext uri="{BB962C8B-B14F-4D97-AF65-F5344CB8AC3E}">
        <p14:creationId xmlns:p14="http://schemas.microsoft.com/office/powerpoint/2010/main" val="3926507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Sustainability is no longer optional for the hospitality industry, it is strategic and imperative. Hotels can enhance their operations, meet regulatory requirements, and align with consumer expectations by addressing environmental, economic, and social dimensions.  Many hotels demonstrates that with sustainable practices come benefits and the ability to serve the needs. With a call for promoting collaboration, investment in innovation, and stakeholder engagement, this should guarantee long-term results (</a:t>
            </a:r>
            <a:r>
              <a:rPr lang="en-US" dirty="0" err="1"/>
              <a:t>Mowforth</a:t>
            </a:r>
            <a:r>
              <a:rPr lang="en-US" dirty="0"/>
              <a:t> &amp; Munt, 2015). Sustainability seeks to address today's problems and secures a future for communities, businesses and the planet.</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11</a:t>
            </a:fld>
            <a:endParaRPr lang="en-US"/>
          </a:p>
        </p:txBody>
      </p:sp>
    </p:spTree>
    <p:extLst>
      <p:ext uri="{BB962C8B-B14F-4D97-AF65-F5344CB8AC3E}">
        <p14:creationId xmlns:p14="http://schemas.microsoft.com/office/powerpoint/2010/main" val="173951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Recommendations</a:t>
            </a:r>
          </a:p>
          <a:p>
            <a:r>
              <a:rPr lang="en-US" dirty="0"/>
              <a:t>Stakeholder Engagement: Engage employees, guests, and suppliers through robust training and awareness programs that create a team with common sustainability goals (Mehdi, 2019).  </a:t>
            </a:r>
          </a:p>
          <a:p>
            <a:r>
              <a:rPr lang="en-US" dirty="0"/>
              <a:t>Investment in Top-Notch Technologies: Expand using AI-powered technologies in managing energy and waste to harness the greatest possible operational efficiency.  </a:t>
            </a:r>
          </a:p>
          <a:p>
            <a:r>
              <a:rPr lang="en-US" dirty="0"/>
              <a:t>Transparency: Provide regular sustainability reports to maintain trustful accountability.  </a:t>
            </a:r>
          </a:p>
          <a:p>
            <a:r>
              <a:rPr lang="en-US" dirty="0"/>
              <a:t>Work with Industry Partners: Work with local </a:t>
            </a:r>
            <a:r>
              <a:rPr lang="en-US" dirty="0" err="1"/>
              <a:t>organisations</a:t>
            </a:r>
            <a:r>
              <a:rPr lang="en-US" dirty="0"/>
              <a:t> to support sustainability and share resources (Purvis, et al., 2019).</a:t>
            </a:r>
          </a:p>
          <a:p>
            <a:r>
              <a:rPr lang="en-US" dirty="0"/>
              <a:t>Adhere to circular economy principles: reducing waste, reusing materials, and implementing closed-loop systems to the point they have the least environmental impact.</a:t>
            </a:r>
          </a:p>
          <a:p>
            <a:r>
              <a:rPr lang="en-US" dirty="0"/>
              <a:t>Promote Research and Development: Invest to be at the frontier of emerging sustainability trends for adaptive purposes (Mill, 2012).</a:t>
            </a:r>
          </a:p>
          <a:p>
            <a:r>
              <a:rPr lang="en-US" dirty="0"/>
              <a:t>These strategies will direct the hospitality industry toward catering to environmental challenges, keep it economically viable, and ensure guest satisfaction.</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12</a:t>
            </a:fld>
            <a:endParaRPr lang="en-US"/>
          </a:p>
        </p:txBody>
      </p:sp>
    </p:spTree>
    <p:extLst>
      <p:ext uri="{BB962C8B-B14F-4D97-AF65-F5344CB8AC3E}">
        <p14:creationId xmlns:p14="http://schemas.microsoft.com/office/powerpoint/2010/main" val="1981163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F12CF699-B5B4-498A-929A-8B33A3F3C833}" type="slidenum">
              <a:rPr lang="en-US" smtClean="0"/>
              <a:t>13</a:t>
            </a:fld>
            <a:endParaRPr lang="en-US"/>
          </a:p>
        </p:txBody>
      </p:sp>
    </p:spTree>
    <p:extLst>
      <p:ext uri="{BB962C8B-B14F-4D97-AF65-F5344CB8AC3E}">
        <p14:creationId xmlns:p14="http://schemas.microsoft.com/office/powerpoint/2010/main" val="2819970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Factors</a:t>
            </a:r>
          </a:p>
          <a:p>
            <a:r>
              <a:rPr lang="en-US" dirty="0"/>
              <a:t>Technology is a critical enabler of sustainability in the hospitality sector. AI food waste monitoring systems, Smart Energy Monitor Systems and Smart Water Usage </a:t>
            </a:r>
            <a:r>
              <a:rPr lang="en-US" dirty="0" err="1"/>
              <a:t>Optimiser</a:t>
            </a:r>
            <a:r>
              <a:rPr lang="en-US" dirty="0"/>
              <a:t> System help to ensure that resources are used efficiently (Tribe, 2009).</a:t>
            </a:r>
          </a:p>
          <a:p>
            <a:r>
              <a:rPr lang="en-US" dirty="0"/>
              <a:t>For instance, occupancy-based automated lighting and temperature controls reduce energy waste without sacrificing guest comfort. Real-time data from these systems enables the hotel to notice an anomaly and improve it seriously (Faulkner, et al., 2001). However, the threshold is technology training and continuous infusion of such advanced systems.</a:t>
            </a:r>
          </a:p>
          <a:p>
            <a:endParaRPr lang="en-US" dirty="0"/>
          </a:p>
        </p:txBody>
      </p:sp>
      <p:sp>
        <p:nvSpPr>
          <p:cNvPr id="4" name="Slide Number Placeholder 3"/>
          <p:cNvSpPr>
            <a:spLocks noGrp="1"/>
          </p:cNvSpPr>
          <p:nvPr>
            <p:ph type="sldNum" sz="quarter" idx="10"/>
          </p:nvPr>
        </p:nvSpPr>
        <p:spPr/>
        <p:txBody>
          <a:bodyPr/>
          <a:lstStyle/>
          <a:p>
            <a:fld id="{F12CF699-B5B4-498A-929A-8B33A3F3C833}" type="slidenum">
              <a:rPr lang="en-US" smtClean="0"/>
              <a:t>14</a:t>
            </a:fld>
            <a:endParaRPr lang="en-US"/>
          </a:p>
        </p:txBody>
      </p:sp>
    </p:spTree>
    <p:extLst>
      <p:ext uri="{BB962C8B-B14F-4D97-AF65-F5344CB8AC3E}">
        <p14:creationId xmlns:p14="http://schemas.microsoft.com/office/powerpoint/2010/main" val="3166806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chart/24350/total-annual-household-waste-produced-in-selected-countries/" TargetMode="External"/><Relationship Id="rId3" Type="http://schemas.openxmlformats.org/officeDocument/2006/relationships/hyperlink" Target="https://group.accor.com/en/Actualites/2024/03/stories-of-change-food-waste" TargetMode="External"/><Relationship Id="rId7" Type="http://schemas.openxmlformats.org/officeDocument/2006/relationships/hyperlink" Target="https://www.istockphoto.com/vector/dont-waste-food-world-food-day-and-international-awareness-day-on-food-loss-and-gm1328691066-41266821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online.hbs.edu/blog/post/what-is-the-triple-bottom-line" TargetMode="External"/><Relationship Id="rId5" Type="http://schemas.openxmlformats.org/officeDocument/2006/relationships/hyperlink" Target="https://www.greenkey.global/good-practices-ideas/2024/10/17/transforming-environmental-challenges-into-sustainable-solutions-mexicos-green-key-hotels" TargetMode="External"/><Relationship Id="rId10" Type="http://schemas.openxmlformats.org/officeDocument/2006/relationships/hyperlink" Target="https://info.winnowsolutions.com/accorhotels-and-winnow-are-working-together-to-cut-food-waste" TargetMode="External"/><Relationship Id="rId4" Type="http://schemas.openxmlformats.org/officeDocument/2006/relationships/hyperlink" Target="https://depositphotos.com/photos/economic-growth-word-cloud.html" TargetMode="External"/><Relationship Id="rId9" Type="http://schemas.openxmlformats.org/officeDocument/2006/relationships/hyperlink" Target="https://unfccc.int/news/food-loss-and-waste-account-for-8-10-of-annual-global-greenhouse-gas-emissions-cost-usd-1-trillio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Sustainability in the Hotel Industry: understanding contemporary food waste</a:t>
            </a:r>
          </a:p>
        </p:txBody>
      </p:sp>
      <p:sp>
        <p:nvSpPr>
          <p:cNvPr id="3" name="Subtitle 2"/>
          <p:cNvSpPr>
            <a:spLocks noGrp="1"/>
          </p:cNvSpPr>
          <p:nvPr>
            <p:ph type="subTitle" idx="1"/>
          </p:nvPr>
        </p:nvSpPr>
        <p:spPr>
          <a:xfrm>
            <a:off x="711822" y="3475159"/>
            <a:ext cx="7891002" cy="2216513"/>
          </a:xfrm>
        </p:spPr>
        <p:txBody>
          <a:bodyPr>
            <a:normAutofit fontScale="62500" lnSpcReduction="20000"/>
          </a:bodyPr>
          <a:lstStyle/>
          <a:p>
            <a:pPr algn="just">
              <a:lnSpc>
                <a:spcPct val="170000"/>
              </a:lnSpc>
            </a:pPr>
            <a:r>
              <a:rPr lang="en-US" sz="2200" dirty="0">
                <a:latin typeface="Arial" panose="020B0604020202020204" pitchFamily="34" charset="0"/>
                <a:cs typeface="Arial" panose="020B0604020202020204" pitchFamily="34" charset="0"/>
              </a:rPr>
              <a:t>Module BMIH6001: Contemporary Themes In the Hotel and Hospitality Sector</a:t>
            </a:r>
          </a:p>
          <a:p>
            <a:pPr algn="just">
              <a:lnSpc>
                <a:spcPct val="170000"/>
              </a:lnSpc>
            </a:pPr>
            <a:r>
              <a:rPr lang="en-US" sz="2200" dirty="0">
                <a:latin typeface="Arial" panose="020B0604020202020204" pitchFamily="34" charset="0"/>
                <a:cs typeface="Arial" panose="020B0604020202020204" pitchFamily="34" charset="0"/>
              </a:rPr>
              <a:t>student: </a:t>
            </a:r>
            <a:r>
              <a:rPr lang="en-US" sz="2200" dirty="0" err="1">
                <a:latin typeface="Arial" panose="020B0604020202020204" pitchFamily="34" charset="0"/>
                <a:cs typeface="Arial" panose="020B0604020202020204" pitchFamily="34" charset="0"/>
              </a:rPr>
              <a:t>monica</a:t>
            </a:r>
            <a:r>
              <a:rPr lang="en-US" sz="2200" dirty="0">
                <a:latin typeface="Arial" panose="020B0604020202020204" pitchFamily="34" charset="0"/>
                <a:cs typeface="Arial" panose="020B0604020202020204" pitchFamily="34" charset="0"/>
              </a:rPr>
              <a:t> roman</a:t>
            </a:r>
          </a:p>
          <a:p>
            <a:pPr algn="just">
              <a:lnSpc>
                <a:spcPct val="170000"/>
              </a:lnSpc>
            </a:pPr>
            <a:r>
              <a:rPr lang="en-US" sz="2200" dirty="0">
                <a:latin typeface="Arial" panose="020B0604020202020204" pitchFamily="34" charset="0"/>
                <a:cs typeface="Arial" panose="020B0604020202020204" pitchFamily="34" charset="0"/>
              </a:rPr>
              <a:t>Student id: 2128507</a:t>
            </a:r>
          </a:p>
          <a:p>
            <a:pPr algn="just">
              <a:lnSpc>
                <a:spcPct val="170000"/>
              </a:lnSpc>
            </a:pPr>
            <a:r>
              <a:rPr lang="en-US" sz="2200" dirty="0">
                <a:latin typeface="Arial" panose="020B0604020202020204" pitchFamily="34" charset="0"/>
                <a:cs typeface="Arial" panose="020B0604020202020204" pitchFamily="34" charset="0"/>
              </a:rPr>
              <a:t>Lecturer: Ernest </a:t>
            </a:r>
            <a:r>
              <a:rPr lang="en-US" sz="2200" dirty="0" err="1">
                <a:latin typeface="Arial" panose="020B0604020202020204" pitchFamily="34" charset="0"/>
                <a:cs typeface="Arial" panose="020B0604020202020204" pitchFamily="34" charset="0"/>
              </a:rPr>
              <a:t>Wavei</a:t>
            </a:r>
            <a:endParaRPr lang="en-US" sz="2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585057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439FD-640D-66F6-6175-90EA9397D96F}"/>
              </a:ext>
            </a:extLst>
          </p:cNvPr>
          <p:cNvSpPr>
            <a:spLocks noGrp="1"/>
          </p:cNvSpPr>
          <p:nvPr>
            <p:ph type="title"/>
          </p:nvPr>
        </p:nvSpPr>
        <p:spPr/>
        <p:txBody>
          <a:bodyPr/>
          <a:lstStyle/>
          <a:p>
            <a:r>
              <a:rPr lang="en-US" dirty="0"/>
              <a:t>AI </a:t>
            </a:r>
            <a:r>
              <a:rPr lang="en-US" dirty="0" err="1"/>
              <a:t>Aknowledgement</a:t>
            </a:r>
            <a:endParaRPr lang="ro-RO" dirty="0"/>
          </a:p>
        </p:txBody>
      </p:sp>
      <p:sp>
        <p:nvSpPr>
          <p:cNvPr id="3" name="Content Placeholder 2">
            <a:extLst>
              <a:ext uri="{FF2B5EF4-FFF2-40B4-BE49-F238E27FC236}">
                <a16:creationId xmlns:a16="http://schemas.microsoft.com/office/drawing/2014/main" id="{AE73EBE0-CE7A-B956-E761-848BD328C7F0}"/>
              </a:ext>
            </a:extLst>
          </p:cNvPr>
          <p:cNvSpPr>
            <a:spLocks noGrp="1"/>
          </p:cNvSpPr>
          <p:nvPr>
            <p:ph idx="1"/>
          </p:nvPr>
        </p:nvSpPr>
        <p:spPr>
          <a:xfrm>
            <a:off x="581192" y="2180496"/>
            <a:ext cx="11029615" cy="4220304"/>
          </a:xfrm>
        </p:spPr>
        <p:txBody>
          <a:bodyPr>
            <a:normAutofit/>
          </a:bodyPr>
          <a:lstStyle/>
          <a:p>
            <a:pPr marL="0" indent="0" algn="just">
              <a:lnSpc>
                <a:spcPct val="150000"/>
              </a:lnSpc>
              <a:spcAft>
                <a:spcPts val="800"/>
              </a:spcAft>
              <a:buNone/>
            </a:pPr>
            <a:r>
              <a:rPr lang="en-US" sz="1800" dirty="0">
                <a:effectLst/>
                <a:latin typeface="Arial" panose="020B0604020202020204" pitchFamily="34" charset="0"/>
                <a:ea typeface="Calibri" panose="020F050202020403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ro-RO" sz="1800" dirty="0">
              <a:effectLst/>
              <a:latin typeface="Arial" panose="020B0604020202020204" pitchFamily="34" charset="0"/>
              <a:ea typeface="Calibri" panose="020F0502020204030204" pitchFamily="34" charset="0"/>
              <a:cs typeface="Arial" panose="020B0604020202020204" pitchFamily="34" charset="0"/>
            </a:endParaRPr>
          </a:p>
          <a:p>
            <a:endParaRPr lang="ro-RO" dirty="0"/>
          </a:p>
        </p:txBody>
      </p:sp>
    </p:spTree>
    <p:extLst>
      <p:ext uri="{BB962C8B-B14F-4D97-AF65-F5344CB8AC3E}">
        <p14:creationId xmlns:p14="http://schemas.microsoft.com/office/powerpoint/2010/main" val="2240933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9E4935-4986-F73E-6442-F716AD2EFB28}"/>
              </a:ext>
            </a:extLst>
          </p:cNvPr>
          <p:cNvPicPr>
            <a:picLocks noChangeAspect="1"/>
          </p:cNvPicPr>
          <p:nvPr/>
        </p:nvPicPr>
        <p:blipFill>
          <a:blip r:embed="rId3"/>
          <a:stretch>
            <a:fillRect/>
          </a:stretch>
        </p:blipFill>
        <p:spPr>
          <a:xfrm>
            <a:off x="5934296" y="2687216"/>
            <a:ext cx="6257704" cy="4170784"/>
          </a:xfrm>
          <a:prstGeom prst="rect">
            <a:avLst/>
          </a:prstGeom>
        </p:spPr>
      </p:pic>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581192" y="2180496"/>
            <a:ext cx="5995454" cy="4457696"/>
          </a:xfrm>
        </p:spPr>
        <p:txBody>
          <a:bodyPr>
            <a:normAutofit/>
          </a:bodyPr>
          <a:lstStyle/>
          <a:p>
            <a:pPr algn="just"/>
            <a:r>
              <a:rPr lang="en-US" sz="1900" dirty="0">
                <a:latin typeface="Arial" panose="020B0604020202020204" pitchFamily="34" charset="0"/>
                <a:cs typeface="Arial" panose="020B0604020202020204" pitchFamily="34" charset="0"/>
              </a:rPr>
              <a:t>Hospitality industry has high environmental impact.</a:t>
            </a:r>
          </a:p>
          <a:p>
            <a:pPr algn="just"/>
            <a:r>
              <a:rPr lang="en-US" sz="1900" dirty="0">
                <a:latin typeface="Arial" panose="020B0604020202020204" pitchFamily="34" charset="0"/>
                <a:cs typeface="Arial" panose="020B0604020202020204" pitchFamily="34" charset="0"/>
              </a:rPr>
              <a:t>Sustainability: A necessity, not a choice. </a:t>
            </a:r>
          </a:p>
          <a:p>
            <a:pPr algn="just"/>
            <a:r>
              <a:rPr lang="en-US" sz="1900" dirty="0">
                <a:latin typeface="Arial" panose="020B0604020202020204" pitchFamily="34" charset="0"/>
                <a:cs typeface="Arial" panose="020B0604020202020204" pitchFamily="34" charset="0"/>
              </a:rPr>
              <a:t>1972 environmental issues first put in spotlight at UN Conference in Stockholm</a:t>
            </a:r>
          </a:p>
          <a:p>
            <a:pPr algn="just"/>
            <a:r>
              <a:rPr lang="en-US" sz="1900" b="0" i="0" dirty="0">
                <a:solidFill>
                  <a:srgbClr val="424245"/>
                </a:solidFill>
                <a:effectLst/>
                <a:latin typeface="Arial" panose="020B0604020202020204" pitchFamily="34" charset="0"/>
                <a:cs typeface="Arial" panose="020B0604020202020204" pitchFamily="34" charset="0"/>
              </a:rPr>
              <a:t>From 2025 all countries must have </a:t>
            </a:r>
            <a:r>
              <a:rPr lang="en-US" sz="1900" dirty="0">
                <a:solidFill>
                  <a:srgbClr val="424245"/>
                </a:solidFill>
                <a:latin typeface="Arial" panose="020B0604020202020204" pitchFamily="34" charset="0"/>
                <a:cs typeface="Arial" panose="020B0604020202020204" pitchFamily="34" charset="0"/>
              </a:rPr>
              <a:t>N</a:t>
            </a:r>
            <a:r>
              <a:rPr lang="en-US" sz="1900" b="0" i="0" dirty="0">
                <a:solidFill>
                  <a:srgbClr val="424245"/>
                </a:solidFill>
                <a:effectLst/>
                <a:latin typeface="Arial" panose="020B0604020202020204" pitchFamily="34" charset="0"/>
                <a:cs typeface="Arial" panose="020B0604020202020204" pitchFamily="34" charset="0"/>
              </a:rPr>
              <a:t>ational climate plans (nationally determined contributions, or NDCs) </a:t>
            </a:r>
            <a:r>
              <a:rPr lang="en-US" sz="1900" dirty="0">
                <a:solidFill>
                  <a:srgbClr val="424245"/>
                </a:solidFill>
                <a:latin typeface="Arial" panose="020B0604020202020204" pitchFamily="34" charset="0"/>
                <a:cs typeface="Arial" panose="020B0604020202020204" pitchFamily="34" charset="0"/>
              </a:rPr>
              <a:t>(UN, 2024).</a:t>
            </a:r>
            <a:endParaRPr lang="en-US" sz="1900" dirty="0">
              <a:latin typeface="Arial" panose="020B0604020202020204" pitchFamily="34" charset="0"/>
              <a:cs typeface="Arial" panose="020B0604020202020204" pitchFamily="34" charset="0"/>
            </a:endParaRPr>
          </a:p>
          <a:p>
            <a:pPr algn="just"/>
            <a:r>
              <a:rPr lang="en-US" sz="1900" b="0" i="0" dirty="0">
                <a:solidFill>
                  <a:srgbClr val="424245"/>
                </a:solidFill>
                <a:effectLst/>
                <a:latin typeface="Arial" panose="020B0604020202020204" pitchFamily="34" charset="0"/>
                <a:cs typeface="Arial" panose="020B0604020202020204" pitchFamily="34" charset="0"/>
              </a:rPr>
              <a:t>They must be economy-wide—taking all industries, supply chains into account. </a:t>
            </a:r>
            <a:r>
              <a:rPr lang="en-US" sz="1900" dirty="0">
                <a:latin typeface="Arial" panose="020B0604020202020204" pitchFamily="34" charset="0"/>
                <a:cs typeface="Arial" panose="020B0604020202020204" pitchFamily="34" charset="0"/>
              </a:rPr>
              <a:t>Relevance: Regulatory compliance, customer demand, and operational efficiency.</a:t>
            </a:r>
          </a:p>
          <a:p>
            <a:pPr marL="0" indent="0">
              <a:buNone/>
            </a:pPr>
            <a:r>
              <a:rPr lang="en-US" sz="1900" dirty="0">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                                       (iStock, 2025)</a:t>
            </a:r>
          </a:p>
        </p:txBody>
      </p:sp>
    </p:spTree>
    <p:extLst>
      <p:ext uri="{BB962C8B-B14F-4D97-AF65-F5344CB8AC3E}">
        <p14:creationId xmlns:p14="http://schemas.microsoft.com/office/powerpoint/2010/main" val="3309998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 on the Sector</a:t>
            </a:r>
          </a:p>
        </p:txBody>
      </p:sp>
      <p:sp>
        <p:nvSpPr>
          <p:cNvPr id="3" name="Content Placeholder 2"/>
          <p:cNvSpPr>
            <a:spLocks noGrp="1"/>
          </p:cNvSpPr>
          <p:nvPr>
            <p:ph idx="1"/>
          </p:nvPr>
        </p:nvSpPr>
        <p:spPr>
          <a:xfrm>
            <a:off x="581192" y="1903445"/>
            <a:ext cx="5837193" cy="5299787"/>
          </a:xfrm>
        </p:spPr>
        <p:txBody>
          <a:bodyPr>
            <a:normAutofit/>
          </a:bodyPr>
          <a:lstStyle/>
          <a:p>
            <a:pPr algn="just"/>
            <a:r>
              <a:rPr lang="en-US" dirty="0">
                <a:latin typeface="Arial" panose="020B0604020202020204" pitchFamily="34" charset="0"/>
                <a:cs typeface="Arial" panose="020B0604020202020204" pitchFamily="34" charset="0"/>
              </a:rPr>
              <a:t>Global hotel industry: High resource consumption.</a:t>
            </a:r>
          </a:p>
          <a:p>
            <a:pPr algn="just"/>
            <a:r>
              <a:rPr lang="en-US" dirty="0">
                <a:latin typeface="Arial" panose="020B0604020202020204" pitchFamily="34" charset="0"/>
                <a:cs typeface="Arial" panose="020B0604020202020204" pitchFamily="34" charset="0"/>
              </a:rPr>
              <a:t>Key challenges: Energy use, waste generation, and climate change and biodiversity reduction.</a:t>
            </a:r>
          </a:p>
          <a:p>
            <a:pPr algn="just"/>
            <a:r>
              <a:rPr lang="en-US" dirty="0">
                <a:latin typeface="Arial" panose="020B0604020202020204" pitchFamily="34" charset="0"/>
                <a:ea typeface="Calibri" panose="020F0502020204030204" pitchFamily="34" charset="0"/>
                <a:cs typeface="Arial" panose="020B0604020202020204" pitchFamily="34" charset="0"/>
              </a:rPr>
              <a:t>F</a:t>
            </a:r>
            <a:r>
              <a:rPr lang="en-US" sz="1800" dirty="0">
                <a:effectLst/>
                <a:latin typeface="Arial" panose="020B0604020202020204" pitchFamily="34" charset="0"/>
                <a:ea typeface="Calibri" panose="020F0502020204030204" pitchFamily="34" charset="0"/>
                <a:cs typeface="Arial" panose="020B0604020202020204" pitchFamily="34" charset="0"/>
              </a:rPr>
              <a:t>ood waste gas emissions </a:t>
            </a:r>
            <a:r>
              <a:rPr lang="en-US" dirty="0">
                <a:latin typeface="Arial" panose="020B0604020202020204" pitchFamily="34" charset="0"/>
                <a:ea typeface="Calibri" panose="020F0502020204030204" pitchFamily="34" charset="0"/>
                <a:cs typeface="Arial" panose="020B0604020202020204" pitchFamily="34" charset="0"/>
              </a:rPr>
              <a:t>represent 8-10% of global greenhouse gas emissions (UN, 2024), they are </a:t>
            </a:r>
            <a:r>
              <a:rPr lang="en-US" sz="1800" dirty="0">
                <a:effectLst/>
                <a:latin typeface="Arial" panose="020B0604020202020204" pitchFamily="34" charset="0"/>
                <a:ea typeface="Calibri" panose="020F0502020204030204" pitchFamily="34" charset="0"/>
                <a:cs typeface="Arial" panose="020B0604020202020204" pitchFamily="34" charset="0"/>
              </a:rPr>
              <a:t>five times bigger than those from the aviation industry</a:t>
            </a:r>
            <a:r>
              <a:rPr lang="en-US" dirty="0">
                <a:latin typeface="Arial" panose="020B0604020202020204" pitchFamily="34" charset="0"/>
                <a:ea typeface="Calibri" panose="020F0502020204030204" pitchFamily="34" charset="0"/>
                <a:cs typeface="Arial" panose="020B0604020202020204" pitchFamily="34" charset="0"/>
              </a:rPr>
              <a:t>.</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algn="just"/>
            <a:r>
              <a:rPr lang="en-US" dirty="0">
                <a:latin typeface="Arial" panose="020B0604020202020204" pitchFamily="34" charset="0"/>
                <a:ea typeface="Calibri" panose="020F0502020204030204" pitchFamily="34" charset="0"/>
                <a:cs typeface="Arial" panose="020B0604020202020204" pitchFamily="34" charset="0"/>
              </a:rPr>
              <a:t>N</a:t>
            </a:r>
            <a:r>
              <a:rPr lang="en-US" sz="1800" dirty="0">
                <a:effectLst/>
                <a:latin typeface="Arial" panose="020B0604020202020204" pitchFamily="34" charset="0"/>
                <a:ea typeface="Calibri" panose="020F0502020204030204" pitchFamily="34" charset="0"/>
                <a:cs typeface="Arial" panose="020B0604020202020204" pitchFamily="34" charset="0"/>
              </a:rPr>
              <a:t>early 800 million people were starving in the world in 2022, while 1,05 billion tons of food was wasted (United Nations, 2024).</a:t>
            </a:r>
            <a:r>
              <a:rPr lang="en-US" sz="1800" dirty="0">
                <a:solidFill>
                  <a:srgbClr val="424245"/>
                </a:solidFill>
                <a:effectLst/>
                <a:latin typeface="Arial" panose="020B0604020202020204" pitchFamily="34" charset="0"/>
                <a:ea typeface="Calibri" panose="020F0502020204030204" pitchFamily="34" charset="0"/>
                <a:cs typeface="Arial" panose="020B0604020202020204" pitchFamily="34" charset="0"/>
              </a:rPr>
              <a:t> </a:t>
            </a:r>
            <a:endParaRPr lang="en-US" dirty="0">
              <a:solidFill>
                <a:srgbClr val="424245"/>
              </a:solidFill>
              <a:latin typeface="Arial" panose="020B0604020202020204" pitchFamily="34" charset="0"/>
              <a:ea typeface="Calibri" panose="020F0502020204030204" pitchFamily="34" charset="0"/>
              <a:cs typeface="Arial" panose="020B0604020202020204" pitchFamily="34" charset="0"/>
            </a:endParaRPr>
          </a:p>
          <a:p>
            <a:pPr algn="just"/>
            <a:r>
              <a:rPr lang="en-US" sz="1800" dirty="0">
                <a:effectLst/>
                <a:latin typeface="Arial" panose="020B0604020202020204" pitchFamily="34" charset="0"/>
                <a:ea typeface="Calibri" panose="020F0502020204030204" pitchFamily="34" charset="0"/>
                <a:cs typeface="Arial" panose="020B0604020202020204" pitchFamily="34" charset="0"/>
              </a:rPr>
              <a:t> UK hospitality: </a:t>
            </a:r>
            <a:r>
              <a:rPr lang="en-US" dirty="0">
                <a:latin typeface="Arial" panose="020B0604020202020204" pitchFamily="34" charset="0"/>
                <a:ea typeface="Calibri" panose="020F0502020204030204" pitchFamily="34" charset="0"/>
                <a:cs typeface="Arial" panose="020B0604020202020204" pitchFamily="34" charset="0"/>
              </a:rPr>
              <a:t>18% of food waste is created by the hospitality and food service industry every year. </a:t>
            </a:r>
          </a:p>
          <a:p>
            <a:pPr algn="just"/>
            <a:r>
              <a:rPr lang="en-US" dirty="0">
                <a:latin typeface="Arial" panose="020B0604020202020204" pitchFamily="34" charset="0"/>
                <a:ea typeface="Calibri" panose="020F0502020204030204" pitchFamily="34" charset="0"/>
                <a:cs typeface="Arial" panose="020B0604020202020204" pitchFamily="34" charset="0"/>
              </a:rPr>
              <a:t>One out of six meals is being wasted in UK hospitality (Sustainable Hospitality Alliance, 2021). </a:t>
            </a:r>
            <a:endParaRPr lang="en-US"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(SHA, 2021)</a:t>
            </a:r>
          </a:p>
          <a:p>
            <a:endParaRPr lang="en-US" dirty="0"/>
          </a:p>
        </p:txBody>
      </p:sp>
      <p:pic>
        <p:nvPicPr>
          <p:cNvPr id="5" name="Picture 4">
            <a:extLst>
              <a:ext uri="{FF2B5EF4-FFF2-40B4-BE49-F238E27FC236}">
                <a16:creationId xmlns:a16="http://schemas.microsoft.com/office/drawing/2014/main" id="{36DB8DC8-2ACD-ED10-AD14-FBAA865B1C2E}"/>
              </a:ext>
            </a:extLst>
          </p:cNvPr>
          <p:cNvPicPr>
            <a:picLocks noChangeAspect="1"/>
          </p:cNvPicPr>
          <p:nvPr/>
        </p:nvPicPr>
        <p:blipFill>
          <a:blip r:embed="rId3"/>
          <a:stretch>
            <a:fillRect/>
          </a:stretch>
        </p:blipFill>
        <p:spPr>
          <a:xfrm>
            <a:off x="6371074" y="3517640"/>
            <a:ext cx="5665999" cy="3191195"/>
          </a:xfrm>
          <a:prstGeom prst="rect">
            <a:avLst/>
          </a:prstGeom>
        </p:spPr>
      </p:pic>
    </p:spTree>
    <p:extLst>
      <p:ext uri="{BB962C8B-B14F-4D97-AF65-F5344CB8AC3E}">
        <p14:creationId xmlns:p14="http://schemas.microsoft.com/office/powerpoint/2010/main" val="2791544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 Overview</a:t>
            </a:r>
          </a:p>
        </p:txBody>
      </p:sp>
      <p:sp>
        <p:nvSpPr>
          <p:cNvPr id="3" name="Content Placeholder 2"/>
          <p:cNvSpPr>
            <a:spLocks noGrp="1"/>
          </p:cNvSpPr>
          <p:nvPr>
            <p:ph idx="1"/>
          </p:nvPr>
        </p:nvSpPr>
        <p:spPr>
          <a:xfrm>
            <a:off x="581193" y="2180496"/>
            <a:ext cx="6490168" cy="4593528"/>
          </a:xfrm>
        </p:spPr>
        <p:txBody>
          <a:bodyPr>
            <a:normAutofit lnSpcReduction="10000"/>
          </a:bodyPr>
          <a:lstStyle/>
          <a:p>
            <a:r>
              <a:rPr lang="en-US" sz="1800" dirty="0">
                <a:effectLst/>
                <a:latin typeface="Times New Roman" panose="02020603050405020304" pitchFamily="18" charset="0"/>
                <a:ea typeface="Calibri" panose="020F0502020204030204" pitchFamily="34" charset="0"/>
              </a:rPr>
              <a:t> </a:t>
            </a:r>
            <a:r>
              <a:rPr lang="en-US" sz="1700" dirty="0">
                <a:effectLst/>
                <a:latin typeface="Arial" panose="020B0604020202020204" pitchFamily="34" charset="0"/>
                <a:ea typeface="Calibri" panose="020F0502020204030204" pitchFamily="34" charset="0"/>
                <a:cs typeface="Arial" panose="020B0604020202020204" pitchFamily="34" charset="0"/>
              </a:rPr>
              <a:t>United Nations Conference in Stockholm in 1972 “was the first world conference to make environment a major </a:t>
            </a:r>
            <a:r>
              <a:rPr lang="en-GB" sz="1700" dirty="0">
                <a:effectLst/>
                <a:latin typeface="Arial" panose="020B0604020202020204" pitchFamily="34" charset="0"/>
                <a:ea typeface="Calibri" panose="020F0502020204030204" pitchFamily="34" charset="0"/>
                <a:cs typeface="Arial" panose="020B0604020202020204" pitchFamily="34" charset="0"/>
              </a:rPr>
              <a:t>issue (UN, 1972)</a:t>
            </a:r>
          </a:p>
          <a:p>
            <a:r>
              <a:rPr lang="en-GB" sz="1700" dirty="0">
                <a:latin typeface="Arial" panose="020B0604020202020204" pitchFamily="34" charset="0"/>
                <a:cs typeface="Arial" panose="020B0604020202020204" pitchFamily="34" charset="0"/>
              </a:rPr>
              <a:t>Sustainability</a:t>
            </a:r>
            <a:r>
              <a:rPr lang="en-US" sz="1700" dirty="0">
                <a:latin typeface="Arial" panose="020B0604020202020204" pitchFamily="34" charset="0"/>
                <a:cs typeface="Arial" panose="020B0604020202020204" pitchFamily="34" charset="0"/>
              </a:rPr>
              <a:t> in hospitality since the 1990s.</a:t>
            </a:r>
          </a:p>
          <a:p>
            <a:r>
              <a:rPr lang="en-US" sz="1700" dirty="0">
                <a:latin typeface="Arial" panose="020B0604020202020204" pitchFamily="34" charset="0"/>
                <a:cs typeface="Arial" panose="020B0604020202020204" pitchFamily="34" charset="0"/>
              </a:rPr>
              <a:t>Key theories: Triple Bottom Line (Elkington, 1994)  Stakeholder Theory (Mahajan </a:t>
            </a:r>
            <a:r>
              <a:rPr lang="en-US" sz="1700" i="1" dirty="0">
                <a:latin typeface="Arial" panose="020B0604020202020204" pitchFamily="34" charset="0"/>
                <a:cs typeface="Arial" panose="020B0604020202020204" pitchFamily="34" charset="0"/>
              </a:rPr>
              <a:t>et al</a:t>
            </a:r>
            <a:r>
              <a:rPr lang="en-US" sz="1700" dirty="0">
                <a:latin typeface="Arial" panose="020B0604020202020204" pitchFamily="34" charset="0"/>
                <a:cs typeface="Arial" panose="020B0604020202020204" pitchFamily="34" charset="0"/>
              </a:rPr>
              <a:t>.,2023), Circular Economy (European Parliament, 2023)</a:t>
            </a:r>
          </a:p>
          <a:p>
            <a:r>
              <a:rPr lang="en-US" sz="1700" dirty="0">
                <a:latin typeface="Arial" panose="020B0604020202020204" pitchFamily="34" charset="0"/>
                <a:cs typeface="Arial" panose="020B0604020202020204" pitchFamily="34" charset="0"/>
              </a:rPr>
              <a:t>Trends: Smart tech for energy, reducing single-use plastics, AI use, local sourcing. </a:t>
            </a:r>
          </a:p>
          <a:p>
            <a:r>
              <a:rPr lang="en-US" sz="1700" dirty="0">
                <a:latin typeface="Arial" panose="020B0604020202020204" pitchFamily="34" charset="0"/>
                <a:cs typeface="Arial" panose="020B0604020202020204" pitchFamily="34" charset="0"/>
              </a:rPr>
              <a:t>Sustainability=paradox (highlighted as issue 50 years ago, but still little has been achieved)</a:t>
            </a:r>
          </a:p>
          <a:p>
            <a:r>
              <a:rPr lang="en-US" sz="1700" dirty="0">
                <a:latin typeface="Arial" panose="020B0604020202020204" pitchFamily="34" charset="0"/>
                <a:cs typeface="Arial" panose="020B0604020202020204" pitchFamily="34" charset="0"/>
              </a:rPr>
              <a:t>Sustainable practices can have good effects overall, for environment, business and people, but others adopt opposite approach: “greenwashing” saying but not doing…</a:t>
            </a:r>
          </a:p>
          <a:p>
            <a:pPr marL="0" indent="0">
              <a:buNone/>
            </a:pPr>
            <a:r>
              <a:rPr lang="en-US" sz="1400" dirty="0">
                <a:latin typeface="Arial" panose="020B0604020202020204" pitchFamily="34" charset="0"/>
                <a:cs typeface="Arial" panose="020B0604020202020204" pitchFamily="34" charset="0"/>
              </a:rPr>
              <a:t>                                                                           (Harvard Business School, 2020)</a:t>
            </a:r>
          </a:p>
          <a:p>
            <a:endParaRPr lang="en-US" sz="1700" dirty="0">
              <a:latin typeface="Arial" panose="020B0604020202020204" pitchFamily="34" charset="0"/>
              <a:cs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1C45DD01-0F50-A2BF-B957-31BEBAD7BB67}"/>
              </a:ext>
            </a:extLst>
          </p:cNvPr>
          <p:cNvPicPr>
            <a:picLocks noChangeAspect="1"/>
          </p:cNvPicPr>
          <p:nvPr/>
        </p:nvPicPr>
        <p:blipFill>
          <a:blip r:embed="rId3"/>
          <a:stretch>
            <a:fillRect/>
          </a:stretch>
        </p:blipFill>
        <p:spPr>
          <a:xfrm>
            <a:off x="7340082" y="1819469"/>
            <a:ext cx="4851918" cy="3678303"/>
          </a:xfrm>
          <a:prstGeom prst="rect">
            <a:avLst/>
          </a:prstGeom>
        </p:spPr>
      </p:pic>
    </p:spTree>
    <p:extLst>
      <p:ext uri="{BB962C8B-B14F-4D97-AF65-F5344CB8AC3E}">
        <p14:creationId xmlns:p14="http://schemas.microsoft.com/office/powerpoint/2010/main" val="2446041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Food waste management revolution</a:t>
            </a:r>
          </a:p>
        </p:txBody>
      </p:sp>
      <p:sp>
        <p:nvSpPr>
          <p:cNvPr id="3" name="Content Placeholder 2"/>
          <p:cNvSpPr>
            <a:spLocks noGrp="1"/>
          </p:cNvSpPr>
          <p:nvPr>
            <p:ph idx="1"/>
          </p:nvPr>
        </p:nvSpPr>
        <p:spPr>
          <a:xfrm>
            <a:off x="581192" y="2007777"/>
            <a:ext cx="6267477" cy="2517570"/>
          </a:xfrm>
        </p:spPr>
        <p:txBody>
          <a:bodyPr>
            <a:normAutofit/>
          </a:bodyPr>
          <a:lstStyle/>
          <a:p>
            <a:r>
              <a:rPr lang="en-US" dirty="0"/>
              <a:t> </a:t>
            </a:r>
            <a:r>
              <a:rPr lang="en-US" sz="1600" dirty="0">
                <a:latin typeface="Arial" panose="020B0604020202020204" pitchFamily="34" charset="0"/>
                <a:cs typeface="Arial" panose="020B0604020202020204" pitchFamily="34" charset="0"/>
              </a:rPr>
              <a:t>Marriott, Hilton, Hyatt and Accor food waste strategies and results</a:t>
            </a:r>
          </a:p>
          <a:p>
            <a:r>
              <a:rPr lang="en-US" sz="1600" dirty="0">
                <a:latin typeface="Arial" panose="020B0604020202020204" pitchFamily="34" charset="0"/>
                <a:cs typeface="Arial" panose="020B0604020202020204" pitchFamily="34" charset="0"/>
              </a:rPr>
              <a:t>Winnow, Green Ramadan, Felix project, Too god to go,</a:t>
            </a:r>
          </a:p>
          <a:p>
            <a:r>
              <a:rPr lang="en-US" sz="1600" dirty="0">
                <a:latin typeface="Arial" panose="020B0604020202020204" pitchFamily="34" charset="0"/>
                <a:cs typeface="Arial" panose="020B0604020202020204" pitchFamily="34" charset="0"/>
              </a:rPr>
              <a:t>Best practices: Waste reduction, biodiversity protection. Challenges for smaller hotels: Limited resources and expertise.</a:t>
            </a:r>
          </a:p>
          <a:p>
            <a:r>
              <a:rPr lang="en-US" sz="1600" dirty="0">
                <a:latin typeface="Arial" panose="020B0604020202020204" pitchFamily="34" charset="0"/>
                <a:cs typeface="Arial" panose="020B0604020202020204" pitchFamily="34" charset="0"/>
              </a:rPr>
              <a:t>Importance of collaboration and shared knowledge.</a:t>
            </a:r>
          </a:p>
          <a:p>
            <a:r>
              <a:rPr lang="en-US" sz="1600" dirty="0"/>
              <a:t>(</a:t>
            </a:r>
            <a:r>
              <a:rPr lang="en-US" sz="1600" dirty="0">
                <a:latin typeface="Arial" panose="020B0604020202020204" pitchFamily="34" charset="0"/>
                <a:cs typeface="Arial" panose="020B0604020202020204" pitchFamily="34" charset="0"/>
              </a:rPr>
              <a:t>Winnow, 2025) (Hyatt, 2025)</a:t>
            </a:r>
            <a:endParaRPr lang="en-US" sz="1600" dirty="0"/>
          </a:p>
          <a:p>
            <a:endParaRPr lang="en-US" dirty="0"/>
          </a:p>
        </p:txBody>
      </p:sp>
      <p:pic>
        <p:nvPicPr>
          <p:cNvPr id="1026" name="Picture 2" descr="Winnow Vision 3">
            <a:extLst>
              <a:ext uri="{FF2B5EF4-FFF2-40B4-BE49-F238E27FC236}">
                <a16:creationId xmlns:a16="http://schemas.microsoft.com/office/drawing/2014/main" id="{CE30D451-9EC3-1D54-FBC1-9A83509CE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9973" y="3987868"/>
            <a:ext cx="4473153" cy="298210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8DEDE81-882A-018C-DA32-7BA909B3E789}"/>
              </a:ext>
            </a:extLst>
          </p:cNvPr>
          <p:cNvPicPr>
            <a:picLocks noChangeAspect="1"/>
          </p:cNvPicPr>
          <p:nvPr/>
        </p:nvPicPr>
        <p:blipFill>
          <a:blip r:embed="rId4"/>
          <a:stretch>
            <a:fillRect/>
          </a:stretch>
        </p:blipFill>
        <p:spPr>
          <a:xfrm>
            <a:off x="6707666" y="1913673"/>
            <a:ext cx="5093227" cy="2705777"/>
          </a:xfrm>
          <a:prstGeom prst="rect">
            <a:avLst/>
          </a:prstGeom>
        </p:spPr>
      </p:pic>
    </p:spTree>
    <p:extLst>
      <p:ext uri="{BB962C8B-B14F-4D97-AF65-F5344CB8AC3E}">
        <p14:creationId xmlns:p14="http://schemas.microsoft.com/office/powerpoint/2010/main" val="421254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 and Framework</a:t>
            </a:r>
          </a:p>
        </p:txBody>
      </p:sp>
      <p:sp>
        <p:nvSpPr>
          <p:cNvPr id="3" name="Content Placeholder 2"/>
          <p:cNvSpPr>
            <a:spLocks noGrp="1"/>
          </p:cNvSpPr>
          <p:nvPr>
            <p:ph idx="1"/>
          </p:nvPr>
        </p:nvSpPr>
        <p:spPr>
          <a:xfrm>
            <a:off x="581193" y="2267339"/>
            <a:ext cx="6715346" cy="3591460"/>
          </a:xfrm>
        </p:spPr>
        <p:txBody>
          <a:bodyPr/>
          <a:lstStyle/>
          <a:p>
            <a:r>
              <a:rPr lang="en-US" dirty="0">
                <a:latin typeface="Arial" panose="020B0604020202020204" pitchFamily="34" charset="0"/>
                <a:cs typeface="Arial" panose="020B0604020202020204" pitchFamily="34" charset="0"/>
              </a:rPr>
              <a:t>Research approach: </a:t>
            </a:r>
            <a:r>
              <a:rPr lang="en-US" dirty="0" err="1">
                <a:latin typeface="Arial" panose="020B0604020202020204" pitchFamily="34" charset="0"/>
                <a:cs typeface="Arial" panose="020B0604020202020204" pitchFamily="34" charset="0"/>
              </a:rPr>
              <a:t>Netnography</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Topic identified during family holidays, observing food wasted at hotels</a:t>
            </a:r>
          </a:p>
          <a:p>
            <a:r>
              <a:rPr lang="en-US" dirty="0">
                <a:latin typeface="Arial" panose="020B0604020202020204" pitchFamily="34" charset="0"/>
                <a:cs typeface="Arial" panose="020B0604020202020204" pitchFamily="34" charset="0"/>
              </a:rPr>
              <a:t>Qualitative, secondary analysis of main hotel brands’ sustainability efforts</a:t>
            </a:r>
          </a:p>
          <a:p>
            <a:r>
              <a:rPr lang="en-US" dirty="0">
                <a:latin typeface="Arial" panose="020B0604020202020204" pitchFamily="34" charset="0"/>
                <a:cs typeface="Arial" panose="020B0604020202020204" pitchFamily="34" charset="0"/>
              </a:rPr>
              <a:t>Framework: PEST analysis of sustainability impacts.</a:t>
            </a:r>
          </a:p>
          <a:p>
            <a:r>
              <a:rPr lang="en-US" dirty="0">
                <a:latin typeface="Arial" panose="020B0604020202020204" pitchFamily="34" charset="0"/>
                <a:cs typeface="Arial" panose="020B0604020202020204" pitchFamily="34" charset="0"/>
              </a:rPr>
              <a:t>Practical insights from case study and industry examples.</a:t>
            </a:r>
          </a:p>
          <a:p>
            <a:pPr marL="0" indent="0">
              <a:buNone/>
            </a:pPr>
            <a:r>
              <a:rPr lang="en-US" dirty="0">
                <a:latin typeface="Arial" panose="020B0604020202020204" pitchFamily="34" charset="0"/>
                <a:cs typeface="Arial" panose="020B0604020202020204" pitchFamily="34" charset="0"/>
              </a:rPr>
              <a:t>(Statista, 2024)</a:t>
            </a:r>
          </a:p>
          <a:p>
            <a:endParaRPr lang="en-US" dirty="0"/>
          </a:p>
        </p:txBody>
      </p:sp>
      <p:pic>
        <p:nvPicPr>
          <p:cNvPr id="5" name="Picture 4">
            <a:extLst>
              <a:ext uri="{FF2B5EF4-FFF2-40B4-BE49-F238E27FC236}">
                <a16:creationId xmlns:a16="http://schemas.microsoft.com/office/drawing/2014/main" id="{2E700D65-1642-0C3E-ECC9-6AE395F42622}"/>
              </a:ext>
            </a:extLst>
          </p:cNvPr>
          <p:cNvPicPr>
            <a:picLocks noChangeAspect="1"/>
          </p:cNvPicPr>
          <p:nvPr/>
        </p:nvPicPr>
        <p:blipFill>
          <a:blip r:embed="rId3"/>
          <a:stretch>
            <a:fillRect/>
          </a:stretch>
        </p:blipFill>
        <p:spPr>
          <a:xfrm>
            <a:off x="7092070" y="1903445"/>
            <a:ext cx="4812236" cy="4812236"/>
          </a:xfrm>
          <a:prstGeom prst="rect">
            <a:avLst/>
          </a:prstGeom>
        </p:spPr>
      </p:pic>
    </p:spTree>
    <p:extLst>
      <p:ext uri="{BB962C8B-B14F-4D97-AF65-F5344CB8AC3E}">
        <p14:creationId xmlns:p14="http://schemas.microsoft.com/office/powerpoint/2010/main" val="1842686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Political Factors</a:t>
            </a:r>
          </a:p>
        </p:txBody>
      </p:sp>
      <p:sp>
        <p:nvSpPr>
          <p:cNvPr id="3" name="Content Placeholder 2"/>
          <p:cNvSpPr>
            <a:spLocks noGrp="1"/>
          </p:cNvSpPr>
          <p:nvPr>
            <p:ph idx="1"/>
          </p:nvPr>
        </p:nvSpPr>
        <p:spPr>
          <a:xfrm>
            <a:off x="581193" y="2901820"/>
            <a:ext cx="5138472" cy="3806890"/>
          </a:xfrm>
        </p:spPr>
        <p:txBody>
          <a:bodyPr/>
          <a:lstStyle/>
          <a:p>
            <a:r>
              <a:rPr lang="en-US" dirty="0">
                <a:latin typeface="Arial" panose="020B0604020202020204" pitchFamily="34" charset="0"/>
                <a:cs typeface="Arial" panose="020B0604020202020204" pitchFamily="34" charset="0"/>
              </a:rPr>
              <a:t>Stringent regulations (e.g., UK Net Zero Strategy, EU Green Deal, One Planet).</a:t>
            </a:r>
          </a:p>
          <a:p>
            <a:r>
              <a:rPr lang="en-US" dirty="0">
                <a:latin typeface="Arial" panose="020B0604020202020204" pitchFamily="34" charset="0"/>
                <a:cs typeface="Arial" panose="020B0604020202020204" pitchFamily="34" charset="0"/>
              </a:rPr>
              <a:t>Compliance ensures legal adherence and brand reputation.</a:t>
            </a:r>
          </a:p>
          <a:p>
            <a:r>
              <a:rPr lang="en-US" dirty="0">
                <a:latin typeface="Arial" panose="020B0604020202020204" pitchFamily="34" charset="0"/>
                <a:cs typeface="Arial" panose="020B0604020202020204" pitchFamily="34" charset="0"/>
              </a:rPr>
              <a:t>Challenges: Complex policies for smaller establishments</a:t>
            </a:r>
          </a:p>
          <a:p>
            <a:pPr marL="0" indent="0">
              <a:buNone/>
            </a:pPr>
            <a:r>
              <a:rPr lang="en-US" dirty="0">
                <a:latin typeface="Arial" panose="020B0604020202020204" pitchFamily="34" charset="0"/>
                <a:cs typeface="Arial" panose="020B0604020202020204" pitchFamily="34" charset="0"/>
              </a:rPr>
              <a:t>(GOV.UK, 2021) (One Planet, 2025)</a:t>
            </a:r>
          </a:p>
        </p:txBody>
      </p:sp>
      <p:pic>
        <p:nvPicPr>
          <p:cNvPr id="4" name="Picture 3"/>
          <p:cNvPicPr>
            <a:picLocks noChangeAspect="1"/>
          </p:cNvPicPr>
          <p:nvPr/>
        </p:nvPicPr>
        <p:blipFill>
          <a:blip r:embed="rId3"/>
          <a:stretch>
            <a:fillRect/>
          </a:stretch>
        </p:blipFill>
        <p:spPr>
          <a:xfrm>
            <a:off x="8084314" y="2180495"/>
            <a:ext cx="3526493" cy="3678303"/>
          </a:xfrm>
          <a:prstGeom prst="rect">
            <a:avLst/>
          </a:prstGeom>
        </p:spPr>
      </p:pic>
      <p:pic>
        <p:nvPicPr>
          <p:cNvPr id="5" name="Picture 4">
            <a:extLst>
              <a:ext uri="{FF2B5EF4-FFF2-40B4-BE49-F238E27FC236}">
                <a16:creationId xmlns:a16="http://schemas.microsoft.com/office/drawing/2014/main" id="{CCBA0DE6-38E0-A6CA-FD04-D0914BDC58CF}"/>
              </a:ext>
            </a:extLst>
          </p:cNvPr>
          <p:cNvPicPr>
            <a:picLocks noChangeAspect="1"/>
          </p:cNvPicPr>
          <p:nvPr/>
        </p:nvPicPr>
        <p:blipFill>
          <a:blip r:embed="rId4"/>
          <a:stretch>
            <a:fillRect/>
          </a:stretch>
        </p:blipFill>
        <p:spPr>
          <a:xfrm>
            <a:off x="1102956" y="2050402"/>
            <a:ext cx="2857500" cy="685800"/>
          </a:xfrm>
          <a:prstGeom prst="rect">
            <a:avLst/>
          </a:prstGeom>
        </p:spPr>
      </p:pic>
    </p:spTree>
    <p:extLst>
      <p:ext uri="{BB962C8B-B14F-4D97-AF65-F5344CB8AC3E}">
        <p14:creationId xmlns:p14="http://schemas.microsoft.com/office/powerpoint/2010/main" val="3891208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Economic Factors</a:t>
            </a:r>
          </a:p>
        </p:txBody>
      </p:sp>
      <p:sp>
        <p:nvSpPr>
          <p:cNvPr id="3" name="Content Placeholder 2"/>
          <p:cNvSpPr>
            <a:spLocks noGrp="1"/>
          </p:cNvSpPr>
          <p:nvPr>
            <p:ph idx="1"/>
          </p:nvPr>
        </p:nvSpPr>
        <p:spPr>
          <a:xfrm>
            <a:off x="581193" y="2509520"/>
            <a:ext cx="7252167" cy="3349279"/>
          </a:xfrm>
        </p:spPr>
        <p:txBody>
          <a:bodyPr/>
          <a:lstStyle/>
          <a:p>
            <a:r>
              <a:rPr lang="en-US" dirty="0">
                <a:latin typeface="Arial" panose="020B0604020202020204" pitchFamily="34" charset="0"/>
                <a:cs typeface="Arial" panose="020B0604020202020204" pitchFamily="34" charset="0"/>
              </a:rPr>
              <a:t>High initial costs, long-term savings.</a:t>
            </a:r>
          </a:p>
          <a:p>
            <a:r>
              <a:rPr lang="en-US" dirty="0">
                <a:latin typeface="Arial" panose="020B0604020202020204" pitchFamily="34" charset="0"/>
                <a:cs typeface="Arial" panose="020B0604020202020204" pitchFamily="34" charset="0"/>
              </a:rPr>
              <a:t>Novotel 20% energy reduction through LED lighting and efficient HVAC.</a:t>
            </a:r>
          </a:p>
          <a:p>
            <a:r>
              <a:rPr lang="en-US" dirty="0">
                <a:latin typeface="Arial" panose="020B0604020202020204" pitchFamily="34" charset="0"/>
                <a:cs typeface="Arial" panose="020B0604020202020204" pitchFamily="34" charset="0"/>
              </a:rPr>
              <a:t>Government incentives: Tax breaks, grants for renewable energy.</a:t>
            </a:r>
          </a:p>
          <a:p>
            <a:r>
              <a:rPr lang="en-US" dirty="0">
                <a:latin typeface="Arial" panose="020B0604020202020204" pitchFamily="34" charset="0"/>
                <a:cs typeface="Arial" panose="020B0604020202020204" pitchFamily="34" charset="0"/>
              </a:rPr>
              <a:t>Sustainability as a competitive advantage</a:t>
            </a:r>
            <a:r>
              <a:rPr lang="en-US" dirty="0"/>
              <a:t>.</a:t>
            </a:r>
          </a:p>
          <a:p>
            <a:pPr marL="0" indent="0">
              <a:buNone/>
            </a:pPr>
            <a:r>
              <a:rPr lang="en-US" dirty="0"/>
              <a:t>                                                                                   (</a:t>
            </a:r>
            <a:r>
              <a:rPr lang="en-US" sz="1400" dirty="0" err="1">
                <a:latin typeface="Arial" panose="020B0604020202020204" pitchFamily="34" charset="0"/>
                <a:cs typeface="Arial" panose="020B0604020202020204" pitchFamily="34" charset="0"/>
              </a:rPr>
              <a:t>depositphotos</a:t>
            </a:r>
            <a:r>
              <a:rPr lang="en-US" sz="1400" dirty="0">
                <a:latin typeface="Arial" panose="020B0604020202020204" pitchFamily="34" charset="0"/>
                <a:cs typeface="Arial" panose="020B0604020202020204" pitchFamily="34" charset="0"/>
              </a:rPr>
              <a:t>, 2025</a:t>
            </a:r>
            <a:r>
              <a:rPr lang="en-US" dirty="0"/>
              <a:t>)</a:t>
            </a:r>
          </a:p>
        </p:txBody>
      </p:sp>
      <p:pic>
        <p:nvPicPr>
          <p:cNvPr id="4" name="Picture 3"/>
          <p:cNvPicPr>
            <a:picLocks noChangeAspect="1"/>
          </p:cNvPicPr>
          <p:nvPr/>
        </p:nvPicPr>
        <p:blipFill>
          <a:blip r:embed="rId3"/>
          <a:stretch>
            <a:fillRect/>
          </a:stretch>
        </p:blipFill>
        <p:spPr>
          <a:xfrm>
            <a:off x="7970428" y="2246990"/>
            <a:ext cx="3857677" cy="3621140"/>
          </a:xfrm>
          <a:prstGeom prst="rect">
            <a:avLst/>
          </a:prstGeom>
        </p:spPr>
      </p:pic>
    </p:spTree>
    <p:extLst>
      <p:ext uri="{BB962C8B-B14F-4D97-AF65-F5344CB8AC3E}">
        <p14:creationId xmlns:p14="http://schemas.microsoft.com/office/powerpoint/2010/main" val="3971966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and technological Factors</a:t>
            </a:r>
          </a:p>
        </p:txBody>
      </p:sp>
      <p:sp>
        <p:nvSpPr>
          <p:cNvPr id="3" name="Content Placeholder 2"/>
          <p:cNvSpPr>
            <a:spLocks noGrp="1"/>
          </p:cNvSpPr>
          <p:nvPr>
            <p:ph idx="1"/>
          </p:nvPr>
        </p:nvSpPr>
        <p:spPr>
          <a:xfrm>
            <a:off x="1288899" y="2150017"/>
            <a:ext cx="7374088" cy="4110824"/>
          </a:xfrm>
        </p:spPr>
        <p:txBody>
          <a:bodyPr>
            <a:normAutofit/>
          </a:bodyPr>
          <a:lstStyle/>
          <a:p>
            <a:r>
              <a:rPr lang="en-US" dirty="0">
                <a:latin typeface="Arial" panose="020B0604020202020204" pitchFamily="34" charset="0"/>
                <a:cs typeface="Arial" panose="020B0604020202020204" pitchFamily="34" charset="0"/>
              </a:rPr>
              <a:t>Rising demand for eco-friendly accommodations (70% preference).</a:t>
            </a:r>
          </a:p>
          <a:p>
            <a:r>
              <a:rPr lang="en-US" dirty="0">
                <a:latin typeface="Arial" panose="020B0604020202020204" pitchFamily="34" charset="0"/>
                <a:cs typeface="Arial" panose="020B0604020202020204" pitchFamily="34" charset="0"/>
              </a:rPr>
              <a:t>Local sourcing and waste reduction resonate with guests.</a:t>
            </a:r>
          </a:p>
          <a:p>
            <a:r>
              <a:rPr lang="en-US" dirty="0">
                <a:latin typeface="Arial" panose="020B0604020202020204" pitchFamily="34" charset="0"/>
                <a:cs typeface="Arial" panose="020B0604020202020204" pitchFamily="34" charset="0"/>
              </a:rPr>
              <a:t>Employee engagement boosts morale and responsibility.</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Role of smart systems in energy and water efficiency.</a:t>
            </a:r>
          </a:p>
          <a:p>
            <a:r>
              <a:rPr lang="en-US" dirty="0">
                <a:latin typeface="Arial" panose="020B0604020202020204" pitchFamily="34" charset="0"/>
                <a:cs typeface="Arial" panose="020B0604020202020204" pitchFamily="34" charset="0"/>
              </a:rPr>
              <a:t>Examples: Automated lighting and real-time energy monitoring.</a:t>
            </a:r>
          </a:p>
          <a:p>
            <a:r>
              <a:rPr lang="en-US" dirty="0">
                <a:latin typeface="Arial" panose="020B0604020202020204" pitchFamily="34" charset="0"/>
                <a:cs typeface="Arial" panose="020B0604020202020204" pitchFamily="34" charset="0"/>
              </a:rPr>
              <a:t>Continuous improvement through data-driven insights.</a:t>
            </a:r>
          </a:p>
          <a:p>
            <a:r>
              <a:rPr lang="en-US" dirty="0">
                <a:latin typeface="Arial" panose="020B0604020202020204" pitchFamily="34" charset="0"/>
                <a:cs typeface="Arial" panose="020B0604020202020204" pitchFamily="34" charset="0"/>
              </a:rPr>
              <a:t>AI food waste monitoring systems: Winnow</a:t>
            </a:r>
          </a:p>
          <a:p>
            <a:endParaRPr lang="en-US" dirty="0"/>
          </a:p>
          <a:p>
            <a:endParaRPr lang="en-US" dirty="0"/>
          </a:p>
        </p:txBody>
      </p:sp>
      <p:pic>
        <p:nvPicPr>
          <p:cNvPr id="4" name="Picture 3"/>
          <p:cNvPicPr>
            <a:picLocks noChangeAspect="1"/>
          </p:cNvPicPr>
          <p:nvPr/>
        </p:nvPicPr>
        <p:blipFill>
          <a:blip r:embed="rId3"/>
          <a:stretch>
            <a:fillRect/>
          </a:stretch>
        </p:blipFill>
        <p:spPr>
          <a:xfrm>
            <a:off x="8184988" y="2479042"/>
            <a:ext cx="2881119" cy="1128592"/>
          </a:xfrm>
          <a:prstGeom prst="rect">
            <a:avLst/>
          </a:prstGeom>
        </p:spPr>
      </p:pic>
      <p:pic>
        <p:nvPicPr>
          <p:cNvPr id="5" name="Picture 4">
            <a:extLst>
              <a:ext uri="{FF2B5EF4-FFF2-40B4-BE49-F238E27FC236}">
                <a16:creationId xmlns:a16="http://schemas.microsoft.com/office/drawing/2014/main" id="{A8CA2A30-3D38-00F3-D834-B9CAC7A9E936}"/>
              </a:ext>
            </a:extLst>
          </p:cNvPr>
          <p:cNvPicPr>
            <a:picLocks noChangeAspect="1"/>
          </p:cNvPicPr>
          <p:nvPr/>
        </p:nvPicPr>
        <p:blipFill>
          <a:blip r:embed="rId4"/>
          <a:stretch>
            <a:fillRect/>
          </a:stretch>
        </p:blipFill>
        <p:spPr>
          <a:xfrm>
            <a:off x="8184988" y="3705895"/>
            <a:ext cx="3282334" cy="2941101"/>
          </a:xfrm>
          <a:prstGeom prst="rect">
            <a:avLst/>
          </a:prstGeom>
        </p:spPr>
      </p:pic>
    </p:spTree>
    <p:extLst>
      <p:ext uri="{BB962C8B-B14F-4D97-AF65-F5344CB8AC3E}">
        <p14:creationId xmlns:p14="http://schemas.microsoft.com/office/powerpoint/2010/main" val="1693586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581193" y="2180496"/>
            <a:ext cx="6805128" cy="3678303"/>
          </a:xfrm>
        </p:spPr>
        <p:txBody>
          <a:bodyPr/>
          <a:lstStyle/>
          <a:p>
            <a:r>
              <a:rPr lang="en-US" dirty="0">
                <a:latin typeface="Arial" panose="020B0604020202020204" pitchFamily="34" charset="0"/>
                <a:cs typeface="Arial" panose="020B0604020202020204" pitchFamily="34" charset="0"/>
              </a:rPr>
              <a:t>Sustainability: Strategic imperative for the hospitality industry.</a:t>
            </a:r>
          </a:p>
          <a:p>
            <a:r>
              <a:rPr lang="en-US" dirty="0">
                <a:latin typeface="Arial" panose="020B0604020202020204" pitchFamily="34" charset="0"/>
                <a:cs typeface="Arial" panose="020B0604020202020204" pitchFamily="34" charset="0"/>
              </a:rPr>
              <a:t>Marriott, Hyatt, Accor show that sustainable initiatives can be successful and bring customer loyalty and improved performance.</a:t>
            </a:r>
          </a:p>
          <a:p>
            <a:r>
              <a:rPr lang="en-US" dirty="0">
                <a:latin typeface="Arial" panose="020B0604020202020204" pitchFamily="34" charset="0"/>
                <a:cs typeface="Arial" panose="020B0604020202020204" pitchFamily="34" charset="0"/>
              </a:rPr>
              <a:t>Environmental, economic, and social dimensions must align- triple bottom line</a:t>
            </a:r>
          </a:p>
          <a:p>
            <a:r>
              <a:rPr lang="en-US" dirty="0">
                <a:latin typeface="Arial" panose="020B0604020202020204" pitchFamily="34" charset="0"/>
                <a:cs typeface="Arial" panose="020B0604020202020204" pitchFamily="34" charset="0"/>
              </a:rPr>
              <a:t>Closing thought:  “Sustainability secures a better tomorrow for all.”</a:t>
            </a:r>
          </a:p>
          <a:p>
            <a:pPr marL="0" indent="0">
              <a:buNone/>
            </a:pPr>
            <a:r>
              <a:rPr lang="en-US" sz="1400" dirty="0">
                <a:latin typeface="Arial" panose="020B0604020202020204" pitchFamily="34" charset="0"/>
                <a:cs typeface="Arial" panose="020B0604020202020204" pitchFamily="34" charset="0"/>
              </a:rPr>
              <a:t>(Green Key, 2024)</a:t>
            </a:r>
          </a:p>
          <a:p>
            <a:endParaRPr lang="en-US" dirty="0">
              <a:latin typeface="Arial" panose="020B0604020202020204" pitchFamily="34" charset="0"/>
              <a:cs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84190A66-2B4D-A47F-2CC3-E7AE785D2BB0}"/>
              </a:ext>
            </a:extLst>
          </p:cNvPr>
          <p:cNvPicPr>
            <a:picLocks noChangeAspect="1"/>
          </p:cNvPicPr>
          <p:nvPr/>
        </p:nvPicPr>
        <p:blipFill>
          <a:blip r:embed="rId3"/>
          <a:stretch>
            <a:fillRect/>
          </a:stretch>
        </p:blipFill>
        <p:spPr>
          <a:xfrm>
            <a:off x="7190792" y="3107094"/>
            <a:ext cx="5001208" cy="3750906"/>
          </a:xfrm>
          <a:prstGeom prst="rect">
            <a:avLst/>
          </a:prstGeom>
        </p:spPr>
      </p:pic>
    </p:spTree>
    <p:extLst>
      <p:ext uri="{BB962C8B-B14F-4D97-AF65-F5344CB8AC3E}">
        <p14:creationId xmlns:p14="http://schemas.microsoft.com/office/powerpoint/2010/main" val="3172183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C68401-9BD1-06DB-CFBA-563C80B57ADC}"/>
              </a:ext>
            </a:extLst>
          </p:cNvPr>
          <p:cNvPicPr>
            <a:picLocks noChangeAspect="1"/>
          </p:cNvPicPr>
          <p:nvPr/>
        </p:nvPicPr>
        <p:blipFill>
          <a:blip r:embed="rId3"/>
          <a:stretch>
            <a:fillRect/>
          </a:stretch>
        </p:blipFill>
        <p:spPr>
          <a:xfrm>
            <a:off x="5840144" y="2267868"/>
            <a:ext cx="6351855" cy="4590131"/>
          </a:xfrm>
          <a:prstGeom prst="rect">
            <a:avLst/>
          </a:prstGeom>
        </p:spPr>
      </p:pic>
      <p:sp>
        <p:nvSpPr>
          <p:cNvPr id="2" name="Title 1"/>
          <p:cNvSpPr>
            <a:spLocks noGrp="1"/>
          </p:cNvSpPr>
          <p:nvPr>
            <p:ph type="title"/>
          </p:nvPr>
        </p:nvSpPr>
        <p:spPr>
          <a:xfrm>
            <a:off x="581192" y="702156"/>
            <a:ext cx="11052008" cy="1013800"/>
          </a:xfrm>
        </p:spPr>
        <p:txBody>
          <a:bodyPr/>
          <a:lstStyle/>
          <a:p>
            <a:r>
              <a:rPr lang="en-US" dirty="0"/>
              <a:t>Recommendations</a:t>
            </a:r>
          </a:p>
        </p:txBody>
      </p:sp>
      <p:sp>
        <p:nvSpPr>
          <p:cNvPr id="3" name="Content Placeholder 2"/>
          <p:cNvSpPr>
            <a:spLocks noGrp="1"/>
          </p:cNvSpPr>
          <p:nvPr>
            <p:ph idx="1"/>
          </p:nvPr>
        </p:nvSpPr>
        <p:spPr>
          <a:xfrm>
            <a:off x="581192" y="2267869"/>
            <a:ext cx="6175208" cy="3678303"/>
          </a:xfrm>
        </p:spPr>
        <p:txBody>
          <a:bodyPr>
            <a:normAutofit fontScale="85000" lnSpcReduction="10000"/>
          </a:bodyPr>
          <a:lstStyle/>
          <a:p>
            <a:r>
              <a:rPr lang="en-US" sz="1900" dirty="0">
                <a:latin typeface="Arial" panose="020B0604020202020204" pitchFamily="34" charset="0"/>
                <a:cs typeface="Arial" panose="020B0604020202020204" pitchFamily="34" charset="0"/>
              </a:rPr>
              <a:t>Enhance stakeholder engagement through training and awareness.</a:t>
            </a:r>
          </a:p>
          <a:p>
            <a:r>
              <a:rPr lang="en-US" sz="1900" dirty="0">
                <a:latin typeface="Arial" panose="020B0604020202020204" pitchFamily="34" charset="0"/>
                <a:cs typeface="Arial" panose="020B0604020202020204" pitchFamily="34" charset="0"/>
              </a:rPr>
              <a:t>Collaborate with industry partners for shared resources (local universities/food tech colleges)</a:t>
            </a:r>
          </a:p>
          <a:p>
            <a:r>
              <a:rPr lang="en-US" sz="1900" dirty="0">
                <a:latin typeface="Arial" panose="020B0604020202020204" pitchFamily="34" charset="0"/>
                <a:cs typeface="Arial" panose="020B0604020202020204" pitchFamily="34" charset="0"/>
              </a:rPr>
              <a:t>Adopt circular economy principles for waste </a:t>
            </a:r>
            <a:r>
              <a:rPr lang="en-US" sz="1900" dirty="0" err="1">
                <a:latin typeface="Arial" panose="020B0604020202020204" pitchFamily="34" charset="0"/>
                <a:cs typeface="Arial" panose="020B0604020202020204" pitchFamily="34" charset="0"/>
              </a:rPr>
              <a:t>minimisation</a:t>
            </a:r>
            <a:r>
              <a:rPr lang="en-US" sz="1900" dirty="0">
                <a:latin typeface="Arial" panose="020B0604020202020204" pitchFamily="34" charset="0"/>
                <a:cs typeface="Arial" panose="020B0604020202020204" pitchFamily="34" charset="0"/>
              </a:rPr>
              <a:t>.</a:t>
            </a:r>
          </a:p>
          <a:p>
            <a:r>
              <a:rPr lang="en-US" sz="1900" dirty="0">
                <a:latin typeface="Arial" panose="020B0604020202020204" pitchFamily="34" charset="0"/>
                <a:cs typeface="Arial" panose="020B0604020202020204" pitchFamily="34" charset="0"/>
              </a:rPr>
              <a:t>Invest in advanced technologies (e.g., AI-driven systems).</a:t>
            </a:r>
          </a:p>
          <a:p>
            <a:r>
              <a:rPr lang="en-US" sz="1900" dirty="0">
                <a:latin typeface="Arial" panose="020B0604020202020204" pitchFamily="34" charset="0"/>
                <a:cs typeface="Arial" panose="020B0604020202020204" pitchFamily="34" charset="0"/>
              </a:rPr>
              <a:t>Promote transparency via regular sustainability reporting.</a:t>
            </a:r>
          </a:p>
          <a:p>
            <a:r>
              <a:rPr lang="en-US" sz="1900" dirty="0">
                <a:latin typeface="Arial" panose="020B0604020202020204" pitchFamily="34" charset="0"/>
                <a:cs typeface="Arial" panose="020B0604020202020204" pitchFamily="34" charset="0"/>
              </a:rPr>
              <a:t>Encourage research and innovation to adapt to challenges.</a:t>
            </a:r>
          </a:p>
          <a:p>
            <a:pPr marL="0" indent="0">
              <a:buNone/>
            </a:pPr>
            <a:r>
              <a:rPr lang="en-US" sz="19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iStockphoto, 2025)</a:t>
            </a:r>
          </a:p>
          <a:p>
            <a:endParaRPr lang="en-US" dirty="0"/>
          </a:p>
        </p:txBody>
      </p:sp>
    </p:spTree>
    <p:extLst>
      <p:ext uri="{BB962C8B-B14F-4D97-AF65-F5344CB8AC3E}">
        <p14:creationId xmlns:p14="http://schemas.microsoft.com/office/powerpoint/2010/main" val="3327461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560439" y="2043404"/>
            <a:ext cx="11385755" cy="5663682"/>
          </a:xfrm>
        </p:spPr>
        <p:txBody>
          <a:bodyPr>
            <a:noAutofit/>
          </a:bodyPr>
          <a:lstStyle/>
          <a:p>
            <a:pPr marL="0" indent="0">
              <a:buNone/>
            </a:pPr>
            <a:endParaRPr lang="en-US" sz="900" dirty="0">
              <a:latin typeface="Arial" panose="020B0604020202020204" pitchFamily="34" charset="0"/>
              <a:cs typeface="Arial" panose="020B0604020202020204" pitchFamily="34" charset="0"/>
            </a:endParaRPr>
          </a:p>
          <a:p>
            <a:pPr algn="just">
              <a:lnSpc>
                <a:spcPct val="150000"/>
              </a:lnSpc>
            </a:pPr>
            <a:r>
              <a:rPr lang="en-US" sz="900" dirty="0">
                <a:effectLst/>
                <a:latin typeface="Arial" panose="020B0604020202020204" pitchFamily="34" charset="0"/>
                <a:ea typeface="Calibri" panose="020F0502020204030204" pitchFamily="34" charset="0"/>
                <a:cs typeface="Arial" panose="020B0604020202020204" pitchFamily="34" charset="0"/>
              </a:rPr>
              <a:t>Accor (2024) </a:t>
            </a:r>
            <a:r>
              <a:rPr lang="en-US" sz="900" i="1" dirty="0">
                <a:effectLst/>
                <a:latin typeface="Arial" panose="020B0604020202020204" pitchFamily="34" charset="0"/>
                <a:ea typeface="Calibri" panose="020F0502020204030204" pitchFamily="34" charset="0"/>
                <a:cs typeface="Arial" panose="020B0604020202020204" pitchFamily="34" charset="0"/>
              </a:rPr>
              <a:t>Stories of change: Food waste</a:t>
            </a:r>
            <a:r>
              <a:rPr lang="en-US" sz="900" dirty="0">
                <a:effectLst/>
                <a:latin typeface="Arial" panose="020B0604020202020204" pitchFamily="34" charset="0"/>
                <a:ea typeface="Calibri" panose="020F0502020204030204" pitchFamily="34" charset="0"/>
                <a:cs typeface="Arial" panose="020B0604020202020204" pitchFamily="34" charset="0"/>
              </a:rPr>
              <a:t>. Available at: </a:t>
            </a:r>
            <a:r>
              <a:rPr lang="en-US" sz="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https://group.accor.com/en/Actualites/2024/03/stories-of-change-food-waste</a:t>
            </a:r>
            <a:r>
              <a:rPr lang="en-US" sz="900" dirty="0">
                <a:effectLst/>
                <a:latin typeface="Arial" panose="020B0604020202020204" pitchFamily="34" charset="0"/>
                <a:ea typeface="Calibri" panose="020F0502020204030204" pitchFamily="34" charset="0"/>
                <a:cs typeface="Arial" panose="020B0604020202020204" pitchFamily="34" charset="0"/>
              </a:rPr>
              <a:t> (Accessed: 03 February 2025).</a:t>
            </a:r>
            <a:endParaRPr lang="en-US" sz="900" dirty="0">
              <a:latin typeface="Arial" panose="020B0604020202020204" pitchFamily="34" charset="0"/>
              <a:cs typeface="Arial" panose="020B0604020202020204" pitchFamily="34" charset="0"/>
            </a:endParaRPr>
          </a:p>
          <a:p>
            <a:r>
              <a:rPr lang="en-US" sz="900" dirty="0">
                <a:latin typeface="Arial" panose="020B0604020202020204" pitchFamily="34" charset="0"/>
                <a:cs typeface="Arial" panose="020B0604020202020204" pitchFamily="34" charset="0"/>
              </a:rPr>
              <a:t>Costa, V. and Costa, C. (2022) </a:t>
            </a:r>
            <a:r>
              <a:rPr lang="en-US" sz="900" i="1" dirty="0">
                <a:latin typeface="Arial" panose="020B0604020202020204" pitchFamily="34" charset="0"/>
                <a:cs typeface="Arial" panose="020B0604020202020204" pitchFamily="34" charset="0"/>
              </a:rPr>
              <a:t>Sustainability and competitiveness in the hospitality industry</a:t>
            </a:r>
            <a:r>
              <a:rPr lang="en-US" sz="900" dirty="0">
                <a:latin typeface="Arial" panose="020B0604020202020204" pitchFamily="34" charset="0"/>
                <a:cs typeface="Arial" panose="020B0604020202020204" pitchFamily="34" charset="0"/>
              </a:rPr>
              <a:t>. Hershey, Pennsylvania: Business Science Reference.</a:t>
            </a:r>
          </a:p>
          <a:p>
            <a:pPr>
              <a:lnSpc>
                <a:spcPct val="107000"/>
              </a:lnSpc>
              <a:spcAft>
                <a:spcPts val="800"/>
              </a:spcAft>
            </a:pPr>
            <a:r>
              <a:rPr lang="en-US" sz="900" dirty="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Deposiphotos</a:t>
            </a:r>
            <a:r>
              <a:rPr lang="en-US" sz="9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(2025)  Economic growth word cloud. Available at: https://depositphotos.com/photos/economic-growth-word-cloud.html</a:t>
            </a:r>
            <a:r>
              <a:rPr lang="en-US" sz="900" kern="100" dirty="0">
                <a:latin typeface="Arial" panose="020B0604020202020204" pitchFamily="34" charset="0"/>
                <a:cs typeface="Arial" panose="020B0604020202020204" pitchFamily="34" charset="0"/>
              </a:rPr>
              <a:t> (Accessed: 10 February 2025).</a:t>
            </a:r>
            <a:endParaRPr lang="en-US" sz="900" dirty="0">
              <a:latin typeface="Arial" panose="020B0604020202020204" pitchFamily="34" charset="0"/>
              <a:cs typeface="Arial" panose="020B0604020202020204" pitchFamily="34" charset="0"/>
            </a:endParaRPr>
          </a:p>
          <a:p>
            <a:r>
              <a:rPr lang="en-US" sz="900" dirty="0">
                <a:latin typeface="Arial" panose="020B0604020202020204" pitchFamily="34" charset="0"/>
                <a:cs typeface="Arial" panose="020B0604020202020204" pitchFamily="34" charset="0"/>
              </a:rPr>
              <a:t>Dillard, J., </a:t>
            </a:r>
            <a:r>
              <a:rPr lang="en-US" sz="900" dirty="0" err="1">
                <a:latin typeface="Arial" panose="020B0604020202020204" pitchFamily="34" charset="0"/>
                <a:cs typeface="Arial" panose="020B0604020202020204" pitchFamily="34" charset="0"/>
              </a:rPr>
              <a:t>Dujon</a:t>
            </a:r>
            <a:r>
              <a:rPr lang="en-US" sz="900" dirty="0">
                <a:latin typeface="Arial" panose="020B0604020202020204" pitchFamily="34" charset="0"/>
                <a:cs typeface="Arial" panose="020B0604020202020204" pitchFamily="34" charset="0"/>
              </a:rPr>
              <a:t>, V. and King, M. (2009</a:t>
            </a:r>
            <a:r>
              <a:rPr lang="en-US" sz="900" i="1" dirty="0">
                <a:latin typeface="Arial" panose="020B0604020202020204" pitchFamily="34" charset="0"/>
                <a:cs typeface="Arial" panose="020B0604020202020204" pitchFamily="34" charset="0"/>
              </a:rPr>
              <a:t>) Understanding the Social Dimension of Sustainability</a:t>
            </a:r>
            <a:r>
              <a:rPr lang="en-US" sz="900" dirty="0">
                <a:latin typeface="Arial" panose="020B0604020202020204" pitchFamily="34" charset="0"/>
                <a:cs typeface="Arial" panose="020B0604020202020204" pitchFamily="34" charset="0"/>
              </a:rPr>
              <a:t>. New York: Routledge.</a:t>
            </a:r>
          </a:p>
          <a:p>
            <a:r>
              <a:rPr lang="en-US" sz="900" dirty="0">
                <a:latin typeface="Arial" panose="020B0604020202020204" pitchFamily="34" charset="0"/>
                <a:cs typeface="Arial" panose="020B0604020202020204" pitchFamily="34" charset="0"/>
              </a:rPr>
              <a:t>Edgell, D. (2019) </a:t>
            </a:r>
            <a:r>
              <a:rPr lang="en-US" sz="900" i="1" dirty="0">
                <a:latin typeface="Arial" panose="020B0604020202020204" pitchFamily="34" charset="0"/>
                <a:cs typeface="Arial" panose="020B0604020202020204" pitchFamily="34" charset="0"/>
              </a:rPr>
              <a:t>Managing Sustainable Tourism: A Legacy for the Future</a:t>
            </a:r>
            <a:r>
              <a:rPr lang="en-US" sz="900" dirty="0">
                <a:latin typeface="Arial" panose="020B0604020202020204" pitchFamily="34" charset="0"/>
                <a:cs typeface="Arial" panose="020B0604020202020204" pitchFamily="34" charset="0"/>
              </a:rPr>
              <a:t>. 3rd ed. London: Routledge.</a:t>
            </a:r>
          </a:p>
          <a:p>
            <a:r>
              <a:rPr lang="en-US" sz="900" dirty="0">
                <a:latin typeface="Arial" panose="020B0604020202020204" pitchFamily="34" charset="0"/>
                <a:cs typeface="Arial" panose="020B0604020202020204" pitchFamily="34" charset="0"/>
              </a:rPr>
              <a:t>Ford, R. and Sturman, M. (2020) </a:t>
            </a:r>
            <a:r>
              <a:rPr lang="en-US" sz="900" i="1" dirty="0">
                <a:latin typeface="Arial" panose="020B0604020202020204" pitchFamily="34" charset="0"/>
                <a:cs typeface="Arial" panose="020B0604020202020204" pitchFamily="34" charset="0"/>
              </a:rPr>
              <a:t>Managing Hospitality </a:t>
            </a:r>
            <a:r>
              <a:rPr lang="en-US" sz="900" i="1" dirty="0" err="1">
                <a:latin typeface="Arial" panose="020B0604020202020204" pitchFamily="34" charset="0"/>
                <a:cs typeface="Arial" panose="020B0604020202020204" pitchFamily="34" charset="0"/>
              </a:rPr>
              <a:t>Organisations</a:t>
            </a:r>
            <a:r>
              <a:rPr lang="en-US" sz="900" dirty="0">
                <a:latin typeface="Arial" panose="020B0604020202020204" pitchFamily="34" charset="0"/>
                <a:cs typeface="Arial" panose="020B0604020202020204" pitchFamily="34" charset="0"/>
              </a:rPr>
              <a:t>. 2nd ed. London: Sage.</a:t>
            </a:r>
            <a:endParaRPr lang="en-US" sz="9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endParaRPr>
          </a:p>
          <a:p>
            <a:r>
              <a:rPr lang="en-US" sz="9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Green Key (2024) </a:t>
            </a:r>
            <a:r>
              <a:rPr lang="en-US" sz="900" i="1"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Transforming environmental challenges into sustainable solutions</a:t>
            </a:r>
            <a:r>
              <a:rPr lang="en-US" sz="9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Available at:  https://www.greenkey.global/good-practices-ideas/2024/10/17/transforming-environmental-challenges-into-sustainable-solutions-mexicos-green-key-hotels</a:t>
            </a:r>
            <a:r>
              <a:rPr lang="en-US" sz="900" dirty="0">
                <a:latin typeface="Arial" panose="020B0604020202020204" pitchFamily="34" charset="0"/>
                <a:cs typeface="Arial" panose="020B0604020202020204" pitchFamily="34" charset="0"/>
              </a:rPr>
              <a:t> (Accessed: 05 February 2025).</a:t>
            </a:r>
          </a:p>
          <a:p>
            <a:r>
              <a:rPr lang="en-US" sz="900" dirty="0">
                <a:effectLst/>
                <a:latin typeface="Arial" panose="020B0604020202020204" pitchFamily="34" charset="0"/>
                <a:ea typeface="Calibri" panose="020F0502020204030204" pitchFamily="34" charset="0"/>
                <a:cs typeface="Arial" panose="020B0604020202020204" pitchFamily="34" charset="0"/>
              </a:rPr>
              <a:t>GOV.UK (2021) </a:t>
            </a:r>
            <a:r>
              <a:rPr lang="en-US" sz="900" i="1" dirty="0">
                <a:effectLst/>
                <a:latin typeface="Arial" panose="020B0604020202020204" pitchFamily="34" charset="0"/>
                <a:ea typeface="Calibri" panose="020F0502020204030204" pitchFamily="34" charset="0"/>
                <a:cs typeface="Arial" panose="020B0604020202020204" pitchFamily="34" charset="0"/>
              </a:rPr>
              <a:t>Net Zero Strategy: Build back greener</a:t>
            </a:r>
            <a:r>
              <a:rPr lang="en-US" sz="900" dirty="0">
                <a:effectLst/>
                <a:latin typeface="Arial" panose="020B0604020202020204" pitchFamily="34" charset="0"/>
                <a:ea typeface="Calibri" panose="020F0502020204030204" pitchFamily="34" charset="0"/>
                <a:cs typeface="Arial" panose="020B0604020202020204" pitchFamily="34" charset="0"/>
              </a:rPr>
              <a:t>. Available at: https://www.gov.uk/government/publications/net-zero-strategy (Accessed: 03 February 2025).</a:t>
            </a:r>
          </a:p>
          <a:p>
            <a:r>
              <a:rPr lang="en-US" sz="9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Harvard Business School (2020) </a:t>
            </a:r>
            <a:r>
              <a:rPr lang="en-US" sz="900" i="1"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What is the triple bottom line</a:t>
            </a:r>
            <a:r>
              <a:rPr lang="en-US" sz="9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Available at: https://online.hbs.edu/blog/post/what-is-the-triple-bottom-line</a:t>
            </a:r>
            <a:r>
              <a:rPr lang="en-US" sz="900" dirty="0">
                <a:latin typeface="Arial" panose="020B0604020202020204" pitchFamily="34" charset="0"/>
                <a:cs typeface="Arial" panose="020B0604020202020204" pitchFamily="34" charset="0"/>
              </a:rPr>
              <a:t> (Accessed: 09 February 2025).</a:t>
            </a:r>
          </a:p>
          <a:p>
            <a:pPr>
              <a:lnSpc>
                <a:spcPct val="150000"/>
              </a:lnSpc>
            </a:pPr>
            <a:r>
              <a:rPr lang="en-US" sz="900" dirty="0">
                <a:effectLst/>
                <a:latin typeface="Arial" panose="020B0604020202020204" pitchFamily="34" charset="0"/>
                <a:ea typeface="Calibri" panose="020F0502020204030204" pitchFamily="34" charset="0"/>
                <a:cs typeface="Arial" panose="020B0604020202020204" pitchFamily="34" charset="0"/>
              </a:rPr>
              <a:t>Hotel Management (2024) </a:t>
            </a:r>
            <a:r>
              <a:rPr lang="en-US" sz="900" i="1" dirty="0">
                <a:effectLst/>
                <a:latin typeface="Arial" panose="020B0604020202020204" pitchFamily="34" charset="0"/>
                <a:ea typeface="Calibri" panose="020F0502020204030204" pitchFamily="34" charset="0"/>
                <a:cs typeface="Arial" panose="020B0604020202020204" pitchFamily="34" charset="0"/>
              </a:rPr>
              <a:t>Hyatt Regency calls in army of insects to tackle food waste on a major scale. </a:t>
            </a:r>
            <a:r>
              <a:rPr lang="en-US" sz="900" dirty="0">
                <a:effectLst/>
                <a:latin typeface="Arial" panose="020B0604020202020204" pitchFamily="34" charset="0"/>
                <a:ea typeface="Calibri" panose="020F0502020204030204" pitchFamily="34" charset="0"/>
                <a:cs typeface="Arial" panose="020B0604020202020204" pitchFamily="34" charset="0"/>
              </a:rPr>
              <a:t>Available at: https://www.hotelmanagement.com.au/2024/08/05/hyatt-regency-sydney-calls-in-army-of-insects-to-tackle-food-waste-on-a-major-scale/ (Accessed: 03 February 2025).</a:t>
            </a:r>
          </a:p>
          <a:p>
            <a:pPr>
              <a:lnSpc>
                <a:spcPct val="150000"/>
              </a:lnSpc>
            </a:pPr>
            <a:r>
              <a:rPr lang="en-US" sz="900" dirty="0">
                <a:effectLst/>
                <a:latin typeface="Arial" panose="020B0604020202020204" pitchFamily="34" charset="0"/>
                <a:ea typeface="Calibri" panose="020F0502020204030204" pitchFamily="34" charset="0"/>
                <a:cs typeface="Arial" panose="020B0604020202020204" pitchFamily="34" charset="0"/>
                <a:hlinkClick r:id="rId7"/>
              </a:rPr>
              <a:t>iStock photo (2025) Food waste awareness day. Available at: https://www.istockphoto.com/vector/dont-waste-food-world-food-day-and-international-awareness-day-on-food-loss-and-gm1328691066-412668216</a:t>
            </a:r>
            <a:r>
              <a:rPr lang="en-US" sz="900" dirty="0">
                <a:latin typeface="Arial" panose="020B0604020202020204" pitchFamily="34" charset="0"/>
                <a:ea typeface="Calibri" panose="020F0502020204030204" pitchFamily="34" charset="0"/>
                <a:cs typeface="Arial" panose="020B0604020202020204" pitchFamily="34" charset="0"/>
              </a:rPr>
              <a:t> (Accessed: 24 February 2025).</a:t>
            </a:r>
            <a:endParaRPr lang="en-US" sz="9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900" dirty="0">
                <a:effectLst/>
                <a:latin typeface="Arial" panose="020B0604020202020204" pitchFamily="34" charset="0"/>
                <a:ea typeface="Calibri" panose="020F0502020204030204" pitchFamily="34" charset="0"/>
                <a:cs typeface="Arial" panose="020B0604020202020204" pitchFamily="34" charset="0"/>
              </a:rPr>
              <a:t>One Planet (2025) </a:t>
            </a:r>
            <a:r>
              <a:rPr lang="en-US" sz="900" i="1" dirty="0">
                <a:effectLst/>
                <a:latin typeface="Arial" panose="020B0604020202020204" pitchFamily="34" charset="0"/>
                <a:ea typeface="Calibri" panose="020F0502020204030204" pitchFamily="34" charset="0"/>
                <a:cs typeface="Arial" panose="020B0604020202020204" pitchFamily="34" charset="0"/>
              </a:rPr>
              <a:t>Tourism Climate Action: Glasgow Declaration</a:t>
            </a:r>
            <a:r>
              <a:rPr lang="en-US" sz="900" dirty="0">
                <a:effectLst/>
                <a:latin typeface="Arial" panose="020B0604020202020204" pitchFamily="34" charset="0"/>
                <a:ea typeface="Calibri" panose="020F0502020204030204" pitchFamily="34" charset="0"/>
                <a:cs typeface="Arial" panose="020B0604020202020204" pitchFamily="34" charset="0"/>
              </a:rPr>
              <a:t>. Available at: https://www.oneplanetnetwork.org/programmes/sustainable-tourism/glasgow-declaration/policy-guidance (Accessed: 02 February 2025)</a:t>
            </a:r>
          </a:p>
          <a:p>
            <a:r>
              <a:rPr lang="en-US" sz="9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Statista (2024) Total Annual household waste produced in selected countries. Available at:  https://www.statista.com/chart/24350/total-annual-household-waste-produced-in-selected-countries/</a:t>
            </a:r>
            <a:r>
              <a:rPr lang="en-US" sz="900" dirty="0">
                <a:latin typeface="Arial" panose="020B0604020202020204" pitchFamily="34" charset="0"/>
                <a:cs typeface="Arial" panose="020B0604020202020204" pitchFamily="34" charset="0"/>
              </a:rPr>
              <a:t> (Accessed: 05 February 2025).</a:t>
            </a:r>
          </a:p>
          <a:p>
            <a:r>
              <a:rPr lang="en-US" sz="9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United Nations (2024) Food loss and food waste account. Available at: https://unfccc.int/news/food-loss-and-waste-account-for-8-10-of-annual-global-greenhouse-gas-emissions-cost-usd-1-trillion</a:t>
            </a:r>
            <a:r>
              <a:rPr lang="en-US" sz="900" dirty="0">
                <a:latin typeface="Arial" panose="020B0604020202020204" pitchFamily="34" charset="0"/>
                <a:cs typeface="Arial" panose="020B0604020202020204" pitchFamily="34" charset="0"/>
              </a:rPr>
              <a:t> (Accessed: 09 February 2025).</a:t>
            </a:r>
          </a:p>
          <a:p>
            <a:r>
              <a:rPr lang="en-US" sz="900" dirty="0">
                <a:latin typeface="Arial" panose="020B0604020202020204" pitchFamily="34" charset="0"/>
                <a:cs typeface="Arial" panose="020B0604020202020204" pitchFamily="34" charset="0"/>
              </a:rPr>
              <a:t>Winnow Solutions (2025) </a:t>
            </a:r>
            <a:r>
              <a:rPr lang="en-US" sz="900" i="1" dirty="0">
                <a:latin typeface="Arial" panose="020B0604020202020204" pitchFamily="34" charset="0"/>
                <a:cs typeface="Arial" panose="020B0604020202020204" pitchFamily="34" charset="0"/>
              </a:rPr>
              <a:t>Accor Hotels and Winnow are working together to cut food waste</a:t>
            </a:r>
            <a:r>
              <a:rPr lang="en-US" sz="900" dirty="0">
                <a:latin typeface="Arial" panose="020B0604020202020204" pitchFamily="34" charset="0"/>
                <a:cs typeface="Arial" panose="020B0604020202020204" pitchFamily="34" charset="0"/>
              </a:rPr>
              <a:t>. Available at: </a:t>
            </a:r>
            <a:r>
              <a:rPr lang="en-US" sz="900" dirty="0">
                <a:latin typeface="Arial" panose="020B0604020202020204" pitchFamily="34" charset="0"/>
                <a:cs typeface="Arial" panose="020B0604020202020204" pitchFamily="34" charset="0"/>
                <a:hlinkClick r:id="rId10"/>
              </a:rPr>
              <a:t>https://info.winnowsolutions.com/accorhotels-and-winnow-are-working-together-to-cut-food-waste</a:t>
            </a:r>
            <a:r>
              <a:rPr lang="en-US" sz="900" dirty="0">
                <a:latin typeface="Arial" panose="020B0604020202020204" pitchFamily="34" charset="0"/>
                <a:cs typeface="Arial" panose="020B0604020202020204" pitchFamily="34" charset="0"/>
              </a:rPr>
              <a:t>. (Accessed: 23 February 2025).</a:t>
            </a:r>
          </a:p>
          <a:p>
            <a:pPr marL="0" indent="0">
              <a:lnSpc>
                <a:spcPct val="150000"/>
              </a:lnSpc>
              <a:buNone/>
            </a:pPr>
            <a:r>
              <a:rPr lang="en-US" sz="900" dirty="0">
                <a:effectLst/>
                <a:latin typeface="Arial" panose="020B0604020202020204" pitchFamily="34" charset="0"/>
                <a:ea typeface="Calibri" panose="020F0502020204030204" pitchFamily="34" charset="0"/>
                <a:cs typeface="Arial" panose="020B0604020202020204" pitchFamily="34" charset="0"/>
              </a:rPr>
              <a:t>.</a:t>
            </a:r>
            <a:endParaRPr lang="en-US" sz="900" dirty="0">
              <a:latin typeface="Arial" panose="020B0604020202020204" pitchFamily="34" charset="0"/>
              <a:cs typeface="Arial" panose="020B0604020202020204" pitchFamily="34" charset="0"/>
            </a:endParaRPr>
          </a:p>
          <a:p>
            <a:pPr>
              <a:lnSpc>
                <a:spcPct val="150000"/>
              </a:lnSpc>
            </a:pPr>
            <a:endParaRPr lang="en-US" sz="900" dirty="0">
              <a:latin typeface="Arial" panose="020B0604020202020204" pitchFamily="34" charset="0"/>
              <a:cs typeface="Arial" panose="020B0604020202020204" pitchFamily="34" charset="0"/>
            </a:endParaRPr>
          </a:p>
          <a:p>
            <a:endParaRPr lang="ro-RO" sz="900" dirty="0">
              <a:effectLst/>
              <a:latin typeface="Arial" panose="020B0604020202020204" pitchFamily="34" charset="0"/>
              <a:ea typeface="Calibri" panose="020F0502020204030204" pitchFamily="34" charset="0"/>
              <a:cs typeface="Arial" panose="020B0604020202020204" pitchFamily="34" charset="0"/>
            </a:endParaRPr>
          </a:p>
          <a:p>
            <a:endParaRPr lang="en-US" sz="900" dirty="0">
              <a:latin typeface="Arial" panose="020B0604020202020204" pitchFamily="34" charset="0"/>
              <a:cs typeface="Arial" panose="020B0604020202020204" pitchFamily="34" charset="0"/>
            </a:endParaRPr>
          </a:p>
          <a:p>
            <a:endParaRPr lang="en-US" sz="1000" dirty="0"/>
          </a:p>
          <a:p>
            <a:endParaRPr lang="en-US" sz="500" dirty="0"/>
          </a:p>
        </p:txBody>
      </p:sp>
    </p:spTree>
    <p:extLst>
      <p:ext uri="{BB962C8B-B14F-4D97-AF65-F5344CB8AC3E}">
        <p14:creationId xmlns:p14="http://schemas.microsoft.com/office/powerpoint/2010/main" val="630494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Don’T</a:t>
            </a:r>
            <a:r>
              <a:rPr lang="en-US" dirty="0"/>
              <a:t> Waste FOOD</a:t>
            </a:r>
          </a:p>
        </p:txBody>
      </p:sp>
      <p:sp>
        <p:nvSpPr>
          <p:cNvPr id="3" name="Content Placeholder 2"/>
          <p:cNvSpPr>
            <a:spLocks noGrp="1"/>
          </p:cNvSpPr>
          <p:nvPr>
            <p:ph idx="1"/>
          </p:nvPr>
        </p:nvSpPr>
        <p:spPr>
          <a:xfrm>
            <a:off x="581193" y="2341984"/>
            <a:ext cx="10867468" cy="4786604"/>
          </a:xfrm>
        </p:spPr>
        <p:txBody>
          <a:bodyPr>
            <a:normAutofit/>
          </a:bodyPr>
          <a:lstStyle/>
          <a:p>
            <a:r>
              <a:rPr lang="en-US" sz="2800" dirty="0">
                <a:latin typeface="Arial" panose="020B0604020202020204" pitchFamily="34" charset="0"/>
                <a:cs typeface="Arial" panose="020B0604020202020204" pitchFamily="34" charset="0"/>
              </a:rPr>
              <a:t>Thank you! </a:t>
            </a:r>
          </a:p>
          <a:p>
            <a:r>
              <a:rPr lang="en-US" sz="2800" dirty="0">
                <a:latin typeface="Arial" panose="020B0604020202020204" pitchFamily="34" charset="0"/>
                <a:cs typeface="Arial" panose="020B0604020202020204" pitchFamily="34" charset="0"/>
              </a:rPr>
              <a:t>Questions?</a:t>
            </a:r>
          </a:p>
          <a:p>
            <a:pPr marL="0" indent="0">
              <a:buNone/>
            </a:pPr>
            <a:r>
              <a:rPr lang="en-US" sz="1400" dirty="0">
                <a:latin typeface="Arial" panose="020B0604020202020204" pitchFamily="34" charset="0"/>
                <a:cs typeface="Arial" panose="020B0604020202020204" pitchFamily="34" charset="0"/>
              </a:rPr>
              <a:t>(iStockphoto, 2025)</a:t>
            </a:r>
          </a:p>
          <a:p>
            <a:endParaRPr lang="en-US" dirty="0"/>
          </a:p>
        </p:txBody>
      </p:sp>
      <p:pic>
        <p:nvPicPr>
          <p:cNvPr id="4" name="Picture 3">
            <a:extLst>
              <a:ext uri="{FF2B5EF4-FFF2-40B4-BE49-F238E27FC236}">
                <a16:creationId xmlns:a16="http://schemas.microsoft.com/office/drawing/2014/main" id="{AC772910-FB93-CF3D-A564-DB3F0A9FE921}"/>
              </a:ext>
            </a:extLst>
          </p:cNvPr>
          <p:cNvPicPr>
            <a:picLocks noChangeAspect="1"/>
          </p:cNvPicPr>
          <p:nvPr/>
        </p:nvPicPr>
        <p:blipFill>
          <a:blip r:embed="rId3"/>
          <a:stretch>
            <a:fillRect/>
          </a:stretch>
        </p:blipFill>
        <p:spPr>
          <a:xfrm>
            <a:off x="7231223" y="2341984"/>
            <a:ext cx="4217437" cy="4219497"/>
          </a:xfrm>
          <a:prstGeom prst="rect">
            <a:avLst/>
          </a:prstGeom>
        </p:spPr>
      </p:pic>
    </p:spTree>
    <p:extLst>
      <p:ext uri="{BB962C8B-B14F-4D97-AF65-F5344CB8AC3E}">
        <p14:creationId xmlns:p14="http://schemas.microsoft.com/office/powerpoint/2010/main" val="317315261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14809</TotalTime>
  <Words>2735</Words>
  <Application>Microsoft Office PowerPoint</Application>
  <PresentationFormat>Widescreen</PresentationFormat>
  <Paragraphs>148</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Gill Sans MT</vt:lpstr>
      <vt:lpstr>Google Sans</vt:lpstr>
      <vt:lpstr>Times New Roman</vt:lpstr>
      <vt:lpstr>Wingdings 2</vt:lpstr>
      <vt:lpstr>Dividend</vt:lpstr>
      <vt:lpstr>Sustainability in the Hotel Industry: understanding contemporary food waste</vt:lpstr>
      <vt:lpstr>AI Aknowledgement</vt:lpstr>
      <vt:lpstr>Introduction</vt:lpstr>
      <vt:lpstr>Background on the Sector</vt:lpstr>
      <vt:lpstr>Literature Review Overview</vt:lpstr>
      <vt:lpstr>Food waste management revolution</vt:lpstr>
      <vt:lpstr>Methodology and Framework</vt:lpstr>
      <vt:lpstr>Political Factors</vt:lpstr>
      <vt:lpstr>Economic Factors</vt:lpstr>
      <vt:lpstr>Social and technological Factors</vt:lpstr>
      <vt:lpstr>Conclusion</vt:lpstr>
      <vt:lpstr>Recommendations</vt:lpstr>
      <vt:lpstr>References</vt:lpstr>
      <vt:lpstr>Don’T Waste FOOD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Hotel Industry: A Case Study of Novotel Liverpool Central</dc:title>
  <dc:creator>ASUS</dc:creator>
  <cp:lastModifiedBy>noah cris</cp:lastModifiedBy>
  <cp:revision>45</cp:revision>
  <dcterms:created xsi:type="dcterms:W3CDTF">2025-01-22T16:29:28Z</dcterms:created>
  <dcterms:modified xsi:type="dcterms:W3CDTF">2025-02-24T16:47:14Z</dcterms:modified>
</cp:coreProperties>
</file>