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2" r:id="rId1"/>
  </p:sldMasterIdLst>
  <p:notesMasterIdLst>
    <p:notesMasterId r:id="rId41"/>
  </p:notesMasterIdLst>
  <p:handoutMasterIdLst>
    <p:handoutMasterId r:id="rId42"/>
  </p:handoutMasterIdLst>
  <p:sldIdLst>
    <p:sldId id="342" r:id="rId2"/>
    <p:sldId id="259" r:id="rId3"/>
    <p:sldId id="346" r:id="rId4"/>
    <p:sldId id="260" r:id="rId5"/>
    <p:sldId id="350" r:id="rId6"/>
    <p:sldId id="349" r:id="rId7"/>
    <p:sldId id="347" r:id="rId8"/>
    <p:sldId id="262" r:id="rId9"/>
    <p:sldId id="348" r:id="rId10"/>
    <p:sldId id="351" r:id="rId11"/>
    <p:sldId id="263" r:id="rId12"/>
    <p:sldId id="353" r:id="rId13"/>
    <p:sldId id="261" r:id="rId14"/>
    <p:sldId id="357" r:id="rId15"/>
    <p:sldId id="355" r:id="rId16"/>
    <p:sldId id="264" r:id="rId17"/>
    <p:sldId id="265" r:id="rId18"/>
    <p:sldId id="266" r:id="rId19"/>
    <p:sldId id="344" r:id="rId20"/>
    <p:sldId id="274" r:id="rId21"/>
    <p:sldId id="352" r:id="rId22"/>
    <p:sldId id="275" r:id="rId23"/>
    <p:sldId id="270" r:id="rId24"/>
    <p:sldId id="341" r:id="rId25"/>
    <p:sldId id="333" r:id="rId26"/>
    <p:sldId id="272" r:id="rId27"/>
    <p:sldId id="345" r:id="rId28"/>
    <p:sldId id="356" r:id="rId29"/>
    <p:sldId id="338" r:id="rId30"/>
    <p:sldId id="337" r:id="rId31"/>
    <p:sldId id="297" r:id="rId32"/>
    <p:sldId id="301" r:id="rId33"/>
    <p:sldId id="296" r:id="rId34"/>
    <p:sldId id="317" r:id="rId35"/>
    <p:sldId id="320" r:id="rId36"/>
    <p:sldId id="291" r:id="rId37"/>
    <p:sldId id="295" r:id="rId38"/>
    <p:sldId id="343" r:id="rId39"/>
    <p:sldId id="324" r:id="rId40"/>
  </p:sldIdLst>
  <p:sldSz cx="9144000" cy="6858000" type="screen4x3"/>
  <p:notesSz cx="9372600" cy="70866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nette Stillwell" initials="NBS" lastIdx="5" clrIdx="0"/>
  <p:cmAuthor id="1" name="Gerald Titchener" initials="GT"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162"/>
    <a:srgbClr val="1B70A5"/>
    <a:srgbClr val="FFFFFF"/>
    <a:srgbClr val="96CDEE"/>
    <a:srgbClr val="0F3F5D"/>
    <a:srgbClr val="01773A"/>
    <a:srgbClr val="156B13"/>
    <a:srgbClr val="008000"/>
    <a:srgbClr val="F20000"/>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6809" autoAdjust="0"/>
    <p:restoredTop sz="78669" autoAdjust="0"/>
  </p:normalViewPr>
  <p:slideViewPr>
    <p:cSldViewPr>
      <p:cViewPr>
        <p:scale>
          <a:sx n="48" d="100"/>
          <a:sy n="48" d="100"/>
        </p:scale>
        <p:origin x="328" y="968"/>
      </p:cViewPr>
      <p:guideLst>
        <p:guide orient="horz" pos="2160"/>
        <p:guide pos="2880"/>
      </p:guideLst>
    </p:cSldViewPr>
  </p:slideViewPr>
  <p:outlineViewPr>
    <p:cViewPr>
      <p:scale>
        <a:sx n="33" d="100"/>
        <a:sy n="33" d="100"/>
      </p:scale>
      <p:origin x="0" y="61116"/>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sz="quarter" idx="1"/>
          </p:nvPr>
        </p:nvSpPr>
        <p:spPr>
          <a:xfrm>
            <a:off x="5308971" y="0"/>
            <a:ext cx="4061460" cy="354330"/>
          </a:xfrm>
          <a:prstGeom prst="rect">
            <a:avLst/>
          </a:prstGeom>
        </p:spPr>
        <p:txBody>
          <a:bodyPr vert="horz" lIns="94046" tIns="47023" rIns="94046" bIns="47023" rtlCol="0"/>
          <a:lstStyle>
            <a:lvl1pPr algn="r">
              <a:defRPr sz="1200"/>
            </a:lvl1pPr>
          </a:lstStyle>
          <a:p>
            <a:fld id="{4EE4060F-EC6E-45B5-96F1-A60F0585115B}" type="datetimeFigureOut">
              <a:rPr lang="en-US" smtClean="0"/>
              <a:pPr/>
              <a:t>5/27/24</a:t>
            </a:fld>
            <a:endParaRPr lang="en-US"/>
          </a:p>
        </p:txBody>
      </p:sp>
      <p:sp>
        <p:nvSpPr>
          <p:cNvPr id="4" name="Footer Placeholder 3"/>
          <p:cNvSpPr>
            <a:spLocks noGrp="1"/>
          </p:cNvSpPr>
          <p:nvPr>
            <p:ph type="ftr" sz="quarter" idx="2"/>
          </p:nvPr>
        </p:nvSpPr>
        <p:spPr>
          <a:xfrm>
            <a:off x="0" y="6731040"/>
            <a:ext cx="4061460" cy="354330"/>
          </a:xfrm>
          <a:prstGeom prst="rect">
            <a:avLst/>
          </a:prstGeom>
        </p:spPr>
        <p:txBody>
          <a:bodyPr vert="horz" lIns="94046" tIns="47023" rIns="94046" bIns="47023" rtlCol="0" anchor="b"/>
          <a:lstStyle>
            <a:lvl1pPr algn="l">
              <a:defRPr sz="1200"/>
            </a:lvl1pPr>
          </a:lstStyle>
          <a:p>
            <a:endParaRPr lang="en-US"/>
          </a:p>
        </p:txBody>
      </p:sp>
      <p:sp>
        <p:nvSpPr>
          <p:cNvPr id="5" name="Slide Number Placeholder 4"/>
          <p:cNvSpPr>
            <a:spLocks noGrp="1"/>
          </p:cNvSpPr>
          <p:nvPr>
            <p:ph type="sldNum" sz="quarter" idx="3"/>
          </p:nvPr>
        </p:nvSpPr>
        <p:spPr>
          <a:xfrm>
            <a:off x="5308971" y="6731040"/>
            <a:ext cx="4061460" cy="354330"/>
          </a:xfrm>
          <a:prstGeom prst="rect">
            <a:avLst/>
          </a:prstGeom>
        </p:spPr>
        <p:txBody>
          <a:bodyPr vert="horz" lIns="94046" tIns="47023" rIns="94046" bIns="47023" rtlCol="0" anchor="b"/>
          <a:lstStyle>
            <a:lvl1pPr algn="r">
              <a:defRPr sz="1200"/>
            </a:lvl1pPr>
          </a:lstStyle>
          <a:p>
            <a:fld id="{A987596C-5E44-4393-BE44-DB7D499825F1}" type="slidenum">
              <a:rPr lang="en-US" smtClean="0"/>
              <a:pPr/>
              <a:t>‹#›</a:t>
            </a:fld>
            <a:endParaRPr lang="en-US"/>
          </a:p>
        </p:txBody>
      </p:sp>
    </p:spTree>
    <p:extLst>
      <p:ext uri="{BB962C8B-B14F-4D97-AF65-F5344CB8AC3E}">
        <p14:creationId xmlns:p14="http://schemas.microsoft.com/office/powerpoint/2010/main" val="2834206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pPr>
              <a:defRPr/>
            </a:pPr>
            <a:endParaRPr lang="en-US" dirty="0"/>
          </a:p>
        </p:txBody>
      </p:sp>
      <p:sp>
        <p:nvSpPr>
          <p:cNvPr id="3" name="Date Placeholder 2"/>
          <p:cNvSpPr>
            <a:spLocks noGrp="1"/>
          </p:cNvSpPr>
          <p:nvPr>
            <p:ph type="dt" idx="1"/>
          </p:nvPr>
        </p:nvSpPr>
        <p:spPr>
          <a:xfrm>
            <a:off x="5308971" y="0"/>
            <a:ext cx="4061460" cy="354330"/>
          </a:xfrm>
          <a:prstGeom prst="rect">
            <a:avLst/>
          </a:prstGeom>
        </p:spPr>
        <p:txBody>
          <a:bodyPr vert="horz" lIns="94046" tIns="47023" rIns="94046" bIns="47023" rtlCol="0"/>
          <a:lstStyle>
            <a:lvl1pPr algn="r">
              <a:defRPr sz="1200"/>
            </a:lvl1pPr>
          </a:lstStyle>
          <a:p>
            <a:pPr>
              <a:defRPr/>
            </a:pPr>
            <a:fld id="{46950642-C6F2-4E46-90C1-0B12B643B3D7}" type="datetimeFigureOut">
              <a:rPr lang="en-US"/>
              <a:pPr>
                <a:defRPr/>
              </a:pPr>
              <a:t>5/27/24</a:t>
            </a:fld>
            <a:endParaRPr lang="en-US" dirty="0"/>
          </a:p>
        </p:txBody>
      </p:sp>
      <p:sp>
        <p:nvSpPr>
          <p:cNvPr id="4" name="Slide Image Placeholder 3"/>
          <p:cNvSpPr>
            <a:spLocks noGrp="1" noRot="1" noChangeAspect="1"/>
          </p:cNvSpPr>
          <p:nvPr>
            <p:ph type="sldImg" idx="2"/>
          </p:nvPr>
        </p:nvSpPr>
        <p:spPr>
          <a:xfrm>
            <a:off x="2914650" y="531813"/>
            <a:ext cx="3543300" cy="2657475"/>
          </a:xfrm>
          <a:prstGeom prst="rect">
            <a:avLst/>
          </a:prstGeom>
          <a:noFill/>
          <a:ln w="12700">
            <a:solidFill>
              <a:prstClr val="black"/>
            </a:solidFill>
          </a:ln>
        </p:spPr>
        <p:txBody>
          <a:bodyPr vert="horz" lIns="94046" tIns="47023" rIns="94046" bIns="47023" rtlCol="0" anchor="ctr"/>
          <a:lstStyle/>
          <a:p>
            <a:pPr lvl="0"/>
            <a:endParaRPr lang="en-US" noProof="0" dirty="0"/>
          </a:p>
        </p:txBody>
      </p:sp>
      <p:sp>
        <p:nvSpPr>
          <p:cNvPr id="5" name="Notes Placeholder 4"/>
          <p:cNvSpPr>
            <a:spLocks noGrp="1"/>
          </p:cNvSpPr>
          <p:nvPr>
            <p:ph type="body" sz="quarter" idx="3"/>
          </p:nvPr>
        </p:nvSpPr>
        <p:spPr>
          <a:xfrm>
            <a:off x="937260" y="3366135"/>
            <a:ext cx="7498080" cy="3188970"/>
          </a:xfrm>
          <a:prstGeom prst="rect">
            <a:avLst/>
          </a:prstGeom>
        </p:spPr>
        <p:txBody>
          <a:bodyPr vert="horz" lIns="94046" tIns="47023" rIns="94046" bIns="47023"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6731040"/>
            <a:ext cx="4061460" cy="354330"/>
          </a:xfrm>
          <a:prstGeom prst="rect">
            <a:avLst/>
          </a:prstGeom>
        </p:spPr>
        <p:txBody>
          <a:bodyPr vert="horz" lIns="94046" tIns="47023" rIns="94046" bIns="47023"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5308971" y="6731040"/>
            <a:ext cx="4061460" cy="354330"/>
          </a:xfrm>
          <a:prstGeom prst="rect">
            <a:avLst/>
          </a:prstGeom>
        </p:spPr>
        <p:txBody>
          <a:bodyPr vert="horz" lIns="94046" tIns="47023" rIns="94046" bIns="47023" rtlCol="0" anchor="b"/>
          <a:lstStyle>
            <a:lvl1pPr algn="r">
              <a:defRPr sz="1200"/>
            </a:lvl1pPr>
          </a:lstStyle>
          <a:p>
            <a:pPr>
              <a:defRPr/>
            </a:pPr>
            <a:fld id="{CAA8545F-A231-4F50-B1F1-95F56EBB643D}" type="slidenum">
              <a:rPr lang="en-US"/>
              <a:pPr>
                <a:defRPr/>
              </a:pPr>
              <a:t>‹#›</a:t>
            </a:fld>
            <a:endParaRPr lang="en-US" dirty="0"/>
          </a:p>
        </p:txBody>
      </p:sp>
    </p:spTree>
    <p:extLst>
      <p:ext uri="{BB962C8B-B14F-4D97-AF65-F5344CB8AC3E}">
        <p14:creationId xmlns:p14="http://schemas.microsoft.com/office/powerpoint/2010/main" val="3154640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0F4F4F4-A899-423B-9FE7-713412F9F8F6}" type="slidenum">
              <a:rPr lang="en-US" altLang="en-US">
                <a:latin typeface="Times New Roman" panose="02020603050405020304" pitchFamily="18" charset="0"/>
              </a:rPr>
              <a:pPr eaLnBrk="1" hangingPunct="1"/>
              <a:t>2</a:t>
            </a:fld>
            <a:endParaRPr lang="en-US" altLang="en-US">
              <a:latin typeface="Times New Roman" panose="02020603050405020304" pitchFamily="18" charset="0"/>
            </a:endParaRPr>
          </a:p>
        </p:txBody>
      </p:sp>
      <p:sp>
        <p:nvSpPr>
          <p:cNvPr id="14339"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p:txBody>
          <a:bodyPr>
            <a:normAutofit fontScale="92500" lnSpcReduction="20000"/>
          </a:bodyPr>
          <a:lstStyle/>
          <a:p>
            <a:pPr eaLnBrk="1" hangingPunct="1">
              <a:defRPr/>
            </a:pPr>
            <a:r>
              <a:rPr lang="en-US" altLang="en-US" b="1" dirty="0"/>
              <a:t>Learning Objectives</a:t>
            </a:r>
          </a:p>
          <a:p>
            <a:pPr marL="342900" indent="-342900">
              <a:spcBef>
                <a:spcPct val="20000"/>
              </a:spcBef>
              <a:buFontTx/>
              <a:buChar char="•"/>
              <a:defRPr/>
            </a:pPr>
            <a:r>
              <a:rPr lang="en-US" altLang="en-US" sz="2600" kern="0" dirty="0">
                <a:solidFill>
                  <a:srgbClr val="222222"/>
                </a:solidFill>
                <a:latin typeface="Arial"/>
              </a:rPr>
              <a:t>Upon completion of this material, you should be able to:</a:t>
            </a:r>
          </a:p>
          <a:p>
            <a:pPr marL="742950" lvl="1" indent="-285750">
              <a:spcBef>
                <a:spcPct val="20000"/>
              </a:spcBef>
              <a:buFontTx/>
              <a:buChar char="–"/>
              <a:defRPr/>
            </a:pPr>
            <a:r>
              <a:rPr lang="en-US" altLang="en-US" sz="2400" kern="0" dirty="0">
                <a:solidFill>
                  <a:srgbClr val="222222"/>
                </a:solidFill>
                <a:latin typeface="Arial"/>
              </a:rPr>
              <a:t>Describe management’s role in the development, maintenance, and enforcement of information security policy, standards, practices, procedures, and guidelines</a:t>
            </a:r>
          </a:p>
          <a:p>
            <a:pPr marL="742950" lvl="1" indent="-285750">
              <a:spcBef>
                <a:spcPct val="20000"/>
              </a:spcBef>
              <a:buFontTx/>
              <a:buChar char="–"/>
              <a:defRPr/>
            </a:pPr>
            <a:r>
              <a:rPr lang="en-US" altLang="en-US" sz="2400" kern="0" dirty="0">
                <a:solidFill>
                  <a:srgbClr val="222222"/>
                </a:solidFill>
                <a:latin typeface="Arial"/>
              </a:rPr>
              <a:t>Explain what an information security blueprint is, identify its major components, and explain how it supports the information security program</a:t>
            </a:r>
          </a:p>
          <a:p>
            <a:pPr eaLnBrk="1" hangingPunct="1">
              <a:defRPr/>
            </a:pPr>
            <a:endParaRPr lang="en-US" altLang="en-US" b="1" dirty="0"/>
          </a:p>
        </p:txBody>
      </p:sp>
    </p:spTree>
    <p:extLst>
      <p:ext uri="{BB962C8B-B14F-4D97-AF65-F5344CB8AC3E}">
        <p14:creationId xmlns:p14="http://schemas.microsoft.com/office/powerpoint/2010/main" val="2635725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638C1-A096-EB58-14E1-BE3F909FDC04}"/>
            </a:ext>
          </a:extLst>
        </p:cNvPr>
        <p:cNvGrpSpPr/>
        <p:nvPr/>
      </p:nvGrpSpPr>
      <p:grpSpPr>
        <a:xfrm>
          <a:off x="0" y="0"/>
          <a:ext cx="0" cy="0"/>
          <a:chOff x="0" y="0"/>
          <a:chExt cx="0" cy="0"/>
        </a:xfrm>
      </p:grpSpPr>
      <p:sp>
        <p:nvSpPr>
          <p:cNvPr id="18434" name="Rectangle 7">
            <a:extLst>
              <a:ext uri="{FF2B5EF4-FFF2-40B4-BE49-F238E27FC236}">
                <a16:creationId xmlns:a16="http://schemas.microsoft.com/office/drawing/2014/main" id="{C22B3217-E81E-149C-EE91-01870AC02DD9}"/>
              </a:ext>
            </a:extLst>
          </p:cNvPr>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248DA73-E597-4F05-AF87-CCA8B6F84E90}" type="slidenum">
              <a:rPr lang="en-US" altLang="en-US">
                <a:latin typeface="Times New Roman" panose="02020603050405020304" pitchFamily="18" charset="0"/>
              </a:rPr>
              <a:pPr eaLnBrk="1" hangingPunct="1"/>
              <a:t>3</a:t>
            </a:fld>
            <a:endParaRPr lang="en-US" altLang="en-US">
              <a:latin typeface="Times New Roman" panose="02020603050405020304" pitchFamily="18" charset="0"/>
            </a:endParaRPr>
          </a:p>
        </p:txBody>
      </p:sp>
      <p:sp>
        <p:nvSpPr>
          <p:cNvPr id="18435" name="Rectangle 2">
            <a:extLst>
              <a:ext uri="{FF2B5EF4-FFF2-40B4-BE49-F238E27FC236}">
                <a16:creationId xmlns:a16="http://schemas.microsoft.com/office/drawing/2014/main" id="{E3407846-0113-FDD1-6E46-E70BC6F9C886}"/>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CF38659A-2BAC-4C10-6729-544273F730BC}"/>
              </a:ext>
            </a:extLst>
          </p:cNvPr>
          <p:cNvSpPr>
            <a:spLocks noGrp="1" noChangeArrowheads="1"/>
          </p:cNvSpPr>
          <p:nvPr>
            <p:ph type="body" idx="1"/>
          </p:nvPr>
        </p:nvSpPr>
        <p:spPr/>
        <p:txBody>
          <a:bodyPr>
            <a:normAutofit fontScale="70000" lnSpcReduction="20000"/>
          </a:bodyPr>
          <a:lstStyle/>
          <a:p>
            <a:r>
              <a:rPr lang="en-GB" b="0" i="0" dirty="0">
                <a:solidFill>
                  <a:srgbClr val="ECECEC"/>
                </a:solidFill>
                <a:effectLst/>
                <a:latin typeface="ui-sans-serif"/>
              </a:rPr>
              <a:t>“Good afternoon/evening everyone! Welcome to today's lecture on 'Planning for Security,' part of our series on Data Security and Compliance. I’m Odayne, and I’ll be guiding you through some crucial aspects of information security planning today.”</a:t>
            </a:r>
          </a:p>
          <a:p>
            <a:endParaRPr lang="en-GB" b="0" i="0" dirty="0">
              <a:solidFill>
                <a:srgbClr val="ECECEC"/>
              </a:solidFill>
              <a:effectLst/>
              <a:latin typeface="ui-sans-serif"/>
            </a:endParaRPr>
          </a:p>
          <a:p>
            <a:r>
              <a:rPr lang="en-GB" b="0" i="0" dirty="0">
                <a:solidFill>
                  <a:srgbClr val="ECECEC"/>
                </a:solidFill>
                <a:effectLst/>
                <a:latin typeface="ui-sans-serif"/>
              </a:rPr>
              <a:t>In this lecture, we'll explore several key areas: setting up a governance structure, the role of management in information security, the components and importance of an information security blueprint, how to institutionalize policies through education and training, and the concept of contingency planning.</a:t>
            </a:r>
          </a:p>
          <a:p>
            <a:endParaRPr lang="en-GB" sz="1200" b="0" i="0" u="none" strike="noStrike" kern="1200" baseline="0" dirty="0">
              <a:solidFill>
                <a:srgbClr val="ECECEC"/>
              </a:solidFill>
              <a:effectLst/>
              <a:latin typeface="ui-sans-serif"/>
              <a:ea typeface="+mn-ea"/>
              <a:cs typeface="+mn-cs"/>
            </a:endParaRPr>
          </a:p>
          <a:p>
            <a:r>
              <a:rPr lang="en-GB" sz="1200" b="0" i="0" u="none" strike="noStrike" kern="1200" baseline="0" dirty="0">
                <a:solidFill>
                  <a:schemeClr val="tx1"/>
                </a:solidFill>
                <a:latin typeface="+mn-lt"/>
                <a:ea typeface="+mn-ea"/>
                <a:cs typeface="+mn-cs"/>
              </a:rPr>
              <a:t>An organization’s information security effort succeeds only when it operates in conjunction with the organization’s information security policy.</a:t>
            </a:r>
            <a:endParaRPr lang="en-US" altLang="en-US" b="1" dirty="0"/>
          </a:p>
          <a:p>
            <a:pPr eaLnBrk="1" hangingPunct="1">
              <a:defRPr/>
            </a:pPr>
            <a:endParaRPr lang="en-US" altLang="en-US" b="1" dirty="0"/>
          </a:p>
          <a:p>
            <a:pPr eaLnBrk="1" hangingPunct="1">
              <a:defRPr/>
            </a:pPr>
            <a:r>
              <a:rPr lang="en-US" altLang="en-US" b="1" dirty="0"/>
              <a:t>Introduction</a:t>
            </a:r>
          </a:p>
          <a:p>
            <a:pPr marL="342900" indent="-342900">
              <a:spcBef>
                <a:spcPct val="20000"/>
              </a:spcBef>
              <a:buFontTx/>
              <a:buChar char="•"/>
              <a:defRPr/>
            </a:pPr>
            <a:r>
              <a:rPr lang="en-US" altLang="en-US" sz="2600" kern="0" dirty="0">
                <a:solidFill>
                  <a:srgbClr val="222222"/>
                </a:solidFill>
                <a:latin typeface="Arial"/>
              </a:rPr>
              <a:t>Information security program begins with policies, standards, and practices, which are the foundation for information security architecture and blueprint</a:t>
            </a:r>
          </a:p>
          <a:p>
            <a:pPr marL="342900" indent="-342900">
              <a:spcBef>
                <a:spcPct val="20000"/>
              </a:spcBef>
              <a:buFontTx/>
              <a:buChar char="•"/>
              <a:defRPr/>
            </a:pPr>
            <a:r>
              <a:rPr lang="en-US" altLang="en-US" sz="2600" kern="0" dirty="0">
                <a:solidFill>
                  <a:srgbClr val="222222"/>
                </a:solidFill>
                <a:latin typeface="Arial"/>
              </a:rPr>
              <a:t>Coordinated planning required to create and maintain these elements</a:t>
            </a:r>
          </a:p>
          <a:p>
            <a:pPr marL="342900" indent="-342900">
              <a:spcBef>
                <a:spcPct val="20000"/>
              </a:spcBef>
              <a:buFontTx/>
              <a:buChar char="•"/>
              <a:defRPr/>
            </a:pPr>
            <a:r>
              <a:rPr lang="en-US" altLang="en-US" sz="2600" kern="0" dirty="0">
                <a:solidFill>
                  <a:srgbClr val="222222"/>
                </a:solidFill>
                <a:latin typeface="Arial"/>
              </a:rPr>
              <a:t>Strategic planning for management of allocation of resources</a:t>
            </a:r>
          </a:p>
          <a:p>
            <a:pPr marL="342900" indent="-342900">
              <a:spcBef>
                <a:spcPct val="20000"/>
              </a:spcBef>
              <a:buFontTx/>
              <a:buChar char="•"/>
              <a:defRPr/>
            </a:pPr>
            <a:r>
              <a:rPr lang="en-US" altLang="en-US" sz="2600" kern="0" dirty="0">
                <a:solidFill>
                  <a:srgbClr val="222222"/>
                </a:solidFill>
                <a:latin typeface="Arial"/>
              </a:rPr>
              <a:t>Contingency planning for preparation of uncertain business environment</a:t>
            </a:r>
          </a:p>
        </p:txBody>
      </p:sp>
    </p:spTree>
    <p:extLst>
      <p:ext uri="{BB962C8B-B14F-4D97-AF65-F5344CB8AC3E}">
        <p14:creationId xmlns:p14="http://schemas.microsoft.com/office/powerpoint/2010/main" val="1485745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248DA73-E597-4F05-AF87-CCA8B6F84E90}" type="slidenum">
              <a:rPr lang="en-US" altLang="en-US">
                <a:latin typeface="Times New Roman" panose="02020603050405020304" pitchFamily="18" charset="0"/>
              </a:rPr>
              <a:pPr eaLnBrk="1" hangingPunct="1"/>
              <a:t>4</a:t>
            </a:fld>
            <a:endParaRPr lang="en-US" altLang="en-US">
              <a:latin typeface="Times New Roman" panose="02020603050405020304" pitchFamily="18" charset="0"/>
            </a:endParaRPr>
          </a:p>
        </p:txBody>
      </p:sp>
      <p:sp>
        <p:nvSpPr>
          <p:cNvPr id="184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p:txBody>
          <a:bodyPr>
            <a:normAutofit fontScale="62500" lnSpcReduction="20000"/>
          </a:bodyPr>
          <a:lstStyle/>
          <a:p>
            <a:r>
              <a:rPr lang="en-GB" b="0" i="0" dirty="0">
                <a:solidFill>
                  <a:srgbClr val="ECECEC"/>
                </a:solidFill>
                <a:effectLst/>
                <a:latin typeface="ui-sans-serif"/>
              </a:rPr>
              <a:t>“Good afternoon/evening everyone! Welcome to today's lecture on 'Planning for Security,' part of our series on Data Security and Compliance. I’m Odayne, and I’ll be guiding you through some crucial aspects of information security planning today.”</a:t>
            </a:r>
          </a:p>
          <a:p>
            <a:endParaRPr lang="en-GB" b="0" i="0" dirty="0">
              <a:solidFill>
                <a:srgbClr val="ECECEC"/>
              </a:solidFill>
              <a:effectLst/>
              <a:latin typeface="ui-sans-serif"/>
            </a:endParaRPr>
          </a:p>
          <a:p>
            <a:r>
              <a:rPr lang="en-GB" b="0" i="0" dirty="0">
                <a:solidFill>
                  <a:srgbClr val="ECECEC"/>
                </a:solidFill>
                <a:effectLst/>
                <a:latin typeface="ui-sans-serif"/>
              </a:rPr>
              <a:t>Why do we need to plan for security? </a:t>
            </a:r>
          </a:p>
          <a:p>
            <a:endParaRPr lang="en-GB" b="0" i="0" dirty="0">
              <a:solidFill>
                <a:srgbClr val="ECECEC"/>
              </a:solidFill>
              <a:effectLst/>
              <a:latin typeface="ui-sans-serif"/>
            </a:endParaRPr>
          </a:p>
          <a:p>
            <a:r>
              <a:rPr lang="en-GB" b="0" i="0" dirty="0">
                <a:solidFill>
                  <a:srgbClr val="ECECEC"/>
                </a:solidFill>
                <a:effectLst/>
                <a:latin typeface="ui-sans-serif"/>
              </a:rPr>
              <a:t>Security planning is an essential aspect of protecting an organization's information assets. </a:t>
            </a:r>
            <a:r>
              <a:rPr lang="en-GB" sz="4000" b="0" i="0" dirty="0">
                <a:solidFill>
                  <a:srgbClr val="ECECEC"/>
                </a:solidFill>
                <a:effectLst/>
                <a:latin typeface="ui-sans-serif"/>
              </a:rPr>
              <a:t>This transformation is essential to ensure that the broad goals set by senior management are effectively implemented through actionable steps and operational activities. Let's delve into how this planning hierarchy functions and why it is vital for robust information security.</a:t>
            </a:r>
            <a:endParaRPr lang="en-US" altLang="en-US" sz="2600" kern="0" dirty="0">
              <a:solidFill>
                <a:srgbClr val="222222"/>
              </a:solidFill>
              <a:latin typeface="Arial"/>
            </a:endParaRPr>
          </a:p>
        </p:txBody>
      </p:sp>
    </p:spTree>
    <p:extLst>
      <p:ext uri="{BB962C8B-B14F-4D97-AF65-F5344CB8AC3E}">
        <p14:creationId xmlns:p14="http://schemas.microsoft.com/office/powerpoint/2010/main" val="4265558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CEF-645D-12C5-C99F-145DB671D8C6}"/>
            </a:ext>
          </a:extLst>
        </p:cNvPr>
        <p:cNvGrpSpPr/>
        <p:nvPr/>
      </p:nvGrpSpPr>
      <p:grpSpPr>
        <a:xfrm>
          <a:off x="0" y="0"/>
          <a:ext cx="0" cy="0"/>
          <a:chOff x="0" y="0"/>
          <a:chExt cx="0" cy="0"/>
        </a:xfrm>
      </p:grpSpPr>
      <p:sp>
        <p:nvSpPr>
          <p:cNvPr id="18434" name="Rectangle 7">
            <a:extLst>
              <a:ext uri="{FF2B5EF4-FFF2-40B4-BE49-F238E27FC236}">
                <a16:creationId xmlns:a16="http://schemas.microsoft.com/office/drawing/2014/main" id="{2D4ED7A0-389F-8D6E-43BA-8E3B70ECBF6A}"/>
              </a:ext>
            </a:extLst>
          </p:cNvPr>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248DA73-E597-4F05-AF87-CCA8B6F84E90}" type="slidenum">
              <a:rPr lang="en-US" altLang="en-US">
                <a:latin typeface="Times New Roman" panose="02020603050405020304" pitchFamily="18" charset="0"/>
              </a:rPr>
              <a:pPr eaLnBrk="1" hangingPunct="1"/>
              <a:t>5</a:t>
            </a:fld>
            <a:endParaRPr lang="en-US" altLang="en-US">
              <a:latin typeface="Times New Roman" panose="02020603050405020304" pitchFamily="18" charset="0"/>
            </a:endParaRPr>
          </a:p>
        </p:txBody>
      </p:sp>
      <p:sp>
        <p:nvSpPr>
          <p:cNvPr id="18435" name="Rectangle 2">
            <a:extLst>
              <a:ext uri="{FF2B5EF4-FFF2-40B4-BE49-F238E27FC236}">
                <a16:creationId xmlns:a16="http://schemas.microsoft.com/office/drawing/2014/main" id="{F00227EF-CA4B-A9ED-846F-8A77E5891EFD}"/>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F43186EC-DAA8-1DCA-F5D5-0A43BF06D510}"/>
              </a:ext>
            </a:extLst>
          </p:cNvPr>
          <p:cNvSpPr>
            <a:spLocks noGrp="1" noChangeArrowheads="1"/>
          </p:cNvSpPr>
          <p:nvPr>
            <p:ph type="body" idx="1"/>
          </p:nvPr>
        </p:nvSpPr>
        <p:spPr/>
        <p:txBody>
          <a:bodyPr>
            <a:normAutofit fontScale="70000" lnSpcReduction="20000"/>
          </a:bodyPr>
          <a:lstStyle/>
          <a:p>
            <a:r>
              <a:rPr lang="en-GB" b="0" i="0" dirty="0">
                <a:solidFill>
                  <a:srgbClr val="ECECEC"/>
                </a:solidFill>
                <a:effectLst/>
                <a:latin typeface="ui-sans-serif"/>
              </a:rPr>
              <a:t>“Good afternoon/evening everyone! Welcome to today's lecture on 'Planning for Security,' part of our series on Data Security and Compliance. I’m Odayne, and I’ll be guiding you through some crucial aspects of information security planning today.”</a:t>
            </a:r>
          </a:p>
          <a:p>
            <a:endParaRPr lang="en-GB" b="0" i="0" dirty="0">
              <a:solidFill>
                <a:srgbClr val="ECECEC"/>
              </a:solidFill>
              <a:effectLst/>
              <a:latin typeface="ui-sans-serif"/>
            </a:endParaRPr>
          </a:p>
          <a:p>
            <a:r>
              <a:rPr lang="en-GB" b="0" i="0" dirty="0">
                <a:solidFill>
                  <a:srgbClr val="ECECEC"/>
                </a:solidFill>
                <a:effectLst/>
                <a:latin typeface="ui-sans-serif"/>
              </a:rPr>
              <a:t>In this lecture, we'll explore several key areas: setting up a governance structure, the role of management in information security, the components and importance of an information security blueprint, how to institutionalize policies through education and training, and the concept of contingency planning.</a:t>
            </a:r>
          </a:p>
          <a:p>
            <a:endParaRPr lang="en-GB" sz="1200" b="0" i="0" u="none" strike="noStrike" kern="1200" baseline="0" dirty="0">
              <a:solidFill>
                <a:srgbClr val="ECECEC"/>
              </a:solidFill>
              <a:effectLst/>
              <a:latin typeface="ui-sans-serif"/>
              <a:ea typeface="+mn-ea"/>
              <a:cs typeface="+mn-cs"/>
            </a:endParaRPr>
          </a:p>
          <a:p>
            <a:r>
              <a:rPr lang="en-GB" sz="1200" b="0" i="0" u="none" strike="noStrike" kern="1200" baseline="0" dirty="0">
                <a:solidFill>
                  <a:schemeClr val="tx1"/>
                </a:solidFill>
                <a:latin typeface="+mn-lt"/>
                <a:ea typeface="+mn-ea"/>
                <a:cs typeface="+mn-cs"/>
              </a:rPr>
              <a:t>An organization’s information security effort succeeds only when it operates in conjunction with the organization’s information security policy.</a:t>
            </a:r>
            <a:endParaRPr lang="en-US" altLang="en-US" b="1" dirty="0"/>
          </a:p>
          <a:p>
            <a:pPr eaLnBrk="1" hangingPunct="1">
              <a:defRPr/>
            </a:pPr>
            <a:endParaRPr lang="en-US" altLang="en-US" b="1" dirty="0"/>
          </a:p>
          <a:p>
            <a:pPr eaLnBrk="1" hangingPunct="1">
              <a:defRPr/>
            </a:pPr>
            <a:r>
              <a:rPr lang="en-US" altLang="en-US" b="1" dirty="0"/>
              <a:t>Introduction</a:t>
            </a:r>
          </a:p>
          <a:p>
            <a:pPr marL="342900" indent="-342900">
              <a:spcBef>
                <a:spcPct val="20000"/>
              </a:spcBef>
              <a:buFontTx/>
              <a:buChar char="•"/>
              <a:defRPr/>
            </a:pPr>
            <a:r>
              <a:rPr lang="en-US" altLang="en-US" sz="2600" kern="0" dirty="0">
                <a:solidFill>
                  <a:srgbClr val="222222"/>
                </a:solidFill>
                <a:latin typeface="Arial"/>
              </a:rPr>
              <a:t>Information security program begins with policies, standards, and practices, which are the foundation for information security architecture and blueprint</a:t>
            </a:r>
          </a:p>
          <a:p>
            <a:pPr marL="342900" indent="-342900">
              <a:spcBef>
                <a:spcPct val="20000"/>
              </a:spcBef>
              <a:buFontTx/>
              <a:buChar char="•"/>
              <a:defRPr/>
            </a:pPr>
            <a:r>
              <a:rPr lang="en-US" altLang="en-US" sz="2600" kern="0" dirty="0">
                <a:solidFill>
                  <a:srgbClr val="222222"/>
                </a:solidFill>
                <a:latin typeface="Arial"/>
              </a:rPr>
              <a:t>Coordinated planning required to create and maintain these elements</a:t>
            </a:r>
          </a:p>
          <a:p>
            <a:pPr marL="342900" indent="-342900">
              <a:spcBef>
                <a:spcPct val="20000"/>
              </a:spcBef>
              <a:buFontTx/>
              <a:buChar char="•"/>
              <a:defRPr/>
            </a:pPr>
            <a:r>
              <a:rPr lang="en-US" altLang="en-US" sz="2600" kern="0" dirty="0">
                <a:solidFill>
                  <a:srgbClr val="222222"/>
                </a:solidFill>
                <a:latin typeface="Arial"/>
              </a:rPr>
              <a:t>Strategic planning for management of allocation of resources</a:t>
            </a:r>
          </a:p>
          <a:p>
            <a:pPr marL="342900" indent="-342900">
              <a:spcBef>
                <a:spcPct val="20000"/>
              </a:spcBef>
              <a:buFontTx/>
              <a:buChar char="•"/>
              <a:defRPr/>
            </a:pPr>
            <a:r>
              <a:rPr lang="en-US" altLang="en-US" sz="2600" kern="0" dirty="0">
                <a:solidFill>
                  <a:srgbClr val="222222"/>
                </a:solidFill>
                <a:latin typeface="Arial"/>
              </a:rPr>
              <a:t>Contingency planning for preparation of uncertain business environment</a:t>
            </a:r>
          </a:p>
        </p:txBody>
      </p:sp>
    </p:spTree>
    <p:extLst>
      <p:ext uri="{BB962C8B-B14F-4D97-AF65-F5344CB8AC3E}">
        <p14:creationId xmlns:p14="http://schemas.microsoft.com/office/powerpoint/2010/main" val="3406156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90095-8EB5-B19B-9FAA-C889CFA146C3}"/>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B1F73BB9-F521-DA3D-1DB5-5E3B69D7A6BC}"/>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9CF39ECB-4CF2-C5B3-82C2-E6125A6A41D4}"/>
              </a:ext>
            </a:extLst>
          </p:cNvPr>
          <p:cNvSpPr>
            <a:spLocks noGrp="1"/>
          </p:cNvSpPr>
          <p:nvPr>
            <p:ph type="body" idx="1"/>
          </p:nvPr>
        </p:nvSpPr>
        <p:spPr/>
        <p:txBody>
          <a:bodyPr>
            <a:normAutofit fontScale="55000" lnSpcReduction="20000"/>
          </a:bodyPr>
          <a:lstStyle/>
          <a:p>
            <a:r>
              <a:rPr lang="en-GB" sz="1200" b="0" i="0" u="none" strike="noStrike" kern="1200" baseline="0" dirty="0">
                <a:solidFill>
                  <a:schemeClr val="tx1"/>
                </a:solidFill>
                <a:latin typeface="+mn-lt"/>
                <a:ea typeface="+mn-ea"/>
                <a:cs typeface="+mn-cs"/>
              </a:rPr>
              <a:t>The first priority of the CISO and the information security management team is the creation of a strategic plan to accomplish the organization’s information security objectives.</a:t>
            </a:r>
            <a:endParaRPr lang="en-US" b="1" dirty="0"/>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Governance describes the entire function of controlling, or governing, the processes used by a group to accomplish some objective.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Information security governance then applies these principles and management structures to the information security function.</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chief information security officer (CISO)</a:t>
            </a:r>
          </a:p>
          <a:p>
            <a:endParaRPr lang="en-US" b="1" dirty="0"/>
          </a:p>
          <a:p>
            <a:pPr>
              <a:defRPr/>
            </a:pPr>
            <a:r>
              <a:rPr lang="en-US" b="1" dirty="0"/>
              <a:t>InfoSec Planning and Governance</a:t>
            </a:r>
          </a:p>
          <a:p>
            <a:pPr marL="342900" indent="-342900">
              <a:spcBef>
                <a:spcPct val="20000"/>
              </a:spcBef>
              <a:buFontTx/>
              <a:buChar char="•"/>
              <a:defRPr/>
            </a:pPr>
            <a:r>
              <a:rPr lang="en-US" altLang="en-US" sz="2550" kern="0" dirty="0">
                <a:solidFill>
                  <a:srgbClr val="222222"/>
                </a:solidFill>
                <a:latin typeface="Arial"/>
              </a:rPr>
              <a:t>Planning levels help translate organization’s strategic plans into tactical objectives</a:t>
            </a:r>
          </a:p>
          <a:p>
            <a:pPr marL="342900" indent="-342900">
              <a:spcBef>
                <a:spcPct val="20000"/>
              </a:spcBef>
              <a:buFontTx/>
              <a:buChar char="•"/>
              <a:defRPr/>
            </a:pPr>
            <a:r>
              <a:rPr lang="en-US" altLang="en-US" sz="2550" kern="0" dirty="0">
                <a:solidFill>
                  <a:srgbClr val="222222"/>
                </a:solidFill>
                <a:latin typeface="Arial"/>
              </a:rPr>
              <a:t>Planning and the CISO</a:t>
            </a:r>
          </a:p>
          <a:p>
            <a:pPr marL="342900" indent="-342900">
              <a:spcBef>
                <a:spcPct val="20000"/>
              </a:spcBef>
              <a:buFontTx/>
              <a:buChar char="•"/>
              <a:defRPr/>
            </a:pPr>
            <a:r>
              <a:rPr lang="en-US" altLang="en-US" sz="2550" kern="0" dirty="0">
                <a:solidFill>
                  <a:srgbClr val="222222"/>
                </a:solidFill>
                <a:latin typeface="Arial"/>
              </a:rPr>
              <a:t>Information Security Governance</a:t>
            </a:r>
          </a:p>
          <a:p>
            <a:pPr marL="742950" lvl="1" indent="-285750">
              <a:spcBef>
                <a:spcPct val="20000"/>
              </a:spcBef>
              <a:buFontTx/>
              <a:buChar char="–"/>
              <a:defRPr/>
            </a:pPr>
            <a:r>
              <a:rPr lang="en-US" altLang="en-US" sz="2300" kern="0" dirty="0">
                <a:solidFill>
                  <a:srgbClr val="222222"/>
                </a:solidFill>
                <a:latin typeface="Arial"/>
              </a:rPr>
              <a:t>Governance: </a:t>
            </a:r>
          </a:p>
          <a:p>
            <a:pPr marL="1143000" lvl="2" indent="-228600">
              <a:spcBef>
                <a:spcPct val="20000"/>
              </a:spcBef>
              <a:buFontTx/>
              <a:buChar char="•"/>
              <a:defRPr/>
            </a:pPr>
            <a:r>
              <a:rPr lang="en-US" altLang="en-US" sz="2200" kern="0" dirty="0">
                <a:solidFill>
                  <a:srgbClr val="222222"/>
                </a:solidFill>
                <a:latin typeface="Arial"/>
              </a:rPr>
              <a:t>Set of responsibilities and practices exercised by the board and executive management </a:t>
            </a:r>
          </a:p>
          <a:p>
            <a:pPr marL="1143000" lvl="2" indent="-228600">
              <a:spcBef>
                <a:spcPct val="20000"/>
              </a:spcBef>
              <a:buFontTx/>
              <a:buChar char="•"/>
              <a:defRPr/>
            </a:pPr>
            <a:r>
              <a:rPr lang="en-US" altLang="en-US" sz="2200" kern="0" dirty="0">
                <a:solidFill>
                  <a:srgbClr val="222222"/>
                </a:solidFill>
                <a:latin typeface="Arial"/>
              </a:rPr>
              <a:t>Goal to provide strategic direction, establishment of objectives, and measurement of progress toward objectives</a:t>
            </a:r>
          </a:p>
          <a:p>
            <a:pPr marL="1143000" lvl="2" indent="-228600">
              <a:spcBef>
                <a:spcPct val="20000"/>
              </a:spcBef>
              <a:buFontTx/>
              <a:buChar char="•"/>
              <a:defRPr/>
            </a:pPr>
            <a:r>
              <a:rPr lang="en-US" altLang="en-US" sz="2200" kern="0" dirty="0">
                <a:solidFill>
                  <a:srgbClr val="222222"/>
                </a:solidFill>
                <a:latin typeface="Arial"/>
              </a:rPr>
              <a:t>Also verifies/validates that risk management practices are appropriate and assets used properly</a:t>
            </a:r>
          </a:p>
          <a:p>
            <a:pPr>
              <a:defRPr/>
            </a:pPr>
            <a:endParaRPr lang="en-US" b="1" dirty="0"/>
          </a:p>
        </p:txBody>
      </p:sp>
      <p:sp>
        <p:nvSpPr>
          <p:cNvPr id="20484" name="Slide Number Placeholder 3">
            <a:extLst>
              <a:ext uri="{FF2B5EF4-FFF2-40B4-BE49-F238E27FC236}">
                <a16:creationId xmlns:a16="http://schemas.microsoft.com/office/drawing/2014/main" id="{108D52F7-73CB-6847-12BC-9C22B52A6DAB}"/>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E1C8F7D3-8859-43E3-816E-9332D45AE385}" type="slidenum">
              <a:rPr lang="en-US" altLang="en-US"/>
              <a:pPr/>
              <a:t>6</a:t>
            </a:fld>
            <a:endParaRPr lang="en-US" altLang="en-US"/>
          </a:p>
        </p:txBody>
      </p:sp>
    </p:spTree>
    <p:extLst>
      <p:ext uri="{BB962C8B-B14F-4D97-AF65-F5344CB8AC3E}">
        <p14:creationId xmlns:p14="http://schemas.microsoft.com/office/powerpoint/2010/main" val="4074956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946D-9EB5-4C75-6E60-32444C44DFB8}"/>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8A0C5CEF-6034-AC95-C44A-C7053B6EC443}"/>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DF309037-159F-E9B5-1539-2B4645B9C8EE}"/>
              </a:ext>
            </a:extLst>
          </p:cNvPr>
          <p:cNvSpPr>
            <a:spLocks noGrp="1"/>
          </p:cNvSpPr>
          <p:nvPr>
            <p:ph type="body" idx="1"/>
          </p:nvPr>
        </p:nvSpPr>
        <p:spPr/>
        <p:txBody>
          <a:bodyPr>
            <a:normAutofit/>
          </a:bodyPr>
          <a:lstStyle/>
          <a:p>
            <a:r>
              <a:rPr lang="en-JM" dirty="0"/>
              <a:t>IT security Governance is the system by which an organization directs and controls IT security (adapted from ISO 38500)</a:t>
            </a:r>
          </a:p>
          <a:p>
            <a:endParaRPr lang="en-JM" dirty="0"/>
          </a:p>
          <a:p>
            <a:r>
              <a:rPr lang="en-JM" dirty="0"/>
              <a:t>IT Security Management is concerned with making decisions to mitigate risks; governance determines who is authorised to make decisions.</a:t>
            </a:r>
          </a:p>
          <a:p>
            <a:endParaRPr lang="en-JM" dirty="0"/>
          </a:p>
          <a:p>
            <a:r>
              <a:rPr lang="en-JM" dirty="0"/>
              <a:t>Governance specifies the accountability framework and provides oversight to ensure that risks are adequately mitigated, while management ensures that controls are implemented to mitigate risks</a:t>
            </a:r>
          </a:p>
          <a:p>
            <a:pPr>
              <a:defRPr/>
            </a:pPr>
            <a:endParaRPr lang="en-US" b="1" dirty="0"/>
          </a:p>
        </p:txBody>
      </p:sp>
      <p:sp>
        <p:nvSpPr>
          <p:cNvPr id="20484" name="Slide Number Placeholder 3">
            <a:extLst>
              <a:ext uri="{FF2B5EF4-FFF2-40B4-BE49-F238E27FC236}">
                <a16:creationId xmlns:a16="http://schemas.microsoft.com/office/drawing/2014/main" id="{3D94032C-33CC-FA41-043F-19CA9DE96656}"/>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E1C8F7D3-8859-43E3-816E-9332D45AE385}" type="slidenum">
              <a:rPr lang="en-US" altLang="en-US"/>
              <a:pPr/>
              <a:t>7</a:t>
            </a:fld>
            <a:endParaRPr lang="en-US" altLang="en-US"/>
          </a:p>
        </p:txBody>
      </p:sp>
    </p:spTree>
    <p:extLst>
      <p:ext uri="{BB962C8B-B14F-4D97-AF65-F5344CB8AC3E}">
        <p14:creationId xmlns:p14="http://schemas.microsoft.com/office/powerpoint/2010/main" val="3111019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fontScale="85000" lnSpcReduction="20000"/>
          </a:bodyPr>
          <a:lstStyle/>
          <a:p>
            <a:r>
              <a:rPr lang="en-GB" sz="1200" b="0" i="0" u="none" strike="noStrike" kern="1200" baseline="0" dirty="0">
                <a:solidFill>
                  <a:schemeClr val="tx1"/>
                </a:solidFill>
                <a:latin typeface="+mn-lt"/>
                <a:ea typeface="+mn-ea"/>
                <a:cs typeface="+mn-cs"/>
              </a:rPr>
              <a:t>According to the Information Technology Governance Institute (ITGI), information security governance includes all of the accountabilities and methods undertaken by the board of</a:t>
            </a:r>
          </a:p>
          <a:p>
            <a:r>
              <a:rPr lang="en-GB" sz="1200" b="0" i="0" u="none" strike="noStrike" kern="1200" baseline="0" dirty="0">
                <a:solidFill>
                  <a:schemeClr val="tx1"/>
                </a:solidFill>
                <a:latin typeface="+mn-lt"/>
                <a:ea typeface="+mn-ea"/>
                <a:cs typeface="+mn-cs"/>
              </a:rPr>
              <a:t>directors and executive management to provide</a:t>
            </a:r>
          </a:p>
          <a:p>
            <a:endParaRPr lang="en-GB" sz="1200" b="0" i="0" u="none" strike="noStrike" kern="1200" baseline="0" dirty="0">
              <a:solidFill>
                <a:schemeClr val="tx1"/>
              </a:solidFill>
              <a:latin typeface="+mn-lt"/>
              <a:ea typeface="+mn-ea"/>
              <a:cs typeface="+mn-cs"/>
            </a:endParaRPr>
          </a:p>
          <a:p>
            <a:endParaRPr lang="en-US" b="1" dirty="0"/>
          </a:p>
          <a:p>
            <a:pPr>
              <a:defRPr/>
            </a:pPr>
            <a:r>
              <a:rPr lang="en-US" b="1" dirty="0"/>
              <a:t>InfoSec Planning and Governance</a:t>
            </a:r>
          </a:p>
          <a:p>
            <a:pPr marL="342900" indent="-342900">
              <a:spcBef>
                <a:spcPct val="20000"/>
              </a:spcBef>
              <a:buFontTx/>
              <a:buChar char="•"/>
              <a:defRPr/>
            </a:pPr>
            <a:r>
              <a:rPr lang="en-US" altLang="en-US" sz="2600" kern="0" dirty="0">
                <a:solidFill>
                  <a:srgbClr val="222222"/>
                </a:solidFill>
                <a:latin typeface="Arial"/>
              </a:rPr>
              <a:t>Information Security Governance outcomes</a:t>
            </a:r>
          </a:p>
          <a:p>
            <a:pPr marL="742950" lvl="1" indent="-285750">
              <a:spcBef>
                <a:spcPct val="20000"/>
              </a:spcBef>
              <a:buFontTx/>
              <a:buChar char="–"/>
              <a:defRPr/>
            </a:pPr>
            <a:r>
              <a:rPr lang="en-US" altLang="en-US" sz="2400" kern="0" dirty="0">
                <a:solidFill>
                  <a:srgbClr val="222222"/>
                </a:solidFill>
                <a:latin typeface="Arial"/>
              </a:rPr>
              <a:t>Five goals</a:t>
            </a:r>
          </a:p>
          <a:p>
            <a:pPr marL="1143000" lvl="2" indent="-228600">
              <a:spcBef>
                <a:spcPct val="20000"/>
              </a:spcBef>
              <a:buFontTx/>
              <a:buChar char="•"/>
              <a:defRPr/>
            </a:pPr>
            <a:r>
              <a:rPr lang="en-US" altLang="en-US" sz="2200" kern="0" dirty="0">
                <a:solidFill>
                  <a:srgbClr val="222222"/>
                </a:solidFill>
                <a:latin typeface="Arial"/>
              </a:rPr>
              <a:t>Strategic alignment</a:t>
            </a:r>
          </a:p>
          <a:p>
            <a:pPr marL="1143000" lvl="2" indent="-228600">
              <a:spcBef>
                <a:spcPct val="20000"/>
              </a:spcBef>
              <a:buFontTx/>
              <a:buChar char="•"/>
              <a:defRPr/>
            </a:pPr>
            <a:r>
              <a:rPr lang="en-US" altLang="en-US" sz="2200" kern="0" dirty="0">
                <a:solidFill>
                  <a:srgbClr val="222222"/>
                </a:solidFill>
                <a:latin typeface="Arial"/>
              </a:rPr>
              <a:t>Risk management</a:t>
            </a:r>
          </a:p>
          <a:p>
            <a:pPr marL="1143000" lvl="2" indent="-228600">
              <a:spcBef>
                <a:spcPct val="20000"/>
              </a:spcBef>
              <a:buFontTx/>
              <a:buChar char="•"/>
              <a:defRPr/>
            </a:pPr>
            <a:r>
              <a:rPr lang="en-US" altLang="en-US" sz="2200" kern="0" dirty="0">
                <a:solidFill>
                  <a:srgbClr val="222222"/>
                </a:solidFill>
                <a:latin typeface="Arial"/>
              </a:rPr>
              <a:t>Resource management </a:t>
            </a:r>
          </a:p>
          <a:p>
            <a:pPr marL="1143000" lvl="2" indent="-228600">
              <a:spcBef>
                <a:spcPct val="20000"/>
              </a:spcBef>
              <a:buFontTx/>
              <a:buChar char="•"/>
              <a:defRPr/>
            </a:pPr>
            <a:r>
              <a:rPr lang="en-US" altLang="en-US" sz="2200" kern="0" dirty="0">
                <a:solidFill>
                  <a:srgbClr val="222222"/>
                </a:solidFill>
                <a:latin typeface="Arial"/>
              </a:rPr>
              <a:t>Performance measures</a:t>
            </a:r>
          </a:p>
          <a:p>
            <a:pPr marL="1143000" lvl="2" indent="-228600">
              <a:spcBef>
                <a:spcPct val="20000"/>
              </a:spcBef>
              <a:buFontTx/>
              <a:buChar char="•"/>
              <a:defRPr/>
            </a:pPr>
            <a:r>
              <a:rPr lang="en-US" altLang="en-US" sz="2200" kern="0" dirty="0">
                <a:solidFill>
                  <a:srgbClr val="222222"/>
                </a:solidFill>
                <a:latin typeface="Arial"/>
              </a:rPr>
              <a:t>Value delivery</a:t>
            </a:r>
          </a:p>
          <a:p>
            <a:pPr>
              <a:defRPr/>
            </a:pPr>
            <a:endParaRPr lang="en-US" b="1" dirty="0"/>
          </a:p>
        </p:txBody>
      </p:sp>
      <p:sp>
        <p:nvSpPr>
          <p:cNvPr id="22532" name="Slide Number Placeholder 3"/>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01176A96-34AF-48EE-A185-DD131B1ED430}" type="slidenum">
              <a:rPr lang="en-US" altLang="en-US"/>
              <a:pPr/>
              <a:t>8</a:t>
            </a:fld>
            <a:endParaRPr lang="en-US" altLang="en-US"/>
          </a:p>
        </p:txBody>
      </p:sp>
    </p:spTree>
    <p:extLst>
      <p:ext uri="{BB962C8B-B14F-4D97-AF65-F5344CB8AC3E}">
        <p14:creationId xmlns:p14="http://schemas.microsoft.com/office/powerpoint/2010/main" val="2855665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37933-0F5A-528D-DC71-6D4523566463}"/>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4D05A7E9-7C4A-60F0-8358-E7883BD9B819}"/>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4CC7FA3D-1761-CAD5-1C80-AE4CECE78B62}"/>
              </a:ext>
            </a:extLst>
          </p:cNvPr>
          <p:cNvSpPr>
            <a:spLocks noGrp="1"/>
          </p:cNvSpPr>
          <p:nvPr>
            <p:ph type="body" idx="1"/>
          </p:nvPr>
        </p:nvSpPr>
        <p:spPr/>
        <p:txBody>
          <a:bodyPr>
            <a:normAutofit/>
          </a:bodyPr>
          <a:lstStyle/>
          <a:p>
            <a:pPr>
              <a:defRPr/>
            </a:pPr>
            <a:endParaRPr lang="en-US" b="1" dirty="0"/>
          </a:p>
        </p:txBody>
      </p:sp>
      <p:sp>
        <p:nvSpPr>
          <p:cNvPr id="20484" name="Slide Number Placeholder 3">
            <a:extLst>
              <a:ext uri="{FF2B5EF4-FFF2-40B4-BE49-F238E27FC236}">
                <a16:creationId xmlns:a16="http://schemas.microsoft.com/office/drawing/2014/main" id="{EAA737BF-F732-3BCD-BDC0-4A5723468AF3}"/>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E1C8F7D3-8859-43E3-816E-9332D45AE385}" type="slidenum">
              <a:rPr lang="en-US" altLang="en-US"/>
              <a:pPr/>
              <a:t>9</a:t>
            </a:fld>
            <a:endParaRPr lang="en-US" altLang="en-US"/>
          </a:p>
        </p:txBody>
      </p:sp>
    </p:spTree>
    <p:extLst>
      <p:ext uri="{BB962C8B-B14F-4D97-AF65-F5344CB8AC3E}">
        <p14:creationId xmlns:p14="http://schemas.microsoft.com/office/powerpoint/2010/main" val="557754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B67E8-89F3-4EF3-FC56-0030464B828B}"/>
            </a:ext>
          </a:extLst>
        </p:cNvPr>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BCFB7F2E-A373-2E02-1725-21DC953A979F}"/>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E463C92F-533D-D027-8718-E629C021B41B}"/>
              </a:ext>
            </a:extLst>
          </p:cNvPr>
          <p:cNvSpPr>
            <a:spLocks noGrp="1"/>
          </p:cNvSpPr>
          <p:nvPr>
            <p:ph type="body" idx="1"/>
          </p:nvPr>
        </p:nvSpPr>
        <p:spPr/>
        <p:txBody>
          <a:bodyPr>
            <a:normAutofit/>
          </a:bodyPr>
          <a:lstStyle/>
          <a:p>
            <a:pPr algn="l">
              <a:buFont typeface="+mj-lt"/>
              <a:buAutoNum type="arabicPeriod"/>
            </a:pPr>
            <a:r>
              <a:rPr lang="en-GB" b="1" i="0" dirty="0">
                <a:solidFill>
                  <a:srgbClr val="ECECEC"/>
                </a:solidFill>
                <a:effectLst/>
                <a:latin typeface="ui-sans-serif"/>
              </a:rPr>
              <a:t>Setting Information Security Objectives</a:t>
            </a:r>
            <a:r>
              <a:rPr lang="en-GB" b="0" i="0" dirty="0">
                <a:solidFill>
                  <a:srgbClr val="ECECEC"/>
                </a:solidFill>
                <a:effectLst/>
                <a:latin typeface="ui-sans-serif"/>
              </a:rPr>
              <a:t>: Management plays a crucial role in defining and setting clear information security objectives aligned with the organization's overall goals and risk appetite. This involves establishing strategic priorities, resource allocations, and performance metrics to guide the implementation of effective security measures.</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Establishing Policies and Procedures</a:t>
            </a:r>
            <a:r>
              <a:rPr lang="en-GB" b="0" i="0" dirty="0">
                <a:solidFill>
                  <a:srgbClr val="ECECEC"/>
                </a:solidFill>
                <a:effectLst/>
                <a:latin typeface="ui-sans-serif"/>
              </a:rPr>
              <a:t>: Management is responsible for developing comprehensive information security policies, standards, and procedures that outline the organization's expectations, requirements, and best practices for safeguarding sensitive data and assets. These policies should address areas such as data classification, access control, encryption, incident response, and regulatory compliance.</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Allocating Resources</a:t>
            </a:r>
            <a:r>
              <a:rPr lang="en-GB" b="0" i="0" dirty="0">
                <a:solidFill>
                  <a:srgbClr val="ECECEC"/>
                </a:solidFill>
                <a:effectLst/>
                <a:latin typeface="ui-sans-serif"/>
              </a:rPr>
              <a:t>: Management must allocate sufficient resources, including budget, personnel, and technology, to support the implementation and maintenance of robust information security programs. This involves conducting risk assessments, identifying security gaps, and investing in appropriate security controls, technologies, and training initiatives to mitigate risks effectively.</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Promoting a Culture of Security Awareness</a:t>
            </a:r>
            <a:r>
              <a:rPr lang="en-GB" b="0" i="0" dirty="0">
                <a:solidFill>
                  <a:srgbClr val="ECECEC"/>
                </a:solidFill>
                <a:effectLst/>
                <a:latin typeface="ui-sans-serif"/>
              </a:rPr>
              <a:t>: Management plays a pivotal role in fostering a culture of security awareness and accountability throughout the organization. This includes promoting regular training and awareness programs to educate employees about information security risks, threats, and best practices. Management should lead by example and prioritize security as a core organizational value.</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Risk Management and Compliance</a:t>
            </a:r>
            <a:r>
              <a:rPr lang="en-GB" b="0" i="0" dirty="0">
                <a:solidFill>
                  <a:srgbClr val="ECECEC"/>
                </a:solidFill>
                <a:effectLst/>
                <a:latin typeface="ui-sans-serif"/>
              </a:rPr>
              <a:t>: Management is responsible for overseeing the organization's risk management processes and ensuring compliance with relevant legal, regulatory, and industry standards for information security. This involves conducting regular risk assessments, audits, and compliance reviews to identify, assess, and mitigate security risks and ensure adherence to applicable requirements.</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Incident Response and Business Continuity</a:t>
            </a:r>
            <a:r>
              <a:rPr lang="en-GB" b="0" i="0" dirty="0">
                <a:solidFill>
                  <a:srgbClr val="ECECEC"/>
                </a:solidFill>
                <a:effectLst/>
                <a:latin typeface="ui-sans-serif"/>
              </a:rPr>
              <a:t>: Management must establish effective incident response and business continuity plans to mitigate the impact of security incidents, breaches, or disruptions to business operations. This includes defining roles and responsibilities, establishing communication protocols, and conducting regular drills and exercises to test the organization's readiness to respond to security incidents and maintain business continuity.</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Monitoring and Reporting</a:t>
            </a:r>
            <a:r>
              <a:rPr lang="en-GB" b="0" i="0" dirty="0">
                <a:solidFill>
                  <a:srgbClr val="ECECEC"/>
                </a:solidFill>
                <a:effectLst/>
                <a:latin typeface="ui-sans-serif"/>
              </a:rPr>
              <a:t>: Management is responsible for monitoring and reviewing the effectiveness of information security controls, processes, and policies on an ongoing basis. This involves implementing security monitoring tools, conducting security assessments, and generating reports to track key security metrics, trends, and incidents. Management should review these reports regularly to identify areas for improvement and take corrective actions as needed.</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Continuous Improvement</a:t>
            </a:r>
            <a:r>
              <a:rPr lang="en-GB" b="0" i="0" dirty="0">
                <a:solidFill>
                  <a:srgbClr val="ECECEC"/>
                </a:solidFill>
                <a:effectLst/>
                <a:latin typeface="ui-sans-serif"/>
              </a:rPr>
              <a:t>: Management should promote a culture of continuous improvement in information security by regularly reviewing and updating security policies, procedures, and controls in response to evolving threats, technologies, and business requirements. This includes conducting post-incident reviews, lessons learned sessions, and security awareness campaigns to enhance security posture and resilience over time.</a:t>
            </a:r>
          </a:p>
          <a:p>
            <a:pPr algn="l">
              <a:buFont typeface="+mj-lt"/>
              <a:buAutoNum type="arabicPeriod"/>
            </a:pPr>
            <a:endParaRPr lang="en-GB" b="0" i="0" dirty="0">
              <a:solidFill>
                <a:srgbClr val="ECECEC"/>
              </a:solidFill>
              <a:effectLst/>
              <a:latin typeface="ui-sans-serif"/>
            </a:endParaRPr>
          </a:p>
          <a:p>
            <a:pPr algn="l">
              <a:buFont typeface="+mj-lt"/>
              <a:buAutoNum type="arabicPeriod"/>
            </a:pPr>
            <a:r>
              <a:rPr lang="en-GB" b="1" i="0" dirty="0">
                <a:solidFill>
                  <a:srgbClr val="ECECEC"/>
                </a:solidFill>
                <a:effectLst/>
                <a:latin typeface="ui-sans-serif"/>
              </a:rPr>
              <a:t>Executive Leadership and Oversight</a:t>
            </a:r>
            <a:r>
              <a:rPr lang="en-GB" b="0" i="0" dirty="0">
                <a:solidFill>
                  <a:srgbClr val="ECECEC"/>
                </a:solidFill>
                <a:effectLst/>
                <a:latin typeface="ui-sans-serif"/>
              </a:rPr>
              <a:t>: Ultimately, management, including executive leadership and the board of directors, bears ultimate responsibility for information security governance and oversight.</a:t>
            </a:r>
          </a:p>
          <a:p>
            <a:pPr>
              <a:defRPr/>
            </a:pPr>
            <a:endParaRPr lang="en-US" b="1" dirty="0"/>
          </a:p>
        </p:txBody>
      </p:sp>
      <p:sp>
        <p:nvSpPr>
          <p:cNvPr id="22532" name="Slide Number Placeholder 3">
            <a:extLst>
              <a:ext uri="{FF2B5EF4-FFF2-40B4-BE49-F238E27FC236}">
                <a16:creationId xmlns:a16="http://schemas.microsoft.com/office/drawing/2014/main" id="{7B3C6AB4-67E6-81A7-3D90-76534ED5BA90}"/>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01176A96-34AF-48EE-A185-DD131B1ED430}" type="slidenum">
              <a:rPr lang="en-US" altLang="en-US"/>
              <a:pPr/>
              <a:t>10</a:t>
            </a:fld>
            <a:endParaRPr lang="en-US" altLang="en-US"/>
          </a:p>
        </p:txBody>
      </p:sp>
    </p:spTree>
    <p:extLst>
      <p:ext uri="{BB962C8B-B14F-4D97-AF65-F5344CB8AC3E}">
        <p14:creationId xmlns:p14="http://schemas.microsoft.com/office/powerpoint/2010/main" val="452046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Effective communication among stakeholders is critical to the structures and processes used in governance at every level, especially in information security governance. </a:t>
            </a:r>
          </a:p>
          <a:p>
            <a:r>
              <a:rPr lang="en-GB" sz="1200" b="0" i="0" u="none" strike="noStrike" kern="1200" baseline="0" dirty="0">
                <a:solidFill>
                  <a:schemeClr val="tx1"/>
                </a:solidFill>
                <a:latin typeface="+mn-lt"/>
                <a:ea typeface="+mn-ea"/>
                <a:cs typeface="+mn-cs"/>
              </a:rPr>
              <a:t>This requires the development of constructive relationships, a common language, and a commitment to the objectives of the organization.    </a:t>
            </a: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11</a:t>
            </a:fld>
            <a:endParaRPr lang="en-US" dirty="0"/>
          </a:p>
        </p:txBody>
      </p:sp>
    </p:spTree>
    <p:extLst>
      <p:ext uri="{BB962C8B-B14F-4D97-AF65-F5344CB8AC3E}">
        <p14:creationId xmlns:p14="http://schemas.microsoft.com/office/powerpoint/2010/main" val="2022583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05BF9-0112-69A1-40DE-359386957FA7}"/>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B1EC06B1-B099-453A-2545-0C456DF94899}"/>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C9692AE8-E97A-A5B0-CC10-4F7B2FE7FAE8}"/>
              </a:ext>
            </a:extLst>
          </p:cNvPr>
          <p:cNvSpPr>
            <a:spLocks noGrp="1"/>
          </p:cNvSpPr>
          <p:nvPr>
            <p:ph type="body" idx="1"/>
          </p:nvPr>
        </p:nvSpPr>
        <p:spPr/>
        <p:txBody>
          <a:bodyPr>
            <a:normAutofit/>
          </a:bodyPr>
          <a:lstStyle/>
          <a:p>
            <a:pPr>
              <a:defRPr/>
            </a:pPr>
            <a:endParaRPr lang="en-US" b="1" dirty="0"/>
          </a:p>
        </p:txBody>
      </p:sp>
      <p:sp>
        <p:nvSpPr>
          <p:cNvPr id="20484" name="Slide Number Placeholder 3">
            <a:extLst>
              <a:ext uri="{FF2B5EF4-FFF2-40B4-BE49-F238E27FC236}">
                <a16:creationId xmlns:a16="http://schemas.microsoft.com/office/drawing/2014/main" id="{1F52DAEE-EC84-C0B2-818A-2C157FFAB556}"/>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E1C8F7D3-8859-43E3-816E-9332D45AE385}" type="slidenum">
              <a:rPr lang="en-US" altLang="en-US"/>
              <a:pPr/>
              <a:t>12</a:t>
            </a:fld>
            <a:endParaRPr lang="en-US" altLang="en-US"/>
          </a:p>
        </p:txBody>
      </p:sp>
    </p:spTree>
    <p:extLst>
      <p:ext uri="{BB962C8B-B14F-4D97-AF65-F5344CB8AC3E}">
        <p14:creationId xmlns:p14="http://schemas.microsoft.com/office/powerpoint/2010/main" val="3269648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7982BF-605E-4435-9867-A1A4D6D7E15C}" type="slidenum">
              <a:rPr lang="en-US" altLang="en-US"/>
              <a:pPr/>
              <a:t>13</a:t>
            </a:fld>
            <a:endParaRPr lang="en-US" altLang="en-US"/>
          </a:p>
        </p:txBody>
      </p:sp>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a:xfrm>
            <a:off x="914400" y="4343400"/>
            <a:ext cx="5029200" cy="4114800"/>
          </a:xfrm>
        </p:spPr>
        <p:txBody>
          <a:bodyPr/>
          <a:lstStyle/>
          <a:p>
            <a:r>
              <a:rPr lang="en-US" altLang="en-US"/>
              <a:t>A policy is </a:t>
            </a:r>
          </a:p>
          <a:p>
            <a:pPr lvl="1"/>
            <a:r>
              <a:rPr lang="en-US" altLang="en-US" i="1"/>
              <a:t>	A plan or course of action, as of a government, political party, or business, intended to influence and determine decisions, actions, and other matters</a:t>
            </a:r>
          </a:p>
          <a:p>
            <a:r>
              <a:rPr lang="en-US" altLang="en-US"/>
              <a:t>Policies are organizational laws</a:t>
            </a:r>
          </a:p>
          <a:p>
            <a:r>
              <a:rPr lang="en-US" altLang="en-US"/>
              <a:t>Policies must contain information on what is right, and what is not; what the penalties are for violating policy, and what the appeal process is</a:t>
            </a:r>
          </a:p>
          <a:p>
            <a:r>
              <a:rPr lang="en-US" altLang="en-US"/>
              <a:t>Standards, on the other hand, are more detailed statements of what must be done to comply with policy </a:t>
            </a:r>
          </a:p>
          <a:p>
            <a:r>
              <a:rPr lang="en-US" altLang="en-US"/>
              <a:t>Practices, procedures and guidelines effectively explain how to comply with policy</a:t>
            </a:r>
          </a:p>
          <a:p>
            <a:r>
              <a:rPr lang="en-US" altLang="en-US"/>
              <a:t>For a policy to be effective it must be properly disseminated, read, understood and agreed to by all members of the organization.  </a:t>
            </a:r>
          </a:p>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5BB32B-75D8-466F-9C7D-DB13B803FF08}" type="slidenum">
              <a:rPr lang="en-US" altLang="en-US"/>
              <a:pPr/>
              <a:t>14</a:t>
            </a:fld>
            <a:endParaRPr lang="en-US" altLang="en-US"/>
          </a:p>
        </p:txBody>
      </p:sp>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a:xfrm>
            <a:off x="914400" y="4343400"/>
            <a:ext cx="5029200" cy="4114800"/>
          </a:xfrm>
        </p:spPr>
        <p:txBody>
          <a:bodyPr/>
          <a:lstStyle/>
          <a:p>
            <a:r>
              <a:rPr lang="en-US" altLang="en-US" b="1"/>
              <a:t>Types of Policy</a:t>
            </a:r>
            <a:r>
              <a:rPr lang="en-US" altLang="en-US"/>
              <a:t> </a:t>
            </a:r>
          </a:p>
          <a:p>
            <a:r>
              <a:rPr lang="en-US" altLang="en-US"/>
              <a:t>Management defines three types of security policy:</a:t>
            </a:r>
          </a:p>
          <a:p>
            <a:r>
              <a:rPr lang="en-US" altLang="en-US"/>
              <a:t>1)	General or security program policy</a:t>
            </a:r>
          </a:p>
          <a:p>
            <a:r>
              <a:rPr lang="en-US" altLang="en-US"/>
              <a:t>2)	Issue-specific security policies</a:t>
            </a:r>
          </a:p>
          <a:p>
            <a:r>
              <a:rPr lang="en-US" altLang="en-US"/>
              <a:t>3)	Systems-specific security policies</a:t>
            </a:r>
          </a:p>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BF9E86-B0AB-4D06-87B7-246475631347}" type="slidenum">
              <a:rPr lang="en-US" altLang="en-US"/>
              <a:pPr/>
              <a:t>15</a:t>
            </a:fld>
            <a:endParaRPr lang="en-US" altLang="en-US"/>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914400" y="4343400"/>
            <a:ext cx="5029200" cy="4114800"/>
          </a:xfrm>
        </p:spPr>
        <p:txBody>
          <a:bodyPr/>
          <a:lstStyle/>
          <a:p>
            <a:r>
              <a:rPr lang="en-US" altLang="en-US" b="1"/>
              <a:t>Introduction</a:t>
            </a:r>
          </a:p>
          <a:p>
            <a:r>
              <a:rPr lang="en-US" altLang="en-US"/>
              <a:t>The creation of an information security program begins with an information security blueprint, and before we can discuss the creation and development of a blueprint, it is important to look at management’s responsibility in shaping policy. </a:t>
            </a:r>
          </a:p>
          <a:p>
            <a:r>
              <a:rPr lang="en-US" altLang="en-US"/>
              <a:t>It is prudent for information security professionals to know the information security polices and how these policies contribute to the overall objectives of the organization.</a:t>
            </a: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1DDE937-1445-41F1-9474-0B1ECF2B50D3}" type="slidenum">
              <a:rPr lang="en-US" altLang="en-US">
                <a:latin typeface="Times New Roman" panose="02020603050405020304" pitchFamily="18" charset="0"/>
              </a:rPr>
              <a:pPr eaLnBrk="1" hangingPunct="1"/>
              <a:t>16</a:t>
            </a:fld>
            <a:endParaRPr lang="en-US" altLang="en-US">
              <a:latin typeface="Times New Roman" panose="02020603050405020304" pitchFamily="18" charset="0"/>
            </a:endParaRPr>
          </a:p>
        </p:txBody>
      </p:sp>
      <p:sp>
        <p:nvSpPr>
          <p:cNvPr id="25603"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p:txBody>
          <a:bodyPr>
            <a:normAutofit fontScale="92500" lnSpcReduction="20000"/>
          </a:bodyPr>
          <a:lstStyle/>
          <a:p>
            <a:pPr eaLnBrk="1" hangingPunct="1">
              <a:defRPr/>
            </a:pPr>
            <a:r>
              <a:rPr lang="en-US" altLang="en-US" b="1" dirty="0"/>
              <a:t>Information Security Policy, Standards, and Practices</a:t>
            </a:r>
          </a:p>
          <a:p>
            <a:pPr marL="342900" indent="-342900">
              <a:spcBef>
                <a:spcPct val="20000"/>
              </a:spcBef>
              <a:buFontTx/>
              <a:buChar char="•"/>
              <a:defRPr/>
            </a:pPr>
            <a:r>
              <a:rPr lang="en-US" altLang="en-US" sz="2600" kern="0" dirty="0">
                <a:solidFill>
                  <a:srgbClr val="222222"/>
                </a:solidFill>
                <a:latin typeface="Arial"/>
              </a:rPr>
              <a:t>Management from communities of interest must make policies the basis for all information security planning, design, and deployment</a:t>
            </a:r>
          </a:p>
          <a:p>
            <a:pPr marL="342900" indent="-342900">
              <a:spcBef>
                <a:spcPct val="20000"/>
              </a:spcBef>
              <a:buFontTx/>
              <a:buChar char="•"/>
              <a:defRPr/>
            </a:pPr>
            <a:r>
              <a:rPr lang="en-US" altLang="en-US" sz="2600" kern="0" dirty="0">
                <a:solidFill>
                  <a:srgbClr val="222222"/>
                </a:solidFill>
                <a:latin typeface="Arial"/>
              </a:rPr>
              <a:t>Policies direct how issues should be addressed and technologies used</a:t>
            </a:r>
          </a:p>
          <a:p>
            <a:pPr marL="342900" indent="-342900">
              <a:spcBef>
                <a:spcPct val="20000"/>
              </a:spcBef>
              <a:buFontTx/>
              <a:buChar char="•"/>
              <a:defRPr/>
            </a:pPr>
            <a:r>
              <a:rPr lang="en-US" altLang="en-US" sz="2600" kern="0" dirty="0">
                <a:solidFill>
                  <a:srgbClr val="222222"/>
                </a:solidFill>
                <a:latin typeface="Arial"/>
              </a:rPr>
              <a:t>Policies should never contradict law, must be able to stand up in court, must be properly administered</a:t>
            </a:r>
          </a:p>
          <a:p>
            <a:pPr marL="342900" indent="-342900">
              <a:spcBef>
                <a:spcPct val="20000"/>
              </a:spcBef>
              <a:buFontTx/>
              <a:buChar char="•"/>
              <a:defRPr/>
            </a:pPr>
            <a:r>
              <a:rPr lang="en-US" altLang="en-US" sz="2600" kern="0" dirty="0">
                <a:solidFill>
                  <a:srgbClr val="222222"/>
                </a:solidFill>
                <a:latin typeface="Arial"/>
              </a:rPr>
              <a:t>Security policies are the least expensive controls to execute but most difficult to implement properly</a:t>
            </a:r>
          </a:p>
        </p:txBody>
      </p:sp>
    </p:spTree>
    <p:extLst>
      <p:ext uri="{BB962C8B-B14F-4D97-AF65-F5344CB8AC3E}">
        <p14:creationId xmlns:p14="http://schemas.microsoft.com/office/powerpoint/2010/main" val="1446113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52A712C-4FF1-4E86-80AF-A8F8AEDCE91B}" type="slidenum">
              <a:rPr lang="en-US" altLang="en-US">
                <a:latin typeface="Times New Roman" panose="02020603050405020304" pitchFamily="18" charset="0"/>
              </a:rPr>
              <a:pPr eaLnBrk="1" hangingPunct="1"/>
              <a:t>17</a:t>
            </a:fld>
            <a:endParaRPr lang="en-US" altLang="en-US">
              <a:latin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p:txBody>
          <a:bodyPr>
            <a:normAutofit fontScale="62500" lnSpcReduction="20000"/>
          </a:bodyPr>
          <a:lstStyle/>
          <a:p>
            <a:r>
              <a:rPr lang="en-GB" sz="1200" b="0" i="0" u="none" strike="noStrike" kern="1200" baseline="0" dirty="0">
                <a:solidFill>
                  <a:schemeClr val="tx1"/>
                </a:solidFill>
                <a:latin typeface="+mn-lt"/>
                <a:ea typeface="+mn-ea"/>
                <a:cs typeface="+mn-cs"/>
              </a:rPr>
              <a:t>The meaning of the term security policy depends on the context in which it is used. Governmental agencies view security policy in terms of national security and national policies to deal</a:t>
            </a:r>
          </a:p>
          <a:p>
            <a:r>
              <a:rPr lang="en-GB" sz="1200" b="0" i="0" u="none" strike="noStrike" kern="1200" baseline="0" dirty="0">
                <a:solidFill>
                  <a:schemeClr val="tx1"/>
                </a:solidFill>
                <a:latin typeface="+mn-lt"/>
                <a:ea typeface="+mn-ea"/>
                <a:cs typeface="+mn-cs"/>
              </a:rPr>
              <a:t>with foreign states.</a:t>
            </a:r>
          </a:p>
          <a:p>
            <a:endParaRPr lang="en-GB" altLang="en-US"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Standards, on the other hand, are more detailed statements of what must be done to comply with policy</a:t>
            </a: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Policy as Foundation for Planning</a:t>
            </a:r>
          </a:p>
          <a:p>
            <a:pPr marL="342900" indent="-342900">
              <a:spcBef>
                <a:spcPct val="20000"/>
              </a:spcBef>
              <a:buFontTx/>
              <a:buChar char="•"/>
              <a:defRPr/>
            </a:pPr>
            <a:r>
              <a:rPr lang="en-US" altLang="en-US" sz="2600" kern="0" dirty="0">
                <a:solidFill>
                  <a:srgbClr val="222222"/>
                </a:solidFill>
                <a:latin typeface="Arial"/>
              </a:rPr>
              <a:t>Policy functions as organizational law that dictates acceptable and unacceptable behavior </a:t>
            </a:r>
          </a:p>
          <a:p>
            <a:pPr marL="342900" indent="-342900">
              <a:spcBef>
                <a:spcPct val="20000"/>
              </a:spcBef>
              <a:buFontTx/>
              <a:buChar char="•"/>
              <a:defRPr/>
            </a:pPr>
            <a:r>
              <a:rPr lang="en-US" altLang="en-US" sz="2600" kern="0" dirty="0">
                <a:solidFill>
                  <a:srgbClr val="222222"/>
                </a:solidFill>
                <a:latin typeface="Arial"/>
              </a:rPr>
              <a:t>Standards: more detailed statements of what must be done to comply with policy </a:t>
            </a:r>
          </a:p>
          <a:p>
            <a:pPr marL="342900" indent="-342900">
              <a:spcBef>
                <a:spcPct val="20000"/>
              </a:spcBef>
              <a:buFontTx/>
              <a:buChar char="•"/>
              <a:defRPr/>
            </a:pPr>
            <a:r>
              <a:rPr lang="en-US" altLang="en-US" sz="2600" kern="0" dirty="0">
                <a:solidFill>
                  <a:srgbClr val="222222"/>
                </a:solidFill>
                <a:latin typeface="Arial"/>
              </a:rPr>
              <a:t>Practices, procedures, and guidelines effectively explain how to comply with policy</a:t>
            </a:r>
          </a:p>
          <a:p>
            <a:pPr marL="342900" indent="-342900">
              <a:spcBef>
                <a:spcPct val="20000"/>
              </a:spcBef>
              <a:buFontTx/>
              <a:buChar char="•"/>
              <a:defRPr/>
            </a:pPr>
            <a:r>
              <a:rPr lang="en-US" altLang="en-US" sz="2600" kern="0" dirty="0">
                <a:solidFill>
                  <a:srgbClr val="222222"/>
                </a:solidFill>
                <a:latin typeface="Arial"/>
              </a:rPr>
              <a:t>For a policy to be effective, it must be properly disseminated, read, understood, and agreed to by all members of organization, and uniformly enforced</a:t>
            </a:r>
          </a:p>
          <a:p>
            <a:pPr eaLnBrk="1" hangingPunct="1">
              <a:defRPr/>
            </a:pPr>
            <a:endParaRPr lang="en-US" altLang="en-US" b="1" dirty="0"/>
          </a:p>
        </p:txBody>
      </p:sp>
    </p:spTree>
    <p:extLst>
      <p:ext uri="{BB962C8B-B14F-4D97-AF65-F5344CB8AC3E}">
        <p14:creationId xmlns:p14="http://schemas.microsoft.com/office/powerpoint/2010/main" val="4177179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B55866A-11C5-4341-AD3D-A13BE4D15850}" type="slidenum">
              <a:rPr lang="en-US" altLang="en-US">
                <a:latin typeface="Times New Roman" panose="02020603050405020304" pitchFamily="18" charset="0"/>
              </a:rPr>
              <a:pPr eaLnBrk="1" hangingPunct="1"/>
              <a:t>18</a:t>
            </a:fld>
            <a:endParaRPr lang="en-US" altLang="en-US">
              <a:latin typeface="Times New Roman" panose="02020603050405020304" pitchFamily="18" charset="0"/>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r>
              <a:rPr lang="en-GB" sz="1200" b="0" i="0" u="none" strike="noStrike" kern="1200" baseline="0" dirty="0">
                <a:solidFill>
                  <a:schemeClr val="tx1"/>
                </a:solidFill>
                <a:latin typeface="+mn-lt"/>
                <a:ea typeface="+mn-ea"/>
                <a:cs typeface="+mn-cs"/>
              </a:rPr>
              <a:t>The Figure shows the relationships among policies, standards, guidelines, procedures, and practices. </a:t>
            </a:r>
          </a:p>
          <a:p>
            <a:r>
              <a:rPr lang="en-GB" sz="1200" b="0" i="0" u="none" strike="noStrike" kern="1200" baseline="0" dirty="0">
                <a:solidFill>
                  <a:schemeClr val="tx1"/>
                </a:solidFill>
                <a:latin typeface="+mn-lt"/>
                <a:ea typeface="+mn-ea"/>
                <a:cs typeface="+mn-cs"/>
              </a:rPr>
              <a:t>This relationship is further examined in the nearby Offline feature.</a:t>
            </a:r>
            <a:endParaRPr lang="en-US" altLang="en-US" b="1" dirty="0"/>
          </a:p>
          <a:p>
            <a:pPr eaLnBrk="1" hangingPunct="1"/>
            <a:endParaRPr lang="en-US" altLang="en-US" b="1" dirty="0"/>
          </a:p>
          <a:p>
            <a:pPr eaLnBrk="1" hangingPunct="1"/>
            <a:r>
              <a:rPr lang="en-US" altLang="en-US" b="1" dirty="0"/>
              <a:t>Types of Policy</a:t>
            </a:r>
            <a:r>
              <a:rPr lang="en-US" altLang="en-US" dirty="0"/>
              <a:t> </a:t>
            </a:r>
          </a:p>
          <a:p>
            <a:pPr eaLnBrk="1" hangingPunct="1"/>
            <a:r>
              <a:rPr lang="en-US" altLang="en-US" dirty="0"/>
              <a:t>Management defines three types of security policy:</a:t>
            </a:r>
          </a:p>
          <a:p>
            <a:pPr eaLnBrk="1" hangingPunct="1"/>
            <a:r>
              <a:rPr lang="en-US" altLang="en-US" dirty="0"/>
              <a:t>1) General or security program policy</a:t>
            </a:r>
          </a:p>
          <a:p>
            <a:pPr eaLnBrk="1" hangingPunct="1"/>
            <a:r>
              <a:rPr lang="en-US" altLang="en-US" dirty="0"/>
              <a:t>2) Issue-specific security policies</a:t>
            </a:r>
          </a:p>
          <a:p>
            <a:pPr eaLnBrk="1" hangingPunct="1"/>
            <a:r>
              <a:rPr lang="en-US" altLang="en-US" dirty="0"/>
              <a:t>3) Systems-specific security policies</a:t>
            </a:r>
          </a:p>
          <a:p>
            <a:pPr eaLnBrk="1" hangingPunct="1"/>
            <a:endParaRPr lang="en-US" altLang="en-US" dirty="0"/>
          </a:p>
        </p:txBody>
      </p:sp>
    </p:spTree>
    <p:extLst>
      <p:ext uri="{BB962C8B-B14F-4D97-AF65-F5344CB8AC3E}">
        <p14:creationId xmlns:p14="http://schemas.microsoft.com/office/powerpoint/2010/main" val="3347575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pPr>
              <a:spcBef>
                <a:spcPts val="600"/>
              </a:spcBef>
            </a:pPr>
            <a:r>
              <a:rPr lang="en-GB" dirty="0"/>
              <a:t>Other slides outline the components (adapt them or select appropriate</a:t>
            </a:r>
            <a:r>
              <a:rPr lang="en-GB" baseline="0" dirty="0"/>
              <a:t> ones for your assignment)</a:t>
            </a:r>
            <a:endParaRPr lang="en-GB" dirty="0"/>
          </a:p>
          <a:p>
            <a:pPr>
              <a:spcBef>
                <a:spcPts val="600"/>
              </a:spcBef>
            </a:pPr>
            <a:endParaRPr lang="en-GB" dirty="0"/>
          </a:p>
          <a:p>
            <a:r>
              <a:rPr lang="en-GB" sz="1200" b="0" i="0" u="none" strike="noStrike" kern="1200" baseline="0" dirty="0">
                <a:solidFill>
                  <a:schemeClr val="tx1"/>
                </a:solidFill>
                <a:latin typeface="+mn-lt"/>
                <a:ea typeface="+mn-ea"/>
                <a:cs typeface="+mn-cs"/>
              </a:rPr>
              <a:t>An enterprise information security policy (EISP) is also known as a general security policy, organizational security policy, IT security policy, or information security policy.</a:t>
            </a:r>
          </a:p>
          <a:p>
            <a:endParaRPr lang="en-GB" dirty="0"/>
          </a:p>
          <a:p>
            <a:pPr>
              <a:spcBef>
                <a:spcPts val="600"/>
              </a:spcBef>
            </a:pPr>
            <a:r>
              <a:rPr lang="en-GB" dirty="0"/>
              <a:t>EISP </a:t>
            </a:r>
            <a:r>
              <a:rPr lang="en-US" altLang="en-US" sz="2800" dirty="0"/>
              <a:t>typically addresses compliance in two areas:</a:t>
            </a:r>
          </a:p>
          <a:p>
            <a:pPr marL="914400" lvl="1" indent="-457200">
              <a:spcBef>
                <a:spcPts val="600"/>
              </a:spcBef>
              <a:buFont typeface="Arial" panose="020B0604020202020204" pitchFamily="34" charset="0"/>
              <a:buChar char="•"/>
            </a:pPr>
            <a:r>
              <a:rPr lang="en-US" altLang="en-US" sz="2600" dirty="0"/>
              <a:t>General compliance to ensure meeting of requirements to establish program and assigning responsibilities therein to various organizational components</a:t>
            </a:r>
          </a:p>
          <a:p>
            <a:pPr marL="914400" lvl="1" indent="-457200">
              <a:spcBef>
                <a:spcPts val="600"/>
              </a:spcBef>
              <a:buFont typeface="Arial" panose="020B0604020202020204" pitchFamily="34" charset="0"/>
              <a:buChar char="•"/>
            </a:pPr>
            <a:r>
              <a:rPr lang="en-US" altLang="en-US" sz="2600" dirty="0"/>
              <a:t>Use of specified penalties and disciplinary action</a:t>
            </a:r>
          </a:p>
          <a:p>
            <a:pPr>
              <a:spcBef>
                <a:spcPts val="600"/>
              </a:spcBef>
            </a:pPr>
            <a:r>
              <a:rPr lang="en-US" altLang="en-US" sz="2800" dirty="0"/>
              <a:t>EISP Elements should include:</a:t>
            </a:r>
          </a:p>
          <a:p>
            <a:pPr marL="914400" lvl="1" indent="-457200">
              <a:spcBef>
                <a:spcPts val="600"/>
              </a:spcBef>
              <a:buFont typeface="Arial" panose="020B0604020202020204" pitchFamily="34" charset="0"/>
              <a:buChar char="•"/>
            </a:pPr>
            <a:r>
              <a:rPr lang="en-US" altLang="en-US" sz="2600" dirty="0"/>
              <a:t>Overview of the corporate security philosophy</a:t>
            </a:r>
          </a:p>
          <a:p>
            <a:pPr marL="914400" lvl="1" indent="-457200">
              <a:spcBef>
                <a:spcPts val="600"/>
              </a:spcBef>
              <a:buFont typeface="Arial" panose="020B0604020202020204" pitchFamily="34" charset="0"/>
              <a:buChar char="•"/>
            </a:pPr>
            <a:r>
              <a:rPr lang="en-US" altLang="en-US" sz="2600" dirty="0"/>
              <a:t>Information on the structure of the organization and people in information security roles</a:t>
            </a:r>
          </a:p>
          <a:p>
            <a:pPr marL="914400" lvl="1" indent="-457200">
              <a:spcBef>
                <a:spcPts val="600"/>
              </a:spcBef>
              <a:buFont typeface="Arial" panose="020B0604020202020204" pitchFamily="34" charset="0"/>
              <a:buChar char="•"/>
            </a:pPr>
            <a:r>
              <a:rPr lang="en-US" altLang="en-US" sz="2600" dirty="0"/>
              <a:t>Articulated responsibilities for security shared by all members of the organization</a:t>
            </a:r>
          </a:p>
          <a:p>
            <a:pPr marL="914400" lvl="1" indent="-457200">
              <a:spcBef>
                <a:spcPts val="600"/>
              </a:spcBef>
              <a:buFont typeface="Arial" panose="020B0604020202020204" pitchFamily="34" charset="0"/>
              <a:buChar char="•"/>
            </a:pPr>
            <a:r>
              <a:rPr lang="en-US" altLang="en-US" sz="2600" dirty="0"/>
              <a:t>Articulated responsibilities for security unique to each role in the organization</a:t>
            </a:r>
          </a:p>
          <a:p>
            <a:pPr>
              <a:spcBef>
                <a:spcPts val="600"/>
              </a:spcBef>
            </a:pPr>
            <a:endParaRPr lang="en-US" altLang="en-US" dirty="0"/>
          </a:p>
          <a:p>
            <a:pPr>
              <a:spcBef>
                <a:spcPts val="600"/>
              </a:spcBef>
            </a:pPr>
            <a:r>
              <a:rPr lang="en-US" altLang="en-US" dirty="0"/>
              <a:t>The ISSP:</a:t>
            </a:r>
          </a:p>
          <a:p>
            <a:pPr marL="914400" lvl="1" indent="-457200">
              <a:spcBef>
                <a:spcPts val="600"/>
              </a:spcBef>
              <a:buFont typeface="Arial" panose="020B0604020202020204" pitchFamily="34" charset="0"/>
              <a:buChar char="•"/>
            </a:pPr>
            <a:r>
              <a:rPr lang="en-US" altLang="en-US" sz="2600" dirty="0"/>
              <a:t>Addresses specific areas of technology e.g. email, use of Internet, BOYD, </a:t>
            </a:r>
            <a:r>
              <a:rPr lang="en-US" altLang="en-US" sz="2600" dirty="0" err="1"/>
              <a:t>etc</a:t>
            </a:r>
            <a:endParaRPr lang="en-US" altLang="en-US" sz="2600" dirty="0"/>
          </a:p>
          <a:p>
            <a:pPr marL="914400" lvl="1" indent="-457200">
              <a:spcBef>
                <a:spcPts val="600"/>
              </a:spcBef>
              <a:buFont typeface="Arial" panose="020B0604020202020204" pitchFamily="34" charset="0"/>
              <a:buChar char="•"/>
            </a:pPr>
            <a:r>
              <a:rPr lang="en-US" altLang="en-US" sz="2600" dirty="0"/>
              <a:t>Requires frequent updates</a:t>
            </a:r>
          </a:p>
          <a:p>
            <a:pPr marL="914400" lvl="1" indent="-457200">
              <a:spcBef>
                <a:spcPts val="600"/>
              </a:spcBef>
              <a:buFont typeface="Arial" panose="020B0604020202020204" pitchFamily="34" charset="0"/>
              <a:buChar char="•"/>
            </a:pPr>
            <a:r>
              <a:rPr lang="en-US" altLang="en-US" sz="2600" dirty="0"/>
              <a:t>Contains statement on the organization’s position on </a:t>
            </a:r>
            <a:br>
              <a:rPr lang="en-US" altLang="en-US" sz="2600" dirty="0"/>
            </a:br>
            <a:r>
              <a:rPr lang="en-US" altLang="en-US" sz="2600" dirty="0"/>
              <a:t>specific issue </a:t>
            </a:r>
          </a:p>
          <a:p>
            <a:pPr>
              <a:spcBef>
                <a:spcPts val="600"/>
              </a:spcBef>
            </a:pPr>
            <a:r>
              <a:rPr lang="en-US" altLang="en-US" dirty="0"/>
              <a:t>Three common approaches when creating and managing ISSPs:</a:t>
            </a:r>
          </a:p>
          <a:p>
            <a:pPr marL="914400" lvl="1" indent="-457200">
              <a:spcBef>
                <a:spcPts val="600"/>
              </a:spcBef>
              <a:buFont typeface="Arial" panose="020B0604020202020204" pitchFamily="34" charset="0"/>
              <a:buChar char="•"/>
            </a:pPr>
            <a:r>
              <a:rPr lang="en-US" altLang="en-US" sz="2600" dirty="0"/>
              <a:t>Create a number of independent ISSP documents</a:t>
            </a:r>
          </a:p>
          <a:p>
            <a:pPr marL="914400" lvl="1" indent="-457200">
              <a:spcBef>
                <a:spcPts val="600"/>
              </a:spcBef>
              <a:buFont typeface="Arial" panose="020B0604020202020204" pitchFamily="34" charset="0"/>
              <a:buChar char="•"/>
            </a:pPr>
            <a:r>
              <a:rPr lang="en-US" altLang="en-US" sz="2600" dirty="0"/>
              <a:t>Create a single comprehensive ISSP document</a:t>
            </a:r>
          </a:p>
          <a:p>
            <a:pPr marL="914400" lvl="1" indent="-457200">
              <a:spcBef>
                <a:spcPts val="600"/>
              </a:spcBef>
              <a:buFont typeface="Arial" panose="020B0604020202020204" pitchFamily="34" charset="0"/>
              <a:buChar char="•"/>
            </a:pPr>
            <a:r>
              <a:rPr lang="en-US" altLang="en-US" sz="2600" dirty="0"/>
              <a:t>Create a modular ISSP document</a:t>
            </a:r>
          </a:p>
          <a:p>
            <a:endParaRPr lang="en-GB" dirty="0"/>
          </a:p>
          <a:p>
            <a:pPr algn="just">
              <a:lnSpc>
                <a:spcPct val="120000"/>
              </a:lnSpc>
              <a:spcBef>
                <a:spcPts val="600"/>
              </a:spcBef>
            </a:pPr>
            <a:r>
              <a:rPr lang="en-US" altLang="en-US" sz="3600" dirty="0" err="1"/>
              <a:t>SysSPs</a:t>
            </a:r>
            <a:r>
              <a:rPr lang="en-US" altLang="en-US" sz="3600" dirty="0"/>
              <a:t> often function as standards or procedures used when configuring or maintaining systems.</a:t>
            </a:r>
          </a:p>
          <a:p>
            <a:pPr algn="just">
              <a:lnSpc>
                <a:spcPct val="120000"/>
              </a:lnSpc>
              <a:spcBef>
                <a:spcPts val="600"/>
              </a:spcBef>
            </a:pPr>
            <a:r>
              <a:rPr lang="en-US" altLang="en-US" sz="3600" dirty="0" err="1"/>
              <a:t>SysSPs</a:t>
            </a:r>
            <a:r>
              <a:rPr lang="en-US" altLang="en-US" sz="3600" dirty="0"/>
              <a:t> fall into two groups:</a:t>
            </a:r>
          </a:p>
          <a:p>
            <a:pPr marL="914400" lvl="1" indent="-457200" algn="just">
              <a:lnSpc>
                <a:spcPct val="120000"/>
              </a:lnSpc>
              <a:spcBef>
                <a:spcPts val="600"/>
              </a:spcBef>
              <a:buFont typeface="Arial" panose="020B0604020202020204" pitchFamily="34" charset="0"/>
              <a:buChar char="•"/>
            </a:pPr>
            <a:r>
              <a:rPr lang="en-US" altLang="en-US" sz="3400" dirty="0"/>
              <a:t>Managerial guidance</a:t>
            </a:r>
          </a:p>
          <a:p>
            <a:pPr marL="914400" lvl="1" indent="-457200" algn="just">
              <a:lnSpc>
                <a:spcPct val="120000"/>
              </a:lnSpc>
              <a:spcBef>
                <a:spcPts val="600"/>
              </a:spcBef>
              <a:buFont typeface="Arial" panose="020B0604020202020204" pitchFamily="34" charset="0"/>
              <a:buChar char="•"/>
            </a:pPr>
            <a:r>
              <a:rPr lang="en-US" altLang="en-US" sz="3400" dirty="0"/>
              <a:t>Technical specifications</a:t>
            </a:r>
          </a:p>
          <a:p>
            <a:pPr marL="1028700" lvl="1" indent="-571500" algn="just">
              <a:lnSpc>
                <a:spcPct val="120000"/>
              </a:lnSpc>
              <a:spcBef>
                <a:spcPts val="600"/>
              </a:spcBef>
              <a:buFont typeface="Arial" panose="020B0604020202020204" pitchFamily="34" charset="0"/>
              <a:buChar char="•"/>
            </a:pPr>
            <a:r>
              <a:rPr lang="en-US" altLang="en-US" sz="3600" dirty="0"/>
              <a:t>Access control lists (ACLs) can restrict access for a particular user, computer, time, duration—even a particular file.</a:t>
            </a:r>
          </a:p>
          <a:p>
            <a:pPr marL="628650" lvl="1" indent="-171450">
              <a:spcBef>
                <a:spcPts val="600"/>
              </a:spcBef>
              <a:buFont typeface="Arial" panose="020B0604020202020204" pitchFamily="34" charset="0"/>
              <a:buChar char="•"/>
            </a:pPr>
            <a:r>
              <a:rPr lang="en-US" altLang="en-US" sz="1200" dirty="0"/>
              <a:t>Configuration rule policies govern how a security system reacts to received data.</a:t>
            </a:r>
          </a:p>
          <a:p>
            <a:pPr marL="628650" lvl="1" indent="-171450">
              <a:spcBef>
                <a:spcPts val="600"/>
              </a:spcBef>
              <a:buFont typeface="Arial" panose="020B0604020202020204" pitchFamily="34" charset="0"/>
              <a:buChar char="•"/>
            </a:pPr>
            <a:r>
              <a:rPr lang="en-US" altLang="en-US" sz="1200" dirty="0"/>
              <a:t>Combination </a:t>
            </a:r>
            <a:r>
              <a:rPr lang="en-US" altLang="en-US" sz="1200" dirty="0" err="1"/>
              <a:t>SysSPs</a:t>
            </a:r>
            <a:r>
              <a:rPr lang="en-US" altLang="en-US" sz="1200" dirty="0"/>
              <a:t> combine managerial guidance and technical specifications.</a:t>
            </a:r>
          </a:p>
          <a:p>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19</a:t>
            </a:fld>
            <a:endParaRPr lang="en-US" dirty="0"/>
          </a:p>
        </p:txBody>
      </p:sp>
    </p:spTree>
    <p:extLst>
      <p:ext uri="{BB962C8B-B14F-4D97-AF65-F5344CB8AC3E}">
        <p14:creationId xmlns:p14="http://schemas.microsoft.com/office/powerpoint/2010/main" val="3048119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EF3D232-45B8-4D2A-9BE8-6F14FC150099}" type="slidenum">
              <a:rPr lang="en-US" altLang="en-US">
                <a:latin typeface="Times New Roman" panose="02020603050405020304" pitchFamily="18" charset="0"/>
              </a:rPr>
              <a:pPr eaLnBrk="1" hangingPunct="1"/>
              <a:t>20</a:t>
            </a:fld>
            <a:endParaRPr lang="en-US" altLang="en-US">
              <a:latin typeface="Times New Roman" panose="02020603050405020304" pitchFamily="18" charset="0"/>
            </a:endParaRPr>
          </a:p>
        </p:txBody>
      </p:sp>
      <p:sp>
        <p:nvSpPr>
          <p:cNvPr id="44035"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p:txBody>
          <a:bodyPr>
            <a:normAutofit fontScale="77500" lnSpcReduction="20000"/>
          </a:bodyPr>
          <a:lstStyle/>
          <a:p>
            <a:r>
              <a:rPr lang="en-GB" sz="1200" b="0" i="0" u="none" strike="noStrike" kern="1200" baseline="0" dirty="0">
                <a:solidFill>
                  <a:schemeClr val="tx1"/>
                </a:solidFill>
                <a:latin typeface="+mn-lt"/>
                <a:ea typeface="+mn-ea"/>
                <a:cs typeface="+mn-cs"/>
              </a:rPr>
              <a:t>Good management practices for policy development and maintenance make for a more resilient organization. </a:t>
            </a:r>
          </a:p>
          <a:p>
            <a:r>
              <a:rPr lang="en-GB" sz="1200" b="0" i="0" u="none" strike="noStrike" kern="1200" baseline="0" dirty="0">
                <a:solidFill>
                  <a:schemeClr val="tx1"/>
                </a:solidFill>
                <a:latin typeface="+mn-lt"/>
                <a:ea typeface="+mn-ea"/>
                <a:cs typeface="+mn-cs"/>
              </a:rPr>
              <a:t>For example, all policies, including security policies, undergo tremendous stress when corporate mergers and divestitures occur.</a:t>
            </a:r>
          </a:p>
          <a:p>
            <a:endParaRPr lang="en-GB" altLang="en-US"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System vulnerabilities can arise, for instance, if incongruent security policies are implemented in different parts of a newly merged organization. </a:t>
            </a:r>
          </a:p>
          <a:p>
            <a:endParaRPr lang="en-US" altLang="en-US" b="1" dirty="0"/>
          </a:p>
          <a:p>
            <a:pPr eaLnBrk="1" hangingPunct="1">
              <a:defRPr/>
            </a:pPr>
            <a:endParaRPr lang="en-US" altLang="en-US" b="1" dirty="0"/>
          </a:p>
          <a:p>
            <a:pPr eaLnBrk="1" hangingPunct="1">
              <a:defRPr/>
            </a:pPr>
            <a:r>
              <a:rPr lang="en-US" altLang="en-US" b="1" dirty="0"/>
              <a:t>Policy Management</a:t>
            </a:r>
          </a:p>
          <a:p>
            <a:pPr marL="342900" indent="-342900">
              <a:spcBef>
                <a:spcPct val="20000"/>
              </a:spcBef>
              <a:buFontTx/>
              <a:buChar char="•"/>
              <a:defRPr/>
            </a:pPr>
            <a:r>
              <a:rPr lang="en-US" altLang="en-US" sz="2600" kern="0" dirty="0">
                <a:solidFill>
                  <a:srgbClr val="222222"/>
                </a:solidFill>
                <a:latin typeface="Arial"/>
              </a:rPr>
              <a:t>Policies must be managed as they constantly change </a:t>
            </a:r>
          </a:p>
          <a:p>
            <a:pPr marL="342900" indent="-342900">
              <a:spcBef>
                <a:spcPct val="20000"/>
              </a:spcBef>
              <a:buFontTx/>
              <a:buChar char="•"/>
              <a:defRPr/>
            </a:pPr>
            <a:r>
              <a:rPr lang="en-US" altLang="en-US" sz="2600" kern="0" dirty="0">
                <a:solidFill>
                  <a:srgbClr val="222222"/>
                </a:solidFill>
                <a:latin typeface="Arial"/>
              </a:rPr>
              <a:t>To remain viable, security policies must have:</a:t>
            </a:r>
          </a:p>
          <a:p>
            <a:pPr marL="742950" lvl="1" indent="-285750">
              <a:spcBef>
                <a:spcPct val="20000"/>
              </a:spcBef>
              <a:buFontTx/>
              <a:buChar char="–"/>
              <a:defRPr/>
            </a:pPr>
            <a:r>
              <a:rPr lang="en-US" altLang="en-US" sz="2400" kern="0" dirty="0">
                <a:solidFill>
                  <a:srgbClr val="222222"/>
                </a:solidFill>
                <a:latin typeface="Arial"/>
              </a:rPr>
              <a:t>Responsible manager </a:t>
            </a:r>
          </a:p>
          <a:p>
            <a:pPr marL="742950" lvl="1" indent="-285750">
              <a:spcBef>
                <a:spcPct val="20000"/>
              </a:spcBef>
              <a:buFontTx/>
              <a:buChar char="–"/>
              <a:defRPr/>
            </a:pPr>
            <a:r>
              <a:rPr lang="en-US" altLang="en-US" sz="2400" kern="0" dirty="0">
                <a:solidFill>
                  <a:srgbClr val="222222"/>
                </a:solidFill>
                <a:latin typeface="Arial"/>
              </a:rPr>
              <a:t>A schedule of reviews</a:t>
            </a:r>
          </a:p>
          <a:p>
            <a:pPr marL="742950" lvl="1" indent="-285750">
              <a:spcBef>
                <a:spcPct val="20000"/>
              </a:spcBef>
              <a:buFontTx/>
              <a:buChar char="–"/>
              <a:defRPr/>
            </a:pPr>
            <a:r>
              <a:rPr lang="en-US" altLang="en-US" sz="2400" kern="0" dirty="0">
                <a:solidFill>
                  <a:srgbClr val="222222"/>
                </a:solidFill>
                <a:latin typeface="Arial"/>
              </a:rPr>
              <a:t>Method for making recommendations for reviews</a:t>
            </a:r>
          </a:p>
          <a:p>
            <a:pPr marL="742950" lvl="1" indent="-285750">
              <a:spcBef>
                <a:spcPct val="20000"/>
              </a:spcBef>
              <a:buFontTx/>
              <a:buChar char="–"/>
              <a:defRPr/>
            </a:pPr>
            <a:r>
              <a:rPr lang="en-US" altLang="en-US" sz="2400" kern="0" dirty="0">
                <a:solidFill>
                  <a:srgbClr val="222222"/>
                </a:solidFill>
                <a:latin typeface="Arial"/>
              </a:rPr>
              <a:t>Policy issuance and revision date</a:t>
            </a:r>
          </a:p>
          <a:p>
            <a:pPr marL="742950" lvl="1" indent="-285750">
              <a:spcBef>
                <a:spcPct val="20000"/>
              </a:spcBef>
              <a:buFontTx/>
              <a:buChar char="–"/>
              <a:defRPr/>
            </a:pPr>
            <a:r>
              <a:rPr lang="en-US" altLang="en-US" sz="2400" kern="0" dirty="0">
                <a:solidFill>
                  <a:srgbClr val="222222"/>
                </a:solidFill>
                <a:latin typeface="Arial"/>
              </a:rPr>
              <a:t>Automated policy management</a:t>
            </a:r>
          </a:p>
        </p:txBody>
      </p:sp>
    </p:spTree>
    <p:extLst>
      <p:ext uri="{BB962C8B-B14F-4D97-AF65-F5344CB8AC3E}">
        <p14:creationId xmlns:p14="http://schemas.microsoft.com/office/powerpoint/2010/main" val="3207644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476E3-74E0-2D76-0674-2FA282ACE9EC}"/>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BF21011D-CBFB-037C-7633-9C09EF45168B}"/>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666A8118-9AC3-91CD-FE66-478A1A402565}"/>
              </a:ext>
            </a:extLst>
          </p:cNvPr>
          <p:cNvSpPr>
            <a:spLocks noGrp="1"/>
          </p:cNvSpPr>
          <p:nvPr>
            <p:ph type="body" idx="1"/>
          </p:nvPr>
        </p:nvSpPr>
        <p:spPr/>
        <p:txBody>
          <a:bodyPr>
            <a:normAutofit/>
          </a:bodyPr>
          <a:lstStyle/>
          <a:p>
            <a:pPr>
              <a:defRPr/>
            </a:pPr>
            <a:endParaRPr lang="en-US" b="1" dirty="0"/>
          </a:p>
        </p:txBody>
      </p:sp>
      <p:sp>
        <p:nvSpPr>
          <p:cNvPr id="20484" name="Slide Number Placeholder 3">
            <a:extLst>
              <a:ext uri="{FF2B5EF4-FFF2-40B4-BE49-F238E27FC236}">
                <a16:creationId xmlns:a16="http://schemas.microsoft.com/office/drawing/2014/main" id="{284FF351-D4A9-5A92-DA9F-3789BFBDF596}"/>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E1C8F7D3-8859-43E3-816E-9332D45AE385}" type="slidenum">
              <a:rPr lang="en-US" altLang="en-US"/>
              <a:pPr/>
              <a:t>21</a:t>
            </a:fld>
            <a:endParaRPr lang="en-US" altLang="en-US"/>
          </a:p>
        </p:txBody>
      </p:sp>
    </p:spTree>
    <p:extLst>
      <p:ext uri="{BB962C8B-B14F-4D97-AF65-F5344CB8AC3E}">
        <p14:creationId xmlns:p14="http://schemas.microsoft.com/office/powerpoint/2010/main" val="37048117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72BEC49-0F27-4E2A-ACCB-946DB5F1DB45}" type="slidenum">
              <a:rPr lang="en-US" altLang="en-US">
                <a:latin typeface="Times New Roman" panose="02020603050405020304" pitchFamily="18" charset="0"/>
              </a:rPr>
              <a:pPr eaLnBrk="1" hangingPunct="1"/>
              <a:t>22</a:t>
            </a:fld>
            <a:endParaRPr lang="en-US" altLang="en-US">
              <a:latin typeface="Times New Roman" panose="02020603050405020304" pitchFamily="18" charset="0"/>
            </a:endParaRPr>
          </a:p>
        </p:txBody>
      </p:sp>
      <p:sp>
        <p:nvSpPr>
          <p:cNvPr id="46083"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p:txBody>
          <a:bodyPr>
            <a:normAutofit fontScale="47500" lnSpcReduction="20000"/>
          </a:bodyPr>
          <a:lstStyle/>
          <a:p>
            <a:r>
              <a:rPr lang="en-GB" sz="1200" b="0" i="0" u="none" strike="noStrike" kern="1200" baseline="0" dirty="0">
                <a:solidFill>
                  <a:schemeClr val="tx1"/>
                </a:solidFill>
                <a:latin typeface="+mn-lt"/>
                <a:ea typeface="+mn-ea"/>
                <a:cs typeface="+mn-cs"/>
              </a:rPr>
              <a:t>Once an organization has developed its information security policies and standards, the information security community can begin developing the blueprint for the information</a:t>
            </a:r>
          </a:p>
          <a:p>
            <a:r>
              <a:rPr lang="en-GB" sz="1200" b="0" i="0" u="none" strike="noStrike" kern="1200" baseline="0" dirty="0">
                <a:solidFill>
                  <a:schemeClr val="tx1"/>
                </a:solidFill>
                <a:latin typeface="+mn-lt"/>
                <a:ea typeface="+mn-ea"/>
                <a:cs typeface="+mn-cs"/>
              </a:rPr>
              <a:t>security program. If any policies, standards, or practices have not been completed, management must determine whether to proceed nonetheless with the development of the</a:t>
            </a:r>
          </a:p>
          <a:p>
            <a:r>
              <a:rPr lang="en-GB" sz="1200" b="0" i="0" u="none" strike="noStrike" kern="1200" baseline="0" dirty="0">
                <a:solidFill>
                  <a:schemeClr val="tx1"/>
                </a:solidFill>
                <a:latin typeface="+mn-lt"/>
                <a:ea typeface="+mn-ea"/>
                <a:cs typeface="+mn-cs"/>
              </a:rPr>
              <a:t>blueprint.</a:t>
            </a:r>
          </a:p>
          <a:p>
            <a:endParaRPr lang="en-GB" altLang="en-US"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This information security blueprint is the basis for the design, selection, and implementation of all security program elements, including policy implementation, ongoing policy management,</a:t>
            </a:r>
          </a:p>
          <a:p>
            <a:r>
              <a:rPr lang="en-GB" sz="1200" b="0" i="0" u="none" strike="noStrike" kern="1200" baseline="0" dirty="0">
                <a:solidFill>
                  <a:schemeClr val="tx1"/>
                </a:solidFill>
                <a:latin typeface="+mn-lt"/>
                <a:ea typeface="+mn-ea"/>
                <a:cs typeface="+mn-cs"/>
              </a:rPr>
              <a:t>risk management programs, education and training programs, technological controls, and program maintenance.</a:t>
            </a:r>
            <a:endParaRPr lang="en-US" altLang="en-US" b="1" dirty="0"/>
          </a:p>
          <a:p>
            <a:pPr eaLnBrk="1" hangingPunct="1">
              <a:defRPr/>
            </a:pPr>
            <a:endParaRPr lang="en-US" altLang="en-US" b="1" dirty="0"/>
          </a:p>
          <a:p>
            <a:pPr eaLnBrk="1" hangingPunct="1">
              <a:defRPr/>
            </a:pPr>
            <a:r>
              <a:rPr lang="en-US" altLang="en-US" b="1" dirty="0"/>
              <a:t>Information Security Blueprints</a:t>
            </a:r>
          </a:p>
          <a:p>
            <a:pPr marL="342900" indent="-342900">
              <a:spcBef>
                <a:spcPct val="20000"/>
              </a:spcBef>
              <a:buFontTx/>
              <a:buChar char="•"/>
              <a:defRPr/>
            </a:pPr>
            <a:r>
              <a:rPr lang="en-US" altLang="en-US" sz="2600" kern="0" dirty="0">
                <a:solidFill>
                  <a:srgbClr val="222222"/>
                </a:solidFill>
                <a:latin typeface="Arial"/>
              </a:rPr>
              <a:t>Basis for design, selection, and implementation of all security policies, education and training programs, and technological controls</a:t>
            </a:r>
          </a:p>
          <a:p>
            <a:pPr marL="342900" indent="-342900">
              <a:spcBef>
                <a:spcPct val="20000"/>
              </a:spcBef>
              <a:buFontTx/>
              <a:buChar char="•"/>
              <a:defRPr/>
            </a:pPr>
            <a:r>
              <a:rPr lang="en-US" altLang="en-US" sz="2600" kern="0" dirty="0">
                <a:solidFill>
                  <a:srgbClr val="222222"/>
                </a:solidFill>
                <a:latin typeface="Arial"/>
              </a:rPr>
              <a:t>Detailed version of security framework (outline of overall information security strategy for organization)</a:t>
            </a:r>
          </a:p>
          <a:p>
            <a:pPr marL="342900" indent="-342900">
              <a:spcBef>
                <a:spcPct val="20000"/>
              </a:spcBef>
              <a:buFontTx/>
              <a:buChar char="•"/>
              <a:defRPr/>
            </a:pPr>
            <a:r>
              <a:rPr lang="en-US" altLang="en-US" sz="2600" kern="0" dirty="0">
                <a:solidFill>
                  <a:srgbClr val="222222"/>
                </a:solidFill>
                <a:latin typeface="Arial"/>
              </a:rPr>
              <a:t>Specifies tasks and order in which they are to be accomplished</a:t>
            </a:r>
          </a:p>
          <a:p>
            <a:pPr marL="342900" indent="-342900">
              <a:spcBef>
                <a:spcPct val="20000"/>
              </a:spcBef>
              <a:buFontTx/>
              <a:buChar char="•"/>
              <a:defRPr/>
            </a:pPr>
            <a:r>
              <a:rPr lang="en-US" altLang="en-US" sz="2600" kern="0" dirty="0">
                <a:solidFill>
                  <a:srgbClr val="222222"/>
                </a:solidFill>
                <a:latin typeface="Arial"/>
              </a:rPr>
              <a:t>Should also serve as scalable, upgradeable, and comprehensive plan for current and future information security needs</a:t>
            </a:r>
          </a:p>
          <a:p>
            <a:pPr marL="342900" indent="-342900">
              <a:spcBef>
                <a:spcPct val="20000"/>
              </a:spcBef>
              <a:buFontTx/>
              <a:buChar char="•"/>
              <a:defRPr/>
            </a:pPr>
            <a:endParaRPr lang="en-US" altLang="en-US" sz="2600" kern="0" dirty="0">
              <a:solidFill>
                <a:srgbClr val="222222"/>
              </a:solidFill>
              <a:latin typeface="Arial"/>
            </a:endParaRPr>
          </a:p>
          <a:p>
            <a:r>
              <a:rPr lang="en-US" altLang="en-US" sz="2800" dirty="0"/>
              <a:t>A framework is the basic skeletal structure within which additional detailed planning of the blueprint can be placed as it is developed of refined. </a:t>
            </a:r>
          </a:p>
          <a:p>
            <a:r>
              <a:rPr lang="en-US" altLang="en-US" sz="2800" dirty="0"/>
              <a:t>Experience teaches us that what works well for one organization may not precisely fit another. </a:t>
            </a:r>
          </a:p>
          <a:p>
            <a:pPr marL="342900" indent="-342900">
              <a:spcBef>
                <a:spcPct val="20000"/>
              </a:spcBef>
              <a:buFontTx/>
              <a:buChar char="•"/>
              <a:defRPr/>
            </a:pPr>
            <a:endParaRPr lang="en-US" altLang="en-US" sz="2600" kern="0" dirty="0">
              <a:solidFill>
                <a:srgbClr val="222222"/>
              </a:solidFill>
              <a:latin typeface="Arial"/>
            </a:endParaRPr>
          </a:p>
        </p:txBody>
      </p:sp>
    </p:spTree>
    <p:extLst>
      <p:ext uri="{BB962C8B-B14F-4D97-AF65-F5344CB8AC3E}">
        <p14:creationId xmlns:p14="http://schemas.microsoft.com/office/powerpoint/2010/main" val="3264672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12A1AB-2748-48A8-B8A1-63C2F3B0889E}" type="slidenum">
              <a:rPr lang="en-US" altLang="en-US"/>
              <a:pPr/>
              <a:t>23</a:t>
            </a:fld>
            <a:endParaRPr lang="en-US" alt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xfrm>
            <a:off x="914400" y="4343400"/>
            <a:ext cx="5029200" cy="4114800"/>
          </a:xfrm>
        </p:spPr>
        <p:txBody>
          <a:bodyPr>
            <a:normAutofit fontScale="55000" lnSpcReduction="20000"/>
          </a:bodyPr>
          <a:lstStyle/>
          <a:p>
            <a:r>
              <a:rPr lang="en-US" altLang="en-US" sz="900" b="1" dirty="0"/>
              <a:t>ISO 17799/BS 7799</a:t>
            </a:r>
          </a:p>
          <a:p>
            <a:pPr marL="171450" indent="-171450">
              <a:buFont typeface="Arial" panose="020B0604020202020204" pitchFamily="34" charset="0"/>
              <a:buChar char="•"/>
            </a:pPr>
            <a:r>
              <a:rPr lang="en-US" altLang="en-US" sz="500" dirty="0"/>
              <a:t>One of the most widely referenced and often discussed security models is the Information Technology – Code of Practice for Information Security Management, which was originally published as the British Standard BS 7799. </a:t>
            </a:r>
          </a:p>
          <a:p>
            <a:pPr marL="171450" indent="-171450">
              <a:buFont typeface="Arial" panose="020B0604020202020204" pitchFamily="34" charset="0"/>
              <a:buChar char="•"/>
            </a:pPr>
            <a:r>
              <a:rPr lang="en-US" altLang="en-US" sz="500" dirty="0"/>
              <a:t>This Code of Practice was adopted as an international standard by the International Organization for Standardization (ISO) and the International Electrotechnical Commission (IEC) as ISO/IEC 17799 in 2000 as a framework for information security.</a:t>
            </a:r>
          </a:p>
          <a:p>
            <a:endParaRPr lang="en-US" altLang="en-US" sz="900" b="1" dirty="0"/>
          </a:p>
          <a:p>
            <a:r>
              <a:rPr lang="en-US" altLang="en-US" sz="900" b="1" dirty="0"/>
              <a:t>ISO/IEC 17799</a:t>
            </a:r>
            <a:r>
              <a:rPr lang="en-US" altLang="en-US" sz="900" dirty="0"/>
              <a:t>  </a:t>
            </a:r>
          </a:p>
          <a:p>
            <a:r>
              <a:rPr lang="en-US" altLang="en-US" sz="900" dirty="0"/>
              <a:t>1.	Organizational Security Policy is needed to provide management direction and support for information security. </a:t>
            </a:r>
          </a:p>
          <a:p>
            <a:r>
              <a:rPr lang="en-US" altLang="en-US" sz="900" dirty="0"/>
              <a:t>2.	Organizational Security Infrastructure objectives: </a:t>
            </a:r>
          </a:p>
          <a:p>
            <a:pPr lvl="1"/>
            <a:r>
              <a:rPr lang="en-US" altLang="en-US" sz="900" dirty="0"/>
              <a:t>Manage information security within the company </a:t>
            </a:r>
          </a:p>
          <a:p>
            <a:pPr lvl="1"/>
            <a:r>
              <a:rPr lang="en-US" altLang="en-US" sz="900" dirty="0"/>
              <a:t>Maintain the security of organizational information processing facilities and information assets accessed by third parties </a:t>
            </a:r>
          </a:p>
          <a:p>
            <a:pPr lvl="1"/>
            <a:r>
              <a:rPr lang="en-US" altLang="en-US" sz="900" dirty="0"/>
              <a:t>Maintain the security of information when the responsibility for information processing has been outsourced to another organization </a:t>
            </a:r>
          </a:p>
          <a:p>
            <a:r>
              <a:rPr lang="en-US" altLang="en-US" sz="900" dirty="0"/>
              <a:t>3.	Asset Classification and Control is needed to maintain appropriate protection of corporate assets and to ensure that information assets receive an appropriate level of protection. </a:t>
            </a:r>
          </a:p>
          <a:p>
            <a:r>
              <a:rPr lang="en-US" altLang="en-US" sz="900" dirty="0"/>
              <a:t>4.	Personnel Security objectives: </a:t>
            </a:r>
          </a:p>
          <a:p>
            <a:pPr lvl="1"/>
            <a:r>
              <a:rPr lang="en-US" altLang="en-US" sz="900" dirty="0"/>
              <a:t>Reduce risks of human error, theft, fraud or misuse of facilities </a:t>
            </a:r>
          </a:p>
          <a:p>
            <a:pPr lvl="1"/>
            <a:r>
              <a:rPr lang="en-US" altLang="en-US" sz="900" dirty="0"/>
              <a:t>Ensure that users are aware of information security threats and concerns, and are equipped to support the corporate security policy in the course of their normal work </a:t>
            </a:r>
          </a:p>
          <a:p>
            <a:pPr lvl="1"/>
            <a:r>
              <a:rPr lang="en-US" altLang="en-US" sz="900" dirty="0"/>
              <a:t>Minimize the damage from security incidents and malfunctions and learn from such incidents </a:t>
            </a:r>
          </a:p>
          <a:p>
            <a:r>
              <a:rPr lang="en-US" altLang="en-US" sz="900" dirty="0"/>
              <a:t>5.	Physical and Environmental Security objectives: </a:t>
            </a:r>
          </a:p>
          <a:p>
            <a:pPr lvl="1"/>
            <a:r>
              <a:rPr lang="en-US" altLang="en-US" sz="900" dirty="0"/>
              <a:t>Prevent unauthorized access, damage and interference to business premises and information </a:t>
            </a:r>
          </a:p>
          <a:p>
            <a:pPr lvl="1"/>
            <a:r>
              <a:rPr lang="en-US" altLang="en-US" sz="900" dirty="0"/>
              <a:t>Prevent loss, damage or compromise of assets and interruption to business activities </a:t>
            </a:r>
          </a:p>
          <a:p>
            <a:pPr lvl="1"/>
            <a:r>
              <a:rPr lang="en-US" altLang="en-US" sz="900" dirty="0"/>
              <a:t>Prevent compromise or theft of information and information processing facilities </a:t>
            </a:r>
          </a:p>
          <a:p>
            <a:r>
              <a:rPr lang="en-US" altLang="en-US" sz="900" dirty="0"/>
              <a:t>6. Communications and Operations Management objectives: </a:t>
            </a:r>
          </a:p>
          <a:p>
            <a:pPr lvl="1"/>
            <a:r>
              <a:rPr lang="en-US" altLang="en-US" sz="900" dirty="0"/>
              <a:t>Ensure the correct and secure operation of information processing facilities </a:t>
            </a:r>
          </a:p>
          <a:p>
            <a:pPr lvl="1"/>
            <a:r>
              <a:rPr lang="en-US" altLang="en-US" sz="900" dirty="0"/>
              <a:t>Minimize the risk of systems failures </a:t>
            </a:r>
          </a:p>
          <a:p>
            <a:pPr lvl="1"/>
            <a:r>
              <a:rPr lang="en-US" altLang="en-US" sz="900" dirty="0"/>
              <a:t>Protect the integrity of software and information </a:t>
            </a:r>
          </a:p>
          <a:p>
            <a:pPr lvl="1"/>
            <a:r>
              <a:rPr lang="en-US" altLang="en-US" sz="900" dirty="0"/>
              <a:t>Maintain the integrity and availability of information processing and communication </a:t>
            </a:r>
          </a:p>
          <a:p>
            <a:pPr lvl="1"/>
            <a:r>
              <a:rPr lang="en-US" altLang="en-US" sz="900" dirty="0"/>
              <a:t>Ensure the safeguarding of information in networks and the protection of the supporting infrastructure </a:t>
            </a:r>
          </a:p>
          <a:p>
            <a:pPr lvl="1"/>
            <a:r>
              <a:rPr lang="en-US" altLang="en-US" sz="900" dirty="0"/>
              <a:t>Prevent damage to assets and interruptions to business activities </a:t>
            </a:r>
          </a:p>
          <a:p>
            <a:pPr lvl="1"/>
            <a:r>
              <a:rPr lang="en-US" altLang="en-US" sz="900" dirty="0"/>
              <a:t>Prevent loss, modification or misuse of information exchanged between organizations</a:t>
            </a:r>
          </a:p>
          <a:p>
            <a:r>
              <a:rPr lang="en-US" altLang="en-US" sz="900" dirty="0"/>
              <a:t>7.	System Access Control objectives in this area include: </a:t>
            </a:r>
          </a:p>
          <a:p>
            <a:pPr lvl="1"/>
            <a:r>
              <a:rPr lang="en-US" altLang="en-US" sz="900" dirty="0"/>
              <a:t>Control access to information </a:t>
            </a:r>
          </a:p>
          <a:p>
            <a:pPr lvl="1"/>
            <a:r>
              <a:rPr lang="en-US" altLang="en-US" sz="900" dirty="0"/>
              <a:t>Prevent unauthorized access to information systems </a:t>
            </a:r>
          </a:p>
          <a:p>
            <a:pPr lvl="1"/>
            <a:r>
              <a:rPr lang="en-US" altLang="en-US" sz="900" dirty="0"/>
              <a:t>Ensure the protection of networked services </a:t>
            </a:r>
          </a:p>
          <a:p>
            <a:pPr lvl="1"/>
            <a:r>
              <a:rPr lang="en-US" altLang="en-US" sz="900" dirty="0"/>
              <a:t>Prevent unauthorized computer access </a:t>
            </a:r>
          </a:p>
          <a:p>
            <a:pPr lvl="1"/>
            <a:r>
              <a:rPr lang="en-US" altLang="en-US" sz="900" dirty="0"/>
              <a:t>Detect unauthorized activities </a:t>
            </a:r>
          </a:p>
          <a:p>
            <a:pPr lvl="1"/>
            <a:r>
              <a:rPr lang="en-US" altLang="en-US" sz="900" dirty="0"/>
              <a:t>Ensure information security when using mobile computing and telecommunication networks </a:t>
            </a:r>
          </a:p>
          <a:p>
            <a:r>
              <a:rPr lang="en-US" altLang="en-US" sz="900" dirty="0"/>
              <a:t>8.	System Development and Maintenance objectives: </a:t>
            </a:r>
          </a:p>
          <a:p>
            <a:pPr lvl="1"/>
            <a:r>
              <a:rPr lang="en-US" altLang="en-US" sz="900" dirty="0"/>
              <a:t>Ensure security is built into operational systems </a:t>
            </a:r>
          </a:p>
          <a:p>
            <a:pPr lvl="1"/>
            <a:r>
              <a:rPr lang="en-US" altLang="en-US" sz="900" dirty="0"/>
              <a:t>Prevent loss, modification or misuse of user data in application systems </a:t>
            </a:r>
          </a:p>
          <a:p>
            <a:pPr lvl="1"/>
            <a:r>
              <a:rPr lang="en-US" altLang="en-US" sz="900" dirty="0"/>
              <a:t>Protect the confidentiality, authenticity and integrity of information </a:t>
            </a:r>
          </a:p>
          <a:p>
            <a:pPr lvl="1"/>
            <a:r>
              <a:rPr lang="en-US" altLang="en-US" sz="900" dirty="0"/>
              <a:t>Ensure IT projects and support activities are conducted in a secure manner </a:t>
            </a:r>
          </a:p>
          <a:p>
            <a:pPr lvl="1"/>
            <a:r>
              <a:rPr lang="en-US" altLang="en-US" sz="900" dirty="0"/>
              <a:t>Maintain the security of application system software and data </a:t>
            </a:r>
          </a:p>
          <a:p>
            <a:r>
              <a:rPr lang="en-US" altLang="en-US" sz="900" dirty="0"/>
              <a:t>9.	Business Continuity Planning to counteract interruptions to business activities and to critical business processes from the effects of major failures or disasters. </a:t>
            </a:r>
          </a:p>
          <a:p>
            <a:r>
              <a:rPr lang="en-US" altLang="en-US" sz="900" dirty="0"/>
              <a:t>10.  Compliance objectives: </a:t>
            </a:r>
          </a:p>
          <a:p>
            <a:pPr lvl="1"/>
            <a:r>
              <a:rPr lang="en-US" altLang="en-US" sz="900" dirty="0"/>
              <a:t>Avoid breaches of any criminal or civil law, statutory, regulatory or contractual obligations and of any security requirements </a:t>
            </a:r>
          </a:p>
          <a:p>
            <a:pPr lvl="1"/>
            <a:r>
              <a:rPr lang="en-US" altLang="en-US" sz="900" dirty="0"/>
              <a:t>Ensure compliance of systems with organizational security policies and standards </a:t>
            </a:r>
          </a:p>
          <a:p>
            <a:pPr lvl="1"/>
            <a:r>
              <a:rPr lang="en-US" altLang="en-US" sz="900" dirty="0"/>
              <a:t>Maximize the effectiveness of and minimize interference to/from the system audit process </a:t>
            </a:r>
          </a:p>
          <a:p>
            <a:endParaRPr lang="en-US" altLang="en-US" sz="900" dirty="0"/>
          </a:p>
          <a:p>
            <a:endParaRPr lang="en-US" altLang="en-US" sz="9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As shown in the Figure ISO 27001 has moved from its previous Plan-Do-Check-Act format to a more formal and comprehensive approach to implementing</a:t>
            </a:r>
          </a:p>
          <a:p>
            <a:r>
              <a:rPr lang="en-GB" sz="1200" b="0" i="0" u="none" strike="noStrike" kern="1200" baseline="0" dirty="0">
                <a:solidFill>
                  <a:schemeClr val="tx1"/>
                </a:solidFill>
                <a:latin typeface="+mn-lt"/>
                <a:ea typeface="+mn-ea"/>
                <a:cs typeface="+mn-cs"/>
              </a:rPr>
              <a:t>the ISO 27002 control structure.</a:t>
            </a: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24</a:t>
            </a:fld>
            <a:endParaRPr lang="en-US" dirty="0"/>
          </a:p>
        </p:txBody>
      </p:sp>
    </p:spTree>
    <p:extLst>
      <p:ext uri="{BB962C8B-B14F-4D97-AF65-F5344CB8AC3E}">
        <p14:creationId xmlns:p14="http://schemas.microsoft.com/office/powerpoint/2010/main" val="15426650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a:extLst>
              <a:ext uri="{FF2B5EF4-FFF2-40B4-BE49-F238E27FC236}">
                <a16:creationId xmlns:a16="http://schemas.microsoft.com/office/drawing/2014/main" id="{11A79EAA-0625-7D56-08A2-34CE25C2F62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902050FB-9EA9-D048-8E99-5AA225601116}" type="slidenum">
              <a:rPr lang="en-US" altLang="en-US">
                <a:latin typeface="Times New Roman" panose="02020603050405020304" pitchFamily="18" charset="0"/>
              </a:rPr>
              <a:pPr eaLnBrk="1" hangingPunct="1">
                <a:spcBef>
                  <a:spcPct val="0"/>
                </a:spcBef>
              </a:pPr>
              <a:t>25</a:t>
            </a:fld>
            <a:endParaRPr lang="en-US" altLang="en-US">
              <a:latin typeface="Times New Roman" panose="02020603050405020304" pitchFamily="18" charset="0"/>
            </a:endParaRPr>
          </a:p>
        </p:txBody>
      </p:sp>
      <p:sp>
        <p:nvSpPr>
          <p:cNvPr id="52226" name="Rectangle 2">
            <a:extLst>
              <a:ext uri="{FF2B5EF4-FFF2-40B4-BE49-F238E27FC236}">
                <a16:creationId xmlns:a16="http://schemas.microsoft.com/office/drawing/2014/main" id="{A69E76FF-6708-97A6-23CC-C09E02A61FEE}"/>
              </a:ext>
            </a:extLst>
          </p:cNvPr>
          <p:cNvSpPr>
            <a:spLocks noChangeArrowheads="1" noTextEdit="1"/>
          </p:cNvSpPr>
          <p:nvPr>
            <p:ph type="sldImg"/>
          </p:nvPr>
        </p:nvSpPr>
        <p:spPr>
          <a:ln/>
        </p:spPr>
      </p:sp>
      <p:sp>
        <p:nvSpPr>
          <p:cNvPr id="52227" name="Rectangle 3">
            <a:extLst>
              <a:ext uri="{FF2B5EF4-FFF2-40B4-BE49-F238E27FC236}">
                <a16:creationId xmlns:a16="http://schemas.microsoft.com/office/drawing/2014/main" id="{E7F43280-687B-9CCE-E819-F81CD6A7394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a:t>NIST Security Models</a:t>
            </a:r>
          </a:p>
          <a:p>
            <a:pPr eaLnBrk="1" hangingPunct="1"/>
            <a:r>
              <a:rPr lang="en-US" altLang="en-US"/>
              <a:t>Another approach available is described in the many documents available from the Computer Security Resource Center of the National Institute for Standards and Technology (csrc.nist.gov). </a:t>
            </a:r>
          </a:p>
          <a:p>
            <a:pPr eaLnBrk="1" hangingPunct="1"/>
            <a:r>
              <a:rPr lang="en-US" altLang="en-US"/>
              <a:t>These are among the references cited by the government of the U.S. when deciding not to select the ISO/IEC 17799 standards. </a:t>
            </a:r>
          </a:p>
          <a:p>
            <a:pPr eaLnBrk="1" hangingPunct="1"/>
            <a:r>
              <a:rPr lang="en-US" altLang="en-US"/>
              <a:t>NIST SP 800-12 - </a:t>
            </a:r>
            <a:r>
              <a:rPr lang="en-US" altLang="en-US" i="1"/>
              <a:t>The Computer Security Handbook</a:t>
            </a:r>
            <a:r>
              <a:rPr lang="en-US" altLang="en-US"/>
              <a:t> is an excellent reference and guide for the security manager or administrator in the routine management of information security. </a:t>
            </a:r>
          </a:p>
          <a:p>
            <a:pPr eaLnBrk="1" hangingPunct="1"/>
            <a:r>
              <a:rPr lang="en-US" altLang="en-US"/>
              <a:t>NIST SP 800-14 - </a:t>
            </a:r>
            <a:r>
              <a:rPr lang="en-US" altLang="en-US" i="1"/>
              <a:t>Generally Accepted Principles and Practices for Securing IT Systems</a:t>
            </a:r>
            <a:r>
              <a:rPr lang="en-US" altLang="en-US"/>
              <a:t> provides best practices and security principles that can direct the development of a security blueprint. </a:t>
            </a:r>
          </a:p>
          <a:p>
            <a:pPr eaLnBrk="1" hangingPunct="1"/>
            <a:r>
              <a:rPr lang="en-US" altLang="en-US"/>
              <a:t>NIST SP 800-18 - </a:t>
            </a:r>
            <a:r>
              <a:rPr lang="en-US" altLang="en-US" i="1"/>
              <a:t>The Guide for Developing Security Plans for IT Systems </a:t>
            </a:r>
            <a:r>
              <a:rPr lang="en-US" altLang="en-US"/>
              <a:t>is considered the foundation for a comprehensive security blueprint and framework. It provides detailed methods for assessing, designing, and implementing controls and plans for various sized applications. </a:t>
            </a:r>
          </a:p>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0368CD-5448-43FD-B594-02B6BFCC2F85}" type="slidenum">
              <a:rPr lang="en-US" altLang="en-US"/>
              <a:pPr/>
              <a:t>26</a:t>
            </a:fld>
            <a:endParaRPr lang="en-US" altLang="en-US"/>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xfrm>
            <a:off x="914400" y="4343400"/>
            <a:ext cx="5029200" cy="4114800"/>
          </a:xfrm>
        </p:spPr>
        <p:txBody>
          <a:bodyPr>
            <a:normAutofit fontScale="40000" lnSpcReduction="20000"/>
          </a:bodyPr>
          <a:lstStyle/>
          <a:p>
            <a:r>
              <a:rPr lang="en-US" altLang="en-US" b="1"/>
              <a:t>NIST SP 800-14 Generally Accepted Principles and Practices</a:t>
            </a:r>
          </a:p>
          <a:p>
            <a:r>
              <a:rPr lang="en-US" altLang="en-US"/>
              <a:t>Security Supports the Mission of the Organization</a:t>
            </a:r>
          </a:p>
          <a:p>
            <a:r>
              <a:rPr lang="en-US" altLang="en-US"/>
              <a:t>Security is an Integral Element of Sound Mgmt</a:t>
            </a:r>
          </a:p>
          <a:p>
            <a:r>
              <a:rPr lang="en-US" altLang="en-US"/>
              <a:t>Security Should Be Cost-Effective</a:t>
            </a:r>
          </a:p>
          <a:p>
            <a:r>
              <a:rPr lang="en-US" altLang="en-US"/>
              <a:t>Systems Owners Have Security Responsibilities Outside Their Own Organizations</a:t>
            </a:r>
          </a:p>
          <a:p>
            <a:r>
              <a:rPr lang="en-US" altLang="en-US"/>
              <a:t>Security Responsibilities and Accountability Should Be Made Explicit</a:t>
            </a:r>
          </a:p>
          <a:p>
            <a:r>
              <a:rPr lang="en-US" altLang="en-US"/>
              <a:t>Security Requires a Comprehensive and Integrated Approach</a:t>
            </a:r>
          </a:p>
          <a:p>
            <a:r>
              <a:rPr lang="en-US" altLang="en-US"/>
              <a:t>Security Should Be Periodically Reassessed</a:t>
            </a:r>
          </a:p>
          <a:p>
            <a:r>
              <a:rPr lang="en-US" altLang="en-US"/>
              <a:t>Security is Constrained by Societal Factors</a:t>
            </a:r>
          </a:p>
          <a:p>
            <a:r>
              <a:rPr lang="en-US" altLang="en-US"/>
              <a:t>1. Establish a sound security policy as the “foundation” for design.</a:t>
            </a:r>
          </a:p>
          <a:p>
            <a:r>
              <a:rPr lang="en-US" altLang="en-US"/>
              <a:t>2. Treat security as an integral part of the overall system design.</a:t>
            </a:r>
          </a:p>
          <a:p>
            <a:r>
              <a:rPr lang="en-US" altLang="en-US"/>
              <a:t>3. Clearly delineate the physical and logical security boundaries governed by associated security policies.</a:t>
            </a:r>
          </a:p>
          <a:p>
            <a:r>
              <a:rPr lang="en-US" altLang="en-US"/>
              <a:t>4. Reduce risk to an acceptable level.</a:t>
            </a:r>
          </a:p>
          <a:p>
            <a:r>
              <a:rPr lang="en-US" altLang="en-US"/>
              <a:t>5. Assume that external systems are insecure.</a:t>
            </a:r>
          </a:p>
          <a:p>
            <a:r>
              <a:rPr lang="en-US" altLang="en-US"/>
              <a:t>6. Identify potential trade-offs between reducing risk and increased costs and decrease in other aspects of operational effectiveness.</a:t>
            </a:r>
          </a:p>
          <a:p>
            <a:r>
              <a:rPr lang="en-US" altLang="en-US"/>
              <a:t>7. Implement layered security (Ensure no single point of vulnerability).</a:t>
            </a:r>
          </a:p>
          <a:p>
            <a:r>
              <a:rPr lang="en-US" altLang="en-US"/>
              <a:t>8. Implement tailored system security measures to meet organizational security goals.</a:t>
            </a:r>
          </a:p>
          <a:p>
            <a:r>
              <a:rPr lang="en-US" altLang="en-US"/>
              <a:t>9. Strive for simplicity.</a:t>
            </a:r>
          </a:p>
          <a:p>
            <a:r>
              <a:rPr lang="en-US" altLang="en-US"/>
              <a:t>10. Design and operate an IT system to limit vulnerability and to be resilient in response.</a:t>
            </a:r>
          </a:p>
          <a:p>
            <a:r>
              <a:rPr lang="en-US" altLang="en-US"/>
              <a:t>11. Minimize the system elements to be trusted.</a:t>
            </a:r>
          </a:p>
          <a:p>
            <a:r>
              <a:rPr lang="en-US" altLang="en-US"/>
              <a:t>12. Implement security through a combination of measures distributed physically and logically.</a:t>
            </a:r>
          </a:p>
          <a:p>
            <a:r>
              <a:rPr lang="en-US" altLang="en-US"/>
              <a:t>13. Provide assurance that the system is, and continues to be, resilient in the face of expected threats.</a:t>
            </a:r>
          </a:p>
          <a:p>
            <a:r>
              <a:rPr lang="en-US" altLang="en-US"/>
              <a:t>14. Limit or contain vulnerabilities.</a:t>
            </a:r>
          </a:p>
          <a:p>
            <a:r>
              <a:rPr lang="en-US" altLang="en-US"/>
              <a:t>15. Formulate security measures to address multiple overlapping information domains.</a:t>
            </a:r>
          </a:p>
          <a:p>
            <a:r>
              <a:rPr lang="en-US" altLang="en-US"/>
              <a:t>16. Isolate public access systems from mission critical resources (e.g., data, processes, etc.).</a:t>
            </a:r>
          </a:p>
          <a:p>
            <a:r>
              <a:rPr lang="en-US" altLang="en-US"/>
              <a:t>17. Use boundary mechanisms to separate computing systems and network infrastructures.</a:t>
            </a:r>
          </a:p>
          <a:p>
            <a:r>
              <a:rPr lang="en-US" altLang="en-US"/>
              <a:t>18. Where possible, base security on open standards for portability and interoperability.</a:t>
            </a:r>
          </a:p>
          <a:p>
            <a:r>
              <a:rPr lang="en-US" altLang="en-US"/>
              <a:t>19. Use common language in developing security requirements.</a:t>
            </a:r>
          </a:p>
          <a:p>
            <a:r>
              <a:rPr lang="en-US" altLang="en-US"/>
              <a:t>20. Design and implement audit mechanisms to detect unauthorized use and to support incident investigations.</a:t>
            </a:r>
          </a:p>
          <a:p>
            <a:r>
              <a:rPr lang="en-US" altLang="en-US"/>
              <a:t>21. Design security to allow for regular adoption of new technology, including a secure and logical technology upgrade process.</a:t>
            </a:r>
          </a:p>
          <a:p>
            <a:r>
              <a:rPr lang="en-US" altLang="en-US"/>
              <a:t>22. Authenticate users and processes to ensure appropriate access control decisions both within and across domains.</a:t>
            </a:r>
          </a:p>
          <a:p>
            <a:r>
              <a:rPr lang="en-US" altLang="en-US"/>
              <a:t>23. Use unique identities to ensure accountability.</a:t>
            </a:r>
          </a:p>
          <a:p>
            <a:r>
              <a:rPr lang="en-US" altLang="en-US"/>
              <a:t>24. Implement least privilege.</a:t>
            </a:r>
          </a:p>
          <a:p>
            <a:r>
              <a:rPr lang="en-US" altLang="en-US"/>
              <a:t>25. Do not implement unnecessary security mechanisms.</a:t>
            </a:r>
          </a:p>
          <a:p>
            <a:r>
              <a:rPr lang="en-US" altLang="en-US"/>
              <a:t>26. Protect information while being processed, in transit, and in storage.</a:t>
            </a:r>
          </a:p>
          <a:p>
            <a:r>
              <a:rPr lang="en-US" altLang="en-US"/>
              <a:t>27. Strive for operational ease of use.</a:t>
            </a:r>
          </a:p>
          <a:p>
            <a:r>
              <a:rPr lang="en-US" altLang="en-US"/>
              <a:t>28. Develop and exercise contingency or disaster recovery procedures to ensure appropriate availability.</a:t>
            </a:r>
          </a:p>
          <a:p>
            <a:r>
              <a:rPr lang="en-US" altLang="en-US"/>
              <a:t>29. Consider custom products to achieve adequate security.</a:t>
            </a:r>
          </a:p>
          <a:p>
            <a:r>
              <a:rPr lang="en-US" altLang="en-US"/>
              <a:t>30. Ensure proper security in the shutdown or disposal of a system.</a:t>
            </a:r>
          </a:p>
          <a:p>
            <a:r>
              <a:rPr lang="en-US" altLang="en-US"/>
              <a:t>31. Protect against all likely classes of “attacks.”</a:t>
            </a:r>
          </a:p>
          <a:p>
            <a:r>
              <a:rPr lang="en-US" altLang="en-US"/>
              <a:t>32. Identify and prevent common errors and vulnerabilities.</a:t>
            </a:r>
          </a:p>
          <a:p>
            <a:r>
              <a:rPr lang="en-US" altLang="en-US"/>
              <a:t>33. Ensure that developers are trained in how to develop secure software.</a:t>
            </a:r>
          </a:p>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eaLnBrk="1" hangingPunct="1">
              <a:defRPr/>
            </a:pPr>
            <a:r>
              <a:rPr lang="en-US" altLang="en-US" b="0" dirty="0"/>
              <a:t>More information/content is within other</a:t>
            </a:r>
            <a:r>
              <a:rPr lang="en-US" altLang="en-US" b="0" baseline="0" dirty="0"/>
              <a:t> slides for referencing or assignment usage</a:t>
            </a:r>
          </a:p>
          <a:p>
            <a:pPr eaLnBrk="1" hangingPunct="1">
              <a:defRPr/>
            </a:pPr>
            <a:endParaRPr lang="en-US" altLang="en-US" b="1" dirty="0"/>
          </a:p>
          <a:p>
            <a:pPr eaLnBrk="1" hangingPunct="1">
              <a:defRPr/>
            </a:pPr>
            <a:r>
              <a:rPr lang="en-US" altLang="en-US" b="1" dirty="0"/>
              <a:t>ISO (</a:t>
            </a:r>
            <a:r>
              <a:rPr lang="en-GB" sz="1200" b="0" i="0" kern="1200" dirty="0">
                <a:solidFill>
                  <a:schemeClr val="tx1"/>
                </a:solidFill>
                <a:effectLst/>
                <a:latin typeface="+mn-lt"/>
                <a:ea typeface="+mn-ea"/>
                <a:cs typeface="+mn-cs"/>
              </a:rPr>
              <a:t>The International Organization for Standardization)</a:t>
            </a:r>
            <a:r>
              <a:rPr lang="en-US" altLang="en-US" b="1" dirty="0"/>
              <a:t> 27000 series</a:t>
            </a:r>
          </a:p>
          <a:p>
            <a:pPr algn="just">
              <a:spcBef>
                <a:spcPts val="600"/>
              </a:spcBef>
            </a:pPr>
            <a:r>
              <a:rPr lang="en-US" altLang="en-US" sz="1200" dirty="0"/>
              <a:t>One of the most widely referenced security models </a:t>
            </a:r>
          </a:p>
          <a:p>
            <a:pPr algn="just">
              <a:spcBef>
                <a:spcPts val="600"/>
              </a:spcBef>
            </a:pPr>
            <a:r>
              <a:rPr lang="en-US" altLang="en-US" sz="1200" dirty="0"/>
              <a:t>Standard framework for information security that states organizational security policy is needed to provide management direction and support</a:t>
            </a:r>
          </a:p>
          <a:p>
            <a:pPr algn="just">
              <a:spcBef>
                <a:spcPts val="600"/>
              </a:spcBef>
            </a:pPr>
            <a:r>
              <a:rPr lang="en-US" altLang="en-US" sz="1200" dirty="0"/>
              <a:t>Purpose is to give recommendations for information security management</a:t>
            </a:r>
          </a:p>
          <a:p>
            <a:pPr algn="just">
              <a:spcBef>
                <a:spcPts val="600"/>
              </a:spcBef>
            </a:pPr>
            <a:r>
              <a:rPr lang="en-US" altLang="en-US" sz="1200" dirty="0"/>
              <a:t>Provides a starting point for developing organizational security</a:t>
            </a:r>
          </a:p>
          <a:p>
            <a:endParaRPr lang="en-GB" dirty="0"/>
          </a:p>
          <a:p>
            <a:r>
              <a:rPr lang="en-GB" b="1" dirty="0"/>
              <a:t>NIST (</a:t>
            </a:r>
            <a:r>
              <a:rPr lang="en-GB" sz="1200" b="0" i="0" kern="1200" dirty="0">
                <a:solidFill>
                  <a:schemeClr val="tx1"/>
                </a:solidFill>
                <a:effectLst/>
                <a:latin typeface="+mn-lt"/>
                <a:ea typeface="+mn-ea"/>
                <a:cs typeface="+mn-cs"/>
              </a:rPr>
              <a:t>The National Institute of Standards and Technology)</a:t>
            </a:r>
            <a:endParaRPr lang="en-GB" b="1" dirty="0"/>
          </a:p>
          <a:p>
            <a:pPr marL="171450" indent="-171450">
              <a:lnSpc>
                <a:spcPct val="120000"/>
              </a:lnSpc>
              <a:spcBef>
                <a:spcPts val="600"/>
              </a:spcBef>
              <a:buFont typeface="Arial" panose="020B0604020202020204" pitchFamily="34" charset="0"/>
              <a:buChar char="•"/>
            </a:pPr>
            <a:r>
              <a:rPr lang="en-US" altLang="en-US" sz="1200" dirty="0"/>
              <a:t>Security supports the mission of the organization and is an integral element of sound management.</a:t>
            </a:r>
          </a:p>
          <a:p>
            <a:pPr marL="171450" indent="-171450">
              <a:lnSpc>
                <a:spcPct val="120000"/>
              </a:lnSpc>
              <a:spcBef>
                <a:spcPts val="600"/>
              </a:spcBef>
              <a:buFont typeface="Arial" panose="020B0604020202020204" pitchFamily="34" charset="0"/>
              <a:buChar char="•"/>
            </a:pPr>
            <a:r>
              <a:rPr lang="en-US" altLang="en-US" sz="1200" dirty="0"/>
              <a:t>Security should be cost effective; owners have security responsibilities outside their own organizations.</a:t>
            </a:r>
          </a:p>
          <a:p>
            <a:pPr marL="171450" indent="-171450">
              <a:lnSpc>
                <a:spcPct val="120000"/>
              </a:lnSpc>
              <a:spcBef>
                <a:spcPts val="600"/>
              </a:spcBef>
              <a:buFont typeface="Arial" panose="020B0604020202020204" pitchFamily="34" charset="0"/>
              <a:buChar char="•"/>
            </a:pPr>
            <a:r>
              <a:rPr lang="en-US" altLang="en-US" sz="1200" dirty="0"/>
              <a:t>Security responsibilities and accountability should be made explicit; security requires a comprehensive and integrated approach.</a:t>
            </a:r>
          </a:p>
          <a:p>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27</a:t>
            </a:fld>
            <a:endParaRPr lang="en-US" dirty="0"/>
          </a:p>
        </p:txBody>
      </p:sp>
    </p:spTree>
    <p:extLst>
      <p:ext uri="{BB962C8B-B14F-4D97-AF65-F5344CB8AC3E}">
        <p14:creationId xmlns:p14="http://schemas.microsoft.com/office/powerpoint/2010/main" val="3926362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A62A93-8952-D2CE-5C47-DEA9D0AC89BD}"/>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DECC5B56-DD28-7D78-4955-6FE4D1FE58D6}"/>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id="{843AADE1-E18D-1A09-8FD2-9F607F88D772}"/>
              </a:ext>
            </a:extLst>
          </p:cNvPr>
          <p:cNvSpPr>
            <a:spLocks noGrp="1"/>
          </p:cNvSpPr>
          <p:nvPr>
            <p:ph type="body" idx="1"/>
          </p:nvPr>
        </p:nvSpPr>
        <p:spPr/>
        <p:txBody>
          <a:bodyPr>
            <a:normAutofit/>
          </a:bodyPr>
          <a:lstStyle/>
          <a:p>
            <a:pPr>
              <a:defRPr/>
            </a:pPr>
            <a:endParaRPr lang="en-US" b="1" dirty="0"/>
          </a:p>
        </p:txBody>
      </p:sp>
      <p:sp>
        <p:nvSpPr>
          <p:cNvPr id="20484" name="Slide Number Placeholder 3">
            <a:extLst>
              <a:ext uri="{FF2B5EF4-FFF2-40B4-BE49-F238E27FC236}">
                <a16:creationId xmlns:a16="http://schemas.microsoft.com/office/drawing/2014/main" id="{0A07A56D-CD9C-90A4-F402-7F121CCB355C}"/>
              </a:ext>
            </a:extLst>
          </p:cNvPr>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fld id="{E1C8F7D3-8859-43E3-816E-9332D45AE385}" type="slidenum">
              <a:rPr lang="en-US" altLang="en-US"/>
              <a:pPr/>
              <a:t>28</a:t>
            </a:fld>
            <a:endParaRPr lang="en-US" altLang="en-US"/>
          </a:p>
        </p:txBody>
      </p:sp>
    </p:spTree>
    <p:extLst>
      <p:ext uri="{BB962C8B-B14F-4D97-AF65-F5344CB8AC3E}">
        <p14:creationId xmlns:p14="http://schemas.microsoft.com/office/powerpoint/2010/main" val="28942600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a:extLst>
              <a:ext uri="{FF2B5EF4-FFF2-40B4-BE49-F238E27FC236}">
                <a16:creationId xmlns:a16="http://schemas.microsoft.com/office/drawing/2014/main" id="{ED6F7E9C-FA69-B310-FC10-F53875C46D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7C76520F-F38C-7341-B97E-E5307F9D7584}" type="slidenum">
              <a:rPr lang="en-US" altLang="en-US">
                <a:latin typeface="Times New Roman" panose="02020603050405020304" pitchFamily="18" charset="0"/>
              </a:rPr>
              <a:pPr eaLnBrk="1" hangingPunct="1">
                <a:spcBef>
                  <a:spcPct val="0"/>
                </a:spcBef>
              </a:pPr>
              <a:t>29</a:t>
            </a:fld>
            <a:endParaRPr lang="en-US" altLang="en-US">
              <a:latin typeface="Times New Roman" panose="02020603050405020304" pitchFamily="18" charset="0"/>
            </a:endParaRPr>
          </a:p>
        </p:txBody>
      </p:sp>
      <p:sp>
        <p:nvSpPr>
          <p:cNvPr id="60418" name="Rectangle 2">
            <a:extLst>
              <a:ext uri="{FF2B5EF4-FFF2-40B4-BE49-F238E27FC236}">
                <a16:creationId xmlns:a16="http://schemas.microsoft.com/office/drawing/2014/main" id="{2B6408BC-9029-0534-5349-66EE7B06B4BE}"/>
              </a:ext>
            </a:extLst>
          </p:cNvPr>
          <p:cNvSpPr>
            <a:spLocks noChangeArrowheads="1" noTextEdit="1"/>
          </p:cNvSpPr>
          <p:nvPr>
            <p:ph type="sldImg"/>
          </p:nvPr>
        </p:nvSpPr>
        <p:spPr>
          <a:ln/>
        </p:spPr>
      </p:sp>
      <p:sp>
        <p:nvSpPr>
          <p:cNvPr id="60419" name="Rectangle 3">
            <a:extLst>
              <a:ext uri="{FF2B5EF4-FFF2-40B4-BE49-F238E27FC236}">
                <a16:creationId xmlns:a16="http://schemas.microsoft.com/office/drawing/2014/main" id="{5C68C599-E4E7-A38C-5A3D-3010F8E2627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a:bodyPr>
          <a:lstStyle/>
          <a:p>
            <a:pPr eaLnBrk="1" hangingPunct="1"/>
            <a:r>
              <a:rPr lang="en-US" altLang="en-US" b="1" dirty="0"/>
              <a:t>Controls</a:t>
            </a:r>
          </a:p>
          <a:p>
            <a:pPr eaLnBrk="1" hangingPunct="1"/>
            <a:endParaRPr lang="en-US" altLang="en-US" b="1" dirty="0"/>
          </a:p>
          <a:p>
            <a:pPr eaLnBrk="1" hangingPunct="1"/>
            <a:r>
              <a:rPr lang="en-US" altLang="en-US" dirty="0"/>
              <a:t>Management controls cover security processes that are designed by the strategic planners and performed by security administration of the organization.  </a:t>
            </a:r>
          </a:p>
          <a:p>
            <a:pPr eaLnBrk="1" hangingPunct="1"/>
            <a:r>
              <a:rPr lang="en-US" altLang="en-US" dirty="0"/>
              <a:t>Management controls address the design and implementation of the security planning process and security program management.  </a:t>
            </a:r>
          </a:p>
          <a:p>
            <a:pPr eaLnBrk="1" hangingPunct="1"/>
            <a:endParaRPr lang="en-US" altLang="en-US" dirty="0"/>
          </a:p>
          <a:p>
            <a:pPr eaLnBrk="1" hangingPunct="1"/>
            <a:r>
              <a:rPr lang="en-US" altLang="en-US" dirty="0"/>
              <a:t>Operational controls deal with the operational functionality of security in the organization. </a:t>
            </a:r>
          </a:p>
          <a:p>
            <a:pPr eaLnBrk="1" hangingPunct="1"/>
            <a:r>
              <a:rPr lang="en-US" altLang="en-US" dirty="0"/>
              <a:t>They cover management functions and lower-level planning, such as disaster recovery and incident response planning. </a:t>
            </a:r>
          </a:p>
          <a:p>
            <a:pPr eaLnBrk="1" hangingPunct="1"/>
            <a:r>
              <a:rPr lang="en-US" altLang="en-US" dirty="0"/>
              <a:t>Operational controls also address personnel security, physical security, and the protection of production inputs and outputs. </a:t>
            </a:r>
          </a:p>
          <a:p>
            <a:pPr eaLnBrk="1" hangingPunct="1"/>
            <a:endParaRPr lang="en-US" altLang="en-US" dirty="0"/>
          </a:p>
          <a:p>
            <a:pPr eaLnBrk="1" hangingPunct="1"/>
            <a:endParaRPr lang="en-US" altLang="en-US" dirty="0"/>
          </a:p>
          <a:p>
            <a:pPr eaLnBrk="1" hangingPunct="1"/>
            <a:r>
              <a:rPr lang="en-US" altLang="en-US" dirty="0"/>
              <a:t>Technical controls address those tactical and technical issues related to designing and implementing security in the organization. </a:t>
            </a:r>
          </a:p>
          <a:p>
            <a:pPr eaLnBrk="1" hangingPunct="1"/>
            <a:r>
              <a:rPr lang="en-US" altLang="en-US" dirty="0"/>
              <a:t>Technical controls cover logical access controls like identification, authentication, authorization, and accountability. </a:t>
            </a:r>
          </a:p>
          <a:p>
            <a:pPr eaLnBrk="1" hangingPunct="1"/>
            <a:endParaRPr lang="en-US"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a:extLst>
              <a:ext uri="{FF2B5EF4-FFF2-40B4-BE49-F238E27FC236}">
                <a16:creationId xmlns:a16="http://schemas.microsoft.com/office/drawing/2014/main" id="{1B19350E-9E65-CE65-EE7D-DF1C2A4BE57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06246DD8-B7B4-9749-BE7C-07D6BE341C49}" type="slidenum">
              <a:rPr lang="en-US" altLang="en-US">
                <a:latin typeface="Times New Roman" panose="02020603050405020304" pitchFamily="18" charset="0"/>
              </a:rPr>
              <a:pPr eaLnBrk="1" hangingPunct="1">
                <a:spcBef>
                  <a:spcPct val="0"/>
                </a:spcBef>
              </a:pPr>
              <a:t>30</a:t>
            </a:fld>
            <a:endParaRPr lang="en-US" altLang="en-US">
              <a:latin typeface="Times New Roman" panose="02020603050405020304" pitchFamily="18" charset="0"/>
            </a:endParaRPr>
          </a:p>
        </p:txBody>
      </p:sp>
      <p:sp>
        <p:nvSpPr>
          <p:cNvPr id="62466" name="Rectangle 2">
            <a:extLst>
              <a:ext uri="{FF2B5EF4-FFF2-40B4-BE49-F238E27FC236}">
                <a16:creationId xmlns:a16="http://schemas.microsoft.com/office/drawing/2014/main" id="{C04B8BFB-6E8D-1F30-3E7F-F93094E86EA8}"/>
              </a:ext>
            </a:extLst>
          </p:cNvPr>
          <p:cNvSpPr>
            <a:spLocks noChangeArrowheads="1" noTextEdit="1"/>
          </p:cNvSpPr>
          <p:nvPr>
            <p:ph type="sldImg"/>
          </p:nvPr>
        </p:nvSpPr>
        <p:spPr>
          <a:ln/>
        </p:spPr>
      </p:sp>
      <p:sp>
        <p:nvSpPr>
          <p:cNvPr id="62467" name="Rectangle 3">
            <a:extLst>
              <a:ext uri="{FF2B5EF4-FFF2-40B4-BE49-F238E27FC236}">
                <a16:creationId xmlns:a16="http://schemas.microsoft.com/office/drawing/2014/main" id="{9AD9D22C-544C-8CBB-52AB-A5DDB345B9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pPr eaLnBrk="1" hangingPunct="1"/>
            <a:r>
              <a:rPr lang="en-US" altLang="en-US" dirty="0"/>
              <a:t>Figure 6-16, showing the sphere of security, is the foundation of the security framework.</a:t>
            </a:r>
          </a:p>
          <a:p>
            <a:pPr eaLnBrk="1" hangingPunct="1"/>
            <a:r>
              <a:rPr lang="en-US" altLang="en-US" dirty="0"/>
              <a:t>Generally speaking, the sphere of security represents the fact that information is under attack from a variety of sources. The sphere of use, at the left of the figure, illustrates the ways in which people can directly access information; for example, people read hard copies of documents; they also access information through systems, such as the electronic storage of information. </a:t>
            </a:r>
          </a:p>
          <a:p>
            <a:pPr eaLnBrk="1" hangingPunct="1"/>
            <a:r>
              <a:rPr lang="en-US" altLang="en-US" dirty="0"/>
              <a:t>Information, as the most important asset to security, is illustrated at the core of the sphere. Information is always at risk from attacks through the people and computer systems that have direct access to the information. Networks and the Internet represent indirect threats, as exemplified by the fact that a person attempting to access information from the Internet must first go through the local networks and then access systems that contain the information. The sphere of protection, at the right of the figure, illustrates that between each layer of the sphere of use there must exist a layer of protection to prevent access to the inner layer from the outer layer. Each shaded band is a layer of protection and control. For example, the layer labeled “policy education and training” is located between people and the information.</a:t>
            </a:r>
          </a:p>
          <a:p>
            <a:pPr eaLnBrk="1" hangingPunct="1"/>
            <a:r>
              <a:rPr lang="en-US" altLang="en-US" dirty="0"/>
              <a:t>Controls are also implemented between systems and the information, between networks and the computer systems, and between the Internet and internal networks. This reinforces the concept of defense in depth.</a:t>
            </a:r>
          </a:p>
          <a:p>
            <a:pPr eaLnBrk="1" hangingPunct="1"/>
            <a:r>
              <a:rPr lang="en-US" altLang="en-US" dirty="0"/>
              <a:t>As illustrated in the sphere of protection portion of Figure 6-16, a variety of controls can be used to protect the information. The list in the figure is not intended to be comprehensive but illustrates individual safeguards that protect the various systems that are located closer to the center of the sphere. However, as people can directly access each ring as well as the information at the core of the model, people require unique approaches to security.</a:t>
            </a:r>
          </a:p>
          <a:p>
            <a:pPr eaLnBrk="1" hangingPunct="1"/>
            <a:r>
              <a:rPr lang="en-US" altLang="en-US" dirty="0"/>
              <a:t>In fact, the resource of people must become a layer of security, a human firewall that protects the information from unauthorized access and use. The members of the organization must become a safeguard, which is effectively trained, implemented, and maintained, or else they, too, become a threat to the information.</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p:spPr>
        <p:txBody>
          <a:bodyPr>
            <a:normAutofit fontScale="25000" lnSpcReduction="20000"/>
          </a:bodyPr>
          <a:lstStyle/>
          <a:p>
            <a:pPr>
              <a:defRPr/>
            </a:pPr>
            <a:r>
              <a:rPr lang="en-US" b="1" dirty="0"/>
              <a:t>Contingency Planning Process</a:t>
            </a:r>
          </a:p>
          <a:p>
            <a:pPr marL="342900" indent="-342900">
              <a:spcBef>
                <a:spcPct val="20000"/>
              </a:spcBef>
              <a:buFontTx/>
              <a:buChar char="•"/>
              <a:defRPr/>
            </a:pPr>
            <a:r>
              <a:rPr lang="en-US" sz="2600" kern="0" dirty="0">
                <a:solidFill>
                  <a:srgbClr val="222222"/>
                </a:solidFill>
                <a:latin typeface="Arial"/>
              </a:rPr>
              <a:t>Includes following steps:</a:t>
            </a:r>
          </a:p>
          <a:p>
            <a:pPr marL="742950" lvl="1" indent="-285750">
              <a:spcBef>
                <a:spcPct val="20000"/>
              </a:spcBef>
              <a:buFontTx/>
              <a:buChar char="–"/>
              <a:defRPr/>
            </a:pPr>
            <a:r>
              <a:rPr lang="en-US" sz="2400" kern="0" dirty="0">
                <a:solidFill>
                  <a:srgbClr val="222222"/>
                </a:solidFill>
                <a:latin typeface="Arial"/>
              </a:rPr>
              <a:t>Develop CP policy statement</a:t>
            </a:r>
          </a:p>
          <a:p>
            <a:pPr marL="742950" lvl="1" indent="-285750">
              <a:spcBef>
                <a:spcPct val="20000"/>
              </a:spcBef>
              <a:buFontTx/>
              <a:buChar char="–"/>
              <a:defRPr/>
            </a:pPr>
            <a:r>
              <a:rPr lang="en-US" sz="2400" kern="0" dirty="0">
                <a:solidFill>
                  <a:srgbClr val="222222"/>
                </a:solidFill>
                <a:latin typeface="Arial"/>
              </a:rPr>
              <a:t>Conduct business impact analysis</a:t>
            </a:r>
          </a:p>
          <a:p>
            <a:pPr marL="742950" lvl="1" indent="-285750">
              <a:spcBef>
                <a:spcPct val="20000"/>
              </a:spcBef>
              <a:buFontTx/>
              <a:buChar char="–"/>
              <a:defRPr/>
            </a:pPr>
            <a:r>
              <a:rPr lang="en-US" sz="2400" kern="0" dirty="0">
                <a:solidFill>
                  <a:srgbClr val="222222"/>
                </a:solidFill>
                <a:latin typeface="Arial"/>
              </a:rPr>
              <a:t>Identify preventive controls </a:t>
            </a:r>
          </a:p>
          <a:p>
            <a:pPr marL="742950" lvl="1" indent="-285750">
              <a:spcBef>
                <a:spcPct val="20000"/>
              </a:spcBef>
              <a:buFontTx/>
              <a:buChar char="–"/>
              <a:defRPr/>
            </a:pPr>
            <a:r>
              <a:rPr lang="en-US" sz="2400" kern="0" dirty="0">
                <a:solidFill>
                  <a:srgbClr val="222222"/>
                </a:solidFill>
                <a:latin typeface="Arial"/>
              </a:rPr>
              <a:t>Create contingency strategies</a:t>
            </a:r>
          </a:p>
          <a:p>
            <a:pPr marL="742950" lvl="1" indent="-285750">
              <a:spcBef>
                <a:spcPct val="20000"/>
              </a:spcBef>
              <a:buFontTx/>
              <a:buChar char="–"/>
              <a:defRPr/>
            </a:pPr>
            <a:r>
              <a:rPr lang="en-US" sz="2400" kern="0" dirty="0">
                <a:solidFill>
                  <a:srgbClr val="222222"/>
                </a:solidFill>
                <a:latin typeface="Arial"/>
              </a:rPr>
              <a:t>Develop contingency plan</a:t>
            </a:r>
          </a:p>
          <a:p>
            <a:pPr marL="742950" lvl="1" indent="-285750">
              <a:spcBef>
                <a:spcPct val="20000"/>
              </a:spcBef>
              <a:buFontTx/>
              <a:buChar char="–"/>
              <a:defRPr/>
            </a:pPr>
            <a:r>
              <a:rPr lang="en-US" sz="2400" kern="0" dirty="0">
                <a:solidFill>
                  <a:srgbClr val="222222"/>
                </a:solidFill>
                <a:latin typeface="Arial"/>
              </a:rPr>
              <a:t>Ensure plan testing, training, and exercises</a:t>
            </a:r>
          </a:p>
          <a:p>
            <a:pPr marL="742950" lvl="1" indent="-285750">
              <a:spcBef>
                <a:spcPct val="20000"/>
              </a:spcBef>
              <a:buFontTx/>
              <a:buChar char="–"/>
              <a:defRPr/>
            </a:pPr>
            <a:r>
              <a:rPr lang="en-US" sz="2400" kern="0" dirty="0">
                <a:solidFill>
                  <a:srgbClr val="222222"/>
                </a:solidFill>
                <a:latin typeface="Arial"/>
              </a:rPr>
              <a:t>Ensure plan maintenance</a:t>
            </a:r>
          </a:p>
          <a:p>
            <a:pPr>
              <a:defRPr/>
            </a:pPr>
            <a:endParaRPr lang="en-US" b="1" dirty="0"/>
          </a:p>
          <a:p>
            <a:pPr>
              <a:defRPr/>
            </a:pPr>
            <a:r>
              <a:rPr lang="en-US" b="1" dirty="0"/>
              <a:t>CP Policy</a:t>
            </a:r>
          </a:p>
          <a:p>
            <a:pPr marL="342900" indent="-342900">
              <a:spcBef>
                <a:spcPct val="20000"/>
              </a:spcBef>
              <a:buFontTx/>
              <a:buChar char="•"/>
              <a:defRPr/>
            </a:pPr>
            <a:r>
              <a:rPr lang="en-US" sz="2400" kern="0" dirty="0">
                <a:solidFill>
                  <a:srgbClr val="222222"/>
                </a:solidFill>
                <a:latin typeface="Arial"/>
              </a:rPr>
              <a:t>Should contain following sections:</a:t>
            </a:r>
          </a:p>
          <a:p>
            <a:pPr marL="742950" lvl="1" indent="-285750">
              <a:spcBef>
                <a:spcPct val="20000"/>
              </a:spcBef>
              <a:buFontTx/>
              <a:buChar char="–"/>
              <a:defRPr/>
            </a:pPr>
            <a:r>
              <a:rPr lang="en-US" sz="2000" kern="0" dirty="0">
                <a:solidFill>
                  <a:srgbClr val="222222"/>
                </a:solidFill>
                <a:latin typeface="Arial"/>
              </a:rPr>
              <a:t>Introductory statement of philosophical perspective</a:t>
            </a:r>
          </a:p>
          <a:p>
            <a:pPr marL="742950" lvl="1" indent="-285750">
              <a:spcBef>
                <a:spcPct val="20000"/>
              </a:spcBef>
              <a:buFontTx/>
              <a:buChar char="–"/>
              <a:defRPr/>
            </a:pPr>
            <a:r>
              <a:rPr lang="en-US" sz="2000" kern="0" dirty="0">
                <a:solidFill>
                  <a:srgbClr val="222222"/>
                </a:solidFill>
                <a:latin typeface="Arial"/>
              </a:rPr>
              <a:t>Statement of scope/purpose</a:t>
            </a:r>
          </a:p>
          <a:p>
            <a:pPr marL="742950" lvl="1" indent="-285750">
              <a:spcBef>
                <a:spcPct val="20000"/>
              </a:spcBef>
              <a:buFontTx/>
              <a:buChar char="–"/>
              <a:defRPr/>
            </a:pPr>
            <a:r>
              <a:rPr lang="en-US" sz="2000" kern="0" dirty="0">
                <a:solidFill>
                  <a:srgbClr val="222222"/>
                </a:solidFill>
                <a:latin typeface="Arial"/>
              </a:rPr>
              <a:t>Call for periodic risk assessment/BIA</a:t>
            </a:r>
          </a:p>
          <a:p>
            <a:pPr marL="742950" lvl="1" indent="-285750">
              <a:spcBef>
                <a:spcPct val="20000"/>
              </a:spcBef>
              <a:buFontTx/>
              <a:buChar char="–"/>
              <a:defRPr/>
            </a:pPr>
            <a:r>
              <a:rPr lang="en-US" sz="2000" kern="0" dirty="0">
                <a:solidFill>
                  <a:srgbClr val="222222"/>
                </a:solidFill>
                <a:latin typeface="Arial"/>
              </a:rPr>
              <a:t>Specification of CP’s major components</a:t>
            </a:r>
          </a:p>
          <a:p>
            <a:pPr marL="742950" lvl="1" indent="-285750">
              <a:spcBef>
                <a:spcPct val="20000"/>
              </a:spcBef>
              <a:buFontTx/>
              <a:buChar char="–"/>
              <a:defRPr/>
            </a:pPr>
            <a:r>
              <a:rPr lang="en-US" sz="2000" kern="0" dirty="0">
                <a:solidFill>
                  <a:srgbClr val="222222"/>
                </a:solidFill>
                <a:latin typeface="Arial"/>
              </a:rPr>
              <a:t>Call for/guidance in selection of recover options</a:t>
            </a:r>
          </a:p>
          <a:p>
            <a:pPr marL="742950" lvl="1" indent="-285750">
              <a:spcBef>
                <a:spcPct val="20000"/>
              </a:spcBef>
              <a:buFontTx/>
              <a:buChar char="–"/>
              <a:defRPr/>
            </a:pPr>
            <a:r>
              <a:rPr lang="en-US" sz="2000" kern="0" dirty="0">
                <a:solidFill>
                  <a:srgbClr val="222222"/>
                </a:solidFill>
                <a:latin typeface="Arial"/>
              </a:rPr>
              <a:t>Requirement to test various plans regularly</a:t>
            </a:r>
          </a:p>
          <a:p>
            <a:pPr marL="742950" lvl="1" indent="-285750">
              <a:spcBef>
                <a:spcPct val="20000"/>
              </a:spcBef>
              <a:buFontTx/>
              <a:buChar char="–"/>
              <a:defRPr/>
            </a:pPr>
            <a:r>
              <a:rPr lang="en-US" sz="2000" kern="0" dirty="0">
                <a:solidFill>
                  <a:srgbClr val="222222"/>
                </a:solidFill>
                <a:latin typeface="Arial"/>
              </a:rPr>
              <a:t>Identification of key regulations and standards</a:t>
            </a:r>
          </a:p>
          <a:p>
            <a:pPr marL="742950" lvl="1" indent="-285750">
              <a:spcBef>
                <a:spcPct val="20000"/>
              </a:spcBef>
              <a:buFontTx/>
              <a:buChar char="–"/>
              <a:defRPr/>
            </a:pPr>
            <a:r>
              <a:rPr lang="en-US" sz="2000" kern="0" dirty="0">
                <a:solidFill>
                  <a:srgbClr val="222222"/>
                </a:solidFill>
                <a:latin typeface="Arial"/>
              </a:rPr>
              <a:t>Identification of key people responsible for CP operations</a:t>
            </a:r>
          </a:p>
          <a:p>
            <a:pPr marL="742950" lvl="1" indent="-285750">
              <a:spcBef>
                <a:spcPct val="20000"/>
              </a:spcBef>
              <a:buFontTx/>
              <a:buChar char="–"/>
              <a:defRPr/>
            </a:pPr>
            <a:r>
              <a:rPr lang="en-US" sz="2000" kern="0" dirty="0">
                <a:solidFill>
                  <a:srgbClr val="222222"/>
                </a:solidFill>
                <a:latin typeface="Arial"/>
              </a:rPr>
              <a:t>Challenge to organization members for support</a:t>
            </a:r>
          </a:p>
          <a:p>
            <a:pPr marL="742950" lvl="1" indent="-285750">
              <a:spcBef>
                <a:spcPct val="20000"/>
              </a:spcBef>
              <a:buFontTx/>
              <a:buChar char="–"/>
              <a:defRPr/>
            </a:pPr>
            <a:r>
              <a:rPr lang="en-US" sz="2000" kern="0" dirty="0">
                <a:solidFill>
                  <a:srgbClr val="222222"/>
                </a:solidFill>
                <a:latin typeface="Arial"/>
              </a:rPr>
              <a:t>Administrative information</a:t>
            </a:r>
          </a:p>
          <a:p>
            <a:endParaRPr lang="en-US" altLang="en-US" dirty="0"/>
          </a:p>
          <a:p>
            <a:r>
              <a:rPr lang="en-US" altLang="en-US" b="1" dirty="0"/>
              <a:t>Business Impact Analysis</a:t>
            </a:r>
          </a:p>
          <a:p>
            <a:pPr algn="just">
              <a:lnSpc>
                <a:spcPct val="120000"/>
              </a:lnSpc>
              <a:spcBef>
                <a:spcPts val="600"/>
              </a:spcBef>
            </a:pPr>
            <a:r>
              <a:rPr lang="en-US" altLang="en-US" sz="2800" dirty="0"/>
              <a:t>Investigation and assessment of various adverse events that can affect organization</a:t>
            </a:r>
          </a:p>
          <a:p>
            <a:pPr algn="just">
              <a:lnSpc>
                <a:spcPct val="120000"/>
              </a:lnSpc>
              <a:spcBef>
                <a:spcPts val="600"/>
              </a:spcBef>
            </a:pPr>
            <a:r>
              <a:rPr lang="en-US" altLang="en-US" sz="2800" dirty="0"/>
              <a:t>Assumes security controls have been bypassed, have failed, or have proven ineffective, and the attack has succeeded</a:t>
            </a:r>
          </a:p>
          <a:p>
            <a:pPr algn="just">
              <a:lnSpc>
                <a:spcPct val="120000"/>
              </a:lnSpc>
              <a:spcBef>
                <a:spcPts val="600"/>
              </a:spcBef>
            </a:pPr>
            <a:r>
              <a:rPr lang="en-US" altLang="en-US" sz="2800" dirty="0"/>
              <a:t>Organization should consider scope, plan, balance, knowledge of objectives, and follow-ups</a:t>
            </a:r>
          </a:p>
          <a:p>
            <a:pPr algn="just">
              <a:lnSpc>
                <a:spcPct val="120000"/>
              </a:lnSpc>
              <a:spcBef>
                <a:spcPts val="600"/>
              </a:spcBef>
            </a:pPr>
            <a:r>
              <a:rPr lang="en-US" altLang="en-US" sz="2800" dirty="0"/>
              <a:t>Three stages:</a:t>
            </a:r>
          </a:p>
          <a:p>
            <a:pPr marL="914400" lvl="1" indent="-457200" algn="just">
              <a:lnSpc>
                <a:spcPct val="120000"/>
              </a:lnSpc>
              <a:spcBef>
                <a:spcPts val="600"/>
              </a:spcBef>
              <a:buFont typeface="Arial" panose="020B0604020202020204" pitchFamily="34" charset="0"/>
              <a:buChar char="•"/>
            </a:pPr>
            <a:r>
              <a:rPr lang="en-US" altLang="en-US" sz="2800" dirty="0"/>
              <a:t>Determine mission/business processes and recovery criticality</a:t>
            </a:r>
          </a:p>
          <a:p>
            <a:pPr marL="914400" lvl="1" indent="-457200" algn="just">
              <a:lnSpc>
                <a:spcPct val="120000"/>
              </a:lnSpc>
              <a:spcBef>
                <a:spcPts val="600"/>
              </a:spcBef>
              <a:buFont typeface="Arial" panose="020B0604020202020204" pitchFamily="34" charset="0"/>
              <a:buChar char="•"/>
            </a:pPr>
            <a:r>
              <a:rPr lang="en-US" altLang="en-US" sz="2800" dirty="0"/>
              <a:t>Identify recovery priorities for system resources</a:t>
            </a:r>
          </a:p>
          <a:p>
            <a:pPr marL="914400" lvl="1" indent="-457200" algn="just">
              <a:lnSpc>
                <a:spcPct val="120000"/>
              </a:lnSpc>
              <a:spcBef>
                <a:spcPts val="600"/>
              </a:spcBef>
              <a:buFont typeface="Arial" panose="020B0604020202020204" pitchFamily="34" charset="0"/>
              <a:buChar char="•"/>
            </a:pPr>
            <a:r>
              <a:rPr lang="en-US" altLang="en-US" sz="2800" dirty="0"/>
              <a:t>Identify resource requirements</a:t>
            </a:r>
          </a:p>
          <a:p>
            <a:endParaRPr lang="en-US" altLang="en-US" dirty="0"/>
          </a:p>
          <a:p>
            <a:pPr eaLnBrk="1" hangingPunct="1"/>
            <a:r>
              <a:rPr lang="en-US" altLang="en-US" b="1" dirty="0"/>
              <a:t>Incident Response Planning</a:t>
            </a:r>
          </a:p>
          <a:p>
            <a:pPr eaLnBrk="1" hangingPunct="1">
              <a:lnSpc>
                <a:spcPct val="80000"/>
              </a:lnSpc>
            </a:pPr>
            <a:r>
              <a:rPr lang="en-US" altLang="en-US" dirty="0"/>
              <a:t>Incident response planning covers the identification of, classification of, and response to an incident. </a:t>
            </a:r>
          </a:p>
          <a:p>
            <a:pPr eaLnBrk="1" hangingPunct="1">
              <a:lnSpc>
                <a:spcPct val="80000"/>
              </a:lnSpc>
            </a:pPr>
            <a:r>
              <a:rPr lang="en-US" altLang="en-US" dirty="0"/>
              <a:t>The IRP is made up of activities that are to be performed when an incident has been identified.</a:t>
            </a:r>
          </a:p>
          <a:p>
            <a:pPr eaLnBrk="1" hangingPunct="1">
              <a:lnSpc>
                <a:spcPct val="80000"/>
              </a:lnSpc>
            </a:pPr>
            <a:r>
              <a:rPr lang="en-US" altLang="en-US" dirty="0"/>
              <a:t>An incident is an attack against an information asset that poses a clear threat to the confidentiality, integrity, or availability of information resources. </a:t>
            </a:r>
          </a:p>
          <a:p>
            <a:pPr eaLnBrk="1" hangingPunct="1">
              <a:lnSpc>
                <a:spcPct val="80000"/>
              </a:lnSpc>
            </a:pPr>
            <a:r>
              <a:rPr lang="en-US" altLang="en-US" dirty="0"/>
              <a:t>Attacks are only classified as incidents if they have the following characteristics:</a:t>
            </a:r>
          </a:p>
          <a:p>
            <a:pPr marL="628650" lvl="1" indent="-171450" eaLnBrk="1" hangingPunct="1">
              <a:lnSpc>
                <a:spcPct val="80000"/>
              </a:lnSpc>
              <a:buFont typeface="Arial" panose="020B0604020202020204" pitchFamily="34" charset="0"/>
              <a:buChar char="•"/>
            </a:pPr>
            <a:r>
              <a:rPr lang="en-US" altLang="en-US" dirty="0"/>
              <a:t>Are directed against information assets</a:t>
            </a:r>
          </a:p>
          <a:p>
            <a:pPr marL="628650" lvl="1" indent="-171450" eaLnBrk="1" hangingPunct="1">
              <a:lnSpc>
                <a:spcPct val="80000"/>
              </a:lnSpc>
              <a:buFont typeface="Arial" panose="020B0604020202020204" pitchFamily="34" charset="0"/>
              <a:buChar char="•"/>
            </a:pPr>
            <a:r>
              <a:rPr lang="en-US" altLang="en-US" dirty="0"/>
              <a:t>Have a realistic chance of success</a:t>
            </a:r>
          </a:p>
          <a:p>
            <a:pPr marL="628650" lvl="1" indent="-171450" eaLnBrk="1" hangingPunct="1">
              <a:lnSpc>
                <a:spcPct val="80000"/>
              </a:lnSpc>
              <a:buFont typeface="Arial" panose="020B0604020202020204" pitchFamily="34" charset="0"/>
              <a:buChar char="•"/>
            </a:pPr>
            <a:r>
              <a:rPr lang="en-US" altLang="en-US" dirty="0"/>
              <a:t>Could threaten the confidentiality, integrity, or availability of information resources.</a:t>
            </a:r>
          </a:p>
          <a:p>
            <a:pPr eaLnBrk="1" hangingPunct="1"/>
            <a:r>
              <a:rPr lang="en-US" altLang="en-US" dirty="0"/>
              <a:t>Incident response (IR) is the set of activities taken to plan for, detect, and correct the impact of an incident on information resources. </a:t>
            </a:r>
          </a:p>
          <a:p>
            <a:pPr eaLnBrk="1" hangingPunct="1"/>
            <a:r>
              <a:rPr lang="en-US" altLang="en-US" dirty="0"/>
              <a:t>IR is more reactive than proactive, with the exception of the planning that must occur to prepare the IR teams to be ready to react to an incident.</a:t>
            </a:r>
          </a:p>
          <a:p>
            <a:pPr eaLnBrk="1" hangingPunct="1"/>
            <a:r>
              <a:rPr lang="en-US" altLang="en-US" dirty="0"/>
              <a:t>Planning for an incident requires a detailed understanding of the scenarios developed for the BIA.</a:t>
            </a:r>
          </a:p>
          <a:p>
            <a:endParaRPr lang="en-US" altLang="en-US" dirty="0"/>
          </a:p>
          <a:p>
            <a:pPr eaLnBrk="1" hangingPunct="1">
              <a:lnSpc>
                <a:spcPct val="90000"/>
              </a:lnSpc>
              <a:defRPr/>
            </a:pPr>
            <a:r>
              <a:rPr lang="en-US" altLang="en-US" b="1" dirty="0"/>
              <a:t>Disaster Recovery Planning</a:t>
            </a:r>
          </a:p>
          <a:p>
            <a:pPr marL="342900" indent="-342900">
              <a:spcBef>
                <a:spcPct val="20000"/>
              </a:spcBef>
              <a:buFontTx/>
              <a:buChar char="•"/>
              <a:defRPr/>
            </a:pPr>
            <a:r>
              <a:rPr lang="en-US" altLang="en-US" sz="1200" kern="0" dirty="0">
                <a:solidFill>
                  <a:srgbClr val="222222"/>
                </a:solidFill>
                <a:latin typeface="Arial"/>
              </a:rPr>
              <a:t>Disaster recovery planning (DRP) is planning the preparation for and recovery from a disaster</a:t>
            </a:r>
          </a:p>
          <a:p>
            <a:pPr marL="342900" indent="-342900">
              <a:spcBef>
                <a:spcPct val="20000"/>
              </a:spcBef>
              <a:buFontTx/>
              <a:buChar char="•"/>
              <a:defRPr/>
            </a:pPr>
            <a:r>
              <a:rPr lang="en-US" altLang="en-US" sz="1200" kern="0" dirty="0">
                <a:solidFill>
                  <a:srgbClr val="222222"/>
                </a:solidFill>
                <a:latin typeface="Arial"/>
              </a:rPr>
              <a:t>The contingency planning team must decide which actions constitute disasters and which constitute incidents</a:t>
            </a:r>
          </a:p>
          <a:p>
            <a:pPr marL="342900" indent="-342900">
              <a:spcBef>
                <a:spcPct val="20000"/>
              </a:spcBef>
              <a:buFontTx/>
              <a:buChar char="•"/>
              <a:defRPr/>
            </a:pPr>
            <a:r>
              <a:rPr lang="en-US" altLang="en-US" sz="1200" kern="0" dirty="0">
                <a:solidFill>
                  <a:srgbClr val="222222"/>
                </a:solidFill>
                <a:latin typeface="Arial"/>
              </a:rPr>
              <a:t>When situations classified as disasters, plans change as to how to respond; take action to secure most valuable assets to preserve value for the longer term</a:t>
            </a:r>
          </a:p>
          <a:p>
            <a:pPr marL="342900" indent="-342900">
              <a:spcBef>
                <a:spcPct val="20000"/>
              </a:spcBef>
              <a:buFontTx/>
              <a:buChar char="•"/>
              <a:defRPr/>
            </a:pPr>
            <a:r>
              <a:rPr lang="en-US" altLang="en-US" sz="1200" kern="0" dirty="0">
                <a:solidFill>
                  <a:srgbClr val="222222"/>
                </a:solidFill>
                <a:latin typeface="Arial"/>
              </a:rPr>
              <a:t>DRP strives to reestablish operations at the primary site</a:t>
            </a:r>
          </a:p>
          <a:p>
            <a:endParaRPr lang="en-US" altLang="en-US" dirty="0"/>
          </a:p>
          <a:p>
            <a:pPr eaLnBrk="1" hangingPunct="1">
              <a:defRPr/>
            </a:pPr>
            <a:r>
              <a:rPr lang="en-US" altLang="en-US" b="1" dirty="0"/>
              <a:t>Business Continuity Planning</a:t>
            </a:r>
          </a:p>
          <a:p>
            <a:pPr marL="342900" indent="-342900">
              <a:spcBef>
                <a:spcPct val="20000"/>
              </a:spcBef>
              <a:buFontTx/>
              <a:buChar char="•"/>
              <a:defRPr/>
            </a:pPr>
            <a:r>
              <a:rPr lang="en-US" altLang="en-US" sz="2600" kern="0" dirty="0">
                <a:solidFill>
                  <a:srgbClr val="222222"/>
                </a:solidFill>
                <a:latin typeface="Arial"/>
              </a:rPr>
              <a:t>Prepares organization to reestablish or relocate critical business operations during a disaster that affects operations at the primary site</a:t>
            </a:r>
          </a:p>
          <a:p>
            <a:pPr marL="342900" indent="-342900">
              <a:spcBef>
                <a:spcPct val="20000"/>
              </a:spcBef>
              <a:buFontTx/>
              <a:buChar char="•"/>
              <a:defRPr/>
            </a:pPr>
            <a:r>
              <a:rPr lang="en-US" altLang="en-US" sz="2600" kern="0" dirty="0">
                <a:solidFill>
                  <a:srgbClr val="222222"/>
                </a:solidFill>
                <a:latin typeface="Arial"/>
              </a:rPr>
              <a:t>If disaster has rendered current location unusable, there must be a plan to allow business to continue functioning</a:t>
            </a:r>
          </a:p>
          <a:p>
            <a:pPr marL="342900" indent="-342900">
              <a:spcBef>
                <a:spcPct val="20000"/>
              </a:spcBef>
              <a:buFontTx/>
              <a:buChar char="•"/>
              <a:defRPr/>
            </a:pPr>
            <a:r>
              <a:rPr lang="en-US" altLang="en-US" sz="2600" kern="0" dirty="0">
                <a:solidFill>
                  <a:srgbClr val="222222"/>
                </a:solidFill>
                <a:latin typeface="Arial"/>
              </a:rPr>
              <a:t>Development of BCP is somewhat simpler than IRP or DRP</a:t>
            </a:r>
          </a:p>
          <a:p>
            <a:pPr marL="742950" lvl="1" indent="-285750">
              <a:spcBef>
                <a:spcPct val="20000"/>
              </a:spcBef>
              <a:buFontTx/>
              <a:buChar char="–"/>
              <a:defRPr/>
            </a:pPr>
            <a:r>
              <a:rPr lang="en-US" altLang="en-US" sz="2400" kern="0" dirty="0">
                <a:solidFill>
                  <a:srgbClr val="222222"/>
                </a:solidFill>
                <a:latin typeface="Arial"/>
              </a:rPr>
              <a:t>Consists primarily of selecting a continuity strategy and integrating off-site data storage and recovery functions into this strategy</a:t>
            </a:r>
          </a:p>
          <a:p>
            <a:endParaRPr lang="en-US" altLang="en-US" dirty="0"/>
          </a:p>
          <a:p>
            <a:endParaRPr lang="en-US" altLang="en-US" dirty="0"/>
          </a:p>
        </p:txBody>
      </p:sp>
      <p:sp>
        <p:nvSpPr>
          <p:cNvPr id="82948" name="Slide Number Placeholder 3"/>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359C244-EBDF-4A18-8482-8623513F3F0E}" type="slidenum">
              <a:rPr lang="en-US" altLang="en-US">
                <a:latin typeface="Times New Roman" panose="02020603050405020304" pitchFamily="18" charset="0"/>
              </a:rPr>
              <a:pPr eaLnBrk="1" hangingPunct="1"/>
              <a:t>31</a:t>
            </a:fld>
            <a:endParaRPr lang="en-US" altLang="en-US">
              <a:latin typeface="Times New Roman" panose="02020603050405020304" pitchFamily="18" charset="0"/>
            </a:endParaRPr>
          </a:p>
        </p:txBody>
      </p:sp>
    </p:spTree>
    <p:extLst>
      <p:ext uri="{BB962C8B-B14F-4D97-AF65-F5344CB8AC3E}">
        <p14:creationId xmlns:p14="http://schemas.microsoft.com/office/powerpoint/2010/main" val="1719643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This seven-step methodology recommended by NIST for DRP and BCP has been expanded to include details of the BIA and IRP, resulting in the model shown in Figure</a:t>
            </a: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32</a:t>
            </a:fld>
            <a:endParaRPr lang="en-US" dirty="0"/>
          </a:p>
        </p:txBody>
      </p:sp>
    </p:spTree>
    <p:extLst>
      <p:ext uri="{BB962C8B-B14F-4D97-AF65-F5344CB8AC3E}">
        <p14:creationId xmlns:p14="http://schemas.microsoft.com/office/powerpoint/2010/main" val="26754561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533D036-4105-4043-BA66-A4453842DAFD}" type="slidenum">
              <a:rPr lang="en-US" altLang="en-US">
                <a:latin typeface="Times New Roman" panose="02020603050405020304" pitchFamily="18" charset="0"/>
              </a:rPr>
              <a:pPr eaLnBrk="1" hangingPunct="1"/>
              <a:t>33</a:t>
            </a:fld>
            <a:endParaRPr lang="en-US" altLang="en-US">
              <a:latin typeface="Times New Roman" panose="02020603050405020304" pitchFamily="1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normAutofit fontScale="85000" lnSpcReduction="20000"/>
          </a:bodyPr>
          <a:lstStyle/>
          <a:p>
            <a:pPr eaLnBrk="1" hangingPunct="1"/>
            <a:r>
              <a:rPr lang="en-US" altLang="en-US" b="1" dirty="0"/>
              <a:t>Contingency Planning Team</a:t>
            </a:r>
          </a:p>
          <a:p>
            <a:pPr eaLnBrk="1" hangingPunct="1"/>
            <a:r>
              <a:rPr lang="en-US" altLang="en-US" dirty="0"/>
              <a:t>Before any planning can begin, a team has to plan the effort and prepare the resulting documents</a:t>
            </a:r>
          </a:p>
          <a:p>
            <a:pPr eaLnBrk="1" hangingPunct="1"/>
            <a:r>
              <a:rPr lang="en-US" altLang="en-US" dirty="0"/>
              <a:t>Champion - A high-level manager to support, promote, and endorse the findings of the project</a:t>
            </a:r>
          </a:p>
          <a:p>
            <a:pPr eaLnBrk="1" hangingPunct="1"/>
            <a:r>
              <a:rPr lang="en-US" altLang="en-US" dirty="0"/>
              <a:t>Project Manager - Leads the project and makes sure a sound project planning process is used, a complete and useful project plan is developed, and project resources are prudently managed</a:t>
            </a:r>
          </a:p>
          <a:p>
            <a:pPr eaLnBrk="1" hangingPunct="1"/>
            <a:r>
              <a:rPr lang="en-US" altLang="en-US" dirty="0"/>
              <a:t>Team Members - Should be the managers or their representatives from the various communities of interest: business, IT, and information security</a:t>
            </a:r>
          </a:p>
          <a:p>
            <a:endParaRPr lang="en-US" altLang="en-US" b="1" dirty="0"/>
          </a:p>
          <a:p>
            <a:endParaRPr lang="en-US" altLang="en-US" b="1" dirty="0"/>
          </a:p>
          <a:p>
            <a:endParaRPr lang="en-US" altLang="en-US" b="1" dirty="0"/>
          </a:p>
          <a:p>
            <a:endParaRPr lang="en-US" altLang="en-US" b="1" dirty="0"/>
          </a:p>
          <a:p>
            <a:r>
              <a:rPr lang="en-US" altLang="en-US" b="1" dirty="0"/>
              <a:t>Continuity Strategies</a:t>
            </a:r>
          </a:p>
          <a:p>
            <a:r>
              <a:rPr lang="en-US" altLang="en-US" dirty="0"/>
              <a:t>Incident response plans (IRPs); disaster recovery plans (DRPs); business continuity plans (BCPs)</a:t>
            </a:r>
          </a:p>
          <a:p>
            <a:r>
              <a:rPr lang="en-US" altLang="en-US" dirty="0"/>
              <a:t>Primary functions of above plans </a:t>
            </a:r>
          </a:p>
          <a:p>
            <a:pPr lvl="1"/>
            <a:r>
              <a:rPr lang="en-US" altLang="en-US" dirty="0"/>
              <a:t>IRP focuses on immediate response; if attack escalates or is disastrous, process changes to disaster recovery and BCP</a:t>
            </a:r>
          </a:p>
          <a:p>
            <a:pPr lvl="1"/>
            <a:r>
              <a:rPr lang="en-US" altLang="en-US" dirty="0"/>
              <a:t>DRP typically focuses on restoring systems after disasters occur; as such, is closely associated with BCP</a:t>
            </a:r>
          </a:p>
          <a:p>
            <a:pPr lvl="1"/>
            <a:r>
              <a:rPr lang="en-US" altLang="en-US" dirty="0"/>
              <a:t>BCP occurs concurrently with DRP when damage is major or ongoing, requiring more than simple restoration of information and information resources</a:t>
            </a:r>
          </a:p>
        </p:txBody>
      </p:sp>
    </p:spTree>
    <p:extLst>
      <p:ext uri="{BB962C8B-B14F-4D97-AF65-F5344CB8AC3E}">
        <p14:creationId xmlns:p14="http://schemas.microsoft.com/office/powerpoint/2010/main" val="29908436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B093CF0-44F1-4C3F-A79E-2CF150B1EB54}" type="slidenum">
              <a:rPr lang="en-US" altLang="en-US">
                <a:latin typeface="Times New Roman" panose="02020603050405020304" pitchFamily="18" charset="0"/>
              </a:rPr>
              <a:pPr eaLnBrk="1" hangingPunct="1"/>
              <a:t>34</a:t>
            </a:fld>
            <a:endParaRPr lang="en-US" altLang="en-US">
              <a:latin typeface="Times New Roman" panose="02020603050405020304" pitchFamily="18" charset="0"/>
            </a:endParaRPr>
          </a:p>
        </p:txBody>
      </p:sp>
      <p:sp>
        <p:nvSpPr>
          <p:cNvPr id="121859"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p:txBody>
          <a:bodyPr>
            <a:normAutofit fontScale="32500" lnSpcReduction="20000"/>
          </a:bodyPr>
          <a:lstStyle/>
          <a:p>
            <a:r>
              <a:rPr lang="en-GB" sz="1200" b="0" i="0" u="none" strike="noStrike" kern="1200" baseline="0" dirty="0">
                <a:solidFill>
                  <a:schemeClr val="tx1"/>
                </a:solidFill>
                <a:latin typeface="+mn-lt"/>
                <a:ea typeface="+mn-ea"/>
                <a:cs typeface="+mn-cs"/>
              </a:rPr>
              <a:t>Crisis management must balance the needs of employees with the needs of the business in providing personnel with support at home during disasters.</a:t>
            </a:r>
            <a:endParaRPr lang="en-US" b="1" dirty="0"/>
          </a:p>
          <a:p>
            <a:pPr>
              <a:defRPr/>
            </a:pPr>
            <a:endParaRPr lang="en-US" b="1" dirty="0"/>
          </a:p>
          <a:p>
            <a:pPr>
              <a:defRPr/>
            </a:pPr>
            <a:r>
              <a:rPr lang="en-US" b="1" dirty="0"/>
              <a:t>Crisis Management</a:t>
            </a:r>
          </a:p>
          <a:p>
            <a:pPr marL="342900" indent="-342900">
              <a:spcBef>
                <a:spcPct val="20000"/>
              </a:spcBef>
              <a:buFontTx/>
              <a:buChar char="•"/>
              <a:defRPr/>
            </a:pPr>
            <a:r>
              <a:rPr lang="en-US" altLang="en-US" sz="2600" kern="0" dirty="0">
                <a:solidFill>
                  <a:srgbClr val="222222"/>
                </a:solidFill>
                <a:latin typeface="Arial"/>
              </a:rPr>
              <a:t>Crisis management team is responsible for managing event from an enterprise perspective and covers: </a:t>
            </a:r>
          </a:p>
          <a:p>
            <a:pPr marL="742950" lvl="1" indent="-285750">
              <a:spcBef>
                <a:spcPct val="20000"/>
              </a:spcBef>
              <a:buFontTx/>
              <a:buChar char="–"/>
              <a:defRPr/>
            </a:pPr>
            <a:r>
              <a:rPr lang="en-US" altLang="en-US" sz="2400" kern="0" dirty="0">
                <a:solidFill>
                  <a:srgbClr val="222222"/>
                </a:solidFill>
                <a:latin typeface="Arial"/>
              </a:rPr>
              <a:t>Supporting personnel and families during crisis </a:t>
            </a:r>
          </a:p>
          <a:p>
            <a:pPr marL="742950" lvl="1" indent="-285750">
              <a:spcBef>
                <a:spcPct val="20000"/>
              </a:spcBef>
              <a:buFontTx/>
              <a:buChar char="–"/>
              <a:defRPr/>
            </a:pPr>
            <a:r>
              <a:rPr lang="en-US" altLang="en-US" sz="2400" kern="0" dirty="0">
                <a:solidFill>
                  <a:srgbClr val="222222"/>
                </a:solidFill>
                <a:latin typeface="Arial"/>
              </a:rPr>
              <a:t>Determining impact on normal business operations and, if necessary, making disaster declaration</a:t>
            </a:r>
          </a:p>
          <a:p>
            <a:pPr marL="742950" lvl="1" indent="-285750">
              <a:spcBef>
                <a:spcPct val="20000"/>
              </a:spcBef>
              <a:buFontTx/>
              <a:buChar char="–"/>
              <a:defRPr/>
            </a:pPr>
            <a:r>
              <a:rPr lang="en-US" altLang="en-US" sz="2400" kern="0" dirty="0">
                <a:solidFill>
                  <a:srgbClr val="222222"/>
                </a:solidFill>
                <a:latin typeface="Arial"/>
              </a:rPr>
              <a:t>Keeping the public informed</a:t>
            </a:r>
          </a:p>
          <a:p>
            <a:pPr marL="742950" lvl="1" indent="-285750">
              <a:spcBef>
                <a:spcPct val="20000"/>
              </a:spcBef>
              <a:buFontTx/>
              <a:buChar char="–"/>
              <a:defRPr/>
            </a:pPr>
            <a:r>
              <a:rPr lang="en-US" altLang="en-US" sz="2400" kern="0" dirty="0">
                <a:solidFill>
                  <a:srgbClr val="222222"/>
                </a:solidFill>
                <a:latin typeface="Arial"/>
              </a:rPr>
              <a:t>Communicating with major customers, suppliers, partners, regulatory agencies, industry organizations, the media, and other interested parties</a:t>
            </a:r>
          </a:p>
          <a:p>
            <a:pPr>
              <a:defRPr/>
            </a:pPr>
            <a:endParaRPr lang="en-US" b="1" dirty="0"/>
          </a:p>
          <a:p>
            <a:pPr eaLnBrk="1" hangingPunct="1">
              <a:defRPr/>
            </a:pPr>
            <a:r>
              <a:rPr lang="en-US" altLang="en-US" b="1" dirty="0"/>
              <a:t>Crisis </a:t>
            </a:r>
            <a:r>
              <a:rPr lang="en-US" altLang="en-US" b="1" dirty="0" err="1"/>
              <a:t>Managment</a:t>
            </a:r>
            <a:endParaRPr lang="en-US" altLang="en-US" b="1" dirty="0"/>
          </a:p>
          <a:p>
            <a:pPr marL="342900" indent="-342900">
              <a:spcBef>
                <a:spcPct val="20000"/>
              </a:spcBef>
              <a:buFontTx/>
              <a:buChar char="•"/>
              <a:defRPr/>
            </a:pPr>
            <a:r>
              <a:rPr lang="en-US" altLang="en-US" sz="2600" kern="0" dirty="0">
                <a:solidFill>
                  <a:srgbClr val="222222"/>
                </a:solidFill>
                <a:latin typeface="Arial"/>
              </a:rPr>
              <a:t>Key areas of crisis management also include</a:t>
            </a:r>
          </a:p>
          <a:p>
            <a:pPr marL="742950" lvl="1" indent="-285750">
              <a:spcBef>
                <a:spcPct val="20000"/>
              </a:spcBef>
              <a:buFontTx/>
              <a:buChar char="–"/>
              <a:defRPr/>
            </a:pPr>
            <a:r>
              <a:rPr lang="en-US" altLang="en-US" sz="2400" kern="0" dirty="0">
                <a:solidFill>
                  <a:srgbClr val="222222"/>
                </a:solidFill>
                <a:latin typeface="Arial"/>
              </a:rPr>
              <a:t>Verifying personnel head count</a:t>
            </a:r>
          </a:p>
          <a:p>
            <a:pPr marL="742950" lvl="1" indent="-285750">
              <a:spcBef>
                <a:spcPct val="20000"/>
              </a:spcBef>
              <a:buFontTx/>
              <a:buChar char="–"/>
              <a:defRPr/>
            </a:pPr>
            <a:r>
              <a:rPr lang="en-US" altLang="en-US" sz="2400" kern="0" dirty="0">
                <a:solidFill>
                  <a:srgbClr val="222222"/>
                </a:solidFill>
                <a:latin typeface="Arial"/>
              </a:rPr>
              <a:t>Checking alert roster</a:t>
            </a:r>
          </a:p>
          <a:p>
            <a:pPr marL="742950" lvl="1" indent="-285750">
              <a:spcBef>
                <a:spcPct val="20000"/>
              </a:spcBef>
              <a:buFontTx/>
              <a:buChar char="–"/>
              <a:defRPr/>
            </a:pPr>
            <a:r>
              <a:rPr lang="en-US" altLang="en-US" sz="2400" kern="0" dirty="0">
                <a:solidFill>
                  <a:srgbClr val="222222"/>
                </a:solidFill>
                <a:latin typeface="Arial"/>
              </a:rPr>
              <a:t>Checking emergency information cards</a:t>
            </a:r>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Crisis Management</a:t>
            </a:r>
          </a:p>
          <a:p>
            <a:pPr marL="342900" indent="-342900">
              <a:spcBef>
                <a:spcPct val="20000"/>
              </a:spcBef>
              <a:buFontTx/>
              <a:buChar char="•"/>
              <a:defRPr/>
            </a:pPr>
            <a:r>
              <a:rPr lang="en-US" altLang="en-US" sz="2600" kern="0" dirty="0">
                <a:solidFill>
                  <a:srgbClr val="222222"/>
                </a:solidFill>
                <a:latin typeface="Arial"/>
              </a:rPr>
              <a:t>Actions taken in response to an emergency to minimize injury/loss of life, preserve organization’s image/market share, and complement disaster recovery/business continuity processes </a:t>
            </a:r>
          </a:p>
          <a:p>
            <a:pPr marL="342900" indent="-342900">
              <a:spcBef>
                <a:spcPct val="20000"/>
              </a:spcBef>
              <a:buFontTx/>
              <a:buChar char="•"/>
              <a:defRPr/>
            </a:pPr>
            <a:r>
              <a:rPr lang="en-US" altLang="en-US" sz="2600" kern="0" dirty="0">
                <a:solidFill>
                  <a:srgbClr val="222222"/>
                </a:solidFill>
                <a:latin typeface="Arial"/>
              </a:rPr>
              <a:t>What may truly distinguish an incident from a disaster are the actions of the response teams</a:t>
            </a:r>
          </a:p>
          <a:p>
            <a:pPr marL="342900" indent="-342900">
              <a:spcBef>
                <a:spcPct val="20000"/>
              </a:spcBef>
              <a:buFontTx/>
              <a:buChar char="•"/>
              <a:defRPr/>
            </a:pPr>
            <a:r>
              <a:rPr lang="en-US" altLang="en-US" sz="2600" kern="0" dirty="0">
                <a:solidFill>
                  <a:srgbClr val="222222"/>
                </a:solidFill>
                <a:latin typeface="Arial"/>
              </a:rPr>
              <a:t>Disaster recovery personnel must know their roles without any supporting documentation</a:t>
            </a:r>
          </a:p>
          <a:p>
            <a:pPr marL="742950" lvl="1" indent="-285750">
              <a:spcBef>
                <a:spcPct val="20000"/>
              </a:spcBef>
              <a:buFontTx/>
              <a:buChar char="–"/>
              <a:defRPr/>
            </a:pPr>
            <a:r>
              <a:rPr lang="en-US" altLang="en-US" sz="2400" kern="0" dirty="0">
                <a:solidFill>
                  <a:srgbClr val="222222"/>
                </a:solidFill>
                <a:latin typeface="Arial"/>
              </a:rPr>
              <a:t>Preparation</a:t>
            </a:r>
          </a:p>
          <a:p>
            <a:pPr marL="742950" lvl="1" indent="-285750">
              <a:spcBef>
                <a:spcPct val="20000"/>
              </a:spcBef>
              <a:buFontTx/>
              <a:buChar char="–"/>
              <a:defRPr/>
            </a:pPr>
            <a:r>
              <a:rPr lang="en-US" altLang="en-US" sz="2400" kern="0" dirty="0">
                <a:solidFill>
                  <a:srgbClr val="222222"/>
                </a:solidFill>
                <a:latin typeface="Arial"/>
              </a:rPr>
              <a:t>Training</a:t>
            </a:r>
          </a:p>
          <a:p>
            <a:pPr marL="742950" lvl="1" indent="-285750">
              <a:spcBef>
                <a:spcPct val="20000"/>
              </a:spcBef>
              <a:buFontTx/>
              <a:buChar char="–"/>
              <a:defRPr/>
            </a:pPr>
            <a:r>
              <a:rPr lang="en-US" altLang="en-US" sz="2400" kern="0" dirty="0">
                <a:solidFill>
                  <a:srgbClr val="222222"/>
                </a:solidFill>
                <a:latin typeface="Arial"/>
              </a:rPr>
              <a:t>Rehearsal</a:t>
            </a:r>
          </a:p>
        </p:txBody>
      </p:sp>
    </p:spTree>
    <p:extLst>
      <p:ext uri="{BB962C8B-B14F-4D97-AF65-F5344CB8AC3E}">
        <p14:creationId xmlns:p14="http://schemas.microsoft.com/office/powerpoint/2010/main" val="11528488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02A27CD-3A9C-411F-BE6C-BF73A2E4F466}" type="slidenum">
              <a:rPr lang="en-US" altLang="en-US">
                <a:latin typeface="Times New Roman" panose="02020603050405020304" pitchFamily="18" charset="0"/>
              </a:rPr>
              <a:pPr eaLnBrk="1" hangingPunct="1"/>
              <a:t>35</a:t>
            </a:fld>
            <a:endParaRPr lang="en-US" altLang="en-US">
              <a:latin typeface="Times New Roman" panose="02020603050405020304" pitchFamily="18" charset="0"/>
            </a:endParaRPr>
          </a:p>
        </p:txBody>
      </p:sp>
      <p:sp>
        <p:nvSpPr>
          <p:cNvPr id="128003"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p:txBody>
          <a:bodyPr>
            <a:normAutofit fontScale="92500" lnSpcReduction="20000"/>
          </a:bodyPr>
          <a:lstStyle/>
          <a:p>
            <a:r>
              <a:rPr lang="en-GB" sz="1200" b="0" i="0" u="none" strike="noStrike" kern="1200" baseline="0" dirty="0">
                <a:solidFill>
                  <a:schemeClr val="tx1"/>
                </a:solidFill>
                <a:latin typeface="+mn-lt"/>
                <a:ea typeface="+mn-ea"/>
                <a:cs typeface="+mn-cs"/>
              </a:rPr>
              <a:t>An organization can build a single document that combines all aspects of the contingency policy and plan, incorporating the IR, DR, and BC plans.</a:t>
            </a:r>
            <a:endParaRPr lang="en-US" altLang="en-US" b="1" dirty="0"/>
          </a:p>
          <a:p>
            <a:pPr eaLnBrk="1" hangingPunct="1">
              <a:defRPr/>
            </a:pPr>
            <a:endParaRPr lang="en-US" altLang="en-US" b="1" dirty="0"/>
          </a:p>
          <a:p>
            <a:pPr eaLnBrk="1" hangingPunct="1">
              <a:defRPr/>
            </a:pPr>
            <a:r>
              <a:rPr lang="en-US" altLang="en-US" b="1" dirty="0"/>
              <a:t>Consolidated Contingency Plan</a:t>
            </a:r>
          </a:p>
          <a:p>
            <a:pPr marL="342900" indent="-342900">
              <a:spcBef>
                <a:spcPct val="20000"/>
              </a:spcBef>
              <a:buFontTx/>
              <a:buChar char="•"/>
              <a:defRPr/>
            </a:pPr>
            <a:r>
              <a:rPr lang="en-US" altLang="en-US" sz="2600" kern="0" dirty="0">
                <a:solidFill>
                  <a:srgbClr val="222222"/>
                </a:solidFill>
                <a:latin typeface="Arial"/>
              </a:rPr>
              <a:t>Single document set approach combines all aspects of contingency policy and plan, incorporating IR, DR, and BC plans</a:t>
            </a:r>
          </a:p>
          <a:p>
            <a:pPr marL="342900" indent="-342900">
              <a:spcBef>
                <a:spcPct val="20000"/>
              </a:spcBef>
              <a:buFontTx/>
              <a:buChar char="•"/>
              <a:defRPr/>
            </a:pPr>
            <a:r>
              <a:rPr lang="en-US" altLang="en-US" sz="2600" kern="0" dirty="0">
                <a:solidFill>
                  <a:srgbClr val="222222"/>
                </a:solidFill>
                <a:latin typeface="Arial"/>
              </a:rPr>
              <a:t>Often created and stored electronically, should be easily accessible by employees in time of need</a:t>
            </a:r>
          </a:p>
          <a:p>
            <a:pPr marL="742950" lvl="1" indent="-285750">
              <a:spcBef>
                <a:spcPct val="20000"/>
              </a:spcBef>
              <a:buFontTx/>
              <a:buChar char="–"/>
              <a:defRPr/>
            </a:pPr>
            <a:r>
              <a:rPr lang="en-US" altLang="en-US" sz="2400" kern="0" dirty="0">
                <a:solidFill>
                  <a:srgbClr val="222222"/>
                </a:solidFill>
                <a:latin typeface="Arial"/>
              </a:rPr>
              <a:t>Small and medium-sized organizations may also store hard copies of document </a:t>
            </a:r>
          </a:p>
        </p:txBody>
      </p:sp>
    </p:spTree>
    <p:extLst>
      <p:ext uri="{BB962C8B-B14F-4D97-AF65-F5344CB8AC3E}">
        <p14:creationId xmlns:p14="http://schemas.microsoft.com/office/powerpoint/2010/main" val="24941416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1BE7749-11FE-482B-BD22-58B78F7FF728}" type="slidenum">
              <a:rPr lang="en-US" altLang="en-US">
                <a:latin typeface="Times New Roman" panose="02020603050405020304" pitchFamily="18" charset="0"/>
              </a:rPr>
              <a:pPr eaLnBrk="1" hangingPunct="1"/>
              <a:t>36</a:t>
            </a:fld>
            <a:endParaRPr lang="en-US" altLang="en-US">
              <a:latin typeface="Times New Roman" panose="02020603050405020304" pitchFamily="18" charset="0"/>
            </a:endParaRPr>
          </a:p>
        </p:txBody>
      </p:sp>
      <p:sp>
        <p:nvSpPr>
          <p:cNvPr id="71683"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p:txBody>
          <a:bodyPr>
            <a:normAutofit fontScale="40000" lnSpcReduction="20000"/>
          </a:bodyPr>
          <a:lstStyle/>
          <a:p>
            <a:r>
              <a:rPr lang="en-GB" sz="1200" b="0" i="0" u="none" strike="noStrike" kern="1200" baseline="0" dirty="0">
                <a:solidFill>
                  <a:schemeClr val="tx1"/>
                </a:solidFill>
                <a:latin typeface="+mn-lt"/>
                <a:ea typeface="+mn-ea"/>
                <a:cs typeface="+mn-cs"/>
              </a:rPr>
              <a:t>Once your organization has defined the policies that will guide its security program and selected an overall security model by creating or adapting a security framework and a corresponding</a:t>
            </a:r>
          </a:p>
          <a:p>
            <a:r>
              <a:rPr lang="en-GB" sz="1200" b="0" i="0" u="none" strike="noStrike" kern="1200" baseline="0" dirty="0">
                <a:solidFill>
                  <a:schemeClr val="tx1"/>
                </a:solidFill>
                <a:latin typeface="+mn-lt"/>
                <a:ea typeface="+mn-ea"/>
                <a:cs typeface="+mn-cs"/>
              </a:rPr>
              <a:t>detailed implementation blueprint, it is time to implement a security education, training, and awareness (SETA) program.</a:t>
            </a:r>
            <a:endParaRPr lang="en-US" altLang="en-US" sz="1200" b="1" dirty="0"/>
          </a:p>
          <a:p>
            <a:pPr marL="0" indent="0" algn="just">
              <a:spcBef>
                <a:spcPts val="600"/>
              </a:spcBef>
              <a:buFont typeface="Arial" panose="020B0604020202020204" pitchFamily="34" charset="0"/>
              <a:buNone/>
            </a:pPr>
            <a:endParaRPr lang="en-US" altLang="en-US" sz="1200" b="1" dirty="0"/>
          </a:p>
          <a:p>
            <a:pPr marL="0" indent="0" algn="just">
              <a:spcBef>
                <a:spcPts val="600"/>
              </a:spcBef>
              <a:buFont typeface="Arial" panose="020B0604020202020204" pitchFamily="34" charset="0"/>
              <a:buNone/>
            </a:pPr>
            <a:r>
              <a:rPr lang="en-US" altLang="en-US" sz="1200" b="1" dirty="0"/>
              <a:t>Education</a:t>
            </a:r>
            <a:r>
              <a:rPr lang="en-US" altLang="en-US" sz="1200" dirty="0"/>
              <a:t> </a:t>
            </a:r>
          </a:p>
          <a:p>
            <a:pPr marL="171450" indent="-171450" algn="just">
              <a:spcBef>
                <a:spcPts val="600"/>
              </a:spcBef>
              <a:buFont typeface="Arial" panose="020B0604020202020204" pitchFamily="34" charset="0"/>
              <a:buChar char="•"/>
            </a:pPr>
            <a:r>
              <a:rPr lang="en-US" altLang="en-US" sz="1200" dirty="0"/>
              <a:t>Everyone in an organization needs to be trained and aware of information security; not every member needs a formal degree or certificate in information security.</a:t>
            </a:r>
          </a:p>
          <a:p>
            <a:pPr marL="171450" indent="-171450">
              <a:spcBef>
                <a:spcPts val="600"/>
              </a:spcBef>
              <a:buFont typeface="Arial" panose="020B0604020202020204" pitchFamily="34" charset="0"/>
              <a:buChar char="•"/>
            </a:pPr>
            <a:r>
              <a:rPr lang="en-US" altLang="en-US" sz="1200" dirty="0"/>
              <a:t>When formal education is deemed appropriate, an employee can investigate courses in continuing education from local institutions of higher learning.</a:t>
            </a:r>
          </a:p>
          <a:p>
            <a:pPr marL="171450" indent="-171450">
              <a:spcBef>
                <a:spcPts val="600"/>
              </a:spcBef>
              <a:buFont typeface="Arial" panose="020B0604020202020204" pitchFamily="34" charset="0"/>
              <a:buChar char="•"/>
            </a:pPr>
            <a:r>
              <a:rPr lang="en-US" altLang="en-US" sz="1200" dirty="0"/>
              <a:t>A number of universities have formal coursework in information security.</a:t>
            </a:r>
          </a:p>
          <a:p>
            <a:pPr eaLnBrk="1" hangingPunct="1">
              <a:defRPr/>
            </a:pPr>
            <a:endParaRPr lang="en-US" altLang="en-US" b="1" dirty="0"/>
          </a:p>
          <a:p>
            <a:pPr eaLnBrk="1" hangingPunct="1">
              <a:defRPr/>
            </a:pPr>
            <a:r>
              <a:rPr lang="en-US" altLang="en-US" b="1" dirty="0"/>
              <a:t>Security Training</a:t>
            </a:r>
          </a:p>
          <a:p>
            <a:pPr marL="342900" indent="-342900">
              <a:spcBef>
                <a:spcPct val="20000"/>
              </a:spcBef>
              <a:buFontTx/>
              <a:buChar char="•"/>
              <a:defRPr/>
            </a:pPr>
            <a:r>
              <a:rPr lang="en-US" altLang="en-US" sz="1200" kern="0" dirty="0">
                <a:solidFill>
                  <a:srgbClr val="222222"/>
                </a:solidFill>
                <a:latin typeface="Arial"/>
              </a:rPr>
              <a:t>Provides members of organization with detailed information and hands-on instruction to prepare them to perform their duties securely</a:t>
            </a:r>
          </a:p>
          <a:p>
            <a:pPr marL="342900" indent="-342900">
              <a:spcBef>
                <a:spcPct val="20000"/>
              </a:spcBef>
              <a:buFontTx/>
              <a:buChar char="•"/>
              <a:defRPr/>
            </a:pPr>
            <a:r>
              <a:rPr lang="en-US" altLang="en-US" sz="1200" kern="0" dirty="0">
                <a:solidFill>
                  <a:srgbClr val="222222"/>
                </a:solidFill>
                <a:latin typeface="Arial"/>
              </a:rPr>
              <a:t>Management of information security can develop customized in-house training or outsource the training program</a:t>
            </a:r>
          </a:p>
          <a:p>
            <a:pPr marL="342900" indent="-342900">
              <a:spcBef>
                <a:spcPct val="20000"/>
              </a:spcBef>
              <a:buFontTx/>
              <a:buChar char="•"/>
              <a:defRPr/>
            </a:pPr>
            <a:r>
              <a:rPr lang="en-US" altLang="en-US" sz="1200" kern="0" dirty="0">
                <a:solidFill>
                  <a:srgbClr val="222222"/>
                </a:solidFill>
                <a:latin typeface="Arial"/>
              </a:rPr>
              <a:t>Alternatives to formal training include conferences and programs offered through professional organizations</a:t>
            </a:r>
          </a:p>
          <a:p>
            <a:pPr eaLnBrk="1" hangingPunct="1">
              <a:defRPr/>
            </a:pPr>
            <a:endParaRPr lang="en-US" altLang="en-US" b="1" dirty="0"/>
          </a:p>
          <a:p>
            <a:pPr eaLnBrk="1" hangingPunct="1">
              <a:defRPr/>
            </a:pPr>
            <a:r>
              <a:rPr lang="en-US" altLang="en-US" b="1" dirty="0"/>
              <a:t>Security Awareness</a:t>
            </a:r>
          </a:p>
          <a:p>
            <a:pPr marL="342900" indent="-342900">
              <a:spcBef>
                <a:spcPct val="20000"/>
              </a:spcBef>
              <a:buFontTx/>
              <a:buChar char="•"/>
              <a:defRPr/>
            </a:pPr>
            <a:r>
              <a:rPr lang="en-US" altLang="en-US" sz="1200" kern="0" dirty="0">
                <a:solidFill>
                  <a:srgbClr val="222222"/>
                </a:solidFill>
                <a:latin typeface="Arial"/>
              </a:rPr>
              <a:t>One of least frequently implemented but most beneficial programs is the security awareness program</a:t>
            </a:r>
          </a:p>
          <a:p>
            <a:pPr marL="342900" indent="-342900">
              <a:spcBef>
                <a:spcPct val="20000"/>
              </a:spcBef>
              <a:buFontTx/>
              <a:buChar char="•"/>
              <a:defRPr/>
            </a:pPr>
            <a:r>
              <a:rPr lang="en-US" altLang="en-US" sz="1200" kern="0" dirty="0">
                <a:solidFill>
                  <a:srgbClr val="222222"/>
                </a:solidFill>
                <a:latin typeface="Arial"/>
              </a:rPr>
              <a:t>Designed to keep information security at the forefront of users’ minds </a:t>
            </a:r>
          </a:p>
          <a:p>
            <a:pPr marL="342900" indent="-342900">
              <a:spcBef>
                <a:spcPct val="20000"/>
              </a:spcBef>
              <a:buFontTx/>
              <a:buChar char="•"/>
              <a:defRPr/>
            </a:pPr>
            <a:r>
              <a:rPr lang="en-US" altLang="en-US" sz="1200" kern="0" dirty="0">
                <a:solidFill>
                  <a:srgbClr val="222222"/>
                </a:solidFill>
                <a:latin typeface="Arial"/>
              </a:rPr>
              <a:t>Need not be complicated or expensive</a:t>
            </a:r>
          </a:p>
          <a:p>
            <a:pPr marL="342900" indent="-342900">
              <a:spcBef>
                <a:spcPct val="20000"/>
              </a:spcBef>
              <a:buFontTx/>
              <a:buChar char="•"/>
              <a:defRPr/>
            </a:pPr>
            <a:r>
              <a:rPr lang="en-US" altLang="en-US" sz="1200" kern="0" dirty="0">
                <a:solidFill>
                  <a:srgbClr val="222222"/>
                </a:solidFill>
                <a:latin typeface="Arial"/>
              </a:rPr>
              <a:t>If the program is not actively implemented</a:t>
            </a:r>
          </a:p>
          <a:p>
            <a:pPr marL="342900" indent="-342900">
              <a:spcBef>
                <a:spcPct val="20000"/>
              </a:spcBef>
              <a:buFontTx/>
              <a:buChar char="•"/>
              <a:defRPr/>
            </a:pPr>
            <a:endParaRPr lang="en-US" altLang="en-US" sz="1200" b="1" kern="0" dirty="0">
              <a:solidFill>
                <a:srgbClr val="222222"/>
              </a:solidFill>
              <a:latin typeface="Arial"/>
            </a:endParaRPr>
          </a:p>
          <a:p>
            <a:pPr marL="342900" indent="-342900">
              <a:spcBef>
                <a:spcPct val="20000"/>
              </a:spcBef>
              <a:buFontTx/>
              <a:buChar char="•"/>
              <a:defRPr/>
            </a:pPr>
            <a:endParaRPr lang="en-US" altLang="en-US" b="1" dirty="0"/>
          </a:p>
          <a:p>
            <a:pPr eaLnBrk="1" hangingPunct="1">
              <a:defRPr/>
            </a:pPr>
            <a:r>
              <a:rPr lang="en-US" altLang="en-US" b="1" dirty="0"/>
              <a:t>Security Education, Training, and Awareness Program</a:t>
            </a:r>
          </a:p>
          <a:p>
            <a:pPr marL="342900" indent="-342900">
              <a:spcBef>
                <a:spcPct val="20000"/>
              </a:spcBef>
              <a:buFontTx/>
              <a:buChar char="•"/>
              <a:defRPr/>
            </a:pPr>
            <a:r>
              <a:rPr lang="en-US" altLang="en-US" sz="2600" kern="0" dirty="0">
                <a:solidFill>
                  <a:srgbClr val="222222"/>
                </a:solidFill>
                <a:latin typeface="Arial"/>
              </a:rPr>
              <a:t>Once general security policy exists, implement security education, training, and awareness (SETA) program </a:t>
            </a:r>
          </a:p>
          <a:p>
            <a:pPr marL="342900" indent="-342900">
              <a:spcBef>
                <a:spcPct val="20000"/>
              </a:spcBef>
              <a:buFontTx/>
              <a:buChar char="•"/>
              <a:defRPr/>
            </a:pPr>
            <a:r>
              <a:rPr lang="en-US" altLang="en-US" sz="2600" kern="0" dirty="0">
                <a:solidFill>
                  <a:srgbClr val="222222"/>
                </a:solidFill>
                <a:latin typeface="Arial"/>
              </a:rPr>
              <a:t>SETA is a control measure designed to reduce accidental security breaches</a:t>
            </a:r>
          </a:p>
          <a:p>
            <a:pPr marL="342900" indent="-342900">
              <a:spcBef>
                <a:spcPct val="20000"/>
              </a:spcBef>
              <a:buFontTx/>
              <a:buChar char="•"/>
              <a:defRPr/>
            </a:pPr>
            <a:r>
              <a:rPr lang="en-US" altLang="en-US" sz="2600" kern="0" dirty="0">
                <a:solidFill>
                  <a:srgbClr val="222222"/>
                </a:solidFill>
                <a:latin typeface="Arial"/>
              </a:rPr>
              <a:t>The SETA program consists of: security education; security training; and security awareness</a:t>
            </a:r>
          </a:p>
          <a:p>
            <a:pPr marL="342900" indent="-342900">
              <a:spcBef>
                <a:spcPct val="20000"/>
              </a:spcBef>
              <a:buFontTx/>
              <a:buChar char="•"/>
              <a:defRPr/>
            </a:pPr>
            <a:r>
              <a:rPr lang="en-US" altLang="en-US" sz="2600" kern="0" dirty="0">
                <a:solidFill>
                  <a:srgbClr val="222222"/>
                </a:solidFill>
                <a:latin typeface="Arial"/>
              </a:rPr>
              <a:t>Enhances security by improving awareness, developing skills and knowledge, and building in-depth knowledge</a:t>
            </a:r>
          </a:p>
          <a:p>
            <a:pPr eaLnBrk="1" hangingPunct="1">
              <a:defRPr/>
            </a:pPr>
            <a:endParaRPr lang="en-US" altLang="en-US" dirty="0"/>
          </a:p>
        </p:txBody>
      </p:sp>
    </p:spTree>
    <p:extLst>
      <p:ext uri="{BB962C8B-B14F-4D97-AF65-F5344CB8AC3E}">
        <p14:creationId xmlns:p14="http://schemas.microsoft.com/office/powerpoint/2010/main" val="40318823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Table compares the features of security education, training, and awareness within the organization.</a:t>
            </a:r>
            <a:endParaRPr lang="en-US"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37</a:t>
            </a:fld>
            <a:endParaRPr lang="en-US" dirty="0"/>
          </a:p>
        </p:txBody>
      </p:sp>
    </p:spTree>
    <p:extLst>
      <p:ext uri="{BB962C8B-B14F-4D97-AF65-F5344CB8AC3E}">
        <p14:creationId xmlns:p14="http://schemas.microsoft.com/office/powerpoint/2010/main" val="31027726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a:ln/>
        </p:spPr>
      </p:sp>
      <p:sp>
        <p:nvSpPr>
          <p:cNvPr id="136195" name="Notes Placeholder 2"/>
          <p:cNvSpPr>
            <a:spLocks noGrp="1"/>
          </p:cNvSpPr>
          <p:nvPr>
            <p:ph type="body" idx="1"/>
          </p:nvPr>
        </p:nvSpPr>
        <p:spPr>
          <a:noFill/>
        </p:spPr>
        <p:txBody>
          <a:bodyPr/>
          <a:lstStyle/>
          <a:p>
            <a:endParaRPr lang="en-US" altLang="en-US"/>
          </a:p>
        </p:txBody>
      </p:sp>
      <p:sp>
        <p:nvSpPr>
          <p:cNvPr id="136196" name="Slide Number Placeholder 3"/>
          <p:cNvSpPr>
            <a:spLocks noGrp="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E1AF628-05AB-4FA8-ACE0-2241D91277A2}" type="slidenum">
              <a:rPr lang="en-US" altLang="en-US">
                <a:latin typeface="Times New Roman" panose="02020603050405020304" pitchFamily="18" charset="0"/>
              </a:rPr>
              <a:pPr eaLnBrk="1" hangingPunct="1"/>
              <a:t>39</a:t>
            </a:fld>
            <a:endParaRPr lang="en-US" altLang="en-US">
              <a:latin typeface="Times New Roman" panose="02020603050405020304" pitchFamily="18" charset="0"/>
            </a:endParaRPr>
          </a:p>
        </p:txBody>
      </p:sp>
    </p:spTree>
    <p:extLst>
      <p:ext uri="{BB962C8B-B14F-4D97-AF65-F5344CB8AC3E}">
        <p14:creationId xmlns:p14="http://schemas.microsoft.com/office/powerpoint/2010/main" val="891007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buClr>
                <a:srgbClr val="364162"/>
              </a:buClr>
              <a:buSzPct val="100000"/>
              <a:defRPr/>
            </a:lvl1pPr>
            <a:lvl2pPr>
              <a:buClr>
                <a:srgbClr val="364162"/>
              </a:buClr>
              <a:defRPr/>
            </a:lvl2pPr>
            <a:lvl3pPr marL="1143000" indent="-228600">
              <a:buClr>
                <a:srgbClr val="364162"/>
              </a:buClr>
              <a:buFont typeface="Wingdings" pitchFamily="2" charset="2"/>
              <a:buChar char="§"/>
              <a:defRPr/>
            </a:lvl3pPr>
            <a:lvl4pPr marL="1600200" indent="-228600">
              <a:buClr>
                <a:srgbClr val="364162"/>
              </a:buClr>
              <a:buFont typeface="Courier New" pitchFamily="49" charset="0"/>
              <a:buChar char="o"/>
              <a:defRPr/>
            </a:lvl4pPr>
            <a:lvl5pPr>
              <a:buClr>
                <a:srgbClr val="364162"/>
              </a:buCl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63713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519169" y="357626"/>
            <a:ext cx="8032638" cy="1004011"/>
          </a:xfrm>
        </p:spPr>
        <p:txBody>
          <a:bodyPr>
            <a:normAutofit/>
          </a:bodyPr>
          <a:lstStyle>
            <a:lvl1pPr algn="ctr">
              <a:defRPr sz="3600" b="0">
                <a:solidFill>
                  <a:schemeClr val="tx1"/>
                </a:solidFill>
              </a:defRPr>
            </a:lvl1pPr>
          </a:lstStyle>
          <a:p>
            <a:r>
              <a:rPr lang="en-US"/>
              <a:t>Click to edit Master title style</a:t>
            </a:r>
            <a:endParaRPr lang="en-US" dirty="0"/>
          </a:p>
        </p:txBody>
      </p:sp>
      <p:sp>
        <p:nvSpPr>
          <p:cNvPr id="4" name="Content Placeholder 3"/>
          <p:cNvSpPr>
            <a:spLocks noGrp="1"/>
          </p:cNvSpPr>
          <p:nvPr>
            <p:ph sz="quarter" idx="10"/>
          </p:nvPr>
        </p:nvSpPr>
        <p:spPr>
          <a:xfrm>
            <a:off x="398407" y="2966818"/>
            <a:ext cx="8153400" cy="83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59503703"/>
      </p:ext>
    </p:extLst>
  </p:cSld>
  <p:clrMapOvr>
    <a:masterClrMapping/>
  </p:clrMapOvr>
  <p:transition spd="slow"/>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dirty="0"/>
              <a:t>Click to edit Master title style</a:t>
            </a:r>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tx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4114800" y="1320298"/>
            <a:ext cx="45720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2945395"/>
            <a:ext cx="3657600" cy="2514600"/>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19406826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8778EFE1-4F63-4F5B-9094-5A4844B42F0E}" type="slidenum">
              <a:rPr lang="en-US" altLang="en-US"/>
              <a:pPr/>
              <a:t>‹#›</a:t>
            </a:fld>
            <a:endParaRPr lang="en-US" altLang="en-US"/>
          </a:p>
        </p:txBody>
      </p:sp>
    </p:spTree>
    <p:extLst>
      <p:ext uri="{BB962C8B-B14F-4D97-AF65-F5344CB8AC3E}">
        <p14:creationId xmlns:p14="http://schemas.microsoft.com/office/powerpoint/2010/main" val="145017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46829AC9-5F9C-DD40-1C8E-21A16D61F541}"/>
              </a:ext>
            </a:extLst>
          </p:cNvPr>
          <p:cNvSpPr>
            <a:spLocks noGrp="1" noChangeArrowheads="1"/>
          </p:cNvSpPr>
          <p:nvPr>
            <p:ph type="ftr" sz="quarter" idx="10"/>
          </p:nvPr>
        </p:nvSpPr>
        <p:spPr>
          <a:ln/>
        </p:spPr>
        <p:txBody>
          <a:bodyPr/>
          <a:lstStyle>
            <a:lvl1pPr>
              <a:defRPr/>
            </a:lvl1pPr>
          </a:lstStyle>
          <a:p>
            <a:pPr>
              <a:defRPr/>
            </a:pPr>
            <a:r>
              <a:rPr lang="en-US"/>
              <a:t>Principals of Information Security, Fourth Edition</a:t>
            </a:r>
          </a:p>
        </p:txBody>
      </p:sp>
      <p:sp>
        <p:nvSpPr>
          <p:cNvPr id="3" name="Rectangle 6">
            <a:extLst>
              <a:ext uri="{FF2B5EF4-FFF2-40B4-BE49-F238E27FC236}">
                <a16:creationId xmlns:a16="http://schemas.microsoft.com/office/drawing/2014/main" id="{12734C27-2897-2182-5BD8-E1BE182D9D4E}"/>
              </a:ext>
            </a:extLst>
          </p:cNvPr>
          <p:cNvSpPr>
            <a:spLocks noGrp="1" noChangeArrowheads="1"/>
          </p:cNvSpPr>
          <p:nvPr>
            <p:ph type="sldNum" sz="quarter" idx="11"/>
          </p:nvPr>
        </p:nvSpPr>
        <p:spPr>
          <a:ln/>
        </p:spPr>
        <p:txBody>
          <a:bodyPr/>
          <a:lstStyle>
            <a:lvl1pPr>
              <a:defRPr/>
            </a:lvl1pPr>
          </a:lstStyle>
          <a:p>
            <a:fld id="{33F3F5E2-9A3C-9240-A8E3-42E79938A0A1}" type="slidenum">
              <a:rPr lang="en-US" altLang="en-US"/>
              <a:pPr/>
              <a:t>‹#›</a:t>
            </a:fld>
            <a:endParaRPr lang="en-US" altLang="en-US"/>
          </a:p>
        </p:txBody>
      </p:sp>
    </p:spTree>
    <p:extLst>
      <p:ext uri="{BB962C8B-B14F-4D97-AF65-F5344CB8AC3E}">
        <p14:creationId xmlns:p14="http://schemas.microsoft.com/office/powerpoint/2010/main" val="18854378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a:t>Click to edit Master title style</a:t>
            </a:r>
          </a:p>
        </p:txBody>
      </p:sp>
      <p:sp>
        <p:nvSpPr>
          <p:cNvPr id="3" name="Content Placeholder 2"/>
          <p:cNvSpPr>
            <a:spLocks noGrp="1"/>
          </p:cNvSpPr>
          <p:nvPr>
            <p:ph type="body" idx="1"/>
          </p:nvPr>
        </p:nvSpPr>
        <p:spPr>
          <a:xfrm>
            <a:off x="228600" y="1295400"/>
            <a:ext cx="8763000" cy="4830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5"/>
          <p:cNvSpPr>
            <a:spLocks noGrp="1" noChangeArrowheads="1"/>
          </p:cNvSpPr>
          <p:nvPr>
            <p:ph type="title"/>
          </p:nvPr>
        </p:nvSpPr>
        <p:spPr bwMode="auto">
          <a:xfrm>
            <a:off x="76200" y="38100"/>
            <a:ext cx="8915400" cy="104156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Tree>
    <p:extLst>
      <p:ext uri="{BB962C8B-B14F-4D97-AF65-F5344CB8AC3E}">
        <p14:creationId xmlns:p14="http://schemas.microsoft.com/office/powerpoint/2010/main" val="3237487584"/>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70" r:id="rId3"/>
    <p:sldLayoutId id="2147483771" r:id="rId4"/>
    <p:sldLayoutId id="2147483772" r:id="rId5"/>
  </p:sldLayoutIdLst>
  <p:hf hdr="0" ftr="0" dt="0"/>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364162"/>
        </a:buClr>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image" Target="../media/image2.png"/><Relationship Id="rId1" Type="http://schemas.openxmlformats.org/officeDocument/2006/relationships/slideLayout" Target="../slideLayouts/slideLayout3.xml"/><Relationship Id="rId5" Type="http://schemas.openxmlformats.org/officeDocument/2006/relationships/hyperlink" Target="mailto:o.Haughton@uwtsd.ac.uk" TargetMode="External"/><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609344"/>
            <a:ext cx="8229600" cy="622828"/>
          </a:xfrm>
        </p:spPr>
        <p:txBody>
          <a:bodyPr/>
          <a:lstStyle/>
          <a:p>
            <a:r>
              <a:rPr lang="en-US" dirty="0"/>
              <a:t>Planning for Security</a:t>
            </a:r>
            <a:br>
              <a:rPr lang="en-US" dirty="0"/>
            </a:br>
            <a:br>
              <a:rPr lang="en-US" dirty="0"/>
            </a:br>
            <a:endParaRPr lang="en-US" dirty="0"/>
          </a:p>
        </p:txBody>
      </p:sp>
      <p:sp>
        <p:nvSpPr>
          <p:cNvPr id="6" name="Text Placeholder 5"/>
          <p:cNvSpPr>
            <a:spLocks noGrp="1"/>
          </p:cNvSpPr>
          <p:nvPr>
            <p:ph type="body" sz="quarter" idx="14"/>
          </p:nvPr>
        </p:nvSpPr>
        <p:spPr>
          <a:xfrm>
            <a:off x="3280835" y="2222845"/>
            <a:ext cx="3962400" cy="958520"/>
          </a:xfrm>
        </p:spPr>
        <p:txBody>
          <a:bodyPr/>
          <a:lstStyle/>
          <a:p>
            <a:pPr algn="ctr"/>
            <a:r>
              <a:rPr lang="en-US" sz="4000" b="1" dirty="0"/>
              <a:t>Lecture 4</a:t>
            </a:r>
          </a:p>
        </p:txBody>
      </p:sp>
      <p:grpSp>
        <p:nvGrpSpPr>
          <p:cNvPr id="9" name="Group 8"/>
          <p:cNvGrpSpPr/>
          <p:nvPr/>
        </p:nvGrpSpPr>
        <p:grpSpPr>
          <a:xfrm>
            <a:off x="228600" y="2057401"/>
            <a:ext cx="1828800" cy="2617924"/>
            <a:chOff x="152400" y="1828800"/>
            <a:chExt cx="1676400" cy="2354235"/>
          </a:xfrm>
        </p:grpSpPr>
        <p:pic>
          <p:nvPicPr>
            <p:cNvPr id="10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867" y="1828800"/>
              <a:ext cx="1413497" cy="199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2400" y="3813703"/>
              <a:ext cx="1676400" cy="369332"/>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8636B0FF-B775-97AA-E51B-446CDB5786A7}"/>
              </a:ext>
            </a:extLst>
          </p:cNvPr>
          <p:cNvSpPr txBox="1">
            <a:spLocks/>
          </p:cNvSpPr>
          <p:nvPr/>
        </p:nvSpPr>
        <p:spPr>
          <a:xfrm>
            <a:off x="2294680" y="3679529"/>
            <a:ext cx="5934711" cy="816271"/>
          </a:xfrm>
          <a:prstGeom prst="rect">
            <a:avLst/>
          </a:prstGeom>
        </p:spPr>
        <p:txBody>
          <a:bodyPr vert="horz" lIns="91440" tIns="45720" rIns="91440" bIns="45720" rtlCol="0">
            <a:noAutofit/>
          </a:bodyPr>
          <a:lstStyle>
            <a:lvl1pPr marL="0" indent="0" algn="l" defTabSz="914400" rtl="0" eaLnBrk="1" latinLnBrk="0" hangingPunct="1">
              <a:spcBef>
                <a:spcPts val="0"/>
              </a:spcBef>
              <a:buClr>
                <a:srgbClr val="364162"/>
              </a:buClr>
              <a:buFont typeface="Arial" pitchFamily="34" charset="0"/>
              <a:buNone/>
              <a:defRPr sz="2800" kern="1200">
                <a:solidFill>
                  <a:schemeClr val="tx1"/>
                </a:solidFill>
                <a:latin typeface="Arial" pitchFamily="34" charset="0"/>
                <a:ea typeface="Verdana" pitchFamily="34" charset="0"/>
                <a:cs typeface="Arial" pitchFamily="34" charset="0"/>
              </a:defRPr>
            </a:lvl1pPr>
            <a:lvl2pPr marL="0" indent="0" algn="l" defTabSz="914400" rtl="0" eaLnBrk="1" latinLnBrk="0" hangingPunct="1">
              <a:spcBef>
                <a:spcPts val="0"/>
              </a:spcBef>
              <a:buClr>
                <a:srgbClr val="364162"/>
              </a:buClr>
              <a:buFont typeface="Arial" pitchFamily="34" charset="0"/>
              <a:buNone/>
              <a:defRPr sz="2400" kern="1200">
                <a:solidFill>
                  <a:schemeClr val="tx1"/>
                </a:solidFill>
                <a:latin typeface="Arial" pitchFamily="34" charset="0"/>
                <a:ea typeface="Verdana" pitchFamily="34" charset="0"/>
                <a:cs typeface="Arial" pitchFamily="34" charset="0"/>
              </a:defRPr>
            </a:lvl2pPr>
            <a:lvl3pPr marL="0" indent="0" algn="l" defTabSz="914400" rtl="0" eaLnBrk="1" latinLnBrk="0" hangingPunct="1">
              <a:spcBef>
                <a:spcPts val="0"/>
              </a:spcBef>
              <a:buClr>
                <a:srgbClr val="364162"/>
              </a:buClr>
              <a:buFont typeface="Wingdings" pitchFamily="2" charset="2"/>
              <a:buNone/>
              <a:defRPr sz="2200" kern="1200">
                <a:solidFill>
                  <a:schemeClr val="tx1"/>
                </a:solidFill>
                <a:latin typeface="Arial" pitchFamily="34" charset="0"/>
                <a:ea typeface="Verdana" pitchFamily="34" charset="0"/>
                <a:cs typeface="Arial" pitchFamily="34" charset="0"/>
              </a:defRPr>
            </a:lvl3pPr>
            <a:lvl4pPr marL="0" indent="0" algn="l" defTabSz="914400" rtl="0" eaLnBrk="1" latinLnBrk="0" hangingPunct="1">
              <a:spcBef>
                <a:spcPts val="0"/>
              </a:spcBef>
              <a:buClr>
                <a:srgbClr val="364162"/>
              </a:buClr>
              <a:buFont typeface="Courier New" pitchFamily="49" charset="0"/>
              <a:buNone/>
              <a:defRPr sz="2000" kern="1200">
                <a:solidFill>
                  <a:schemeClr val="tx1"/>
                </a:solidFill>
                <a:latin typeface="Arial" pitchFamily="34" charset="0"/>
                <a:ea typeface="Verdana" pitchFamily="34" charset="0"/>
                <a:cs typeface="Arial" pitchFamily="34" charset="0"/>
              </a:defRPr>
            </a:lvl4pPr>
            <a:lvl5pPr marL="0" indent="0" algn="l" defTabSz="914400" rtl="0" eaLnBrk="1" latinLnBrk="0" hangingPunct="1">
              <a:spcBef>
                <a:spcPts val="0"/>
              </a:spcBef>
              <a:buClr>
                <a:srgbClr val="364162"/>
              </a:buClr>
              <a:buFont typeface="Arial" pitchFamily="34" charset="0"/>
              <a:buNone/>
              <a:defRPr sz="2000" kern="1200">
                <a:solidFill>
                  <a:schemeClr val="tx1"/>
                </a:solidFill>
                <a:latin typeface="Arial" pitchFamily="34" charset="0"/>
                <a:ea typeface="Verdana" pitchFamily="34" charset="0"/>
                <a:cs typeface="Arial" pitchFamily="34" charset="0"/>
              </a:defRPr>
            </a:lvl5pPr>
            <a:lvl6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6pPr>
            <a:lvl7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7pPr>
            <a:lvl8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8pPr>
            <a:lvl9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9pPr>
          </a:lstStyle>
          <a:p>
            <a:pPr fontAlgn="auto">
              <a:spcAft>
                <a:spcPts val="0"/>
              </a:spcAft>
            </a:pPr>
            <a:r>
              <a:rPr lang="en-GB" sz="1400" dirty="0"/>
              <a:t>Lecturer: Assoc. Prof. Carlene Campbell</a:t>
            </a:r>
          </a:p>
          <a:p>
            <a:pPr fontAlgn="auto">
              <a:spcAft>
                <a:spcPts val="0"/>
              </a:spcAft>
            </a:pPr>
            <a:r>
              <a:rPr lang="en-GB" sz="1400" dirty="0"/>
              <a:t>Email: </a:t>
            </a:r>
            <a:r>
              <a:rPr lang="en-GB" sz="1400" dirty="0">
                <a:hlinkClick r:id="rId3"/>
              </a:rPr>
              <a:t>carlene.campbell@uwtsd.ac.uk</a:t>
            </a:r>
            <a:endParaRPr lang="en-GB" sz="1400" dirty="0"/>
          </a:p>
          <a:p>
            <a:pPr fontAlgn="auto">
              <a:spcAft>
                <a:spcPts val="0"/>
              </a:spcAft>
            </a:pPr>
            <a:r>
              <a:rPr lang="en-GB" sz="1400" dirty="0"/>
              <a:t>Website: </a:t>
            </a:r>
            <a:r>
              <a:rPr lang="en-GB" sz="1400" dirty="0">
                <a:hlinkClick r:id="rId4"/>
              </a:rPr>
              <a:t>https://www.knowledgewithprofit.com/</a:t>
            </a:r>
            <a:r>
              <a:rPr lang="en-GB" sz="1400" dirty="0"/>
              <a:t> </a:t>
            </a:r>
          </a:p>
        </p:txBody>
      </p:sp>
      <p:sp>
        <p:nvSpPr>
          <p:cNvPr id="2" name="Text Placeholder 1">
            <a:extLst>
              <a:ext uri="{FF2B5EF4-FFF2-40B4-BE49-F238E27FC236}">
                <a16:creationId xmlns:a16="http://schemas.microsoft.com/office/drawing/2014/main" id="{0E928B78-3089-EE30-2AC1-92704882EF09}"/>
              </a:ext>
            </a:extLst>
          </p:cNvPr>
          <p:cNvSpPr txBox="1">
            <a:spLocks/>
          </p:cNvSpPr>
          <p:nvPr/>
        </p:nvSpPr>
        <p:spPr>
          <a:xfrm>
            <a:off x="2294680" y="4675325"/>
            <a:ext cx="4177497" cy="622828"/>
          </a:xfrm>
          <a:prstGeom prst="rect">
            <a:avLst/>
          </a:prstGeom>
        </p:spPr>
        <p:txBody>
          <a:bodyPr vert="horz" lIns="91440" tIns="45720" rIns="91440" bIns="45720" rtlCol="0">
            <a:noAutofit/>
          </a:bodyPr>
          <a:lstStyle>
            <a:lvl1pPr marL="0" indent="0" algn="l" defTabSz="914400" rtl="0" eaLnBrk="1" latinLnBrk="0" hangingPunct="1">
              <a:spcBef>
                <a:spcPts val="0"/>
              </a:spcBef>
              <a:buClr>
                <a:srgbClr val="364162"/>
              </a:buClr>
              <a:buFont typeface="Arial" pitchFamily="34" charset="0"/>
              <a:buNone/>
              <a:defRPr sz="2800" kern="1200">
                <a:solidFill>
                  <a:schemeClr val="tx1"/>
                </a:solidFill>
                <a:latin typeface="Arial" pitchFamily="34" charset="0"/>
                <a:ea typeface="Verdana" pitchFamily="34" charset="0"/>
                <a:cs typeface="Arial" pitchFamily="34" charset="0"/>
              </a:defRPr>
            </a:lvl1pPr>
            <a:lvl2pPr marL="0" indent="0" algn="l" defTabSz="914400" rtl="0" eaLnBrk="1" latinLnBrk="0" hangingPunct="1">
              <a:spcBef>
                <a:spcPts val="0"/>
              </a:spcBef>
              <a:buClr>
                <a:srgbClr val="364162"/>
              </a:buClr>
              <a:buFont typeface="Arial" pitchFamily="34" charset="0"/>
              <a:buNone/>
              <a:defRPr sz="2400" kern="1200">
                <a:solidFill>
                  <a:schemeClr val="tx1"/>
                </a:solidFill>
                <a:latin typeface="Arial" pitchFamily="34" charset="0"/>
                <a:ea typeface="Verdana" pitchFamily="34" charset="0"/>
                <a:cs typeface="Arial" pitchFamily="34" charset="0"/>
              </a:defRPr>
            </a:lvl2pPr>
            <a:lvl3pPr marL="0" indent="0" algn="l" defTabSz="914400" rtl="0" eaLnBrk="1" latinLnBrk="0" hangingPunct="1">
              <a:spcBef>
                <a:spcPts val="0"/>
              </a:spcBef>
              <a:buClr>
                <a:srgbClr val="364162"/>
              </a:buClr>
              <a:buFont typeface="Wingdings" pitchFamily="2" charset="2"/>
              <a:buNone/>
              <a:defRPr sz="2200" kern="1200">
                <a:solidFill>
                  <a:schemeClr val="tx1"/>
                </a:solidFill>
                <a:latin typeface="Arial" pitchFamily="34" charset="0"/>
                <a:ea typeface="Verdana" pitchFamily="34" charset="0"/>
                <a:cs typeface="Arial" pitchFamily="34" charset="0"/>
              </a:defRPr>
            </a:lvl3pPr>
            <a:lvl4pPr marL="0" indent="0" algn="l" defTabSz="914400" rtl="0" eaLnBrk="1" latinLnBrk="0" hangingPunct="1">
              <a:spcBef>
                <a:spcPts val="0"/>
              </a:spcBef>
              <a:buClr>
                <a:srgbClr val="364162"/>
              </a:buClr>
              <a:buFont typeface="Courier New" pitchFamily="49" charset="0"/>
              <a:buNone/>
              <a:defRPr sz="2000" kern="1200">
                <a:solidFill>
                  <a:schemeClr val="tx1"/>
                </a:solidFill>
                <a:latin typeface="Arial" pitchFamily="34" charset="0"/>
                <a:ea typeface="Verdana" pitchFamily="34" charset="0"/>
                <a:cs typeface="Arial" pitchFamily="34" charset="0"/>
              </a:defRPr>
            </a:lvl4pPr>
            <a:lvl5pPr marL="0" indent="0" algn="l" defTabSz="914400" rtl="0" eaLnBrk="1" latinLnBrk="0" hangingPunct="1">
              <a:spcBef>
                <a:spcPts val="0"/>
              </a:spcBef>
              <a:buClr>
                <a:srgbClr val="364162"/>
              </a:buClr>
              <a:buFont typeface="Arial" pitchFamily="34" charset="0"/>
              <a:buNone/>
              <a:defRPr sz="2000" kern="1200">
                <a:solidFill>
                  <a:schemeClr val="tx1"/>
                </a:solidFill>
                <a:latin typeface="Arial" pitchFamily="34" charset="0"/>
                <a:ea typeface="Verdana" pitchFamily="34" charset="0"/>
                <a:cs typeface="Arial" pitchFamily="34" charset="0"/>
              </a:defRPr>
            </a:lvl5pPr>
            <a:lvl6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6pPr>
            <a:lvl7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7pPr>
            <a:lvl8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8pPr>
            <a:lvl9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9pPr>
          </a:lstStyle>
          <a:p>
            <a:pPr fontAlgn="auto">
              <a:spcAft>
                <a:spcPts val="0"/>
              </a:spcAft>
            </a:pPr>
            <a:r>
              <a:rPr lang="en-GB" sz="1400" dirty="0"/>
              <a:t>Guest Lecturer: </a:t>
            </a:r>
            <a:r>
              <a:rPr lang="en-GB" sz="1400" dirty="0" err="1"/>
              <a:t>Dr.</a:t>
            </a:r>
            <a:r>
              <a:rPr lang="en-GB" sz="1400" dirty="0"/>
              <a:t> Odayne Haughton</a:t>
            </a:r>
          </a:p>
          <a:p>
            <a:pPr fontAlgn="auto">
              <a:spcAft>
                <a:spcPts val="0"/>
              </a:spcAft>
            </a:pPr>
            <a:r>
              <a:rPr lang="en-GB" sz="1400" dirty="0"/>
              <a:t>Email: </a:t>
            </a:r>
            <a:r>
              <a:rPr lang="en-GB" sz="1400" dirty="0">
                <a:hlinkClick r:id="rId5"/>
              </a:rPr>
              <a:t>o.haughton@uwtsd.ac.uk</a:t>
            </a:r>
            <a:r>
              <a:rPr lang="en-GB" sz="1400" dirty="0"/>
              <a:t> </a:t>
            </a:r>
          </a:p>
        </p:txBody>
      </p:sp>
      <p:cxnSp>
        <p:nvCxnSpPr>
          <p:cNvPr id="7" name="Straight Connector 6">
            <a:extLst>
              <a:ext uri="{FF2B5EF4-FFF2-40B4-BE49-F238E27FC236}">
                <a16:creationId xmlns:a16="http://schemas.microsoft.com/office/drawing/2014/main" id="{F5866335-3BD0-690F-7278-F2B960272B8B}"/>
              </a:ext>
            </a:extLst>
          </p:cNvPr>
          <p:cNvCxnSpPr/>
          <p:nvPr/>
        </p:nvCxnSpPr>
        <p:spPr>
          <a:xfrm>
            <a:off x="2362200" y="4572000"/>
            <a:ext cx="38862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2876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8"/>
          <p:cNvSpPr>
            <a:spLocks noGrp="1" noChangeArrowheads="1"/>
          </p:cNvSpPr>
          <p:nvPr>
            <p:ph type="title"/>
          </p:nvPr>
        </p:nvSpPr>
        <p:spPr>
          <a:xfrm>
            <a:off x="0" y="103909"/>
            <a:ext cx="9098280" cy="658091"/>
          </a:xfrm>
        </p:spPr>
        <p:txBody>
          <a:bodyPr anchor="ctr"/>
          <a:lstStyle/>
          <a:p>
            <a:r>
              <a:rPr lang="en-US" altLang="en-US" dirty="0"/>
              <a:t>Learning Objectives</a:t>
            </a:r>
          </a:p>
        </p:txBody>
      </p:sp>
      <p:sp>
        <p:nvSpPr>
          <p:cNvPr id="13315" name="Content Placeholder 7"/>
          <p:cNvSpPr>
            <a:spLocks noGrp="1" noChangeArrowheads="1"/>
          </p:cNvSpPr>
          <p:nvPr>
            <p:ph idx="1"/>
          </p:nvPr>
        </p:nvSpPr>
        <p:spPr>
          <a:xfrm>
            <a:off x="381000" y="838200"/>
            <a:ext cx="8763000" cy="4830763"/>
          </a:xfrm>
        </p:spPr>
        <p:txBody>
          <a:bodyPr>
            <a:normAutofit fontScale="40000" lnSpcReduction="20000"/>
          </a:bodyPr>
          <a:lstStyle/>
          <a:p>
            <a:pPr algn="just">
              <a:lnSpc>
                <a:spcPct val="120000"/>
              </a:lnSpc>
              <a:spcBef>
                <a:spcPts val="600"/>
              </a:spcBef>
            </a:pPr>
            <a:r>
              <a:rPr lang="en-US" altLang="en-US" sz="5900" dirty="0"/>
              <a:t>Upon completion of this material, you should be able to:</a:t>
            </a:r>
          </a:p>
          <a:p>
            <a:pPr lvl="1" algn="just">
              <a:lnSpc>
                <a:spcPct val="120000"/>
              </a:lnSpc>
              <a:spcBef>
                <a:spcPts val="600"/>
              </a:spcBef>
            </a:pPr>
            <a:r>
              <a:rPr lang="en-US" altLang="en-US" sz="5500" dirty="0"/>
              <a:t>Describe management’s role in the development, maintenance, and enforcement of information security policy, standards, practices, procedures, and guidelines</a:t>
            </a:r>
          </a:p>
          <a:p>
            <a:pPr lvl="1" algn="just">
              <a:lnSpc>
                <a:spcPct val="120000"/>
              </a:lnSpc>
              <a:spcBef>
                <a:spcPts val="600"/>
              </a:spcBef>
            </a:pPr>
            <a:r>
              <a:rPr lang="en-US" altLang="en-US" sz="5500" dirty="0"/>
              <a:t>Explain what an information security blueprint is, identify its major components, and explain how it supports the information security program</a:t>
            </a:r>
          </a:p>
          <a:p>
            <a:pPr lvl="1" algn="just">
              <a:spcBef>
                <a:spcPts val="600"/>
              </a:spcBef>
            </a:pPr>
            <a:r>
              <a:rPr lang="en-US" altLang="en-US" sz="6000" dirty="0"/>
              <a:t>Discuss how an organization institutionalizes its policies, standards, and practices using education, training, and awareness programs</a:t>
            </a:r>
          </a:p>
          <a:p>
            <a:pPr lvl="1" algn="just">
              <a:spcBef>
                <a:spcPts val="600"/>
              </a:spcBef>
            </a:pPr>
            <a:r>
              <a:rPr lang="en-US" altLang="en-US" sz="6000" dirty="0"/>
              <a:t>Describe what contingency planning is and how it relates to incident response planning, disaster recovery planning, and business continuity plans</a:t>
            </a:r>
          </a:p>
          <a:p>
            <a:pPr lvl="1" algn="just">
              <a:lnSpc>
                <a:spcPct val="120000"/>
              </a:lnSpc>
              <a:spcBef>
                <a:spcPts val="600"/>
              </a:spcBef>
            </a:pPr>
            <a:endParaRPr lang="en-US" altLang="en-US" sz="5500" dirty="0"/>
          </a:p>
        </p:txBody>
      </p:sp>
    </p:spTree>
    <p:extLst>
      <p:ext uri="{BB962C8B-B14F-4D97-AF65-F5344CB8AC3E}">
        <p14:creationId xmlns:p14="http://schemas.microsoft.com/office/powerpoint/2010/main" val="1534536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7B22D-FD09-19C6-73C7-88D9D6FC563E}"/>
            </a:ext>
          </a:extLst>
        </p:cNvPr>
        <p:cNvGrpSpPr/>
        <p:nvPr/>
      </p:nvGrpSpPr>
      <p:grpSpPr>
        <a:xfrm>
          <a:off x="0" y="0"/>
          <a:ext cx="0" cy="0"/>
          <a:chOff x="0" y="0"/>
          <a:chExt cx="0" cy="0"/>
        </a:xfrm>
      </p:grpSpPr>
      <p:sp>
        <p:nvSpPr>
          <p:cNvPr id="17410" name="Title 6">
            <a:extLst>
              <a:ext uri="{FF2B5EF4-FFF2-40B4-BE49-F238E27FC236}">
                <a16:creationId xmlns:a16="http://schemas.microsoft.com/office/drawing/2014/main" id="{ECCF869D-CF0F-10A1-2F53-CCB334B85F3E}"/>
              </a:ext>
            </a:extLst>
          </p:cNvPr>
          <p:cNvSpPr>
            <a:spLocks noGrp="1" noChangeArrowheads="1"/>
          </p:cNvSpPr>
          <p:nvPr>
            <p:ph type="title"/>
          </p:nvPr>
        </p:nvSpPr>
        <p:spPr>
          <a:xfrm>
            <a:off x="45720" y="320522"/>
            <a:ext cx="9052560" cy="734291"/>
          </a:xfrm>
        </p:spPr>
        <p:txBody>
          <a:bodyPr anchor="ctr">
            <a:normAutofit/>
          </a:bodyPr>
          <a:lstStyle/>
          <a:p>
            <a:r>
              <a:rPr lang="en-US" sz="3600" dirty="0"/>
              <a:t>Overview of key topics</a:t>
            </a:r>
            <a:endParaRPr lang="en-US" altLang="en-US" dirty="0"/>
          </a:p>
        </p:txBody>
      </p:sp>
      <p:sp>
        <p:nvSpPr>
          <p:cNvPr id="17411" name="Content Placeholder 7">
            <a:extLst>
              <a:ext uri="{FF2B5EF4-FFF2-40B4-BE49-F238E27FC236}">
                <a16:creationId xmlns:a16="http://schemas.microsoft.com/office/drawing/2014/main" id="{A3595247-D229-70CF-F056-E7B7847DA795}"/>
              </a:ext>
            </a:extLst>
          </p:cNvPr>
          <p:cNvSpPr>
            <a:spLocks noGrp="1" noChangeArrowheads="1"/>
          </p:cNvSpPr>
          <p:nvPr>
            <p:ph idx="1"/>
          </p:nvPr>
        </p:nvSpPr>
        <p:spPr>
          <a:xfrm>
            <a:off x="190500" y="1054813"/>
            <a:ext cx="8763000" cy="4495800"/>
          </a:xfrm>
        </p:spPr>
        <p:txBody>
          <a:bodyPr>
            <a:noAutofit/>
          </a:bodyPr>
          <a:lstStyle/>
          <a:p>
            <a:endParaRPr lang="en-US" sz="2800" dirty="0"/>
          </a:p>
          <a:p>
            <a:pPr marL="0" indent="0">
              <a:buNone/>
            </a:pPr>
            <a:endParaRPr lang="en-US" sz="2800" dirty="0"/>
          </a:p>
          <a:p>
            <a:pPr lvl="1">
              <a:buFont typeface="Arial" panose="020B0604020202020204" pitchFamily="34" charset="0"/>
              <a:buChar char="•"/>
            </a:pPr>
            <a:r>
              <a:rPr lang="en-US" sz="2800" dirty="0"/>
              <a:t>Setting up a Governance Structure</a:t>
            </a:r>
          </a:p>
          <a:p>
            <a:pPr lvl="1">
              <a:buFont typeface="Arial" panose="020B0604020202020204" pitchFamily="34" charset="0"/>
              <a:buChar char="•"/>
            </a:pPr>
            <a:r>
              <a:rPr lang="en-US" sz="2800" dirty="0"/>
              <a:t>Management’s Role in Information Security</a:t>
            </a:r>
          </a:p>
          <a:p>
            <a:pPr lvl="1">
              <a:buFont typeface="Arial" panose="020B0604020202020204" pitchFamily="34" charset="0"/>
              <a:buChar char="•"/>
            </a:pPr>
            <a:r>
              <a:rPr lang="en-US" sz="2800" dirty="0"/>
              <a:t>Information Security Blueprint</a:t>
            </a:r>
          </a:p>
          <a:p>
            <a:pPr lvl="1">
              <a:buFont typeface="Arial" panose="020B0604020202020204" pitchFamily="34" charset="0"/>
              <a:buChar char="•"/>
            </a:pPr>
            <a:r>
              <a:rPr lang="en-US" sz="2800" dirty="0"/>
              <a:t>Institutionalizing Policies</a:t>
            </a:r>
          </a:p>
          <a:p>
            <a:pPr lvl="1">
              <a:buFont typeface="Arial" panose="020B0604020202020204" pitchFamily="34" charset="0"/>
              <a:buChar char="•"/>
            </a:pPr>
            <a:r>
              <a:rPr lang="en-US" sz="2800" dirty="0"/>
              <a:t>Contingency Planning</a:t>
            </a:r>
          </a:p>
          <a:p>
            <a:pPr lvl="1"/>
            <a:endParaRPr lang="en-US" sz="2600" dirty="0"/>
          </a:p>
        </p:txBody>
      </p:sp>
    </p:spTree>
    <p:extLst>
      <p:ext uri="{BB962C8B-B14F-4D97-AF65-F5344CB8AC3E}">
        <p14:creationId xmlns:p14="http://schemas.microsoft.com/office/powerpoint/2010/main" val="347643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6"/>
          <p:cNvSpPr>
            <a:spLocks noGrp="1" noChangeArrowheads="1"/>
          </p:cNvSpPr>
          <p:nvPr>
            <p:ph type="title"/>
          </p:nvPr>
        </p:nvSpPr>
        <p:spPr>
          <a:xfrm>
            <a:off x="45720" y="27709"/>
            <a:ext cx="9052560" cy="734291"/>
          </a:xfrm>
        </p:spPr>
        <p:txBody>
          <a:bodyPr anchor="ctr"/>
          <a:lstStyle/>
          <a:p>
            <a:r>
              <a:rPr lang="en-US" altLang="en-US" dirty="0"/>
              <a:t>Introduction</a:t>
            </a:r>
          </a:p>
        </p:txBody>
      </p:sp>
      <p:sp>
        <p:nvSpPr>
          <p:cNvPr id="17411" name="Content Placeholder 7"/>
          <p:cNvSpPr>
            <a:spLocks noGrp="1" noChangeArrowheads="1"/>
          </p:cNvSpPr>
          <p:nvPr>
            <p:ph idx="1"/>
          </p:nvPr>
        </p:nvSpPr>
        <p:spPr>
          <a:xfrm>
            <a:off x="190500" y="1054813"/>
            <a:ext cx="8763000" cy="697787"/>
          </a:xfrm>
        </p:spPr>
        <p:txBody>
          <a:bodyPr>
            <a:noAutofit/>
          </a:bodyPr>
          <a:lstStyle/>
          <a:p>
            <a:r>
              <a:rPr lang="en-US" sz="2800" dirty="0"/>
              <a:t>Welcome to the lecture on Planning for Security.</a:t>
            </a:r>
          </a:p>
          <a:p>
            <a:endParaRPr lang="en-US" sz="2800" dirty="0"/>
          </a:p>
          <a:p>
            <a:pPr marL="457200" lvl="1" indent="0">
              <a:buNone/>
            </a:pPr>
            <a:endParaRPr lang="en-US" sz="2600" dirty="0"/>
          </a:p>
        </p:txBody>
      </p:sp>
      <p:pic>
        <p:nvPicPr>
          <p:cNvPr id="1026" name="Picture 2" descr="Sermon “The Vocation of 'Why?'”. Sunday October 17th 2021. Zion Episcopal,  Washington NC. The Reverend Alan Neale | Alan Neale">
            <a:extLst>
              <a:ext uri="{FF2B5EF4-FFF2-40B4-BE49-F238E27FC236}">
                <a16:creationId xmlns:a16="http://schemas.microsoft.com/office/drawing/2014/main" id="{4453B68E-802B-98EA-8771-1A7349C3DB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752600"/>
            <a:ext cx="5386458" cy="357301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7326842-68DC-74F0-A14E-E65CD5B8F394}"/>
              </a:ext>
            </a:extLst>
          </p:cNvPr>
          <p:cNvSpPr txBox="1"/>
          <p:nvPr/>
        </p:nvSpPr>
        <p:spPr>
          <a:xfrm>
            <a:off x="5726942" y="2811328"/>
            <a:ext cx="3226558" cy="982770"/>
          </a:xfrm>
          <a:prstGeom prst="rect">
            <a:avLst/>
          </a:prstGeom>
          <a:solidFill>
            <a:srgbClr val="00B0F0"/>
          </a:solidFill>
        </p:spPr>
        <p:style>
          <a:lnRef idx="2">
            <a:schemeClr val="accent2">
              <a:shade val="15000"/>
            </a:schemeClr>
          </a:lnRef>
          <a:fillRef idx="1">
            <a:schemeClr val="accent2"/>
          </a:fillRef>
          <a:effectRef idx="0">
            <a:schemeClr val="accent2"/>
          </a:effectRef>
          <a:fontRef idx="minor">
            <a:schemeClr val="lt1"/>
          </a:fontRef>
        </p:style>
        <p:txBody>
          <a:bodyPr wrap="square">
            <a:spAutoFit/>
          </a:bodyPr>
          <a:lstStyle/>
          <a:p>
            <a:pPr>
              <a:lnSpc>
                <a:spcPct val="110000"/>
              </a:lnSpc>
              <a:spcBef>
                <a:spcPts val="600"/>
              </a:spcBef>
            </a:pPr>
            <a:r>
              <a:rPr lang="en-US" altLang="en-US" sz="1800" dirty="0">
                <a:ln w="0"/>
                <a:solidFill>
                  <a:schemeClr val="tx1"/>
                </a:solidFill>
                <a:effectLst>
                  <a:outerShdw blurRad="38100" dist="19050" dir="2700000" algn="tl" rotWithShape="0">
                    <a:schemeClr val="dk1">
                      <a:alpha val="40000"/>
                    </a:schemeClr>
                  </a:outerShdw>
                </a:effectLst>
              </a:rPr>
              <a:t>Planning </a:t>
            </a:r>
            <a:r>
              <a:rPr lang="en-US" altLang="en-US" dirty="0">
                <a:ln w="0"/>
                <a:solidFill>
                  <a:schemeClr val="tx1"/>
                </a:solidFill>
                <a:effectLst>
                  <a:outerShdw blurRad="38100" dist="19050" dir="2700000" algn="tl" rotWithShape="0">
                    <a:schemeClr val="dk1">
                      <a:alpha val="40000"/>
                    </a:schemeClr>
                  </a:outerShdw>
                </a:effectLst>
              </a:rPr>
              <a:t>helps </a:t>
            </a:r>
            <a:r>
              <a:rPr lang="en-US" altLang="en-US" sz="1800" dirty="0">
                <a:ln w="0"/>
                <a:solidFill>
                  <a:schemeClr val="tx1"/>
                </a:solidFill>
                <a:effectLst>
                  <a:outerShdw blurRad="38100" dist="19050" dir="2700000" algn="tl" rotWithShape="0">
                    <a:schemeClr val="dk1">
                      <a:alpha val="40000"/>
                    </a:schemeClr>
                  </a:outerShdw>
                </a:effectLst>
              </a:rPr>
              <a:t>translate an organization's strategic plans into tactical objectives!</a:t>
            </a:r>
          </a:p>
        </p:txBody>
      </p:sp>
      <p:sp>
        <p:nvSpPr>
          <p:cNvPr id="4" name="TextBox 3">
            <a:extLst>
              <a:ext uri="{FF2B5EF4-FFF2-40B4-BE49-F238E27FC236}">
                <a16:creationId xmlns:a16="http://schemas.microsoft.com/office/drawing/2014/main" id="{B33099CE-261A-3FA8-EDDA-5125AF608B0A}"/>
              </a:ext>
            </a:extLst>
          </p:cNvPr>
          <p:cNvSpPr txBox="1"/>
          <p:nvPr/>
        </p:nvSpPr>
        <p:spPr>
          <a:xfrm>
            <a:off x="-5049672" y="-1856096"/>
            <a:ext cx="184731" cy="369332"/>
          </a:xfrm>
          <a:prstGeom prst="rect">
            <a:avLst/>
          </a:prstGeom>
          <a:noFill/>
        </p:spPr>
        <p:txBody>
          <a:bodyPr wrap="none" rtlCol="0">
            <a:spAutoFit/>
          </a:bodyPr>
          <a:lstStyle/>
          <a:p>
            <a:endParaRPr lang="en-US" dirty="0"/>
          </a:p>
        </p:txBody>
      </p:sp>
      <p:sp>
        <p:nvSpPr>
          <p:cNvPr id="5" name="Content Placeholder 7">
            <a:extLst>
              <a:ext uri="{FF2B5EF4-FFF2-40B4-BE49-F238E27FC236}">
                <a16:creationId xmlns:a16="http://schemas.microsoft.com/office/drawing/2014/main" id="{C95A2825-4817-F85B-0B1B-40E1DC68B3DC}"/>
              </a:ext>
            </a:extLst>
          </p:cNvPr>
          <p:cNvSpPr txBox="1">
            <a:spLocks noChangeArrowheads="1"/>
          </p:cNvSpPr>
          <p:nvPr/>
        </p:nvSpPr>
        <p:spPr>
          <a:xfrm>
            <a:off x="2369379" y="4852826"/>
            <a:ext cx="3886200" cy="50294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rgbClr val="364162"/>
              </a:buClr>
              <a:buSzPct val="100000"/>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pPr>
            <a:r>
              <a:rPr lang="en-US" sz="2400" dirty="0">
                <a:solidFill>
                  <a:srgbClr val="C00000"/>
                </a:solidFill>
              </a:rPr>
              <a:t>do we need planning?</a:t>
            </a:r>
          </a:p>
          <a:p>
            <a:pPr fontAlgn="auto">
              <a:spcAft>
                <a:spcPts val="0"/>
              </a:spcAft>
            </a:pPr>
            <a:endParaRPr lang="en-US" sz="2400" dirty="0">
              <a:solidFill>
                <a:srgbClr val="C00000"/>
              </a:solidFill>
            </a:endParaRPr>
          </a:p>
          <a:p>
            <a:pPr marL="457200" lvl="1" indent="0" fontAlgn="auto">
              <a:spcAft>
                <a:spcPts val="0"/>
              </a:spcAft>
              <a:buFont typeface="Arial" pitchFamily="34" charset="0"/>
              <a:buNone/>
            </a:pPr>
            <a:endParaRPr lang="en-US" dirty="0">
              <a:solidFill>
                <a:srgbClr val="C00000"/>
              </a:solidFill>
            </a:endParaRPr>
          </a:p>
        </p:txBody>
      </p:sp>
    </p:spTree>
    <p:extLst>
      <p:ext uri="{BB962C8B-B14F-4D97-AF65-F5344CB8AC3E}">
        <p14:creationId xmlns:p14="http://schemas.microsoft.com/office/powerpoint/2010/main" val="67391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1887D-F114-1211-460E-771260D13735}"/>
            </a:ext>
          </a:extLst>
        </p:cNvPr>
        <p:cNvGrpSpPr/>
        <p:nvPr/>
      </p:nvGrpSpPr>
      <p:grpSpPr>
        <a:xfrm>
          <a:off x="0" y="0"/>
          <a:ext cx="0" cy="0"/>
          <a:chOff x="0" y="0"/>
          <a:chExt cx="0" cy="0"/>
        </a:xfrm>
      </p:grpSpPr>
      <p:sp>
        <p:nvSpPr>
          <p:cNvPr id="17410" name="Title 6">
            <a:extLst>
              <a:ext uri="{FF2B5EF4-FFF2-40B4-BE49-F238E27FC236}">
                <a16:creationId xmlns:a16="http://schemas.microsoft.com/office/drawing/2014/main" id="{13E25159-250C-C0B2-0C9A-CA9B354CBCD4}"/>
              </a:ext>
            </a:extLst>
          </p:cNvPr>
          <p:cNvSpPr>
            <a:spLocks noGrp="1" noChangeArrowheads="1"/>
          </p:cNvSpPr>
          <p:nvPr>
            <p:ph type="title"/>
          </p:nvPr>
        </p:nvSpPr>
        <p:spPr>
          <a:xfrm>
            <a:off x="45720" y="320522"/>
            <a:ext cx="9052560" cy="734291"/>
          </a:xfrm>
        </p:spPr>
        <p:txBody>
          <a:bodyPr anchor="ctr">
            <a:normAutofit/>
          </a:bodyPr>
          <a:lstStyle/>
          <a:p>
            <a:r>
              <a:rPr lang="en-US" sz="3600" dirty="0"/>
              <a:t>PLANNING</a:t>
            </a:r>
            <a:endParaRPr lang="en-US" altLang="en-US" dirty="0"/>
          </a:p>
        </p:txBody>
      </p:sp>
      <p:sp>
        <p:nvSpPr>
          <p:cNvPr id="17411" name="Content Placeholder 7">
            <a:extLst>
              <a:ext uri="{FF2B5EF4-FFF2-40B4-BE49-F238E27FC236}">
                <a16:creationId xmlns:a16="http://schemas.microsoft.com/office/drawing/2014/main" id="{4DB140F0-92FE-33FC-DDC1-07EDD058B802}"/>
              </a:ext>
            </a:extLst>
          </p:cNvPr>
          <p:cNvSpPr>
            <a:spLocks noGrp="1" noChangeArrowheads="1"/>
          </p:cNvSpPr>
          <p:nvPr>
            <p:ph idx="1"/>
          </p:nvPr>
        </p:nvSpPr>
        <p:spPr>
          <a:xfrm>
            <a:off x="190500" y="1054813"/>
            <a:ext cx="8763000" cy="4495800"/>
          </a:xfrm>
        </p:spPr>
        <p:txBody>
          <a:bodyPr>
            <a:noAutofit/>
          </a:bodyPr>
          <a:lstStyle/>
          <a:p>
            <a:pPr marL="0" indent="0">
              <a:buNone/>
            </a:pPr>
            <a:endParaRPr lang="en-US" sz="2000" dirty="0"/>
          </a:p>
          <a:p>
            <a:pPr marL="444500" lvl="1" indent="-377825">
              <a:buFont typeface="Arial" panose="020B0604020202020204" pitchFamily="34" charset="0"/>
              <a:buChar char="•"/>
            </a:pPr>
            <a:r>
              <a:rPr lang="en-US" dirty="0"/>
              <a:t>It is difficult to overstate how essential planning is. In a setting where there are continual constraints on resources, both human and financial, good planning enables an </a:t>
            </a:r>
            <a:r>
              <a:rPr lang="en-US" dirty="0" err="1"/>
              <a:t>organisation</a:t>
            </a:r>
            <a:r>
              <a:rPr lang="en-US" dirty="0"/>
              <a:t> to make the most of the materials at hand. </a:t>
            </a:r>
          </a:p>
          <a:p>
            <a:pPr marL="457200" lvl="1" indent="0">
              <a:buNone/>
            </a:pPr>
            <a:endParaRPr lang="en-US" sz="2000" dirty="0"/>
          </a:p>
          <a:p>
            <a:pPr marL="498475" lvl="1" indent="-363538">
              <a:buFont typeface="Arial" panose="020B0604020202020204" pitchFamily="34" charset="0"/>
              <a:buChar char="•"/>
            </a:pPr>
            <a:r>
              <a:rPr lang="en-US" dirty="0"/>
              <a:t>Planning involves </a:t>
            </a:r>
          </a:p>
          <a:p>
            <a:pPr marL="944563" lvl="2" indent="-473075"/>
            <a:r>
              <a:rPr lang="en-US" sz="2000" dirty="0"/>
              <a:t>Representatives of the three communities of interest</a:t>
            </a:r>
          </a:p>
          <a:p>
            <a:pPr lvl="3"/>
            <a:r>
              <a:rPr lang="en-US" dirty="0"/>
              <a:t>Management </a:t>
            </a:r>
          </a:p>
          <a:p>
            <a:pPr lvl="3"/>
            <a:r>
              <a:rPr lang="en-US" dirty="0"/>
              <a:t>Employees </a:t>
            </a:r>
          </a:p>
          <a:p>
            <a:pPr lvl="3"/>
            <a:r>
              <a:rPr lang="en-US" dirty="0"/>
              <a:t>External stakeholders </a:t>
            </a:r>
          </a:p>
        </p:txBody>
      </p:sp>
    </p:spTree>
    <p:extLst>
      <p:ext uri="{BB962C8B-B14F-4D97-AF65-F5344CB8AC3E}">
        <p14:creationId xmlns:p14="http://schemas.microsoft.com/office/powerpoint/2010/main" val="191414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1">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411">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5" end="5"/>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E3ED4-F2FA-2B30-8337-9D57FD93EEA2}"/>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AF4F2072-53EB-8082-A28A-CF9B649FD33D}"/>
              </a:ext>
            </a:extLst>
          </p:cNvPr>
          <p:cNvSpPr>
            <a:spLocks noGrp="1"/>
          </p:cNvSpPr>
          <p:nvPr>
            <p:ph type="title"/>
          </p:nvPr>
        </p:nvSpPr>
        <p:spPr>
          <a:xfrm>
            <a:off x="91440" y="2389909"/>
            <a:ext cx="9052560" cy="1039091"/>
          </a:xfrm>
        </p:spPr>
        <p:txBody>
          <a:bodyPr anchor="ctr">
            <a:noAutofit/>
          </a:bodyPr>
          <a:lstStyle/>
          <a:p>
            <a:r>
              <a:rPr lang="en-US" altLang="en-US" dirty="0"/>
              <a:t>1. Setting up a Governance Structure</a:t>
            </a:r>
          </a:p>
        </p:txBody>
      </p:sp>
    </p:spTree>
    <p:extLst>
      <p:ext uri="{BB962C8B-B14F-4D97-AF65-F5344CB8AC3E}">
        <p14:creationId xmlns:p14="http://schemas.microsoft.com/office/powerpoint/2010/main" val="1156763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33551-D7D8-12C7-27A3-582CA20B51BF}"/>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421AEA3F-1631-D23C-4E9D-5418E53250DA}"/>
              </a:ext>
            </a:extLst>
          </p:cNvPr>
          <p:cNvSpPr>
            <a:spLocks noGrp="1"/>
          </p:cNvSpPr>
          <p:nvPr>
            <p:ph type="title"/>
          </p:nvPr>
        </p:nvSpPr>
        <p:spPr/>
        <p:txBody>
          <a:bodyPr anchor="ctr">
            <a:noAutofit/>
          </a:bodyPr>
          <a:lstStyle/>
          <a:p>
            <a:r>
              <a:rPr lang="en-US" altLang="en-US" dirty="0"/>
              <a:t>Information Security Governance (1 of 2)</a:t>
            </a:r>
          </a:p>
        </p:txBody>
      </p:sp>
      <p:sp>
        <p:nvSpPr>
          <p:cNvPr id="19459" name="Content Placeholder 2">
            <a:extLst>
              <a:ext uri="{FF2B5EF4-FFF2-40B4-BE49-F238E27FC236}">
                <a16:creationId xmlns:a16="http://schemas.microsoft.com/office/drawing/2014/main" id="{CA8FEE3A-8E52-CAFE-A7BE-11E0541EF79D}"/>
              </a:ext>
            </a:extLst>
          </p:cNvPr>
          <p:cNvSpPr>
            <a:spLocks noGrp="1"/>
          </p:cNvSpPr>
          <p:nvPr>
            <p:ph idx="1"/>
          </p:nvPr>
        </p:nvSpPr>
        <p:spPr>
          <a:xfrm>
            <a:off x="152400" y="1143000"/>
            <a:ext cx="8839200" cy="4525963"/>
          </a:xfrm>
        </p:spPr>
        <p:txBody>
          <a:bodyPr>
            <a:normAutofit/>
          </a:bodyPr>
          <a:lstStyle/>
          <a:p>
            <a:pPr algn="just">
              <a:lnSpc>
                <a:spcPct val="110000"/>
              </a:lnSpc>
              <a:spcBef>
                <a:spcPts val="600"/>
              </a:spcBef>
            </a:pPr>
            <a:r>
              <a:rPr lang="en-US" altLang="en-US" sz="2800" dirty="0"/>
              <a:t>Information security governance</a:t>
            </a:r>
          </a:p>
          <a:p>
            <a:pPr lvl="1" algn="just">
              <a:lnSpc>
                <a:spcPct val="110000"/>
              </a:lnSpc>
              <a:spcBef>
                <a:spcPts val="600"/>
              </a:spcBef>
            </a:pPr>
            <a:r>
              <a:rPr lang="en-US" altLang="en-US" sz="2600" dirty="0"/>
              <a:t>Governance: </a:t>
            </a:r>
          </a:p>
          <a:p>
            <a:pPr lvl="2" algn="just">
              <a:lnSpc>
                <a:spcPct val="110000"/>
              </a:lnSpc>
              <a:spcBef>
                <a:spcPts val="600"/>
              </a:spcBef>
            </a:pPr>
            <a:r>
              <a:rPr lang="en-US" altLang="en-US" sz="2400" dirty="0"/>
              <a:t>Set of responsibilities and practices exercised by the board and executive management </a:t>
            </a:r>
          </a:p>
          <a:p>
            <a:pPr lvl="2" algn="just">
              <a:lnSpc>
                <a:spcPct val="110000"/>
              </a:lnSpc>
              <a:spcBef>
                <a:spcPts val="600"/>
              </a:spcBef>
            </a:pPr>
            <a:r>
              <a:rPr lang="en-US" altLang="en-US" sz="2400" dirty="0"/>
              <a:t>Goal to provide strategic direction, establishment of objectives, and measurement of progress toward objectives</a:t>
            </a:r>
          </a:p>
          <a:p>
            <a:pPr lvl="2" algn="just">
              <a:lnSpc>
                <a:spcPct val="110000"/>
              </a:lnSpc>
              <a:spcBef>
                <a:spcPts val="600"/>
              </a:spcBef>
            </a:pPr>
            <a:r>
              <a:rPr lang="en-US" altLang="en-US" sz="2400" dirty="0"/>
              <a:t>Also verifies/validates that risk management practices are appropriate and assets used properly</a:t>
            </a:r>
          </a:p>
        </p:txBody>
      </p:sp>
    </p:spTree>
    <p:extLst>
      <p:ext uri="{BB962C8B-B14F-4D97-AF65-F5344CB8AC3E}">
        <p14:creationId xmlns:p14="http://schemas.microsoft.com/office/powerpoint/2010/main" val="131189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chor="ctr">
            <a:noAutofit/>
          </a:bodyPr>
          <a:lstStyle/>
          <a:p>
            <a:r>
              <a:rPr lang="en-US" altLang="en-US" dirty="0"/>
              <a:t>Information Security Governance (2 of 2)</a:t>
            </a:r>
          </a:p>
        </p:txBody>
      </p:sp>
      <p:sp>
        <p:nvSpPr>
          <p:cNvPr id="21507" name="Content Placeholder 2"/>
          <p:cNvSpPr>
            <a:spLocks noGrp="1"/>
          </p:cNvSpPr>
          <p:nvPr>
            <p:ph idx="1"/>
          </p:nvPr>
        </p:nvSpPr>
        <p:spPr/>
        <p:txBody>
          <a:bodyPr>
            <a:normAutofit/>
          </a:bodyPr>
          <a:lstStyle/>
          <a:p>
            <a:pPr>
              <a:spcBef>
                <a:spcPts val="600"/>
              </a:spcBef>
            </a:pPr>
            <a:r>
              <a:rPr lang="en-US" altLang="en-US" sz="2800" dirty="0"/>
              <a:t>Information security governance outcomes</a:t>
            </a:r>
          </a:p>
          <a:p>
            <a:pPr lvl="1">
              <a:spcBef>
                <a:spcPts val="600"/>
              </a:spcBef>
            </a:pPr>
            <a:r>
              <a:rPr lang="en-US" altLang="en-US" sz="2600" dirty="0"/>
              <a:t>Five goals:</a:t>
            </a:r>
          </a:p>
          <a:p>
            <a:pPr lvl="2">
              <a:spcBef>
                <a:spcPts val="600"/>
              </a:spcBef>
            </a:pPr>
            <a:r>
              <a:rPr lang="en-US" altLang="en-US" sz="2400" dirty="0"/>
              <a:t>Strategic alignment</a:t>
            </a:r>
          </a:p>
          <a:p>
            <a:pPr lvl="2">
              <a:spcBef>
                <a:spcPts val="600"/>
              </a:spcBef>
            </a:pPr>
            <a:r>
              <a:rPr lang="en-US" altLang="en-US" sz="2400" dirty="0"/>
              <a:t>Risk management</a:t>
            </a:r>
          </a:p>
          <a:p>
            <a:pPr lvl="2">
              <a:spcBef>
                <a:spcPts val="600"/>
              </a:spcBef>
            </a:pPr>
            <a:r>
              <a:rPr lang="en-US" altLang="en-US" sz="2400" dirty="0"/>
              <a:t>Resource management </a:t>
            </a:r>
          </a:p>
          <a:p>
            <a:pPr lvl="2">
              <a:spcBef>
                <a:spcPts val="600"/>
              </a:spcBef>
            </a:pPr>
            <a:r>
              <a:rPr lang="en-US" altLang="en-US" sz="2400" dirty="0"/>
              <a:t>Performance measurement</a:t>
            </a:r>
          </a:p>
          <a:p>
            <a:pPr lvl="2">
              <a:spcBef>
                <a:spcPts val="600"/>
              </a:spcBef>
            </a:pPr>
            <a:r>
              <a:rPr lang="en-US" altLang="en-US" sz="2400" dirty="0"/>
              <a:t>Value delivery</a:t>
            </a:r>
          </a:p>
        </p:txBody>
      </p:sp>
    </p:spTree>
    <p:extLst>
      <p:ext uri="{BB962C8B-B14F-4D97-AF65-F5344CB8AC3E}">
        <p14:creationId xmlns:p14="http://schemas.microsoft.com/office/powerpoint/2010/main" val="1555580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4CAAB-AE0D-B35B-613E-C591276C27B0}"/>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741C73F7-A880-D31B-473D-F317E9C5AECA}"/>
              </a:ext>
            </a:extLst>
          </p:cNvPr>
          <p:cNvSpPr>
            <a:spLocks noGrp="1"/>
          </p:cNvSpPr>
          <p:nvPr>
            <p:ph type="title"/>
          </p:nvPr>
        </p:nvSpPr>
        <p:spPr>
          <a:xfrm>
            <a:off x="91440" y="2389909"/>
            <a:ext cx="9052560" cy="1039091"/>
          </a:xfrm>
        </p:spPr>
        <p:txBody>
          <a:bodyPr anchor="ctr">
            <a:noAutofit/>
          </a:bodyPr>
          <a:lstStyle/>
          <a:p>
            <a:r>
              <a:rPr lang="en-US" altLang="en-US" dirty="0"/>
              <a:t>2. </a:t>
            </a:r>
            <a:r>
              <a:rPr lang="en-US" sz="3600" dirty="0"/>
              <a:t>Management’s Role in Information Security</a:t>
            </a:r>
            <a:endParaRPr lang="en-US" altLang="en-US" dirty="0"/>
          </a:p>
        </p:txBody>
      </p:sp>
    </p:spTree>
    <p:extLst>
      <p:ext uri="{BB962C8B-B14F-4D97-AF65-F5344CB8AC3E}">
        <p14:creationId xmlns:p14="http://schemas.microsoft.com/office/powerpoint/2010/main" val="2514412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7555B-6256-CD16-317A-576754864132}"/>
            </a:ext>
          </a:extLst>
        </p:cNvPr>
        <p:cNvGrpSpPr/>
        <p:nvPr/>
      </p:nvGrpSpPr>
      <p:grpSpPr>
        <a:xfrm>
          <a:off x="0" y="0"/>
          <a:ext cx="0" cy="0"/>
          <a:chOff x="0" y="0"/>
          <a:chExt cx="0" cy="0"/>
        </a:xfrm>
      </p:grpSpPr>
      <p:sp>
        <p:nvSpPr>
          <p:cNvPr id="21507" name="Content Placeholder 2">
            <a:extLst>
              <a:ext uri="{FF2B5EF4-FFF2-40B4-BE49-F238E27FC236}">
                <a16:creationId xmlns:a16="http://schemas.microsoft.com/office/drawing/2014/main" id="{827CC94F-BC35-CC63-4DF1-4F7C6BFB3371}"/>
              </a:ext>
            </a:extLst>
          </p:cNvPr>
          <p:cNvSpPr>
            <a:spLocks noGrp="1"/>
          </p:cNvSpPr>
          <p:nvPr>
            <p:ph idx="1"/>
          </p:nvPr>
        </p:nvSpPr>
        <p:spPr>
          <a:xfrm>
            <a:off x="228600" y="1295401"/>
            <a:ext cx="8763000" cy="4191000"/>
          </a:xfrm>
        </p:spPr>
        <p:txBody>
          <a:bodyPr>
            <a:normAutofit/>
          </a:bodyPr>
          <a:lstStyle/>
          <a:p>
            <a:pPr>
              <a:spcBef>
                <a:spcPts val="600"/>
              </a:spcBef>
            </a:pPr>
            <a:r>
              <a:rPr lang="en-GB" dirty="0"/>
              <a:t>Setting Information Security Objectives</a:t>
            </a:r>
          </a:p>
          <a:p>
            <a:pPr>
              <a:spcBef>
                <a:spcPts val="600"/>
              </a:spcBef>
            </a:pPr>
            <a:r>
              <a:rPr lang="en-GB" dirty="0"/>
              <a:t>Establishing Policies and Procedures</a:t>
            </a:r>
          </a:p>
          <a:p>
            <a:pPr>
              <a:spcBef>
                <a:spcPts val="600"/>
              </a:spcBef>
            </a:pPr>
            <a:r>
              <a:rPr lang="en-GB" dirty="0"/>
              <a:t>Allocating Resources</a:t>
            </a:r>
          </a:p>
          <a:p>
            <a:pPr>
              <a:spcBef>
                <a:spcPts val="600"/>
              </a:spcBef>
            </a:pPr>
            <a:r>
              <a:rPr lang="en-GB" dirty="0"/>
              <a:t>Promoting a Culture of Security Awareness</a:t>
            </a:r>
          </a:p>
          <a:p>
            <a:pPr>
              <a:spcBef>
                <a:spcPts val="600"/>
              </a:spcBef>
            </a:pPr>
            <a:r>
              <a:rPr lang="en-GB" dirty="0"/>
              <a:t>Risk Management and Compliance</a:t>
            </a:r>
          </a:p>
          <a:p>
            <a:pPr>
              <a:spcBef>
                <a:spcPts val="600"/>
              </a:spcBef>
            </a:pPr>
            <a:r>
              <a:rPr lang="en-GB" dirty="0"/>
              <a:t>Incident Response and Business Continuity</a:t>
            </a:r>
          </a:p>
          <a:p>
            <a:pPr>
              <a:spcBef>
                <a:spcPts val="600"/>
              </a:spcBef>
            </a:pPr>
            <a:r>
              <a:rPr lang="en-GB" dirty="0"/>
              <a:t>Monitoring and Reporting</a:t>
            </a:r>
          </a:p>
          <a:p>
            <a:pPr>
              <a:spcBef>
                <a:spcPts val="600"/>
              </a:spcBef>
            </a:pPr>
            <a:r>
              <a:rPr lang="en-GB" dirty="0"/>
              <a:t>Continuous Improvement</a:t>
            </a:r>
          </a:p>
        </p:txBody>
      </p:sp>
      <p:sp>
        <p:nvSpPr>
          <p:cNvPr id="3" name="Title 2">
            <a:extLst>
              <a:ext uri="{FF2B5EF4-FFF2-40B4-BE49-F238E27FC236}">
                <a16:creationId xmlns:a16="http://schemas.microsoft.com/office/drawing/2014/main" id="{407BD140-2E81-F6C4-466A-23377C2690B9}"/>
              </a:ext>
            </a:extLst>
          </p:cNvPr>
          <p:cNvSpPr>
            <a:spLocks noGrp="1"/>
          </p:cNvSpPr>
          <p:nvPr>
            <p:ph type="title"/>
          </p:nvPr>
        </p:nvSpPr>
        <p:spPr/>
        <p:txBody>
          <a:bodyPr/>
          <a:lstStyle/>
          <a:p>
            <a:r>
              <a:rPr lang="en-US" sz="3600" dirty="0"/>
              <a:t>Management’s Role in Information Security</a:t>
            </a:r>
            <a:endParaRPr lang="en-US" dirty="0"/>
          </a:p>
        </p:txBody>
      </p:sp>
    </p:spTree>
    <p:extLst>
      <p:ext uri="{BB962C8B-B14F-4D97-AF65-F5344CB8AC3E}">
        <p14:creationId xmlns:p14="http://schemas.microsoft.com/office/powerpoint/2010/main" val="377591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50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150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5698" y="76200"/>
            <a:ext cx="8835902" cy="838200"/>
          </a:xfrm>
        </p:spPr>
        <p:txBody>
          <a:bodyPr anchor="ctr">
            <a:noAutofit/>
          </a:bodyPr>
          <a:lstStyle/>
          <a:p>
            <a:pPr marL="0" indent="0">
              <a:lnSpc>
                <a:spcPct val="100000"/>
              </a:lnSpc>
              <a:spcBef>
                <a:spcPts val="0"/>
              </a:spcBef>
              <a:tabLst>
                <a:tab pos="4397375" algn="l"/>
              </a:tabLst>
            </a:pPr>
            <a:r>
              <a:rPr lang="en-US" dirty="0"/>
              <a:t>Information security governance roles and responsibilities</a:t>
            </a:r>
          </a:p>
        </p:txBody>
      </p:sp>
      <p:pic>
        <p:nvPicPr>
          <p:cNvPr id="2" name="Picture 1" descr="An illustration has two headings. They are “Responsibilities” and “Functional Role Examples.” The text below the Responsibilities reads as, “Oversee overall corporate security posture (accountable to board), Brief board, customers, public, Set security policy, procedures, program, training for company, Respond to security breaches (investigate, mitigate, litigate), Responsible for independent annual audit coordination, Implement/audit/enforce/assess compliance, Communicate policies, program (training), Implement policy; report security vulnerabilities and breaches.” The first and second responsibilities points to Chief Executive Officer under Functional Role Example. The third, fourth, fifth and sixth responsibilities points to “Chief Security Officer, Chief Information Officer, Chief Risk Officer and Department Agency Head” under Functional Role Examples. The sixth and seventh responsibilities points to “Mid-Level Manager” under Functional Role Examples. The eighth responsibilities points to Enterprise Staff/ Employees under Functional Role Examples.&#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4765" y="1054173"/>
            <a:ext cx="4486741" cy="3746427"/>
          </a:xfrm>
          <a:prstGeom prst="rect">
            <a:avLst/>
          </a:prstGeom>
        </p:spPr>
      </p:pic>
      <p:sp>
        <p:nvSpPr>
          <p:cNvPr id="3" name="Content Placeholder 2"/>
          <p:cNvSpPr>
            <a:spLocks noGrp="1"/>
          </p:cNvSpPr>
          <p:nvPr>
            <p:ph sz="quarter" idx="10"/>
          </p:nvPr>
        </p:nvSpPr>
        <p:spPr>
          <a:xfrm>
            <a:off x="155696" y="5105400"/>
            <a:ext cx="8984877" cy="914400"/>
          </a:xfrm>
        </p:spPr>
        <p:txBody>
          <a:bodyPr>
            <a:noAutofit/>
          </a:bodyPr>
          <a:lstStyle/>
          <a:p>
            <a:pPr marL="0" indent="0" algn="ctr">
              <a:buNone/>
            </a:pPr>
            <a:r>
              <a:rPr lang="en-US" sz="1400" dirty="0"/>
              <a:t>Source: Management of Information Security 5th edition</a:t>
            </a:r>
          </a:p>
          <a:p>
            <a:pPr algn="ctr"/>
            <a:endParaRPr lang="en-US" sz="1400" dirty="0"/>
          </a:p>
        </p:txBody>
      </p:sp>
      <p:sp>
        <p:nvSpPr>
          <p:cNvPr id="5" name="TextBox 4">
            <a:extLst>
              <a:ext uri="{FF2B5EF4-FFF2-40B4-BE49-F238E27FC236}">
                <a16:creationId xmlns:a16="http://schemas.microsoft.com/office/drawing/2014/main" id="{2EDA28B0-0476-15A2-55AE-6EF3F91695CE}"/>
              </a:ext>
            </a:extLst>
          </p:cNvPr>
          <p:cNvSpPr txBox="1"/>
          <p:nvPr/>
        </p:nvSpPr>
        <p:spPr>
          <a:xfrm>
            <a:off x="5334000" y="3276600"/>
            <a:ext cx="1371600" cy="230832"/>
          </a:xfrm>
          <a:prstGeom prst="rect">
            <a:avLst/>
          </a:prstGeom>
          <a:solidFill>
            <a:srgbClr val="00B0F0"/>
          </a:solidFill>
        </p:spPr>
        <p:txBody>
          <a:bodyPr wrap="square" rtlCol="0">
            <a:spAutoFit/>
          </a:bodyPr>
          <a:lstStyle/>
          <a:p>
            <a:r>
              <a:rPr lang="en-US" sz="900" dirty="0">
                <a:latin typeface="Abadi MT Condensed Light" panose="020B0306030101010103" pitchFamily="34" charset="77"/>
              </a:rPr>
              <a:t>Data Protection Officer (DPO)</a:t>
            </a:r>
          </a:p>
        </p:txBody>
      </p:sp>
    </p:spTree>
    <p:extLst>
      <p:ext uri="{BB962C8B-B14F-4D97-AF65-F5344CB8AC3E}">
        <p14:creationId xmlns:p14="http://schemas.microsoft.com/office/powerpoint/2010/main" val="239522224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C7E80-69B1-D5B3-9ECF-ECBB8D74B257}"/>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52499039-4F90-3426-2F8D-B4E349B674CB}"/>
              </a:ext>
            </a:extLst>
          </p:cNvPr>
          <p:cNvSpPr>
            <a:spLocks noGrp="1"/>
          </p:cNvSpPr>
          <p:nvPr>
            <p:ph type="title"/>
          </p:nvPr>
        </p:nvSpPr>
        <p:spPr>
          <a:xfrm>
            <a:off x="91440" y="2389909"/>
            <a:ext cx="9052560" cy="1039091"/>
          </a:xfrm>
        </p:spPr>
        <p:txBody>
          <a:bodyPr anchor="ctr">
            <a:noAutofit/>
          </a:bodyPr>
          <a:lstStyle/>
          <a:p>
            <a:r>
              <a:rPr lang="en-US" altLang="en-US" dirty="0"/>
              <a:t>3. </a:t>
            </a:r>
            <a:r>
              <a:rPr lang="en-US" sz="3600" dirty="0"/>
              <a:t>Institutionalizing Policies</a:t>
            </a:r>
            <a:endParaRPr lang="en-US" altLang="en-US" dirty="0"/>
          </a:p>
        </p:txBody>
      </p:sp>
    </p:spTree>
    <p:extLst>
      <p:ext uri="{BB962C8B-B14F-4D97-AF65-F5344CB8AC3E}">
        <p14:creationId xmlns:p14="http://schemas.microsoft.com/office/powerpoint/2010/main" val="18521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en-US" dirty="0"/>
              <a:t>Definitions</a:t>
            </a:r>
          </a:p>
        </p:txBody>
      </p:sp>
      <p:sp>
        <p:nvSpPr>
          <p:cNvPr id="11267" name="Rectangle 3"/>
          <p:cNvSpPr>
            <a:spLocks noGrp="1" noChangeArrowheads="1"/>
          </p:cNvSpPr>
          <p:nvPr>
            <p:ph idx="1"/>
          </p:nvPr>
        </p:nvSpPr>
        <p:spPr>
          <a:xfrm>
            <a:off x="190500" y="1447800"/>
            <a:ext cx="8763000" cy="4830763"/>
          </a:xfrm>
        </p:spPr>
        <p:txBody>
          <a:bodyPr>
            <a:normAutofit/>
          </a:bodyPr>
          <a:lstStyle/>
          <a:p>
            <a:r>
              <a:rPr lang="en-US" altLang="en-US" sz="2400" dirty="0"/>
              <a:t>Policy: course of action used by organization to convey instructions from management to those who perform duties</a:t>
            </a:r>
          </a:p>
          <a:p>
            <a:r>
              <a:rPr lang="en-US" altLang="en-US" sz="2400" dirty="0"/>
              <a:t>Policies are organizational laws</a:t>
            </a:r>
          </a:p>
          <a:p>
            <a:r>
              <a:rPr lang="en-US" altLang="en-US" sz="2400" dirty="0"/>
              <a:t>Standards: more detailed statements of what must be done to comply with policy </a:t>
            </a:r>
          </a:p>
          <a:p>
            <a:r>
              <a:rPr lang="en-US" altLang="en-US" sz="2400" dirty="0"/>
              <a:t>Practices, procedures and guidelines effectively explain how to comply with policy</a:t>
            </a:r>
          </a:p>
          <a:p>
            <a:r>
              <a:rPr lang="en-US" altLang="en-US" sz="2400" dirty="0"/>
              <a:t>For a policy to be effective, must be properly disseminated, read, understood and agreed to by all members of organization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8838" y="1947863"/>
            <a:ext cx="4886325" cy="2962275"/>
          </a:xfrm>
          <a:prstGeom prst="rect">
            <a:avLst/>
          </a:prstGeom>
          <a:noFill/>
          <a:extLst>
            <a:ext uri="{909E8E84-426E-40DD-AFC4-6F175D3DCCD1}">
              <a14:hiddenFill xmlns:a14="http://schemas.microsoft.com/office/drawing/2010/main">
                <a:solidFill>
                  <a:srgbClr val="FFFFFF"/>
                </a:solidFill>
              </a14:hiddenFill>
            </a:ext>
          </a:extLst>
        </p:spPr>
      </p:pic>
      <p:sp>
        <p:nvSpPr>
          <p:cNvPr id="13317" name="Rectangle 5"/>
          <p:cNvSpPr>
            <a:spLocks noChangeArrowheads="1"/>
          </p:cNvSpPr>
          <p:nvPr/>
        </p:nvSpPr>
        <p:spPr bwMode="auto">
          <a:xfrm>
            <a:off x="1752600" y="914400"/>
            <a:ext cx="48006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a:t>Policies, Standards, and Practices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r>
              <a:rPr lang="en-US" altLang="en-US" dirty="0"/>
              <a:t>Information Security Policy, Standards, </a:t>
            </a:r>
            <a:br>
              <a:rPr lang="en-US" altLang="en-US" dirty="0"/>
            </a:br>
            <a:r>
              <a:rPr lang="en-US" altLang="en-US" dirty="0"/>
              <a:t>and Practices</a:t>
            </a:r>
          </a:p>
        </p:txBody>
      </p:sp>
      <p:sp>
        <p:nvSpPr>
          <p:cNvPr id="7171" name="Rectangle 3"/>
          <p:cNvSpPr>
            <a:spLocks noGrp="1" noChangeArrowheads="1"/>
          </p:cNvSpPr>
          <p:nvPr>
            <p:ph idx="1"/>
          </p:nvPr>
        </p:nvSpPr>
        <p:spPr>
          <a:xfrm>
            <a:off x="228600" y="1295400"/>
            <a:ext cx="8869680" cy="4830763"/>
          </a:xfrm>
        </p:spPr>
        <p:txBody>
          <a:bodyPr>
            <a:normAutofit/>
          </a:bodyPr>
          <a:lstStyle/>
          <a:p>
            <a:r>
              <a:rPr lang="en-US" altLang="en-US" sz="2400" dirty="0"/>
              <a:t>The creation of an information security program begins with the creation and/or review of organization’s information security policies, standards, and practices</a:t>
            </a:r>
          </a:p>
          <a:p>
            <a:endParaRPr lang="en-US" altLang="en-US" sz="2400" dirty="0"/>
          </a:p>
          <a:p>
            <a:r>
              <a:rPr lang="en-US" altLang="en-US" sz="2400" dirty="0"/>
              <a:t>Then, the selection or creation of information security architecture and the development and use of a detailed information security blueprint (to come later)</a:t>
            </a:r>
          </a:p>
          <a:p>
            <a:endParaRPr lang="en-US" altLang="en-US" sz="2400" dirty="0"/>
          </a:p>
          <a:p>
            <a:r>
              <a:rPr lang="en-US" altLang="en-US" sz="2400" dirty="0"/>
              <a:t>Without policy, blueprints, and planning, organization is unable to meet information security needs of various communities of interest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6"/>
          <p:cNvSpPr>
            <a:spLocks noGrp="1" noChangeArrowheads="1"/>
          </p:cNvSpPr>
          <p:nvPr>
            <p:ph type="title"/>
          </p:nvPr>
        </p:nvSpPr>
        <p:spPr/>
        <p:txBody>
          <a:bodyPr anchor="ctr">
            <a:noAutofit/>
          </a:bodyPr>
          <a:lstStyle/>
          <a:p>
            <a:r>
              <a:rPr lang="en-US" altLang="en-US" dirty="0"/>
              <a:t>Information Security Policy, Standards, </a:t>
            </a:r>
            <a:br>
              <a:rPr lang="en-US" altLang="en-US" dirty="0"/>
            </a:br>
            <a:r>
              <a:rPr lang="en-US" altLang="en-US" dirty="0"/>
              <a:t>and Practices</a:t>
            </a:r>
          </a:p>
        </p:txBody>
      </p:sp>
      <p:sp>
        <p:nvSpPr>
          <p:cNvPr id="24579" name="Content Placeholder 7"/>
          <p:cNvSpPr>
            <a:spLocks noGrp="1" noChangeArrowheads="1"/>
          </p:cNvSpPr>
          <p:nvPr>
            <p:ph idx="1"/>
          </p:nvPr>
        </p:nvSpPr>
        <p:spPr>
          <a:xfrm>
            <a:off x="152400" y="1295401"/>
            <a:ext cx="8839200" cy="4495799"/>
          </a:xfrm>
        </p:spPr>
        <p:txBody>
          <a:bodyPr>
            <a:normAutofit fontScale="92500"/>
          </a:bodyPr>
          <a:lstStyle/>
          <a:p>
            <a:pPr algn="just">
              <a:spcBef>
                <a:spcPts val="600"/>
              </a:spcBef>
            </a:pPr>
            <a:r>
              <a:rPr lang="en-US" altLang="en-US" sz="2400" dirty="0"/>
              <a:t>Management from communities of interest must make policies the basis for all information security planning, design, and deployment.</a:t>
            </a:r>
          </a:p>
          <a:p>
            <a:pPr algn="just">
              <a:spcBef>
                <a:spcPts val="600"/>
              </a:spcBef>
            </a:pPr>
            <a:endParaRPr lang="en-US" altLang="en-US" sz="2400" dirty="0"/>
          </a:p>
          <a:p>
            <a:pPr algn="just">
              <a:spcBef>
                <a:spcPts val="600"/>
              </a:spcBef>
            </a:pPr>
            <a:r>
              <a:rPr lang="en-US" altLang="en-US" sz="2400" dirty="0"/>
              <a:t>Policies direct how issues should be addressed and technologies used.</a:t>
            </a:r>
          </a:p>
          <a:p>
            <a:pPr algn="just">
              <a:spcBef>
                <a:spcPts val="600"/>
              </a:spcBef>
            </a:pPr>
            <a:endParaRPr lang="en-US" altLang="en-US" sz="2400" dirty="0"/>
          </a:p>
          <a:p>
            <a:pPr algn="just">
              <a:spcBef>
                <a:spcPts val="600"/>
              </a:spcBef>
            </a:pPr>
            <a:r>
              <a:rPr lang="en-US" altLang="en-US" sz="2400" dirty="0"/>
              <a:t>Policies should never contradict law, must be able to stand up in court, and must be properly administered.</a:t>
            </a:r>
          </a:p>
          <a:p>
            <a:pPr algn="just">
              <a:spcBef>
                <a:spcPts val="600"/>
              </a:spcBef>
            </a:pPr>
            <a:endParaRPr lang="en-US" altLang="en-US" sz="2400" dirty="0"/>
          </a:p>
          <a:p>
            <a:pPr algn="just">
              <a:spcBef>
                <a:spcPts val="600"/>
              </a:spcBef>
            </a:pPr>
            <a:r>
              <a:rPr lang="en-US" altLang="en-US" sz="2400" dirty="0"/>
              <a:t>Security policies are the least expensive controls to execute but most difficult to implement properly.</a:t>
            </a:r>
          </a:p>
        </p:txBody>
      </p:sp>
    </p:spTree>
    <p:extLst>
      <p:ext uri="{BB962C8B-B14F-4D97-AF65-F5344CB8AC3E}">
        <p14:creationId xmlns:p14="http://schemas.microsoft.com/office/powerpoint/2010/main" val="122297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6"/>
          <p:cNvSpPr>
            <a:spLocks noGrp="1" noChangeArrowheads="1"/>
          </p:cNvSpPr>
          <p:nvPr>
            <p:ph type="title"/>
          </p:nvPr>
        </p:nvSpPr>
        <p:spPr/>
        <p:txBody>
          <a:bodyPr anchor="ctr"/>
          <a:lstStyle/>
          <a:p>
            <a:r>
              <a:rPr lang="en-US" altLang="en-US" dirty="0"/>
              <a:t>Policy as the Foundation for Planning</a:t>
            </a:r>
          </a:p>
        </p:txBody>
      </p:sp>
      <p:sp>
        <p:nvSpPr>
          <p:cNvPr id="26627" name="Content Placeholder 7"/>
          <p:cNvSpPr>
            <a:spLocks noGrp="1" noChangeArrowheads="1"/>
          </p:cNvSpPr>
          <p:nvPr>
            <p:ph idx="1"/>
          </p:nvPr>
        </p:nvSpPr>
        <p:spPr>
          <a:xfrm>
            <a:off x="266700" y="1066800"/>
            <a:ext cx="8610600" cy="4648200"/>
          </a:xfrm>
        </p:spPr>
        <p:txBody>
          <a:bodyPr>
            <a:noAutofit/>
          </a:bodyPr>
          <a:lstStyle/>
          <a:p>
            <a:pPr algn="just">
              <a:spcBef>
                <a:spcPts val="600"/>
              </a:spcBef>
            </a:pPr>
            <a:r>
              <a:rPr lang="en-US" altLang="en-US" sz="2800" dirty="0"/>
              <a:t>Policy functions as organizational law that dictates acceptable and unacceptable behavior. </a:t>
            </a:r>
          </a:p>
          <a:p>
            <a:pPr algn="just">
              <a:spcBef>
                <a:spcPts val="600"/>
              </a:spcBef>
            </a:pPr>
            <a:r>
              <a:rPr lang="en-US" altLang="en-US" sz="2800" dirty="0"/>
              <a:t>Standards: more detailed statements of what must be done to comply with policy. </a:t>
            </a:r>
          </a:p>
          <a:p>
            <a:pPr algn="just">
              <a:spcBef>
                <a:spcPts val="600"/>
              </a:spcBef>
            </a:pPr>
            <a:r>
              <a:rPr lang="en-US" altLang="en-US" sz="2800" dirty="0"/>
              <a:t>Practices, procedures, and guidelines effectively explain how to comply with policy.</a:t>
            </a:r>
          </a:p>
          <a:p>
            <a:pPr algn="just">
              <a:spcBef>
                <a:spcPts val="600"/>
              </a:spcBef>
            </a:pPr>
            <a:r>
              <a:rPr lang="en-US" altLang="en-US" sz="2800" dirty="0"/>
              <a:t>For a policy to be effective, it must be properly disseminated, read, understood, and agreed to by all members of the organization, and uniformly enforced.</a:t>
            </a:r>
          </a:p>
        </p:txBody>
      </p:sp>
    </p:spTree>
    <p:extLst>
      <p:ext uri="{BB962C8B-B14F-4D97-AF65-F5344CB8AC3E}">
        <p14:creationId xmlns:p14="http://schemas.microsoft.com/office/powerpoint/2010/main" val="194875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28600" y="0"/>
            <a:ext cx="8686800" cy="914400"/>
          </a:xfrm>
        </p:spPr>
        <p:txBody>
          <a:bodyPr anchor="ctr">
            <a:noAutofit/>
          </a:bodyPr>
          <a:lstStyle/>
          <a:p>
            <a:pPr fontAlgn="base">
              <a:spcBef>
                <a:spcPct val="30000"/>
              </a:spcBef>
              <a:spcAft>
                <a:spcPct val="0"/>
              </a:spcAft>
              <a:defRPr/>
            </a:pPr>
            <a:r>
              <a:rPr lang="en-US" dirty="0"/>
              <a:t>Policies, standards, guidelines, and procedures</a:t>
            </a:r>
            <a:endParaRPr lang="en-US" baseline="30000" dirty="0"/>
          </a:p>
        </p:txBody>
      </p:sp>
      <p:pic>
        <p:nvPicPr>
          <p:cNvPr id="1026" name="Picture 2" descr="An illustrations shows a cylinder and a pyramid sliced into four sections. The cylinder is labeled as, “Practices, Industry, government, and regulation exemplars and Influence organization documents.” All the four labels points to four sections of the pyramid by arrows. The four sections of the pyramid are, “Policies Sanctioned by management, Standards Detailed minimum specifications for compliance, Guidelines Recommendations for compliance and Procedures Step-by-step instructions for compliance.” Arrows pointing downwards are marked from top to bottom between each sections.&#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339" y="1143000"/>
            <a:ext cx="8437061" cy="45741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27047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681" y="0"/>
            <a:ext cx="8032638" cy="1004011"/>
          </a:xfrm>
        </p:spPr>
        <p:txBody>
          <a:bodyPr/>
          <a:lstStyle/>
          <a:p>
            <a:r>
              <a:rPr lang="en-GB" dirty="0"/>
              <a:t>Security Policies</a:t>
            </a:r>
          </a:p>
        </p:txBody>
      </p:sp>
      <p:sp>
        <p:nvSpPr>
          <p:cNvPr id="3" name="Content Placeholder 2"/>
          <p:cNvSpPr>
            <a:spLocks noGrp="1"/>
          </p:cNvSpPr>
          <p:nvPr>
            <p:ph sz="quarter" idx="10"/>
          </p:nvPr>
        </p:nvSpPr>
        <p:spPr>
          <a:xfrm>
            <a:off x="369831" y="1361637"/>
            <a:ext cx="8745594" cy="4200963"/>
          </a:xfrm>
        </p:spPr>
        <p:txBody>
          <a:bodyPr>
            <a:noAutofit/>
          </a:bodyPr>
          <a:lstStyle/>
          <a:p>
            <a:pPr marL="0" indent="0">
              <a:buNone/>
            </a:pPr>
            <a:r>
              <a:rPr lang="en-US" altLang="en-US" sz="2000" dirty="0"/>
              <a:t>Organizations adapts one or more:</a:t>
            </a:r>
          </a:p>
          <a:p>
            <a:r>
              <a:rPr lang="en-US" altLang="en-US" sz="2000" dirty="0"/>
              <a:t>Enterprise Information Security </a:t>
            </a:r>
            <a:r>
              <a:rPr lang="en-US" altLang="en-US" sz="2000" strike="sngStrike" dirty="0"/>
              <a:t>Policy</a:t>
            </a:r>
            <a:r>
              <a:rPr lang="en-US" altLang="en-US" sz="2000" dirty="0"/>
              <a:t> Manual (EIS</a:t>
            </a:r>
            <a:r>
              <a:rPr lang="en-US" altLang="en-US" sz="2000" strike="sngStrike" dirty="0"/>
              <a:t>P</a:t>
            </a:r>
            <a:r>
              <a:rPr lang="en-US" altLang="en-US" sz="2000" dirty="0"/>
              <a:t>M)</a:t>
            </a:r>
          </a:p>
          <a:p>
            <a:pPr lvl="1">
              <a:buFont typeface="Arial" panose="020B0604020202020204" pitchFamily="34" charset="0"/>
              <a:buChar char="•"/>
            </a:pPr>
            <a:r>
              <a:rPr lang="en-GB" sz="1800" dirty="0"/>
              <a:t>Acceptable Use Policy (AUP)</a:t>
            </a:r>
          </a:p>
          <a:p>
            <a:pPr lvl="1">
              <a:buFont typeface="Arial" panose="020B0604020202020204" pitchFamily="34" charset="0"/>
              <a:buChar char="•"/>
            </a:pPr>
            <a:r>
              <a:rPr lang="en-GB" sz="1800" dirty="0"/>
              <a:t>Access Control Policy</a:t>
            </a:r>
          </a:p>
          <a:p>
            <a:pPr lvl="1">
              <a:buFont typeface="Arial" panose="020B0604020202020204" pitchFamily="34" charset="0"/>
              <a:buChar char="•"/>
            </a:pPr>
            <a:r>
              <a:rPr lang="en-GB" sz="1800" dirty="0"/>
              <a:t>Data Classification Policy</a:t>
            </a:r>
          </a:p>
          <a:p>
            <a:pPr lvl="1">
              <a:buFont typeface="Arial" panose="020B0604020202020204" pitchFamily="34" charset="0"/>
              <a:buChar char="•"/>
            </a:pPr>
            <a:r>
              <a:rPr lang="en-GB" sz="1800" dirty="0"/>
              <a:t>Data Handling and Protection Policy</a:t>
            </a:r>
            <a:br>
              <a:rPr lang="en-GB" sz="1800" dirty="0"/>
            </a:br>
            <a:r>
              <a:rPr lang="en-GB" sz="1800" dirty="0"/>
              <a:t>Incident Response Policy</a:t>
            </a:r>
          </a:p>
          <a:p>
            <a:pPr lvl="1">
              <a:buFont typeface="Arial" panose="020B0604020202020204" pitchFamily="34" charset="0"/>
              <a:buChar char="•"/>
            </a:pPr>
            <a:r>
              <a:rPr lang="en-GB" sz="1800" dirty="0"/>
              <a:t>Network Security Policy</a:t>
            </a:r>
          </a:p>
          <a:p>
            <a:pPr lvl="1">
              <a:buFont typeface="Arial" panose="020B0604020202020204" pitchFamily="34" charset="0"/>
              <a:buChar char="•"/>
            </a:pPr>
            <a:r>
              <a:rPr lang="en-GB" sz="1800" dirty="0"/>
              <a:t>Bring Your Own Device (BYOD) Policy</a:t>
            </a:r>
          </a:p>
          <a:p>
            <a:pPr lvl="1">
              <a:buFont typeface="Arial" panose="020B0604020202020204" pitchFamily="34" charset="0"/>
              <a:buChar char="•"/>
            </a:pPr>
            <a:endParaRPr lang="en-US" altLang="en-US" sz="1800" dirty="0"/>
          </a:p>
          <a:p>
            <a:r>
              <a:rPr lang="en-US" altLang="en-US" sz="2000" dirty="0"/>
              <a:t>Issue-Specific Security Policy (ISSP)</a:t>
            </a:r>
          </a:p>
          <a:p>
            <a:r>
              <a:rPr lang="en-US" altLang="en-US" sz="2000" dirty="0"/>
              <a:t>Systems-Specific Security Policy (</a:t>
            </a:r>
            <a:r>
              <a:rPr lang="en-US" altLang="en-US" sz="2000" dirty="0" err="1"/>
              <a:t>SysSP</a:t>
            </a:r>
            <a:r>
              <a:rPr lang="en-US" altLang="en-US" sz="2000" dirty="0"/>
              <a:t>)</a:t>
            </a:r>
            <a:endParaRPr lang="en-GB" sz="2000" dirty="0"/>
          </a:p>
        </p:txBody>
      </p:sp>
    </p:spTree>
    <p:extLst>
      <p:ext uri="{BB962C8B-B14F-4D97-AF65-F5344CB8AC3E}">
        <p14:creationId xmlns:p14="http://schemas.microsoft.com/office/powerpoint/2010/main" val="63564578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6"/>
          <p:cNvSpPr>
            <a:spLocks noGrp="1" noChangeArrowheads="1"/>
          </p:cNvSpPr>
          <p:nvPr>
            <p:ph type="title"/>
          </p:nvPr>
        </p:nvSpPr>
        <p:spPr/>
        <p:txBody>
          <a:bodyPr anchor="ctr"/>
          <a:lstStyle/>
          <a:p>
            <a:r>
              <a:rPr lang="en-US" altLang="en-US" dirty="0"/>
              <a:t>Policy Management</a:t>
            </a:r>
          </a:p>
        </p:txBody>
      </p:sp>
      <p:sp>
        <p:nvSpPr>
          <p:cNvPr id="43011" name="Content Placeholder 7"/>
          <p:cNvSpPr>
            <a:spLocks noGrp="1" noChangeArrowheads="1"/>
          </p:cNvSpPr>
          <p:nvPr>
            <p:ph idx="1"/>
          </p:nvPr>
        </p:nvSpPr>
        <p:spPr/>
        <p:txBody>
          <a:bodyPr/>
          <a:lstStyle/>
          <a:p>
            <a:pPr>
              <a:spcBef>
                <a:spcPts val="600"/>
              </a:spcBef>
            </a:pPr>
            <a:r>
              <a:rPr lang="en-US" altLang="en-US" sz="2800" dirty="0"/>
              <a:t>Policies must be managed as they constantly change. </a:t>
            </a:r>
          </a:p>
          <a:p>
            <a:pPr>
              <a:spcBef>
                <a:spcPts val="600"/>
              </a:spcBef>
            </a:pPr>
            <a:r>
              <a:rPr lang="en-US" altLang="en-US" sz="2800" dirty="0"/>
              <a:t>To remain viable, security policies must have:</a:t>
            </a:r>
          </a:p>
          <a:p>
            <a:pPr lvl="1">
              <a:spcBef>
                <a:spcPts val="600"/>
              </a:spcBef>
              <a:buFont typeface="Arial" panose="020B0604020202020204" pitchFamily="34" charset="0"/>
              <a:buChar char="•"/>
            </a:pPr>
            <a:r>
              <a:rPr lang="en-US" altLang="en-US" sz="2600" dirty="0"/>
              <a:t>A responsible manager </a:t>
            </a:r>
          </a:p>
          <a:p>
            <a:pPr lvl="1">
              <a:spcBef>
                <a:spcPts val="600"/>
              </a:spcBef>
              <a:buFont typeface="Arial" panose="020B0604020202020204" pitchFamily="34" charset="0"/>
              <a:buChar char="•"/>
            </a:pPr>
            <a:r>
              <a:rPr lang="en-US" altLang="en-US" sz="2600" dirty="0"/>
              <a:t>A schedule of reviews</a:t>
            </a:r>
          </a:p>
          <a:p>
            <a:pPr lvl="1">
              <a:spcBef>
                <a:spcPts val="600"/>
              </a:spcBef>
              <a:buFont typeface="Arial" panose="020B0604020202020204" pitchFamily="34" charset="0"/>
              <a:buChar char="•"/>
            </a:pPr>
            <a:r>
              <a:rPr lang="en-US" altLang="en-US" sz="2600" dirty="0"/>
              <a:t>A method for making recommendations for reviews</a:t>
            </a:r>
          </a:p>
          <a:p>
            <a:pPr lvl="1">
              <a:spcBef>
                <a:spcPts val="600"/>
              </a:spcBef>
              <a:buFont typeface="Arial" panose="020B0604020202020204" pitchFamily="34" charset="0"/>
              <a:buChar char="•"/>
            </a:pPr>
            <a:r>
              <a:rPr lang="en-US" altLang="en-US" sz="2600" dirty="0"/>
              <a:t>A policy issuance and revision date</a:t>
            </a:r>
          </a:p>
          <a:p>
            <a:pPr lvl="1">
              <a:spcBef>
                <a:spcPts val="600"/>
              </a:spcBef>
              <a:buFont typeface="Arial" panose="020B0604020202020204" pitchFamily="34" charset="0"/>
              <a:buChar char="•"/>
            </a:pPr>
            <a:r>
              <a:rPr lang="en-US" altLang="en-US" sz="2600" dirty="0"/>
              <a:t>Automated policy management</a:t>
            </a:r>
          </a:p>
        </p:txBody>
      </p:sp>
    </p:spTree>
    <p:extLst>
      <p:ext uri="{BB962C8B-B14F-4D97-AF65-F5344CB8AC3E}">
        <p14:creationId xmlns:p14="http://schemas.microsoft.com/office/powerpoint/2010/main" val="65771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0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0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301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30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28C85-C825-6BF9-5AC2-2141B728CED8}"/>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247E830F-5F4F-95C2-A941-A8376004BAA3}"/>
              </a:ext>
            </a:extLst>
          </p:cNvPr>
          <p:cNvSpPr>
            <a:spLocks noGrp="1"/>
          </p:cNvSpPr>
          <p:nvPr>
            <p:ph type="title"/>
          </p:nvPr>
        </p:nvSpPr>
        <p:spPr>
          <a:xfrm>
            <a:off x="91440" y="2389909"/>
            <a:ext cx="9052560" cy="1039091"/>
          </a:xfrm>
        </p:spPr>
        <p:txBody>
          <a:bodyPr anchor="ctr">
            <a:noAutofit/>
          </a:bodyPr>
          <a:lstStyle/>
          <a:p>
            <a:r>
              <a:rPr lang="en-US" altLang="en-US" dirty="0"/>
              <a:t>4. </a:t>
            </a:r>
            <a:r>
              <a:rPr lang="en-US" sz="3600" dirty="0"/>
              <a:t>Information Security Blueprint</a:t>
            </a:r>
            <a:endParaRPr lang="en-US" altLang="en-US" dirty="0"/>
          </a:p>
        </p:txBody>
      </p:sp>
    </p:spTree>
    <p:extLst>
      <p:ext uri="{BB962C8B-B14F-4D97-AF65-F5344CB8AC3E}">
        <p14:creationId xmlns:p14="http://schemas.microsoft.com/office/powerpoint/2010/main" val="2757729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6"/>
          <p:cNvSpPr>
            <a:spLocks noGrp="1" noChangeArrowheads="1"/>
          </p:cNvSpPr>
          <p:nvPr>
            <p:ph type="title"/>
          </p:nvPr>
        </p:nvSpPr>
        <p:spPr/>
        <p:txBody>
          <a:bodyPr anchor="ctr"/>
          <a:lstStyle/>
          <a:p>
            <a:r>
              <a:rPr lang="en-US" altLang="en-US" dirty="0"/>
              <a:t>The Information Security Blueprint</a:t>
            </a:r>
          </a:p>
        </p:txBody>
      </p:sp>
      <p:sp>
        <p:nvSpPr>
          <p:cNvPr id="45059" name="Content Placeholder 7"/>
          <p:cNvSpPr>
            <a:spLocks noGrp="1" noChangeArrowheads="1"/>
          </p:cNvSpPr>
          <p:nvPr>
            <p:ph idx="1"/>
          </p:nvPr>
        </p:nvSpPr>
        <p:spPr>
          <a:xfrm>
            <a:off x="328431" y="1066801"/>
            <a:ext cx="8763000" cy="4648200"/>
          </a:xfrm>
        </p:spPr>
        <p:txBody>
          <a:bodyPr>
            <a:normAutofit fontScale="92500" lnSpcReduction="10000"/>
          </a:bodyPr>
          <a:lstStyle/>
          <a:p>
            <a:pPr algn="just">
              <a:spcBef>
                <a:spcPts val="600"/>
              </a:spcBef>
            </a:pPr>
            <a:r>
              <a:rPr lang="en-US" altLang="en-US" sz="2400" dirty="0"/>
              <a:t>Basis for design, selection, and implementation of all security policies, education and training programs, and technological controls.</a:t>
            </a:r>
          </a:p>
          <a:p>
            <a:pPr algn="just">
              <a:spcBef>
                <a:spcPts val="600"/>
              </a:spcBef>
            </a:pPr>
            <a:endParaRPr lang="en-US" altLang="en-US" sz="2400" dirty="0"/>
          </a:p>
          <a:p>
            <a:pPr algn="just">
              <a:spcBef>
                <a:spcPts val="600"/>
              </a:spcBef>
            </a:pPr>
            <a:r>
              <a:rPr lang="en-US" altLang="en-US" sz="2400" dirty="0"/>
              <a:t>Detailed version of security framework (outline of overall information security strategy for organization).</a:t>
            </a:r>
          </a:p>
          <a:p>
            <a:pPr algn="just">
              <a:spcBef>
                <a:spcPts val="600"/>
              </a:spcBef>
            </a:pPr>
            <a:endParaRPr lang="en-US" altLang="en-US" sz="2400" dirty="0"/>
          </a:p>
          <a:p>
            <a:pPr algn="just">
              <a:lnSpc>
                <a:spcPct val="110000"/>
              </a:lnSpc>
              <a:spcBef>
                <a:spcPts val="600"/>
              </a:spcBef>
            </a:pPr>
            <a:r>
              <a:rPr lang="en-US" altLang="en-US" sz="2400" dirty="0"/>
              <a:t>Specifies tasks and the order in which they are to be accomplished.</a:t>
            </a:r>
          </a:p>
          <a:p>
            <a:pPr algn="just">
              <a:lnSpc>
                <a:spcPct val="110000"/>
              </a:lnSpc>
              <a:spcBef>
                <a:spcPts val="600"/>
              </a:spcBef>
            </a:pPr>
            <a:endParaRPr lang="en-US" altLang="en-US" sz="2400" dirty="0"/>
          </a:p>
          <a:p>
            <a:pPr algn="just">
              <a:spcBef>
                <a:spcPts val="600"/>
              </a:spcBef>
            </a:pPr>
            <a:r>
              <a:rPr lang="en-US" altLang="en-US" sz="2400" dirty="0"/>
              <a:t>Should also serve as a scalable, upgradeable, and comprehensive plan for the current and future information security needs.</a:t>
            </a:r>
          </a:p>
        </p:txBody>
      </p:sp>
    </p:spTree>
    <p:extLst>
      <p:ext uri="{BB962C8B-B14F-4D97-AF65-F5344CB8AC3E}">
        <p14:creationId xmlns:p14="http://schemas.microsoft.com/office/powerpoint/2010/main" val="379532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5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05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0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ltLang="en-US"/>
              <a:t>ISO 17799/BS7799</a:t>
            </a:r>
          </a:p>
        </p:txBody>
      </p:sp>
      <p:sp>
        <p:nvSpPr>
          <p:cNvPr id="29699" name="Rectangle 3"/>
          <p:cNvSpPr>
            <a:spLocks noGrp="1" noChangeArrowheads="1"/>
          </p:cNvSpPr>
          <p:nvPr>
            <p:ph idx="1"/>
          </p:nvPr>
        </p:nvSpPr>
        <p:spPr/>
        <p:txBody>
          <a:bodyPr/>
          <a:lstStyle/>
          <a:p>
            <a:r>
              <a:rPr lang="en-US" altLang="en-US" dirty="0"/>
              <a:t>One of the most widely referenced and often discussed security blueprints</a:t>
            </a:r>
          </a:p>
          <a:p>
            <a:pPr marL="0" indent="0">
              <a:buNone/>
            </a:pPr>
            <a:r>
              <a:rPr lang="en-US" altLang="en-US" dirty="0"/>
              <a:t> </a:t>
            </a:r>
          </a:p>
          <a:p>
            <a:r>
              <a:rPr lang="en-US" altLang="en-US" dirty="0"/>
              <a:t>Framework for information security that states organizational security policy is needed to provide management direction and support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152400"/>
            <a:ext cx="8835902" cy="685800"/>
          </a:xfrm>
        </p:spPr>
        <p:txBody>
          <a:bodyPr anchor="ctr">
            <a:noAutofit/>
          </a:bodyPr>
          <a:lstStyle/>
          <a:p>
            <a:pPr marL="0" indent="0">
              <a:lnSpc>
                <a:spcPct val="100000"/>
              </a:lnSpc>
              <a:spcBef>
                <a:spcPts val="0"/>
              </a:spcBef>
              <a:tabLst>
                <a:tab pos="4397375" algn="l"/>
              </a:tabLst>
            </a:pPr>
            <a:r>
              <a:rPr lang="en-US" dirty="0"/>
              <a:t>ISO/IEC 27001:2013 major process steps</a:t>
            </a:r>
          </a:p>
        </p:txBody>
      </p:sp>
      <p:pic>
        <p:nvPicPr>
          <p:cNvPr id="2" name="Picture 1" descr="An illustration consists of four blocks. The first block is labeled as, “Communication with interested parties and records of communication.” The second block is labeled as, “Step.” The various steps below the heading reads as, “Obtain management support, Establish the project (optional), Identify requirements, Define scope, management intention responsibilities, Implement support procedures, Design the process of risk assessment and treatment, Perform risk assessment and treatment, Implement all required controls, Perform training and awareness programs, Operate the ISMS, Conduct internal audit, Management review, Stage 1 certification audit* (Doc review), Stage 2 certification audit* (Main audit).” Several horizontal arrows pointing both sides are shown between first block and second block. Several arrows points from Step to the third block labeled as, “Deliverables.” The various steps below the Deliverables reads as, “Project plan (optional) Budget: Human Resources plan, List of interested parties, legal, regulatory and contractual requirements, Information security policy and scope document information security objectives, Procedures for document control, internal audit, corrective action (optional),Risk assessment methodology, risk acceptance criteria, Risk assessment table, risk treatment table, risk assessment and treatment report, Statement of applicability, Risk treatment plan; acceptance of residual risks, Records of implementation, Training records, Various records required by ISMS documentation, Internal audit report; corrective actions, Management review minutes, Stage 1 audit report; corrective actions*, Stage 2 audit report; corrective actions*.” The fourth block is labeled as, “Monitoring and measurement and records of the results.” Several arrows points from third block to fourth block.&#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914400"/>
            <a:ext cx="3723738" cy="4009225"/>
          </a:xfrm>
          <a:prstGeom prst="rect">
            <a:avLst/>
          </a:prstGeom>
        </p:spPr>
      </p:pic>
      <p:sp>
        <p:nvSpPr>
          <p:cNvPr id="3" name="Content Placeholder 2"/>
          <p:cNvSpPr>
            <a:spLocks noGrp="1"/>
          </p:cNvSpPr>
          <p:nvPr>
            <p:ph sz="quarter" idx="10"/>
          </p:nvPr>
        </p:nvSpPr>
        <p:spPr>
          <a:xfrm>
            <a:off x="226951" y="5020373"/>
            <a:ext cx="8686800" cy="711482"/>
          </a:xfrm>
        </p:spPr>
        <p:txBody>
          <a:bodyPr>
            <a:normAutofit/>
          </a:bodyPr>
          <a:lstStyle/>
          <a:p>
            <a:pPr marL="0" indent="0">
              <a:buNone/>
            </a:pPr>
            <a:r>
              <a:rPr lang="en-US" sz="2000" dirty="0"/>
              <a:t>Source: 27001 Academy: ISO 27001 and ISO 22301 Online Consultation Center</a:t>
            </a:r>
            <a:endParaRPr lang="en-US" sz="2000" baseline="30000" dirty="0"/>
          </a:p>
          <a:p>
            <a:endParaRPr lang="en-US" sz="2000" dirty="0"/>
          </a:p>
        </p:txBody>
      </p:sp>
    </p:spTree>
    <p:extLst>
      <p:ext uri="{BB962C8B-B14F-4D97-AF65-F5344CB8AC3E}">
        <p14:creationId xmlns:p14="http://schemas.microsoft.com/office/powerpoint/2010/main" val="98920276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6">
            <a:extLst>
              <a:ext uri="{FF2B5EF4-FFF2-40B4-BE49-F238E27FC236}">
                <a16:creationId xmlns:a16="http://schemas.microsoft.com/office/drawing/2014/main" id="{D832AA14-A174-8D19-3BBF-34C25363E2FB}"/>
              </a:ext>
            </a:extLst>
          </p:cNvPr>
          <p:cNvSpPr>
            <a:spLocks noGrp="1" noChangeArrowheads="1"/>
          </p:cNvSpPr>
          <p:nvPr>
            <p:ph type="title"/>
          </p:nvPr>
        </p:nvSpPr>
        <p:spPr/>
        <p:txBody>
          <a:bodyPr/>
          <a:lstStyle/>
          <a:p>
            <a:r>
              <a:rPr lang="en-US" altLang="en-US" dirty="0"/>
              <a:t>NIST Security Models</a:t>
            </a:r>
          </a:p>
        </p:txBody>
      </p:sp>
      <p:sp>
        <p:nvSpPr>
          <p:cNvPr id="51202" name="Rectangle 7">
            <a:extLst>
              <a:ext uri="{FF2B5EF4-FFF2-40B4-BE49-F238E27FC236}">
                <a16:creationId xmlns:a16="http://schemas.microsoft.com/office/drawing/2014/main" id="{F35F46C9-B06C-284A-C0FB-30A82407714E}"/>
              </a:ext>
            </a:extLst>
          </p:cNvPr>
          <p:cNvSpPr>
            <a:spLocks noGrp="1" noChangeArrowheads="1"/>
          </p:cNvSpPr>
          <p:nvPr>
            <p:ph type="body" idx="1"/>
          </p:nvPr>
        </p:nvSpPr>
        <p:spPr/>
        <p:txBody>
          <a:bodyPr>
            <a:normAutofit/>
          </a:bodyPr>
          <a:lstStyle/>
          <a:p>
            <a:r>
              <a:rPr lang="en-US" altLang="en-US" sz="2400" dirty="0"/>
              <a:t>Documents available from Computer Security Resource Center of NIST</a:t>
            </a:r>
          </a:p>
          <a:p>
            <a:endParaRPr lang="en-US" altLang="en-US" sz="2400" dirty="0"/>
          </a:p>
          <a:p>
            <a:pPr lvl="1"/>
            <a:r>
              <a:rPr lang="en-US" altLang="en-US" sz="2000" dirty="0"/>
              <a:t>SP 800-12, </a:t>
            </a:r>
            <a:r>
              <a:rPr lang="en-US" altLang="en-US" sz="2000" i="1" dirty="0"/>
              <a:t>The Computer Security Handbook</a:t>
            </a:r>
            <a:endParaRPr lang="en-US" altLang="en-US" sz="2000" dirty="0"/>
          </a:p>
          <a:p>
            <a:pPr lvl="1"/>
            <a:r>
              <a:rPr lang="en-US" altLang="en-US" sz="2000" dirty="0"/>
              <a:t>SP 800-14, </a:t>
            </a:r>
            <a:r>
              <a:rPr lang="en-US" altLang="en-US" sz="2000" i="1" dirty="0"/>
              <a:t>Generally Accepted Principles and Practices for Securing IT Systems</a:t>
            </a:r>
            <a:r>
              <a:rPr lang="en-US" altLang="en-US" sz="2000" dirty="0"/>
              <a:t> </a:t>
            </a:r>
          </a:p>
          <a:p>
            <a:pPr lvl="1"/>
            <a:r>
              <a:rPr lang="en-US" altLang="en-US" sz="2000" dirty="0"/>
              <a:t>SP 800-18, </a:t>
            </a:r>
            <a:r>
              <a:rPr lang="en-US" altLang="en-US" sz="2000" i="1" dirty="0"/>
              <a:t>The Guide for Developing Security Plans for IT Systems </a:t>
            </a:r>
            <a:endParaRPr lang="en-US" altLang="en-US" sz="2000" dirty="0"/>
          </a:p>
          <a:p>
            <a:pPr lvl="1"/>
            <a:r>
              <a:rPr lang="en-US" altLang="en-US" sz="2000" dirty="0"/>
              <a:t>SP 800-26, </a:t>
            </a:r>
            <a:r>
              <a:rPr lang="en-US" altLang="en-US" sz="2000" i="1" dirty="0"/>
              <a:t>Security Self-Assessment Guide for Information Technology Systems</a:t>
            </a:r>
          </a:p>
          <a:p>
            <a:pPr lvl="1"/>
            <a:r>
              <a:rPr lang="en-US" altLang="en-US" sz="2000" dirty="0"/>
              <a:t>SP 800-30, </a:t>
            </a:r>
            <a:r>
              <a:rPr lang="en-US" altLang="en-US" sz="2000" i="1" dirty="0"/>
              <a:t>Risk Management Guide for Information Technology Systems</a:t>
            </a:r>
          </a:p>
        </p:txBody>
      </p:sp>
      <p:sp>
        <p:nvSpPr>
          <p:cNvPr id="51203" name="Footer Placeholder 4">
            <a:extLst>
              <a:ext uri="{FF2B5EF4-FFF2-40B4-BE49-F238E27FC236}">
                <a16:creationId xmlns:a16="http://schemas.microsoft.com/office/drawing/2014/main" id="{35AFEC49-EDC2-D030-A0F9-DBB401BA0775}"/>
              </a:ext>
            </a:extLst>
          </p:cNvPr>
          <p:cNvSpPr>
            <a:spLocks noGrp="1"/>
          </p:cNvSpPr>
          <p:nvPr>
            <p:ph type="ftr" sz="quarter" idx="10"/>
          </p:nvPr>
        </p:nvSpPr>
        <p:spPr bwMode="auto">
          <a:xfrm>
            <a:off x="533400" y="6324600"/>
            <a:ext cx="5867400" cy="3810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1" fontAlgn="base" hangingPunct="1">
              <a:spcBef>
                <a:spcPct val="0"/>
              </a:spcBef>
              <a:spcAft>
                <a:spcPct val="0"/>
              </a:spcAft>
              <a:defRPr sz="1400" kern="1200">
                <a:solidFill>
                  <a:srgbClr val="222222"/>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r>
              <a:rPr lang="en-US"/>
              <a:t>Principals of Information Security, Fourth Edition</a:t>
            </a:r>
            <a:endParaRPr lang="en-US" altLang="en-US" sz="1400"/>
          </a:p>
        </p:txBody>
      </p:sp>
      <p:sp>
        <p:nvSpPr>
          <p:cNvPr id="51204" name="Slide Number Placeholder 5">
            <a:extLst>
              <a:ext uri="{FF2B5EF4-FFF2-40B4-BE49-F238E27FC236}">
                <a16:creationId xmlns:a16="http://schemas.microsoft.com/office/drawing/2014/main" id="{71A424D1-8129-B165-7BB4-DC4B29FE31F1}"/>
              </a:ext>
            </a:extLst>
          </p:cNvPr>
          <p:cNvSpPr>
            <a:spLocks noGrp="1"/>
          </p:cNvSpPr>
          <p:nvPr>
            <p:ph type="sldNum" sz="quarter" idx="11"/>
          </p:nvPr>
        </p:nvSpPr>
        <p:spPr bwMode="auto">
          <a:xfrm>
            <a:off x="6553200" y="6324600"/>
            <a:ext cx="2057400" cy="3810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r" rtl="0" eaLnBrk="1" fontAlgn="base" hangingPunct="1">
              <a:spcBef>
                <a:spcPct val="0"/>
              </a:spcBef>
              <a:spcAft>
                <a:spcPct val="0"/>
              </a:spcAft>
              <a:defRPr sz="1400" kern="1200">
                <a:solidFill>
                  <a:srgbClr val="222222"/>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fld id="{410B3A34-53C8-9F42-A17B-0ADC1E084C77}" type="slidenum">
              <a:rPr lang="en-US" altLang="en-US" smtClean="0"/>
              <a:pPr>
                <a:spcBef>
                  <a:spcPct val="0"/>
                </a:spcBef>
                <a:buFontTx/>
                <a:buNone/>
              </a:pPr>
              <a:t>25</a:t>
            </a:fld>
            <a:endParaRPr lang="en-US" altLang="en-US" sz="14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a:t>NIST Special Publication 800-14</a:t>
            </a:r>
          </a:p>
        </p:txBody>
      </p:sp>
      <p:sp>
        <p:nvSpPr>
          <p:cNvPr id="33795" name="Rectangle 3"/>
          <p:cNvSpPr>
            <a:spLocks noGrp="1" noChangeArrowheads="1"/>
          </p:cNvSpPr>
          <p:nvPr>
            <p:ph idx="1"/>
          </p:nvPr>
        </p:nvSpPr>
        <p:spPr/>
        <p:txBody>
          <a:bodyPr>
            <a:normAutofit/>
          </a:bodyPr>
          <a:lstStyle/>
          <a:p>
            <a:r>
              <a:rPr lang="en-US" altLang="en-US"/>
              <a:t>Security supports mission of organization; is an integral element of sound management</a:t>
            </a:r>
          </a:p>
          <a:p>
            <a:r>
              <a:rPr lang="en-US" altLang="en-US"/>
              <a:t>Security should be cost-effective; owners have security responsibilities outside their own organizations</a:t>
            </a:r>
          </a:p>
          <a:p>
            <a:r>
              <a:rPr lang="en-US" altLang="en-US"/>
              <a:t>Security responsibilities and accountability should be made explicit; security requires a comprehensive and integrated approach</a:t>
            </a:r>
          </a:p>
          <a:p>
            <a:r>
              <a:rPr lang="en-US" altLang="en-US"/>
              <a:t>Security should be periodically reassessed; security is constrained by societal factors</a:t>
            </a:r>
          </a:p>
          <a:p>
            <a:r>
              <a:rPr lang="en-US" altLang="en-US"/>
              <a:t>33 Principles enumerated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9169" y="152400"/>
            <a:ext cx="8032638" cy="632974"/>
          </a:xfrm>
        </p:spPr>
        <p:txBody>
          <a:bodyPr>
            <a:normAutofit fontScale="90000"/>
          </a:bodyPr>
          <a:lstStyle/>
          <a:p>
            <a:r>
              <a:rPr lang="en-US" altLang="en-US" dirty="0"/>
              <a:t>Security Frameworks</a:t>
            </a:r>
            <a:endParaRPr lang="en-GB" dirty="0"/>
          </a:p>
        </p:txBody>
      </p:sp>
      <p:sp>
        <p:nvSpPr>
          <p:cNvPr id="3" name="Content Placeholder 2"/>
          <p:cNvSpPr>
            <a:spLocks noGrp="1"/>
          </p:cNvSpPr>
          <p:nvPr>
            <p:ph sz="quarter" idx="10"/>
          </p:nvPr>
        </p:nvSpPr>
        <p:spPr>
          <a:xfrm>
            <a:off x="398407" y="1143000"/>
            <a:ext cx="8153400" cy="3657600"/>
          </a:xfrm>
        </p:spPr>
        <p:txBody>
          <a:bodyPr/>
          <a:lstStyle/>
          <a:p>
            <a:r>
              <a:rPr lang="en-US" altLang="en-US" dirty="0"/>
              <a:t>The ISO 27000 Series</a:t>
            </a:r>
          </a:p>
          <a:p>
            <a:r>
              <a:rPr lang="en-US" altLang="en-US" dirty="0"/>
              <a:t>NIST Security Models</a:t>
            </a:r>
          </a:p>
          <a:p>
            <a:r>
              <a:rPr lang="en-US" altLang="en-US" sz="2400" dirty="0"/>
              <a:t>Computer Emergency Response Team Coordination Center (CERT/CC)</a:t>
            </a:r>
          </a:p>
          <a:p>
            <a:r>
              <a:rPr lang="en-US" altLang="en-US" sz="2400" dirty="0"/>
              <a:t>International Association of Professional Security Consultants</a:t>
            </a:r>
          </a:p>
          <a:p>
            <a:endParaRPr lang="en-US" altLang="en-US" dirty="0"/>
          </a:p>
          <a:p>
            <a:endParaRPr lang="en-US" altLang="en-US" dirty="0"/>
          </a:p>
          <a:p>
            <a:endParaRPr lang="en-GB" dirty="0"/>
          </a:p>
        </p:txBody>
      </p:sp>
    </p:spTree>
    <p:extLst>
      <p:ext uri="{BB962C8B-B14F-4D97-AF65-F5344CB8AC3E}">
        <p14:creationId xmlns:p14="http://schemas.microsoft.com/office/powerpoint/2010/main" val="133817874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F7795-4802-9E46-636A-B820E58F3173}"/>
            </a:ext>
          </a:extLst>
        </p:cNvPr>
        <p:cNvGrpSpPr/>
        <p:nvPr/>
      </p:nvGrpSpPr>
      <p:grpSpPr>
        <a:xfrm>
          <a:off x="0" y="0"/>
          <a:ext cx="0" cy="0"/>
          <a:chOff x="0" y="0"/>
          <a:chExt cx="0" cy="0"/>
        </a:xfrm>
      </p:grpSpPr>
      <p:sp>
        <p:nvSpPr>
          <p:cNvPr id="19458" name="Title 1">
            <a:extLst>
              <a:ext uri="{FF2B5EF4-FFF2-40B4-BE49-F238E27FC236}">
                <a16:creationId xmlns:a16="http://schemas.microsoft.com/office/drawing/2014/main" id="{C1B317F8-B395-832E-2D5C-E3916B948917}"/>
              </a:ext>
            </a:extLst>
          </p:cNvPr>
          <p:cNvSpPr>
            <a:spLocks noGrp="1"/>
          </p:cNvSpPr>
          <p:nvPr>
            <p:ph type="title"/>
          </p:nvPr>
        </p:nvSpPr>
        <p:spPr>
          <a:xfrm>
            <a:off x="91440" y="2389909"/>
            <a:ext cx="9052560" cy="1039091"/>
          </a:xfrm>
        </p:spPr>
        <p:txBody>
          <a:bodyPr anchor="ctr">
            <a:noAutofit/>
          </a:bodyPr>
          <a:lstStyle/>
          <a:p>
            <a:r>
              <a:rPr lang="en-US" altLang="en-US" dirty="0"/>
              <a:t>5. Security Architecture </a:t>
            </a:r>
            <a:br>
              <a:rPr lang="en-US" altLang="en-US" dirty="0"/>
            </a:br>
            <a:br>
              <a:rPr lang="en-US" altLang="en-US" dirty="0"/>
            </a:br>
            <a:r>
              <a:rPr lang="en-US" sz="2400" dirty="0"/>
              <a:t>(Policy &amp; Law, Contingency Planning, Education &amp; Training) </a:t>
            </a:r>
            <a:endParaRPr lang="en-US" altLang="en-US" dirty="0"/>
          </a:p>
        </p:txBody>
      </p:sp>
    </p:spTree>
    <p:extLst>
      <p:ext uri="{BB962C8B-B14F-4D97-AF65-F5344CB8AC3E}">
        <p14:creationId xmlns:p14="http://schemas.microsoft.com/office/powerpoint/2010/main" val="2602951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6">
            <a:extLst>
              <a:ext uri="{FF2B5EF4-FFF2-40B4-BE49-F238E27FC236}">
                <a16:creationId xmlns:a16="http://schemas.microsoft.com/office/drawing/2014/main" id="{095EFE67-607A-E861-DD6E-D07C0776D899}"/>
              </a:ext>
            </a:extLst>
          </p:cNvPr>
          <p:cNvSpPr>
            <a:spLocks noGrp="1" noChangeArrowheads="1"/>
          </p:cNvSpPr>
          <p:nvPr>
            <p:ph type="title"/>
          </p:nvPr>
        </p:nvSpPr>
        <p:spPr/>
        <p:txBody>
          <a:bodyPr/>
          <a:lstStyle/>
          <a:p>
            <a:r>
              <a:rPr lang="en-US" altLang="en-US"/>
              <a:t>Design of Security Architecture</a:t>
            </a:r>
          </a:p>
        </p:txBody>
      </p:sp>
      <p:sp>
        <p:nvSpPr>
          <p:cNvPr id="59394" name="Rectangle 7">
            <a:extLst>
              <a:ext uri="{FF2B5EF4-FFF2-40B4-BE49-F238E27FC236}">
                <a16:creationId xmlns:a16="http://schemas.microsoft.com/office/drawing/2014/main" id="{D163F123-CE52-29CE-6710-4C23FAF10028}"/>
              </a:ext>
            </a:extLst>
          </p:cNvPr>
          <p:cNvSpPr>
            <a:spLocks noGrp="1" noChangeArrowheads="1"/>
          </p:cNvSpPr>
          <p:nvPr>
            <p:ph type="body" idx="1"/>
          </p:nvPr>
        </p:nvSpPr>
        <p:spPr/>
        <p:txBody>
          <a:bodyPr>
            <a:normAutofit/>
          </a:bodyPr>
          <a:lstStyle/>
          <a:p>
            <a:r>
              <a:rPr lang="en-US" altLang="en-US" sz="2800" dirty="0"/>
              <a:t>Spheres of security: foundation of the security framework</a:t>
            </a:r>
          </a:p>
          <a:p>
            <a:r>
              <a:rPr lang="en-US" altLang="en-US" sz="2800" b="1" u="sng" dirty="0"/>
              <a:t>Levels of controls</a:t>
            </a:r>
          </a:p>
          <a:p>
            <a:pPr lvl="1"/>
            <a:r>
              <a:rPr lang="en-US" altLang="en-US" sz="2200" b="1" dirty="0"/>
              <a:t>Management controls : </a:t>
            </a:r>
            <a:r>
              <a:rPr lang="en-US" altLang="en-US" sz="2200" dirty="0"/>
              <a:t>cover security processes designed by strategic planners and performed by security administration</a:t>
            </a:r>
          </a:p>
          <a:p>
            <a:pPr lvl="1"/>
            <a:r>
              <a:rPr lang="en-US" altLang="en-US" sz="2200" b="1" dirty="0"/>
              <a:t>Operational controls </a:t>
            </a:r>
            <a:r>
              <a:rPr lang="en-US" altLang="en-US" sz="2200" dirty="0"/>
              <a:t>deal with operational functionality of security in organization</a:t>
            </a:r>
          </a:p>
          <a:p>
            <a:pPr lvl="1"/>
            <a:r>
              <a:rPr lang="en-US" altLang="en-US" sz="2200" b="1" dirty="0"/>
              <a:t>Technical controls </a:t>
            </a:r>
            <a:r>
              <a:rPr lang="en-US" altLang="en-US" sz="2200" dirty="0"/>
              <a:t>address tactical and technical implementations related to designing and implementing security in organization</a:t>
            </a:r>
          </a:p>
        </p:txBody>
      </p:sp>
      <p:sp>
        <p:nvSpPr>
          <p:cNvPr id="59395" name="Footer Placeholder 4">
            <a:extLst>
              <a:ext uri="{FF2B5EF4-FFF2-40B4-BE49-F238E27FC236}">
                <a16:creationId xmlns:a16="http://schemas.microsoft.com/office/drawing/2014/main" id="{1A18B5BB-2002-C7C0-CCBC-44C7DC6335CA}"/>
              </a:ext>
            </a:extLst>
          </p:cNvPr>
          <p:cNvSpPr>
            <a:spLocks noGrp="1"/>
          </p:cNvSpPr>
          <p:nvPr>
            <p:ph type="ftr" sz="quarter" idx="10"/>
          </p:nvPr>
        </p:nvSpPr>
        <p:spPr bwMode="auto">
          <a:xfrm>
            <a:off x="533400" y="6324600"/>
            <a:ext cx="5867400" cy="3810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1" fontAlgn="base" hangingPunct="1">
              <a:spcBef>
                <a:spcPct val="0"/>
              </a:spcBef>
              <a:spcAft>
                <a:spcPct val="0"/>
              </a:spcAft>
              <a:defRPr sz="1400" kern="1200">
                <a:solidFill>
                  <a:srgbClr val="222222"/>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r>
              <a:rPr lang="en-US"/>
              <a:t>Principals of Information Security, Fourth Edition</a:t>
            </a:r>
            <a:endParaRPr lang="en-US" altLang="en-US" sz="1400"/>
          </a:p>
        </p:txBody>
      </p:sp>
      <p:sp>
        <p:nvSpPr>
          <p:cNvPr id="59396" name="Slide Number Placeholder 5">
            <a:extLst>
              <a:ext uri="{FF2B5EF4-FFF2-40B4-BE49-F238E27FC236}">
                <a16:creationId xmlns:a16="http://schemas.microsoft.com/office/drawing/2014/main" id="{1C32B0DF-7EE1-BB16-5F02-4A83EE5A1AC1}"/>
              </a:ext>
            </a:extLst>
          </p:cNvPr>
          <p:cNvSpPr>
            <a:spLocks noGrp="1"/>
          </p:cNvSpPr>
          <p:nvPr>
            <p:ph type="sldNum" sz="quarter" idx="11"/>
          </p:nvPr>
        </p:nvSpPr>
        <p:spPr bwMode="auto">
          <a:xfrm>
            <a:off x="6553200" y="6324600"/>
            <a:ext cx="2057400" cy="3810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r" rtl="0" eaLnBrk="1" fontAlgn="base" hangingPunct="1">
              <a:spcBef>
                <a:spcPct val="0"/>
              </a:spcBef>
              <a:spcAft>
                <a:spcPct val="0"/>
              </a:spcAft>
              <a:defRPr sz="1400" kern="1200">
                <a:solidFill>
                  <a:srgbClr val="222222"/>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ct val="0"/>
              </a:spcBef>
              <a:buFontTx/>
              <a:buNone/>
            </a:pPr>
            <a:fld id="{410B3A34-53C8-9F42-A17B-0ADC1E084C77}" type="slidenum">
              <a:rPr lang="en-US" altLang="en-US" smtClean="0"/>
              <a:pPr>
                <a:spcBef>
                  <a:spcPct val="0"/>
                </a:spcBef>
                <a:buFontTx/>
                <a:buNone/>
              </a:pPr>
              <a:t>29</a:t>
            </a:fld>
            <a:endParaRPr lang="en-US" altLang="en-US" sz="1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Footer Placeholder 4">
            <a:extLst>
              <a:ext uri="{FF2B5EF4-FFF2-40B4-BE49-F238E27FC236}">
                <a16:creationId xmlns:a16="http://schemas.microsoft.com/office/drawing/2014/main" id="{A8FE2F3E-43F2-B45F-B9FE-658902BD8F58}"/>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1400"/>
              <a:t>Principles of Information Security, Fourth Edition</a:t>
            </a:r>
          </a:p>
        </p:txBody>
      </p:sp>
      <p:sp>
        <p:nvSpPr>
          <p:cNvPr id="61442" name="Slide Number Placeholder 5">
            <a:extLst>
              <a:ext uri="{FF2B5EF4-FFF2-40B4-BE49-F238E27FC236}">
                <a16:creationId xmlns:a16="http://schemas.microsoft.com/office/drawing/2014/main" id="{7A3E03C8-369C-9FA6-92B8-9684F9B964FA}"/>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1400"/>
              <a:t> </a:t>
            </a:r>
            <a:fld id="{981AAC08-31AD-2442-A855-61F24AA33903}" type="slidenum">
              <a:rPr lang="en-US" altLang="en-US" sz="1400"/>
              <a:pPr>
                <a:spcBef>
                  <a:spcPct val="0"/>
                </a:spcBef>
                <a:buFontTx/>
                <a:buNone/>
              </a:pPr>
              <a:t>30</a:t>
            </a:fld>
            <a:endParaRPr lang="en-US" altLang="en-US" sz="1400"/>
          </a:p>
        </p:txBody>
      </p:sp>
      <p:pic>
        <p:nvPicPr>
          <p:cNvPr id="61443" name="Picture 6">
            <a:extLst>
              <a:ext uri="{FF2B5EF4-FFF2-40B4-BE49-F238E27FC236}">
                <a16:creationId xmlns:a16="http://schemas.microsoft.com/office/drawing/2014/main" id="{379367F0-1E4E-B128-C569-9D44621E3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4" name="Rectangle 3">
            <a:extLst>
              <a:ext uri="{FF2B5EF4-FFF2-40B4-BE49-F238E27FC236}">
                <a16:creationId xmlns:a16="http://schemas.microsoft.com/office/drawing/2014/main" id="{101C5FA3-79D4-32D8-5DC6-13FB05A65A5B}"/>
              </a:ext>
            </a:extLst>
          </p:cNvPr>
          <p:cNvSpPr>
            <a:spLocks noChangeArrowheads="1"/>
          </p:cNvSpPr>
          <p:nvPr/>
        </p:nvSpPr>
        <p:spPr bwMode="auto">
          <a:xfrm>
            <a:off x="2938463" y="5927725"/>
            <a:ext cx="33131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2600">
                <a:solidFill>
                  <a:srgbClr val="222222"/>
                </a:solidFill>
                <a:latin typeface="Arial" panose="020B0604020202020204" pitchFamily="34" charset="0"/>
              </a:defRPr>
            </a:lvl1pPr>
            <a:lvl2pPr marL="742950" indent="-285750">
              <a:spcBef>
                <a:spcPct val="20000"/>
              </a:spcBef>
              <a:buChar char="–"/>
              <a:defRPr sz="2400">
                <a:solidFill>
                  <a:srgbClr val="222222"/>
                </a:solidFill>
                <a:latin typeface="Arial" panose="020B0604020202020204" pitchFamily="34" charset="0"/>
              </a:defRPr>
            </a:lvl2pPr>
            <a:lvl3pPr marL="1143000" indent="-228600">
              <a:spcBef>
                <a:spcPct val="20000"/>
              </a:spcBef>
              <a:buChar char="•"/>
              <a:defRPr sz="2200">
                <a:solidFill>
                  <a:srgbClr val="222222"/>
                </a:solidFill>
                <a:latin typeface="Arial" panose="020B0604020202020204" pitchFamily="34" charset="0"/>
              </a:defRPr>
            </a:lvl3pPr>
            <a:lvl4pPr marL="1600200" indent="-228600">
              <a:spcBef>
                <a:spcPct val="20000"/>
              </a:spcBef>
              <a:buChar char="–"/>
              <a:defRPr sz="2200">
                <a:solidFill>
                  <a:srgbClr val="222222"/>
                </a:solidFill>
                <a:latin typeface="Arial" panose="020B0604020202020204" pitchFamily="34"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1800">
                <a:solidFill>
                  <a:schemeClr val="tx1"/>
                </a:solidFill>
              </a:rPr>
              <a:t>Figure 5-8 Spheres of Security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52401"/>
            <a:ext cx="8458200" cy="1219200"/>
          </a:xfrm>
        </p:spPr>
        <p:txBody>
          <a:bodyPr anchor="ctr">
            <a:normAutofit/>
          </a:bodyPr>
          <a:lstStyle/>
          <a:p>
            <a:pPr eaLnBrk="0" fontAlgn="base" hangingPunct="0">
              <a:spcBef>
                <a:spcPct val="30000"/>
              </a:spcBef>
              <a:spcAft>
                <a:spcPct val="0"/>
              </a:spcAft>
              <a:defRPr/>
            </a:pPr>
            <a:r>
              <a:rPr lang="en-US" dirty="0"/>
              <a:t>Components of contingency planning</a:t>
            </a:r>
            <a:endParaRPr lang="en-US" altLang="en-US" dirty="0"/>
          </a:p>
        </p:txBody>
      </p:sp>
      <p:pic>
        <p:nvPicPr>
          <p:cNvPr id="5122" name="Picture 2" descr="An illustration shows a box labeled as, “Contingency planning” points to the box labeled as, “Business impact analysis” which in turn is classified into, “Incident response, Disaster recovery and Business continuity.” The Disaster recovery and Business continuity together are marked by a dotted rectangular box. It is labeled as, “Business resumption planning.”&#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9506" y="1604851"/>
            <a:ext cx="6764989" cy="395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5652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19169" y="228600"/>
            <a:ext cx="7939031" cy="1133037"/>
          </a:xfrm>
        </p:spPr>
        <p:txBody>
          <a:bodyPr anchor="ctr">
            <a:noAutofit/>
          </a:bodyPr>
          <a:lstStyle/>
          <a:p>
            <a:pPr eaLnBrk="0" fontAlgn="base" hangingPunct="0">
              <a:spcBef>
                <a:spcPct val="30000"/>
              </a:spcBef>
              <a:spcAft>
                <a:spcPct val="0"/>
              </a:spcAft>
              <a:defRPr/>
            </a:pPr>
            <a:r>
              <a:rPr lang="en-US" dirty="0"/>
              <a:t>Major steps in contingency planning</a:t>
            </a:r>
            <a:endParaRPr lang="en-US" baseline="30000" dirty="0"/>
          </a:p>
        </p:txBody>
      </p:sp>
      <p:pic>
        <p:nvPicPr>
          <p:cNvPr id="7170" name="Picture 2" descr="An illustration shows the contingency planning. The first step is labeled as, “Form the CP team” points to the second step labeled as, “Develop the CP policy statement” points to the third step labeled as, “Conduct the business impact analysis (BIA)” which consists of three blocks labeled as, “Determine mission/business processes &amp; recover criticality, Identify resource requirements, Identify recovery priorities for system resources.” The third step points to the fourth step labeled as, “Form subordinate planning teams (IR/DR/BC).” The fourth step points to the box labeled as, “Develop subordinate planning policies (IR/DR/BC)” which in turn points to sixth step labeled as, “Integrate the business impact analysis (BIA).” This points to the seventh step labeled as, “Identify preventive controls” which in turn points to eighth step labeled as, “Organize response teams (IR/DR/BC).” This points to ninth step labeled as, “Create response strategies (IR/DR/BC)” which in turn points to the tenth step labeled as, “Develop subordinate plans (IR/DR/BC).” This points to eleventh step labeled as, “Ensure plan testing, training and exercises” which in turn points to “Ensure plan maintenanc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447800"/>
            <a:ext cx="6387064" cy="3918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422723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4"/>
          <p:cNvSpPr>
            <a:spLocks noGrp="1" noChangeArrowheads="1"/>
          </p:cNvSpPr>
          <p:nvPr>
            <p:ph type="title"/>
          </p:nvPr>
        </p:nvSpPr>
        <p:spPr/>
        <p:txBody>
          <a:bodyPr anchor="ctr">
            <a:normAutofit/>
          </a:bodyPr>
          <a:lstStyle/>
          <a:p>
            <a:r>
              <a:rPr lang="en-US" altLang="en-US" dirty="0"/>
              <a:t>Continuity Strategies </a:t>
            </a:r>
          </a:p>
        </p:txBody>
      </p:sp>
      <p:sp>
        <p:nvSpPr>
          <p:cNvPr id="79875" name="Content Placeholder 5"/>
          <p:cNvSpPr>
            <a:spLocks noGrp="1" noChangeArrowheads="1"/>
          </p:cNvSpPr>
          <p:nvPr>
            <p:ph idx="1"/>
          </p:nvPr>
        </p:nvSpPr>
        <p:spPr>
          <a:xfrm>
            <a:off x="190500" y="914401"/>
            <a:ext cx="8763000" cy="4648200"/>
          </a:xfrm>
        </p:spPr>
        <p:txBody>
          <a:bodyPr>
            <a:normAutofit fontScale="70000" lnSpcReduction="20000"/>
          </a:bodyPr>
          <a:lstStyle/>
          <a:p>
            <a:pPr algn="just">
              <a:lnSpc>
                <a:spcPct val="120000"/>
              </a:lnSpc>
            </a:pPr>
            <a:r>
              <a:rPr lang="en-US" altLang="en-US" sz="3700" dirty="0"/>
              <a:t>Incident response plans (IRPs), disaster recovery plans (DRPs), and business continuity plans (BCPs)</a:t>
            </a:r>
          </a:p>
          <a:p>
            <a:pPr algn="just">
              <a:lnSpc>
                <a:spcPct val="120000"/>
              </a:lnSpc>
            </a:pPr>
            <a:r>
              <a:rPr lang="en-US" altLang="en-US" sz="3700" dirty="0"/>
              <a:t>Primary functions of above plans: </a:t>
            </a:r>
          </a:p>
          <a:p>
            <a:pPr lvl="1" algn="just">
              <a:lnSpc>
                <a:spcPct val="120000"/>
              </a:lnSpc>
            </a:pPr>
            <a:r>
              <a:rPr lang="en-US" altLang="en-US" sz="3400" dirty="0"/>
              <a:t>IRP focuses on immediate response; if attack escalates or is disastrous, process changes to DRP and BCP.</a:t>
            </a:r>
          </a:p>
          <a:p>
            <a:pPr lvl="1" algn="just">
              <a:lnSpc>
                <a:spcPct val="120000"/>
              </a:lnSpc>
            </a:pPr>
            <a:r>
              <a:rPr lang="en-US" altLang="en-US" sz="3400" dirty="0"/>
              <a:t>DRP typically focuses on restoring systems after disasters occur; as such, it is closely associated with BCP.</a:t>
            </a:r>
          </a:p>
          <a:p>
            <a:pPr lvl="1" algn="just">
              <a:lnSpc>
                <a:spcPct val="120000"/>
              </a:lnSpc>
            </a:pPr>
            <a:r>
              <a:rPr lang="en-US" altLang="en-US" sz="3400" dirty="0"/>
              <a:t>BCP occurs concurrently with DRP when damage is major or ongoing, requiring more than simple restoration of information and information resources.</a:t>
            </a:r>
          </a:p>
        </p:txBody>
      </p:sp>
    </p:spTree>
    <p:extLst>
      <p:ext uri="{BB962C8B-B14F-4D97-AF65-F5344CB8AC3E}">
        <p14:creationId xmlns:p14="http://schemas.microsoft.com/office/powerpoint/2010/main" val="219838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98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98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98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8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4"/>
          <p:cNvSpPr>
            <a:spLocks noGrp="1" noChangeArrowheads="1"/>
          </p:cNvSpPr>
          <p:nvPr>
            <p:ph type="title"/>
          </p:nvPr>
        </p:nvSpPr>
        <p:spPr/>
        <p:txBody>
          <a:bodyPr anchor="ctr"/>
          <a:lstStyle/>
          <a:p>
            <a:r>
              <a:rPr lang="en-US" altLang="en-US" dirty="0"/>
              <a:t>Crisis Management</a:t>
            </a:r>
          </a:p>
        </p:txBody>
      </p:sp>
      <p:sp>
        <p:nvSpPr>
          <p:cNvPr id="120835" name="Content Placeholder 5"/>
          <p:cNvSpPr>
            <a:spLocks noGrp="1" noChangeArrowheads="1"/>
          </p:cNvSpPr>
          <p:nvPr>
            <p:ph idx="1"/>
          </p:nvPr>
        </p:nvSpPr>
        <p:spPr>
          <a:xfrm>
            <a:off x="190500" y="1047109"/>
            <a:ext cx="8763000" cy="4667892"/>
          </a:xfrm>
        </p:spPr>
        <p:txBody>
          <a:bodyPr>
            <a:normAutofit fontScale="92500" lnSpcReduction="10000"/>
          </a:bodyPr>
          <a:lstStyle/>
          <a:p>
            <a:pPr algn="just">
              <a:spcBef>
                <a:spcPts val="600"/>
              </a:spcBef>
            </a:pPr>
            <a:r>
              <a:rPr lang="en-US" altLang="en-US" sz="3000" dirty="0"/>
              <a:t>Actions taken in response to an emergency should minimize injury/loss of life, preserve organization’s image/market share, and complement disaster recovery/business continuity processes. </a:t>
            </a:r>
          </a:p>
          <a:p>
            <a:pPr algn="just">
              <a:spcBef>
                <a:spcPts val="600"/>
              </a:spcBef>
            </a:pPr>
            <a:r>
              <a:rPr lang="en-US" altLang="en-US" sz="3000" dirty="0"/>
              <a:t>What may truly distinguish an incident from a disaster are the actions of the response teams.</a:t>
            </a:r>
          </a:p>
          <a:p>
            <a:pPr algn="just">
              <a:spcBef>
                <a:spcPts val="600"/>
              </a:spcBef>
            </a:pPr>
            <a:r>
              <a:rPr lang="en-US" altLang="en-US" sz="3000" dirty="0"/>
              <a:t>Disaster recovery personnel must know their roles without any supporting documentation.</a:t>
            </a:r>
          </a:p>
          <a:p>
            <a:pPr lvl="1" algn="just">
              <a:spcBef>
                <a:spcPts val="600"/>
              </a:spcBef>
            </a:pPr>
            <a:r>
              <a:rPr lang="en-US" altLang="en-US" sz="2800" dirty="0"/>
              <a:t>Preparation</a:t>
            </a:r>
          </a:p>
          <a:p>
            <a:pPr lvl="1" algn="just">
              <a:spcBef>
                <a:spcPts val="600"/>
              </a:spcBef>
            </a:pPr>
            <a:r>
              <a:rPr lang="en-US" altLang="en-US" sz="2800" dirty="0"/>
              <a:t>Training</a:t>
            </a:r>
          </a:p>
          <a:p>
            <a:pPr lvl="1" algn="just">
              <a:spcBef>
                <a:spcPts val="600"/>
              </a:spcBef>
            </a:pPr>
            <a:r>
              <a:rPr lang="en-US" altLang="en-US" sz="2800" dirty="0"/>
              <a:t>Rehearsal</a:t>
            </a:r>
          </a:p>
        </p:txBody>
      </p:sp>
    </p:spTree>
    <p:extLst>
      <p:ext uri="{BB962C8B-B14F-4D97-AF65-F5344CB8AC3E}">
        <p14:creationId xmlns:p14="http://schemas.microsoft.com/office/powerpoint/2010/main" val="337924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08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08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08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08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08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08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4"/>
          <p:cNvSpPr>
            <a:spLocks noGrp="1" noChangeArrowheads="1"/>
          </p:cNvSpPr>
          <p:nvPr>
            <p:ph type="title"/>
          </p:nvPr>
        </p:nvSpPr>
        <p:spPr/>
        <p:txBody>
          <a:bodyPr anchor="ctr"/>
          <a:lstStyle/>
          <a:p>
            <a:r>
              <a:rPr lang="en-US" altLang="en-US" dirty="0"/>
              <a:t>The Consolidated Contingency Plan</a:t>
            </a:r>
          </a:p>
        </p:txBody>
      </p:sp>
      <p:sp>
        <p:nvSpPr>
          <p:cNvPr id="126979" name="Content Placeholder 5"/>
          <p:cNvSpPr>
            <a:spLocks noGrp="1" noChangeArrowheads="1"/>
          </p:cNvSpPr>
          <p:nvPr>
            <p:ph idx="1"/>
          </p:nvPr>
        </p:nvSpPr>
        <p:spPr>
          <a:xfrm>
            <a:off x="228600" y="1295401"/>
            <a:ext cx="8763000" cy="4267200"/>
          </a:xfrm>
        </p:spPr>
        <p:txBody>
          <a:bodyPr/>
          <a:lstStyle/>
          <a:p>
            <a:pPr algn="just">
              <a:spcBef>
                <a:spcPts val="600"/>
              </a:spcBef>
            </a:pPr>
            <a:r>
              <a:rPr lang="en-US" altLang="en-US" sz="2800" dirty="0"/>
              <a:t>Single document set approach combines all aspects of contingency policy and plan, incorporating IR, DR, and BC plans.</a:t>
            </a:r>
          </a:p>
          <a:p>
            <a:pPr algn="just">
              <a:spcBef>
                <a:spcPts val="600"/>
              </a:spcBef>
            </a:pPr>
            <a:r>
              <a:rPr lang="en-US" altLang="en-US" sz="2800" dirty="0"/>
              <a:t>Often created and stored electronically, it should be easily accessible by employees in time of need.</a:t>
            </a:r>
          </a:p>
          <a:p>
            <a:pPr lvl="1" algn="just">
              <a:spcBef>
                <a:spcPts val="600"/>
              </a:spcBef>
            </a:pPr>
            <a:r>
              <a:rPr lang="en-US" altLang="en-US" sz="2600" dirty="0"/>
              <a:t>Small- and medium-sized organizations may also store hard copies of the document.</a:t>
            </a:r>
          </a:p>
        </p:txBody>
      </p:sp>
    </p:spTree>
    <p:extLst>
      <p:ext uri="{BB962C8B-B14F-4D97-AF65-F5344CB8AC3E}">
        <p14:creationId xmlns:p14="http://schemas.microsoft.com/office/powerpoint/2010/main" val="2401127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69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69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69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4"/>
          <p:cNvSpPr>
            <a:spLocks noGrp="1" noChangeArrowheads="1"/>
          </p:cNvSpPr>
          <p:nvPr>
            <p:ph type="title"/>
          </p:nvPr>
        </p:nvSpPr>
        <p:spPr/>
        <p:txBody>
          <a:bodyPr anchor="ctr">
            <a:noAutofit/>
          </a:bodyPr>
          <a:lstStyle/>
          <a:p>
            <a:r>
              <a:rPr lang="en-US" altLang="en-US" dirty="0"/>
              <a:t>Security Education, Training, and Awareness Program</a:t>
            </a:r>
          </a:p>
        </p:txBody>
      </p:sp>
      <p:sp>
        <p:nvSpPr>
          <p:cNvPr id="70659" name="Content Placeholder 5"/>
          <p:cNvSpPr>
            <a:spLocks noGrp="1" noChangeArrowheads="1"/>
          </p:cNvSpPr>
          <p:nvPr>
            <p:ph idx="1"/>
          </p:nvPr>
        </p:nvSpPr>
        <p:spPr>
          <a:xfrm>
            <a:off x="228600" y="1295401"/>
            <a:ext cx="8763000" cy="4419600"/>
          </a:xfrm>
        </p:spPr>
        <p:txBody>
          <a:bodyPr>
            <a:normAutofit lnSpcReduction="10000"/>
          </a:bodyPr>
          <a:lstStyle/>
          <a:p>
            <a:pPr algn="just">
              <a:spcBef>
                <a:spcPts val="600"/>
              </a:spcBef>
            </a:pPr>
            <a:r>
              <a:rPr lang="en-US" altLang="en-US" sz="2800" dirty="0"/>
              <a:t>Once general security policy exists, implement security education, training, and awareness (SETA) program. </a:t>
            </a:r>
          </a:p>
          <a:p>
            <a:pPr algn="just">
              <a:spcBef>
                <a:spcPts val="600"/>
              </a:spcBef>
            </a:pPr>
            <a:r>
              <a:rPr lang="en-US" altLang="en-US" sz="2800" dirty="0"/>
              <a:t>SETA is a control measure designed to reduce accidental security breaches.</a:t>
            </a:r>
          </a:p>
          <a:p>
            <a:pPr algn="just">
              <a:spcBef>
                <a:spcPts val="600"/>
              </a:spcBef>
            </a:pPr>
            <a:r>
              <a:rPr lang="en-US" altLang="en-US" sz="2800" dirty="0"/>
              <a:t>The SETA program consists of security education, security training, and security awareness.</a:t>
            </a:r>
          </a:p>
          <a:p>
            <a:pPr algn="just">
              <a:spcBef>
                <a:spcPts val="600"/>
              </a:spcBef>
            </a:pPr>
            <a:r>
              <a:rPr lang="en-US" altLang="en-US" sz="2800" dirty="0"/>
              <a:t>It enhances security by improving awareness, developing skills and knowledge, and building in-depth knowledge.</a:t>
            </a:r>
          </a:p>
        </p:txBody>
      </p:sp>
    </p:spTree>
    <p:extLst>
      <p:ext uri="{BB962C8B-B14F-4D97-AF65-F5344CB8AC3E}">
        <p14:creationId xmlns:p14="http://schemas.microsoft.com/office/powerpoint/2010/main" val="1030534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06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06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06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76200"/>
            <a:ext cx="8032638" cy="609600"/>
          </a:xfrm>
        </p:spPr>
        <p:txBody>
          <a:bodyPr anchor="ctr">
            <a:noAutofit/>
          </a:bodyPr>
          <a:lstStyle/>
          <a:p>
            <a:pPr marL="0" indent="0">
              <a:lnSpc>
                <a:spcPct val="100000"/>
              </a:lnSpc>
              <a:spcBef>
                <a:spcPts val="0"/>
              </a:spcBef>
              <a:tabLst>
                <a:tab pos="4397375" algn="l"/>
              </a:tabLst>
            </a:pPr>
            <a:r>
              <a:rPr lang="en-US" dirty="0"/>
              <a:t>Comparative Framework of SETA</a:t>
            </a:r>
          </a:p>
        </p:txBody>
      </p:sp>
      <p:graphicFrame>
        <p:nvGraphicFramePr>
          <p:cNvPr id="2" name="Table 1"/>
          <p:cNvGraphicFramePr>
            <a:graphicFrameLocks noGrp="1"/>
          </p:cNvGraphicFramePr>
          <p:nvPr>
            <p:extLst>
              <p:ext uri="{D42A27DB-BD31-4B8C-83A1-F6EECF244321}">
                <p14:modId xmlns:p14="http://schemas.microsoft.com/office/powerpoint/2010/main" val="3783199263"/>
              </p:ext>
            </p:extLst>
          </p:nvPr>
        </p:nvGraphicFramePr>
        <p:xfrm>
          <a:off x="473019" y="914400"/>
          <a:ext cx="8305800" cy="4328161"/>
        </p:xfrm>
        <a:graphic>
          <a:graphicData uri="http://schemas.openxmlformats.org/drawingml/2006/table">
            <a:tbl>
              <a:tblPr firstRow="1" bandRow="1">
                <a:tableStyleId>{5940675A-B579-460E-94D1-54222C63F5DA}</a:tableStyleId>
              </a:tblPr>
              <a:tblGrid>
                <a:gridCol w="1905000">
                  <a:extLst>
                    <a:ext uri="{9D8B030D-6E8A-4147-A177-3AD203B41FA5}">
                      <a16:colId xmlns:a16="http://schemas.microsoft.com/office/drawing/2014/main" val="20000"/>
                    </a:ext>
                  </a:extLst>
                </a:gridCol>
                <a:gridCol w="2362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457201">
                <a:tc>
                  <a:txBody>
                    <a:bodyPr/>
                    <a:lstStyle/>
                    <a:p>
                      <a:endParaRPr lang="en-US" sz="1600" b="1" dirty="0">
                        <a:solidFill>
                          <a:schemeClr val="bg1"/>
                        </a:solidFill>
                        <a:latin typeface="Arial" pitchFamily="34" charset="0"/>
                        <a:cs typeface="Arial" pitchFamily="34" charset="0"/>
                      </a:endParaRPr>
                    </a:p>
                  </a:txBody>
                  <a:tcPr anchor="ctr">
                    <a:solidFill>
                      <a:srgbClr val="364162"/>
                    </a:solidFill>
                  </a:tcPr>
                </a:tc>
                <a:tc>
                  <a:txBody>
                    <a:bodyPr/>
                    <a:lstStyle/>
                    <a:p>
                      <a:r>
                        <a:rPr lang="en-US" sz="1600" b="1" dirty="0">
                          <a:solidFill>
                            <a:schemeClr val="bg1"/>
                          </a:solidFill>
                          <a:latin typeface="Arial" pitchFamily="34" charset="0"/>
                          <a:cs typeface="Arial" pitchFamily="34" charset="0"/>
                        </a:rPr>
                        <a:t>Education</a:t>
                      </a:r>
                      <a:r>
                        <a:rPr lang="en-US" sz="1600" b="1" baseline="0" dirty="0">
                          <a:solidFill>
                            <a:schemeClr val="bg1"/>
                          </a:solidFill>
                          <a:latin typeface="Arial" pitchFamily="34" charset="0"/>
                          <a:cs typeface="Arial" pitchFamily="34" charset="0"/>
                        </a:rPr>
                        <a:t> </a:t>
                      </a:r>
                      <a:endParaRPr lang="en-US" sz="1600" b="1" dirty="0">
                        <a:solidFill>
                          <a:schemeClr val="bg1"/>
                        </a:solidFill>
                        <a:latin typeface="Arial" pitchFamily="34" charset="0"/>
                        <a:cs typeface="Arial" pitchFamily="34" charset="0"/>
                      </a:endParaRPr>
                    </a:p>
                  </a:txBody>
                  <a:tcPr anchor="ctr">
                    <a:solidFill>
                      <a:srgbClr val="364162"/>
                    </a:solidFill>
                  </a:tcPr>
                </a:tc>
                <a:tc>
                  <a:txBody>
                    <a:bodyPr/>
                    <a:lstStyle/>
                    <a:p>
                      <a:r>
                        <a:rPr lang="en-US" sz="1600" b="1" dirty="0">
                          <a:solidFill>
                            <a:schemeClr val="bg1"/>
                          </a:solidFill>
                          <a:latin typeface="Arial" pitchFamily="34" charset="0"/>
                          <a:cs typeface="Arial" pitchFamily="34" charset="0"/>
                        </a:rPr>
                        <a:t>Training </a:t>
                      </a:r>
                    </a:p>
                  </a:txBody>
                  <a:tcPr anchor="ctr">
                    <a:solidFill>
                      <a:srgbClr val="364162"/>
                    </a:solidFill>
                  </a:tcPr>
                </a:tc>
                <a:tc>
                  <a:txBody>
                    <a:bodyPr/>
                    <a:lstStyle/>
                    <a:p>
                      <a:r>
                        <a:rPr lang="en-US" sz="1600" b="1" dirty="0">
                          <a:solidFill>
                            <a:schemeClr val="bg1"/>
                          </a:solidFill>
                          <a:latin typeface="Arial" pitchFamily="34" charset="0"/>
                          <a:cs typeface="Arial" pitchFamily="34" charset="0"/>
                        </a:rPr>
                        <a:t>Awareness</a:t>
                      </a:r>
                      <a:r>
                        <a:rPr lang="en-US" sz="1600" b="1" baseline="0" dirty="0">
                          <a:solidFill>
                            <a:schemeClr val="bg1"/>
                          </a:solidFill>
                          <a:latin typeface="Arial" pitchFamily="34" charset="0"/>
                          <a:cs typeface="Arial" pitchFamily="34" charset="0"/>
                        </a:rPr>
                        <a:t> </a:t>
                      </a:r>
                      <a:endParaRPr lang="en-US" sz="1600" b="1" dirty="0">
                        <a:solidFill>
                          <a:schemeClr val="bg1"/>
                        </a:solidFill>
                        <a:latin typeface="Arial" pitchFamily="34" charset="0"/>
                        <a:cs typeface="Arial" pitchFamily="34" charset="0"/>
                      </a:endParaRPr>
                    </a:p>
                  </a:txBody>
                  <a:tcPr anchor="ctr">
                    <a:solidFill>
                      <a:srgbClr val="364162"/>
                    </a:solidFill>
                  </a:tcPr>
                </a:tc>
                <a:extLst>
                  <a:ext uri="{0D108BD9-81ED-4DB2-BD59-A6C34878D82A}">
                    <a16:rowId xmlns:a16="http://schemas.microsoft.com/office/drawing/2014/main" val="10000"/>
                  </a:ext>
                </a:extLst>
              </a:tr>
              <a:tr h="381000">
                <a:tc>
                  <a:txBody>
                    <a:bodyPr/>
                    <a:lstStyle/>
                    <a:p>
                      <a:r>
                        <a:rPr lang="en-US" sz="1600" dirty="0">
                          <a:latin typeface="Arial" pitchFamily="34" charset="0"/>
                          <a:cs typeface="Arial" pitchFamily="34" charset="0"/>
                        </a:rPr>
                        <a:t>Attribute</a:t>
                      </a:r>
                      <a:r>
                        <a:rPr lang="en-US" sz="1600" baseline="0" dirty="0">
                          <a:latin typeface="Arial" pitchFamily="34" charset="0"/>
                          <a:cs typeface="Arial" pitchFamily="34" charset="0"/>
                        </a:rPr>
                        <a:t> </a:t>
                      </a:r>
                      <a:endParaRPr lang="en-US" sz="1600" dirty="0">
                        <a:latin typeface="Arial" pitchFamily="34" charset="0"/>
                        <a:cs typeface="Arial" pitchFamily="34" charset="0"/>
                      </a:endParaRPr>
                    </a:p>
                  </a:txBody>
                  <a:tcPr/>
                </a:tc>
                <a:tc>
                  <a:txBody>
                    <a:bodyPr/>
                    <a:lstStyle/>
                    <a:p>
                      <a:r>
                        <a:rPr lang="en-US" sz="1600" dirty="0">
                          <a:latin typeface="Arial" pitchFamily="34" charset="0"/>
                          <a:cs typeface="Arial" pitchFamily="34" charset="0"/>
                        </a:rPr>
                        <a:t>Why</a:t>
                      </a:r>
                    </a:p>
                  </a:txBody>
                  <a:tcPr/>
                </a:tc>
                <a:tc>
                  <a:txBody>
                    <a:bodyPr/>
                    <a:lstStyle/>
                    <a:p>
                      <a:r>
                        <a:rPr lang="en-US" sz="1600" dirty="0">
                          <a:latin typeface="Arial" pitchFamily="34" charset="0"/>
                          <a:cs typeface="Arial" pitchFamily="34" charset="0"/>
                        </a:rPr>
                        <a:t>How</a:t>
                      </a:r>
                      <a:r>
                        <a:rPr lang="en-US" sz="1600" baseline="0" dirty="0">
                          <a:latin typeface="Arial" pitchFamily="34" charset="0"/>
                          <a:cs typeface="Arial" pitchFamily="34" charset="0"/>
                        </a:rPr>
                        <a:t> </a:t>
                      </a:r>
                      <a:endParaRPr lang="en-US" sz="1600" dirty="0">
                        <a:latin typeface="Arial" pitchFamily="34" charset="0"/>
                        <a:cs typeface="Arial" pitchFamily="34" charset="0"/>
                      </a:endParaRPr>
                    </a:p>
                  </a:txBody>
                  <a:tcPr/>
                </a:tc>
                <a:tc>
                  <a:txBody>
                    <a:bodyPr/>
                    <a:lstStyle/>
                    <a:p>
                      <a:r>
                        <a:rPr lang="en-US" sz="1600" dirty="0">
                          <a:latin typeface="Arial" pitchFamily="34" charset="0"/>
                          <a:cs typeface="Arial" pitchFamily="34" charset="0"/>
                        </a:rPr>
                        <a:t>What</a:t>
                      </a:r>
                    </a:p>
                  </a:txBody>
                  <a:tcPr/>
                </a:tc>
                <a:extLst>
                  <a:ext uri="{0D108BD9-81ED-4DB2-BD59-A6C34878D82A}">
                    <a16:rowId xmlns:a16="http://schemas.microsoft.com/office/drawing/2014/main" val="10001"/>
                  </a:ext>
                </a:extLst>
              </a:tr>
              <a:tr h="381000">
                <a:tc>
                  <a:txBody>
                    <a:bodyPr/>
                    <a:lstStyle/>
                    <a:p>
                      <a:r>
                        <a:rPr lang="en-US" sz="1600" dirty="0">
                          <a:latin typeface="Arial" pitchFamily="34" charset="0"/>
                          <a:cs typeface="Arial" pitchFamily="34" charset="0"/>
                        </a:rPr>
                        <a:t>Objective</a:t>
                      </a:r>
                    </a:p>
                  </a:txBody>
                  <a:tcPr/>
                </a:tc>
                <a:tc>
                  <a:txBody>
                    <a:bodyPr/>
                    <a:lstStyle/>
                    <a:p>
                      <a:r>
                        <a:rPr lang="en-US" sz="1600" dirty="0">
                          <a:latin typeface="Arial" pitchFamily="34" charset="0"/>
                          <a:cs typeface="Arial" pitchFamily="34" charset="0"/>
                        </a:rPr>
                        <a:t>Understanding</a:t>
                      </a:r>
                    </a:p>
                  </a:txBody>
                  <a:tcPr/>
                </a:tc>
                <a:tc>
                  <a:txBody>
                    <a:bodyPr/>
                    <a:lstStyle/>
                    <a:p>
                      <a:r>
                        <a:rPr lang="en-US" sz="1600" dirty="0">
                          <a:latin typeface="Arial" pitchFamily="34" charset="0"/>
                          <a:cs typeface="Arial" pitchFamily="34" charset="0"/>
                        </a:rPr>
                        <a:t>Skill</a:t>
                      </a:r>
                    </a:p>
                  </a:txBody>
                  <a:tcPr/>
                </a:tc>
                <a:tc>
                  <a:txBody>
                    <a:bodyPr/>
                    <a:lstStyle/>
                    <a:p>
                      <a:r>
                        <a:rPr lang="en-US" sz="1600" dirty="0">
                          <a:latin typeface="Arial" pitchFamily="34" charset="0"/>
                          <a:cs typeface="Arial" pitchFamily="34" charset="0"/>
                        </a:rPr>
                        <a:t>Exposure</a:t>
                      </a:r>
                    </a:p>
                  </a:txBody>
                  <a:tcPr/>
                </a:tc>
                <a:extLst>
                  <a:ext uri="{0D108BD9-81ED-4DB2-BD59-A6C34878D82A}">
                    <a16:rowId xmlns:a16="http://schemas.microsoft.com/office/drawing/2014/main" val="10002"/>
                  </a:ext>
                </a:extLst>
              </a:tr>
              <a:tr h="990599">
                <a:tc>
                  <a:txBody>
                    <a:bodyPr/>
                    <a:lstStyle/>
                    <a:p>
                      <a:r>
                        <a:rPr lang="en-US" sz="1600" dirty="0">
                          <a:latin typeface="Arial" pitchFamily="34" charset="0"/>
                          <a:cs typeface="Arial" pitchFamily="34" charset="0"/>
                        </a:rPr>
                        <a:t>Teaching</a:t>
                      </a:r>
                      <a:r>
                        <a:rPr lang="en-US" sz="1600" baseline="0" dirty="0">
                          <a:latin typeface="Arial" pitchFamily="34" charset="0"/>
                          <a:cs typeface="Arial" pitchFamily="34" charset="0"/>
                        </a:rPr>
                        <a:t> method</a:t>
                      </a:r>
                      <a:endParaRPr lang="en-US" sz="1600" dirty="0">
                        <a:latin typeface="Arial" pitchFamily="34" charset="0"/>
                        <a:cs typeface="Arial" pitchFamily="34" charset="0"/>
                      </a:endParaRPr>
                    </a:p>
                  </a:txBody>
                  <a:tcPr/>
                </a:tc>
                <a:tc>
                  <a:txBody>
                    <a:bodyPr/>
                    <a:lstStyle/>
                    <a:p>
                      <a:r>
                        <a:rPr lang="en-US" sz="1600" dirty="0">
                          <a:latin typeface="Arial" pitchFamily="34" charset="0"/>
                          <a:cs typeface="Arial" pitchFamily="34" charset="0"/>
                        </a:rPr>
                        <a:t>Theoretical</a:t>
                      </a:r>
                      <a:r>
                        <a:rPr lang="en-US" sz="1600" baseline="0" dirty="0">
                          <a:latin typeface="Arial" pitchFamily="34" charset="0"/>
                          <a:cs typeface="Arial" pitchFamily="34" charset="0"/>
                        </a:rPr>
                        <a:t> </a:t>
                      </a:r>
                      <a:r>
                        <a:rPr lang="en-US" sz="1600" dirty="0">
                          <a:latin typeface="Arial" pitchFamily="34" charset="0"/>
                          <a:cs typeface="Arial" pitchFamily="34" charset="0"/>
                        </a:rPr>
                        <a:t>instruction</a:t>
                      </a:r>
                    </a:p>
                    <a:p>
                      <a:pPr marL="285750" indent="-285750">
                        <a:buFont typeface="Arial" pitchFamily="34" charset="0"/>
                        <a:buChar char="•"/>
                      </a:pPr>
                      <a:r>
                        <a:rPr lang="en-US" sz="1600" dirty="0">
                          <a:latin typeface="Arial" pitchFamily="34" charset="0"/>
                          <a:cs typeface="Arial" pitchFamily="34" charset="0"/>
                        </a:rPr>
                        <a:t>Discussion seminar</a:t>
                      </a:r>
                    </a:p>
                    <a:p>
                      <a:pPr marL="285750" indent="-285750">
                        <a:buFont typeface="Arial" pitchFamily="34" charset="0"/>
                        <a:buChar char="•"/>
                        <a:tabLst>
                          <a:tab pos="109538" algn="l"/>
                        </a:tabLst>
                      </a:pPr>
                      <a:r>
                        <a:rPr lang="en-US" sz="1600" dirty="0">
                          <a:latin typeface="Arial" pitchFamily="34" charset="0"/>
                          <a:cs typeface="Arial" pitchFamily="34" charset="0"/>
                        </a:rPr>
                        <a:t>Background</a:t>
                      </a:r>
                      <a:r>
                        <a:rPr lang="en-US" sz="1600" baseline="0" dirty="0">
                          <a:latin typeface="Arial" pitchFamily="34" charset="0"/>
                          <a:cs typeface="Arial" pitchFamily="34" charset="0"/>
                        </a:rPr>
                        <a:t> reading</a:t>
                      </a:r>
                    </a:p>
                    <a:p>
                      <a:pPr marL="285750" indent="-285750">
                        <a:buFont typeface="Arial" pitchFamily="34" charset="0"/>
                        <a:buChar char="•"/>
                      </a:pPr>
                      <a:r>
                        <a:rPr lang="en-US" sz="1600" baseline="0" dirty="0">
                          <a:latin typeface="Arial" pitchFamily="34" charset="0"/>
                          <a:cs typeface="Arial" pitchFamily="34" charset="0"/>
                        </a:rPr>
                        <a:t>Hands-on practice</a:t>
                      </a:r>
                      <a:endParaRPr lang="en-US" sz="1600" dirty="0">
                        <a:latin typeface="Arial" pitchFamily="34" charset="0"/>
                        <a:cs typeface="Arial" pitchFamily="34" charset="0"/>
                      </a:endParaRPr>
                    </a:p>
                  </a:txBody>
                  <a:tcPr/>
                </a:tc>
                <a:tc>
                  <a:txBody>
                    <a:bodyPr/>
                    <a:lstStyle/>
                    <a:p>
                      <a:r>
                        <a:rPr lang="en-US" sz="1600" dirty="0">
                          <a:latin typeface="Arial" pitchFamily="34" charset="0"/>
                          <a:cs typeface="Arial" pitchFamily="34" charset="0"/>
                        </a:rPr>
                        <a:t>Practical instruction</a:t>
                      </a:r>
                    </a:p>
                    <a:p>
                      <a:pPr marL="285750" indent="-285750">
                        <a:buFont typeface="Arial" pitchFamily="34" charset="0"/>
                        <a:buChar char="•"/>
                      </a:pPr>
                      <a:r>
                        <a:rPr lang="en-US" sz="1600" dirty="0">
                          <a:latin typeface="Arial" pitchFamily="34" charset="0"/>
                          <a:cs typeface="Arial" pitchFamily="34" charset="0"/>
                        </a:rPr>
                        <a:t>Lecture</a:t>
                      </a:r>
                    </a:p>
                    <a:p>
                      <a:pPr marL="285750" indent="-285750">
                        <a:buFont typeface="Arial" pitchFamily="34" charset="0"/>
                        <a:buChar char="•"/>
                      </a:pPr>
                      <a:r>
                        <a:rPr lang="en-US" sz="1600" dirty="0">
                          <a:latin typeface="Arial" pitchFamily="34" charset="0"/>
                          <a:cs typeface="Arial" pitchFamily="34" charset="0"/>
                        </a:rPr>
                        <a:t>Case</a:t>
                      </a:r>
                      <a:r>
                        <a:rPr lang="en-US" sz="1600" baseline="0" dirty="0">
                          <a:latin typeface="Arial" pitchFamily="34" charset="0"/>
                          <a:cs typeface="Arial" pitchFamily="34" charset="0"/>
                        </a:rPr>
                        <a:t> study workshop</a:t>
                      </a:r>
                    </a:p>
                    <a:p>
                      <a:pPr marL="285750" indent="-285750">
                        <a:buFont typeface="Arial" pitchFamily="34" charset="0"/>
                        <a:buChar char="•"/>
                      </a:pPr>
                      <a:r>
                        <a:rPr lang="en-US" sz="1600" baseline="0" dirty="0">
                          <a:latin typeface="Arial" pitchFamily="34" charset="0"/>
                          <a:cs typeface="Arial" pitchFamily="34" charset="0"/>
                        </a:rPr>
                        <a:t>Posters</a:t>
                      </a:r>
                      <a:endParaRPr lang="en-US" sz="1600" dirty="0">
                        <a:latin typeface="Arial" pitchFamily="34" charset="0"/>
                        <a:cs typeface="Arial" pitchFamily="34" charset="0"/>
                      </a:endParaRPr>
                    </a:p>
                  </a:txBody>
                  <a:tcPr/>
                </a:tc>
                <a:tc>
                  <a:txBody>
                    <a:bodyPr/>
                    <a:lstStyle/>
                    <a:p>
                      <a:r>
                        <a:rPr lang="en-US" sz="1600" dirty="0">
                          <a:latin typeface="Arial" pitchFamily="34" charset="0"/>
                          <a:cs typeface="Arial" pitchFamily="34" charset="0"/>
                        </a:rPr>
                        <a:t>Media</a:t>
                      </a:r>
                    </a:p>
                    <a:p>
                      <a:pPr marL="285750" indent="-285750">
                        <a:buFont typeface="Arial" pitchFamily="34" charset="0"/>
                        <a:buChar char="•"/>
                      </a:pPr>
                      <a:r>
                        <a:rPr lang="en-US" sz="1600" dirty="0">
                          <a:latin typeface="Arial" pitchFamily="34" charset="0"/>
                          <a:cs typeface="Arial" pitchFamily="34" charset="0"/>
                        </a:rPr>
                        <a:t>Videos</a:t>
                      </a:r>
                    </a:p>
                    <a:p>
                      <a:pPr marL="285750" indent="-285750">
                        <a:buFont typeface="Arial" pitchFamily="34" charset="0"/>
                        <a:buChar char="•"/>
                      </a:pPr>
                      <a:r>
                        <a:rPr lang="en-US" sz="1600" dirty="0">
                          <a:latin typeface="Arial" pitchFamily="34" charset="0"/>
                          <a:cs typeface="Arial" pitchFamily="34" charset="0"/>
                        </a:rPr>
                        <a:t>Newsletters</a:t>
                      </a:r>
                    </a:p>
                  </a:txBody>
                  <a:tcPr/>
                </a:tc>
                <a:extLst>
                  <a:ext uri="{0D108BD9-81ED-4DB2-BD59-A6C34878D82A}">
                    <a16:rowId xmlns:a16="http://schemas.microsoft.com/office/drawing/2014/main" val="10003"/>
                  </a:ext>
                </a:extLst>
              </a:tr>
              <a:tr h="822959">
                <a:tc>
                  <a:txBody>
                    <a:bodyPr/>
                    <a:lstStyle/>
                    <a:p>
                      <a:r>
                        <a:rPr lang="en-US" sz="1600" dirty="0">
                          <a:latin typeface="Arial" pitchFamily="34" charset="0"/>
                          <a:cs typeface="Arial" pitchFamily="34" charset="0"/>
                        </a:rPr>
                        <a:t>Test measure</a:t>
                      </a:r>
                    </a:p>
                  </a:txBody>
                  <a:tcPr/>
                </a:tc>
                <a:tc>
                  <a:txBody>
                    <a:bodyPr/>
                    <a:lstStyle/>
                    <a:p>
                      <a:r>
                        <a:rPr lang="en-US" sz="1600" dirty="0">
                          <a:latin typeface="Arial" pitchFamily="34" charset="0"/>
                          <a:cs typeface="Arial" pitchFamily="34" charset="0"/>
                        </a:rPr>
                        <a:t>Essay (interpret learning)</a:t>
                      </a:r>
                    </a:p>
                  </a:txBody>
                  <a:tcPr/>
                </a:tc>
                <a:tc>
                  <a:txBody>
                    <a:bodyPr/>
                    <a:lstStyle/>
                    <a:p>
                      <a:r>
                        <a:rPr lang="en-US" sz="1600" dirty="0">
                          <a:latin typeface="Arial" pitchFamily="34" charset="0"/>
                          <a:cs typeface="Arial" pitchFamily="34" charset="0"/>
                        </a:rPr>
                        <a:t>Problem solving  (apply learning)</a:t>
                      </a:r>
                    </a:p>
                  </a:txBody>
                  <a:tcPr/>
                </a:tc>
                <a:tc>
                  <a:txBody>
                    <a:bodyPr/>
                    <a:lstStyle/>
                    <a:p>
                      <a:pPr marL="285750" indent="-285750">
                        <a:buFont typeface="Arial" pitchFamily="34" charset="0"/>
                        <a:buChar char="•"/>
                      </a:pPr>
                      <a:r>
                        <a:rPr lang="en-US" sz="1600" dirty="0">
                          <a:latin typeface="Arial" pitchFamily="34" charset="0"/>
                          <a:cs typeface="Arial" pitchFamily="34" charset="0"/>
                        </a:rPr>
                        <a:t>True or</a:t>
                      </a:r>
                      <a:r>
                        <a:rPr lang="en-US" sz="1600" baseline="0" dirty="0">
                          <a:latin typeface="Arial" pitchFamily="34" charset="0"/>
                          <a:cs typeface="Arial" pitchFamily="34" charset="0"/>
                        </a:rPr>
                        <a:t> False</a:t>
                      </a:r>
                    </a:p>
                    <a:p>
                      <a:pPr marL="285750" indent="-285750">
                        <a:buFont typeface="Arial" pitchFamily="34" charset="0"/>
                        <a:buChar char="•"/>
                      </a:pPr>
                      <a:r>
                        <a:rPr lang="en-US" sz="1600" baseline="0" dirty="0">
                          <a:latin typeface="Arial" pitchFamily="34" charset="0"/>
                          <a:cs typeface="Arial" pitchFamily="34" charset="0"/>
                        </a:rPr>
                        <a:t>Multiple choice (identify learning)</a:t>
                      </a:r>
                      <a:endParaRPr lang="en-US" sz="1600" dirty="0">
                        <a:latin typeface="Arial" pitchFamily="34" charset="0"/>
                        <a:cs typeface="Arial" pitchFamily="34" charset="0"/>
                      </a:endParaRPr>
                    </a:p>
                  </a:txBody>
                  <a:tcPr/>
                </a:tc>
                <a:extLst>
                  <a:ext uri="{0D108BD9-81ED-4DB2-BD59-A6C34878D82A}">
                    <a16:rowId xmlns:a16="http://schemas.microsoft.com/office/drawing/2014/main" val="10004"/>
                  </a:ext>
                </a:extLst>
              </a:tr>
              <a:tr h="487680">
                <a:tc>
                  <a:txBody>
                    <a:bodyPr/>
                    <a:lstStyle/>
                    <a:p>
                      <a:r>
                        <a:rPr lang="en-US" sz="1600" dirty="0">
                          <a:latin typeface="Arial" pitchFamily="34" charset="0"/>
                          <a:cs typeface="Arial" pitchFamily="34" charset="0"/>
                        </a:rPr>
                        <a:t>Impact timeframe</a:t>
                      </a:r>
                    </a:p>
                  </a:txBody>
                  <a:tcPr/>
                </a:tc>
                <a:tc>
                  <a:txBody>
                    <a:bodyPr/>
                    <a:lstStyle/>
                    <a:p>
                      <a:r>
                        <a:rPr lang="en-US" sz="1600" dirty="0">
                          <a:latin typeface="Arial" pitchFamily="34" charset="0"/>
                          <a:cs typeface="Arial" pitchFamily="34" charset="0"/>
                        </a:rPr>
                        <a:t>Long term</a:t>
                      </a:r>
                    </a:p>
                  </a:txBody>
                  <a:tcPr/>
                </a:tc>
                <a:tc>
                  <a:txBody>
                    <a:bodyPr/>
                    <a:lstStyle/>
                    <a:p>
                      <a:r>
                        <a:rPr lang="en-US" sz="1600" dirty="0">
                          <a:latin typeface="Arial" pitchFamily="34" charset="0"/>
                          <a:cs typeface="Arial" pitchFamily="34" charset="0"/>
                        </a:rPr>
                        <a:t>Intermediate</a:t>
                      </a:r>
                      <a:r>
                        <a:rPr lang="en-US" sz="1600" baseline="0" dirty="0">
                          <a:latin typeface="Arial" pitchFamily="34" charset="0"/>
                          <a:cs typeface="Arial" pitchFamily="34" charset="0"/>
                        </a:rPr>
                        <a:t> </a:t>
                      </a:r>
                      <a:endParaRPr lang="en-US" sz="1600" dirty="0">
                        <a:latin typeface="Arial" pitchFamily="34" charset="0"/>
                        <a:cs typeface="Arial" pitchFamily="34" charset="0"/>
                      </a:endParaRPr>
                    </a:p>
                  </a:txBody>
                  <a:tcPr/>
                </a:tc>
                <a:tc>
                  <a:txBody>
                    <a:bodyPr/>
                    <a:lstStyle/>
                    <a:p>
                      <a:r>
                        <a:rPr lang="en-US" sz="1600" dirty="0">
                          <a:latin typeface="Arial" pitchFamily="34" charset="0"/>
                          <a:cs typeface="Arial" pitchFamily="34" charset="0"/>
                        </a:rPr>
                        <a:t>Short term</a:t>
                      </a:r>
                    </a:p>
                  </a:txBody>
                  <a:tcPr/>
                </a:tc>
                <a:extLst>
                  <a:ext uri="{0D108BD9-81ED-4DB2-BD59-A6C34878D82A}">
                    <a16:rowId xmlns:a16="http://schemas.microsoft.com/office/drawing/2014/main" val="10005"/>
                  </a:ext>
                </a:extLst>
              </a:tr>
            </a:tbl>
          </a:graphicData>
        </a:graphic>
      </p:graphicFrame>
      <p:sp>
        <p:nvSpPr>
          <p:cNvPr id="4" name="Content Placeholder 3"/>
          <p:cNvSpPr>
            <a:spLocks noGrp="1"/>
          </p:cNvSpPr>
          <p:nvPr>
            <p:ph sz="quarter" idx="10"/>
          </p:nvPr>
        </p:nvSpPr>
        <p:spPr>
          <a:xfrm>
            <a:off x="685800" y="5334000"/>
            <a:ext cx="6519070" cy="381002"/>
          </a:xfrm>
        </p:spPr>
        <p:txBody>
          <a:bodyPr>
            <a:normAutofit lnSpcReduction="10000"/>
          </a:bodyPr>
          <a:lstStyle/>
          <a:p>
            <a:pPr marL="0" indent="0">
              <a:lnSpc>
                <a:spcPct val="100000"/>
              </a:lnSpc>
              <a:spcBef>
                <a:spcPts val="600"/>
              </a:spcBef>
              <a:buNone/>
              <a:tabLst>
                <a:tab pos="4397375" algn="l"/>
              </a:tabLst>
            </a:pPr>
            <a:r>
              <a:rPr lang="en-US" sz="2000" baseline="30000" dirty="0"/>
              <a:t>Source: NIST SP 800-12</a:t>
            </a:r>
            <a:endParaRPr lang="en-US" sz="2000" dirty="0"/>
          </a:p>
        </p:txBody>
      </p:sp>
    </p:spTree>
    <p:extLst>
      <p:ext uri="{BB962C8B-B14F-4D97-AF65-F5344CB8AC3E}">
        <p14:creationId xmlns:p14="http://schemas.microsoft.com/office/powerpoint/2010/main" val="170218939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Class</a:t>
            </a:r>
          </a:p>
        </p:txBody>
      </p:sp>
      <p:sp>
        <p:nvSpPr>
          <p:cNvPr id="3" name="Content Placeholder 2"/>
          <p:cNvSpPr>
            <a:spLocks noGrp="1"/>
          </p:cNvSpPr>
          <p:nvPr>
            <p:ph idx="1"/>
          </p:nvPr>
        </p:nvSpPr>
        <p:spPr>
          <a:xfrm>
            <a:off x="228600" y="1295401"/>
            <a:ext cx="8763000" cy="4343400"/>
          </a:xfrm>
        </p:spPr>
        <p:txBody>
          <a:bodyPr/>
          <a:lstStyle/>
          <a:p>
            <a:r>
              <a:rPr lang="en-GB" dirty="0"/>
              <a:t>Focus on:</a:t>
            </a:r>
          </a:p>
          <a:p>
            <a:pPr lvl="1"/>
            <a:r>
              <a:rPr lang="en-GB" dirty="0"/>
              <a:t>Risk Management</a:t>
            </a:r>
          </a:p>
        </p:txBody>
      </p:sp>
    </p:spTree>
    <p:extLst>
      <p:ext uri="{BB962C8B-B14F-4D97-AF65-F5344CB8AC3E}">
        <p14:creationId xmlns:p14="http://schemas.microsoft.com/office/powerpoint/2010/main" val="65362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tle 4"/>
          <p:cNvSpPr>
            <a:spLocks noGrp="1" noChangeArrowheads="1"/>
          </p:cNvSpPr>
          <p:nvPr>
            <p:ph type="title"/>
          </p:nvPr>
        </p:nvSpPr>
        <p:spPr>
          <a:xfrm>
            <a:off x="45720" y="27709"/>
            <a:ext cx="9052560" cy="505691"/>
          </a:xfrm>
        </p:spPr>
        <p:txBody>
          <a:bodyPr anchor="ctr">
            <a:normAutofit fontScale="90000"/>
          </a:bodyPr>
          <a:lstStyle/>
          <a:p>
            <a:r>
              <a:rPr lang="en-US" altLang="en-US" dirty="0"/>
              <a:t>Summary</a:t>
            </a:r>
          </a:p>
        </p:txBody>
      </p:sp>
      <p:sp>
        <p:nvSpPr>
          <p:cNvPr id="135171" name="Content Placeholder 5"/>
          <p:cNvSpPr>
            <a:spLocks noGrp="1" noChangeArrowheads="1"/>
          </p:cNvSpPr>
          <p:nvPr>
            <p:ph idx="1"/>
          </p:nvPr>
        </p:nvSpPr>
        <p:spPr>
          <a:xfrm>
            <a:off x="190500" y="762000"/>
            <a:ext cx="8763000" cy="4191000"/>
          </a:xfrm>
        </p:spPr>
        <p:txBody>
          <a:bodyPr>
            <a:normAutofit fontScale="85000" lnSpcReduction="20000"/>
          </a:bodyPr>
          <a:lstStyle/>
          <a:p>
            <a:pPr algn="just">
              <a:spcBef>
                <a:spcPts val="600"/>
              </a:spcBef>
            </a:pPr>
            <a:r>
              <a:rPr lang="en-US" altLang="en-US" dirty="0"/>
              <a:t>Management has an essential role in the development, maintenance, and enforcement of information security policy, standards, practices, procedures, and guidelines.</a:t>
            </a:r>
          </a:p>
          <a:p>
            <a:pPr algn="just">
              <a:spcBef>
                <a:spcPts val="600"/>
              </a:spcBef>
            </a:pPr>
            <a:r>
              <a:rPr lang="en-US" altLang="en-US" dirty="0"/>
              <a:t>Information security blueprint is planning the document that is the basis for design, selection, and implementation of all security policies, education and training programs; and technological controls.</a:t>
            </a:r>
          </a:p>
          <a:p>
            <a:pPr algn="just">
              <a:spcBef>
                <a:spcPts val="600"/>
              </a:spcBef>
            </a:pPr>
            <a:r>
              <a:rPr lang="en-US" altLang="en-US" dirty="0"/>
              <a:t>Information security education, training, and awareness (SETA) is a control measure that reduces accidental security breaches and increases organizational resistance to many other forms of attack.</a:t>
            </a:r>
          </a:p>
          <a:p>
            <a:pPr algn="just">
              <a:spcBef>
                <a:spcPts val="600"/>
              </a:spcBef>
            </a:pPr>
            <a:r>
              <a:rPr lang="en-US" altLang="en-US" dirty="0"/>
              <a:t>Contingency planning (CP) is made up of three components: incident response planning (IRP), disaster recovery planning (DRP), and business continuity planning (BCP).</a:t>
            </a:r>
          </a:p>
          <a:p>
            <a:pPr algn="just">
              <a:spcBef>
                <a:spcPts val="600"/>
              </a:spcBef>
            </a:pPr>
            <a:endParaRPr lang="en-US" altLang="en-US" dirty="0"/>
          </a:p>
        </p:txBody>
      </p:sp>
    </p:spTree>
    <p:extLst>
      <p:ext uri="{BB962C8B-B14F-4D97-AF65-F5344CB8AC3E}">
        <p14:creationId xmlns:p14="http://schemas.microsoft.com/office/powerpoint/2010/main" val="4019059777"/>
      </p:ext>
    </p:extLst>
  </p:cSld>
  <p:clrMapOvr>
    <a:masterClrMapping/>
  </p:clrMapOvr>
</p:sld>
</file>

<file path=ppt/theme/theme1.xml><?xml version="1.0" encoding="utf-8"?>
<a:theme xmlns:a="http://schemas.openxmlformats.org/drawingml/2006/main" name="1_Samp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7252</TotalTime>
  <Words>7199</Words>
  <Application>Microsoft Macintosh PowerPoint</Application>
  <PresentationFormat>On-screen Show (4:3)</PresentationFormat>
  <Paragraphs>698</Paragraphs>
  <Slides>39</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Abadi MT Condensed Light</vt:lpstr>
      <vt:lpstr>Arial</vt:lpstr>
      <vt:lpstr>Calibri</vt:lpstr>
      <vt:lpstr>Courier New</vt:lpstr>
      <vt:lpstr>Times New Roman</vt:lpstr>
      <vt:lpstr>ui-sans-serif</vt:lpstr>
      <vt:lpstr>Wingdings</vt:lpstr>
      <vt:lpstr>1_Sample</vt:lpstr>
      <vt:lpstr>Planning for Security  </vt:lpstr>
      <vt:lpstr>Learning Objectives</vt:lpstr>
      <vt:lpstr>Overview of key topics</vt:lpstr>
      <vt:lpstr>Introduction</vt:lpstr>
      <vt:lpstr>PLANNING</vt:lpstr>
      <vt:lpstr>1. Setting up a Governance Structure</vt:lpstr>
      <vt:lpstr>Information Security Governance (1 of 2)</vt:lpstr>
      <vt:lpstr>Information Security Governance (2 of 2)</vt:lpstr>
      <vt:lpstr>2. Management’s Role in Information Security</vt:lpstr>
      <vt:lpstr>Management’s Role in Information Security</vt:lpstr>
      <vt:lpstr>Information security governance roles and responsibilities</vt:lpstr>
      <vt:lpstr>3. Institutionalizing Policies</vt:lpstr>
      <vt:lpstr>Definitions</vt:lpstr>
      <vt:lpstr>PowerPoint Presentation</vt:lpstr>
      <vt:lpstr>Information Security Policy, Standards,  and Practices</vt:lpstr>
      <vt:lpstr>Information Security Policy, Standards,  and Practices</vt:lpstr>
      <vt:lpstr>Policy as the Foundation for Planning</vt:lpstr>
      <vt:lpstr>Policies, standards, guidelines, and procedures</vt:lpstr>
      <vt:lpstr>Security Policies</vt:lpstr>
      <vt:lpstr>Policy Management</vt:lpstr>
      <vt:lpstr>4. Information Security Blueprint</vt:lpstr>
      <vt:lpstr>The Information Security Blueprint</vt:lpstr>
      <vt:lpstr>ISO 17799/BS7799</vt:lpstr>
      <vt:lpstr>ISO/IEC 27001:2013 major process steps</vt:lpstr>
      <vt:lpstr>NIST Security Models</vt:lpstr>
      <vt:lpstr>NIST Special Publication 800-14</vt:lpstr>
      <vt:lpstr>Security Frameworks</vt:lpstr>
      <vt:lpstr>5. Security Architecture   (Policy &amp; Law, Contingency Planning, Education &amp; Training) </vt:lpstr>
      <vt:lpstr>Design of Security Architecture</vt:lpstr>
      <vt:lpstr>PowerPoint Presentation</vt:lpstr>
      <vt:lpstr>Components of contingency planning</vt:lpstr>
      <vt:lpstr>Major steps in contingency planning</vt:lpstr>
      <vt:lpstr>Continuity Strategies </vt:lpstr>
      <vt:lpstr>Crisis Management</vt:lpstr>
      <vt:lpstr>The Consolidated Contingency Plan</vt:lpstr>
      <vt:lpstr>Security Education, Training, and Awareness Program</vt:lpstr>
      <vt:lpstr>Comparative Framework of SETA</vt:lpstr>
      <vt:lpstr>Next Class</vt:lpstr>
      <vt:lpstr>Summary</vt:lpstr>
    </vt:vector>
  </TitlesOfParts>
  <Company>Course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 Planning for Security</dc:title>
  <dc:creator>Whitman</dc:creator>
  <cp:lastModifiedBy>Odayne Haughton</cp:lastModifiedBy>
  <cp:revision>412</cp:revision>
  <cp:lastPrinted>2024-05-28T02:07:14Z</cp:lastPrinted>
  <dcterms:created xsi:type="dcterms:W3CDTF">2007-02-15T20:50:52Z</dcterms:created>
  <dcterms:modified xsi:type="dcterms:W3CDTF">2024-05-28T09:46:53Z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732539425</vt:i4>
  </property>
  <property fmtid="{D5CDD505-2E9C-101B-9397-08002B2CF9AE}" pid="3" name="_NewReviewCycle">
    <vt:lpwstr/>
  </property>
  <property fmtid="{D5CDD505-2E9C-101B-9397-08002B2CF9AE}" pid="4" name="_EmailSubject">
    <vt:lpwstr>Cengage Branding/Accessibility </vt:lpwstr>
  </property>
  <property fmtid="{D5CDD505-2E9C-101B-9397-08002B2CF9AE}" pid="5" name="_AuthorEmail">
    <vt:lpwstr>maria.garguilo@cengage.com</vt:lpwstr>
  </property>
  <property fmtid="{D5CDD505-2E9C-101B-9397-08002B2CF9AE}" pid="6" name="_AuthorEmailDisplayName">
    <vt:lpwstr>Garguilo, Maria</vt:lpwstr>
  </property>
  <property fmtid="{D5CDD505-2E9C-101B-9397-08002B2CF9AE}" pid="7" name="_PreviousAdHocReviewCycleID">
    <vt:i4>1933890983</vt:i4>
  </property>
</Properties>
</file>