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49" r:id="rId1"/>
  </p:sldMasterIdLst>
  <p:handoutMasterIdLst>
    <p:handoutMasterId r:id="rId16"/>
  </p:handoutMasterIdLst>
  <p:sldIdLst>
    <p:sldId id="294" r:id="rId2"/>
    <p:sldId id="286" r:id="rId3"/>
    <p:sldId id="307" r:id="rId4"/>
    <p:sldId id="305" r:id="rId5"/>
    <p:sldId id="313" r:id="rId6"/>
    <p:sldId id="298" r:id="rId7"/>
    <p:sldId id="308" r:id="rId8"/>
    <p:sldId id="300" r:id="rId9"/>
    <p:sldId id="301" r:id="rId10"/>
    <p:sldId id="309" r:id="rId11"/>
    <p:sldId id="310" r:id="rId12"/>
    <p:sldId id="311" r:id="rId13"/>
    <p:sldId id="312" r:id="rId14"/>
    <p:sldId id="302" r:id="rId15"/>
  </p:sldIdLst>
  <p:sldSz cx="9144000" cy="6858000" type="screen4x3"/>
  <p:notesSz cx="6858000" cy="9737725"/>
  <p:defaultTextStyle>
    <a:defPPr>
      <a:defRPr lang="en-GB"/>
    </a:defPPr>
    <a:lvl1pPr algn="l" rtl="0" eaLnBrk="0" fontAlgn="base" hangingPunct="0">
      <a:spcBef>
        <a:spcPct val="0"/>
      </a:spcBef>
      <a:spcAft>
        <a:spcPct val="0"/>
      </a:spcAft>
      <a:defRPr sz="2400" kern="1200">
        <a:solidFill>
          <a:schemeClr val="tx1"/>
        </a:solidFill>
        <a:latin typeface="Times New Roman" pitchFamily="18"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pitchFamily="18"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pitchFamily="18"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pitchFamily="18"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5" d="100"/>
          <a:sy n="65" d="100"/>
        </p:scale>
        <p:origin x="-462" y="-10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1FE0DEA-411A-4DF9-BB10-20186727B4F1}" type="doc">
      <dgm:prSet loTypeId="urn:microsoft.com/office/officeart/2005/8/layout/venn1" loCatId="relationship" qsTypeId="urn:microsoft.com/office/officeart/2005/8/quickstyle/simple3" qsCatId="simple" csTypeId="urn:microsoft.com/office/officeart/2005/8/colors/accent1_2" csCatId="accent1" phldr="1"/>
      <dgm:spPr/>
      <dgm:t>
        <a:bodyPr/>
        <a:lstStyle/>
        <a:p>
          <a:endParaRPr lang="en-GB"/>
        </a:p>
      </dgm:t>
    </dgm:pt>
    <dgm:pt modelId="{BDA659E3-5465-4407-AFA3-F01A80A584D0}">
      <dgm:prSet phldrT="[Text]" custT="1"/>
      <dgm:spPr/>
      <dgm:t>
        <a:bodyPr/>
        <a:lstStyle/>
        <a:p>
          <a:r>
            <a:rPr lang="en-GB" sz="2400" i="1" dirty="0" smtClean="0"/>
            <a:t>Definitions of CSR are varied and contested</a:t>
          </a:r>
          <a:endParaRPr lang="en-GB" sz="2400" i="1" dirty="0"/>
        </a:p>
      </dgm:t>
    </dgm:pt>
    <dgm:pt modelId="{716A6335-22A7-4814-8B69-A2FC2CE34646}" type="parTrans" cxnId="{806F1CD8-E715-40D6-AAEF-B9F24CC82443}">
      <dgm:prSet/>
      <dgm:spPr/>
      <dgm:t>
        <a:bodyPr/>
        <a:lstStyle/>
        <a:p>
          <a:endParaRPr lang="en-GB"/>
        </a:p>
      </dgm:t>
    </dgm:pt>
    <dgm:pt modelId="{4C2B7DBD-9668-4459-83C9-4F515D260D39}" type="sibTrans" cxnId="{806F1CD8-E715-40D6-AAEF-B9F24CC82443}">
      <dgm:prSet/>
      <dgm:spPr/>
      <dgm:t>
        <a:bodyPr/>
        <a:lstStyle/>
        <a:p>
          <a:endParaRPr lang="en-GB"/>
        </a:p>
      </dgm:t>
    </dgm:pt>
    <dgm:pt modelId="{7BE90FA7-4EA9-4010-B77D-9CA6EB667FA2}">
      <dgm:prSet phldrT="[Text]"/>
      <dgm:spPr/>
      <dgm:t>
        <a:bodyPr/>
        <a:lstStyle/>
        <a:p>
          <a:r>
            <a:rPr lang="en-GB" i="1" dirty="0" smtClean="0"/>
            <a:t>Is CSR a legitimate activity?</a:t>
          </a:r>
          <a:endParaRPr lang="en-GB" i="1" dirty="0"/>
        </a:p>
      </dgm:t>
    </dgm:pt>
    <dgm:pt modelId="{8259B95A-E4E4-48E8-90AD-48F79F5176AA}" type="parTrans" cxnId="{56249C75-21FD-402F-82A8-E2E87A9DD41A}">
      <dgm:prSet/>
      <dgm:spPr/>
      <dgm:t>
        <a:bodyPr/>
        <a:lstStyle/>
        <a:p>
          <a:endParaRPr lang="en-GB"/>
        </a:p>
      </dgm:t>
    </dgm:pt>
    <dgm:pt modelId="{6A205149-BE9A-457A-94FE-6D2991578742}" type="sibTrans" cxnId="{56249C75-21FD-402F-82A8-E2E87A9DD41A}">
      <dgm:prSet/>
      <dgm:spPr/>
      <dgm:t>
        <a:bodyPr/>
        <a:lstStyle/>
        <a:p>
          <a:endParaRPr lang="en-GB"/>
        </a:p>
      </dgm:t>
    </dgm:pt>
    <dgm:pt modelId="{F340B114-58FA-4BBD-920F-6E4D86378652}">
      <dgm:prSet phldrT="[Text]"/>
      <dgm:spPr/>
      <dgm:t>
        <a:bodyPr/>
        <a:lstStyle/>
        <a:p>
          <a:r>
            <a:rPr lang="en-GB" i="1" dirty="0" smtClean="0"/>
            <a:t>Is there a business case to be made for CSR?</a:t>
          </a:r>
          <a:endParaRPr lang="en-GB" i="1" dirty="0"/>
        </a:p>
      </dgm:t>
    </dgm:pt>
    <dgm:pt modelId="{2A23C249-2278-4F2F-B893-B5B10ADEF029}" type="parTrans" cxnId="{9AACEA1E-E24E-4C42-8BD7-92E03530A8AA}">
      <dgm:prSet/>
      <dgm:spPr/>
      <dgm:t>
        <a:bodyPr/>
        <a:lstStyle/>
        <a:p>
          <a:endParaRPr lang="en-GB"/>
        </a:p>
      </dgm:t>
    </dgm:pt>
    <dgm:pt modelId="{151D21DD-6105-4B58-AE31-D23672BA6575}" type="sibTrans" cxnId="{9AACEA1E-E24E-4C42-8BD7-92E03530A8AA}">
      <dgm:prSet/>
      <dgm:spPr/>
      <dgm:t>
        <a:bodyPr/>
        <a:lstStyle/>
        <a:p>
          <a:endParaRPr lang="en-GB"/>
        </a:p>
      </dgm:t>
    </dgm:pt>
    <dgm:pt modelId="{FCE98E9F-E3E4-44A9-A3AB-2819C6C6C899}">
      <dgm:prSet phldrT="[Text]"/>
      <dgm:spPr/>
      <dgm:t>
        <a:bodyPr/>
        <a:lstStyle/>
        <a:p>
          <a:r>
            <a:rPr lang="en-GB" i="1" dirty="0" smtClean="0"/>
            <a:t>Global and cultural differences</a:t>
          </a:r>
          <a:endParaRPr lang="en-GB" i="1" dirty="0"/>
        </a:p>
      </dgm:t>
    </dgm:pt>
    <dgm:pt modelId="{48A3BED8-3FC5-4F46-B75E-FD04DFEDA361}" type="parTrans" cxnId="{5B69442E-7505-4D37-BBD2-A783BF372030}">
      <dgm:prSet/>
      <dgm:spPr/>
      <dgm:t>
        <a:bodyPr/>
        <a:lstStyle/>
        <a:p>
          <a:endParaRPr lang="en-GB"/>
        </a:p>
      </dgm:t>
    </dgm:pt>
    <dgm:pt modelId="{246C219B-CA80-44A6-8D06-DBC12DB684C1}" type="sibTrans" cxnId="{5B69442E-7505-4D37-BBD2-A783BF372030}">
      <dgm:prSet/>
      <dgm:spPr/>
      <dgm:t>
        <a:bodyPr/>
        <a:lstStyle/>
        <a:p>
          <a:endParaRPr lang="en-GB"/>
        </a:p>
      </dgm:t>
    </dgm:pt>
    <dgm:pt modelId="{4AA40DAE-EAD3-4A50-B345-31A3F6A60A1D}">
      <dgm:prSet phldrT="[Text]"/>
      <dgm:spPr/>
      <dgm:t>
        <a:bodyPr/>
        <a:lstStyle/>
        <a:p>
          <a:r>
            <a:rPr lang="en-GB" i="1" dirty="0" smtClean="0"/>
            <a:t>Is CSR  a strategic or altruistic activity?</a:t>
          </a:r>
          <a:endParaRPr lang="en-GB" i="1" dirty="0"/>
        </a:p>
      </dgm:t>
    </dgm:pt>
    <dgm:pt modelId="{29EC0765-7952-440C-B01C-6F2881AFE58F}" type="parTrans" cxnId="{6FA8EC28-10E7-4A13-A594-C2364CC57604}">
      <dgm:prSet/>
      <dgm:spPr/>
      <dgm:t>
        <a:bodyPr/>
        <a:lstStyle/>
        <a:p>
          <a:endParaRPr lang="en-GB"/>
        </a:p>
      </dgm:t>
    </dgm:pt>
    <dgm:pt modelId="{B9807BFE-5A67-481F-8642-3096536ECFD4}" type="sibTrans" cxnId="{6FA8EC28-10E7-4A13-A594-C2364CC57604}">
      <dgm:prSet/>
      <dgm:spPr/>
      <dgm:t>
        <a:bodyPr/>
        <a:lstStyle/>
        <a:p>
          <a:endParaRPr lang="en-GB"/>
        </a:p>
      </dgm:t>
    </dgm:pt>
    <dgm:pt modelId="{FF3A6A8E-E72A-4D02-B87A-32641566FFD2}">
      <dgm:prSet/>
      <dgm:spPr/>
      <dgm:t>
        <a:bodyPr/>
        <a:lstStyle/>
        <a:p>
          <a:r>
            <a:rPr lang="en-GB" i="1" dirty="0" smtClean="0"/>
            <a:t>CSR is a label but based on deeper ideas</a:t>
          </a:r>
          <a:endParaRPr lang="en-GB" i="1" dirty="0"/>
        </a:p>
      </dgm:t>
    </dgm:pt>
    <dgm:pt modelId="{1B643C4E-2068-4425-BDA2-AD98A2D7C592}" type="parTrans" cxnId="{22E5A70D-0E48-463C-A762-09810B46AD4C}">
      <dgm:prSet/>
      <dgm:spPr/>
      <dgm:t>
        <a:bodyPr/>
        <a:lstStyle/>
        <a:p>
          <a:endParaRPr lang="en-GB"/>
        </a:p>
      </dgm:t>
    </dgm:pt>
    <dgm:pt modelId="{B5B8D01D-B798-4303-9823-FC5B9D982AFE}" type="sibTrans" cxnId="{22E5A70D-0E48-463C-A762-09810B46AD4C}">
      <dgm:prSet/>
      <dgm:spPr/>
      <dgm:t>
        <a:bodyPr/>
        <a:lstStyle/>
        <a:p>
          <a:endParaRPr lang="en-GB"/>
        </a:p>
      </dgm:t>
    </dgm:pt>
    <dgm:pt modelId="{24FA4D60-870C-447C-8C15-C821C68A8EFC}" type="pres">
      <dgm:prSet presAssocID="{61FE0DEA-411A-4DF9-BB10-20186727B4F1}" presName="compositeShape" presStyleCnt="0">
        <dgm:presLayoutVars>
          <dgm:chMax val="7"/>
          <dgm:dir/>
          <dgm:resizeHandles val="exact"/>
        </dgm:presLayoutVars>
      </dgm:prSet>
      <dgm:spPr/>
      <dgm:t>
        <a:bodyPr/>
        <a:lstStyle/>
        <a:p>
          <a:endParaRPr lang="en-GB"/>
        </a:p>
      </dgm:t>
    </dgm:pt>
    <dgm:pt modelId="{ACF71D8E-3E47-4460-9B0A-ECC86098415C}" type="pres">
      <dgm:prSet presAssocID="{BDA659E3-5465-4407-AFA3-F01A80A584D0}" presName="circ1" presStyleLbl="vennNode1" presStyleIdx="0" presStyleCnt="6"/>
      <dgm:spPr/>
    </dgm:pt>
    <dgm:pt modelId="{C1944410-4845-470C-8E53-2D37CD90132E}" type="pres">
      <dgm:prSet presAssocID="{BDA659E3-5465-4407-AFA3-F01A80A584D0}" presName="circ1Tx" presStyleLbl="revTx" presStyleIdx="0" presStyleCnt="0" custScaleX="198273">
        <dgm:presLayoutVars>
          <dgm:chMax val="0"/>
          <dgm:chPref val="0"/>
          <dgm:bulletEnabled val="1"/>
        </dgm:presLayoutVars>
      </dgm:prSet>
      <dgm:spPr/>
      <dgm:t>
        <a:bodyPr/>
        <a:lstStyle/>
        <a:p>
          <a:endParaRPr lang="en-GB"/>
        </a:p>
      </dgm:t>
    </dgm:pt>
    <dgm:pt modelId="{EC8A11AA-DD79-407C-BEFE-BDDDBB9F16E8}" type="pres">
      <dgm:prSet presAssocID="{7BE90FA7-4EA9-4010-B77D-9CA6EB667FA2}" presName="circ2" presStyleLbl="vennNode1" presStyleIdx="1" presStyleCnt="6"/>
      <dgm:spPr/>
    </dgm:pt>
    <dgm:pt modelId="{2343D0B7-4636-469D-B1D5-9DD4CF3BAF76}" type="pres">
      <dgm:prSet presAssocID="{7BE90FA7-4EA9-4010-B77D-9CA6EB667FA2}" presName="circ2Tx" presStyleLbl="revTx" presStyleIdx="0" presStyleCnt="0">
        <dgm:presLayoutVars>
          <dgm:chMax val="0"/>
          <dgm:chPref val="0"/>
          <dgm:bulletEnabled val="1"/>
        </dgm:presLayoutVars>
      </dgm:prSet>
      <dgm:spPr/>
      <dgm:t>
        <a:bodyPr/>
        <a:lstStyle/>
        <a:p>
          <a:endParaRPr lang="en-GB"/>
        </a:p>
      </dgm:t>
    </dgm:pt>
    <dgm:pt modelId="{4FA751C4-8303-475B-B5DC-3513AFCC88E6}" type="pres">
      <dgm:prSet presAssocID="{F340B114-58FA-4BBD-920F-6E4D86378652}" presName="circ3" presStyleLbl="vennNode1" presStyleIdx="2" presStyleCnt="6"/>
      <dgm:spPr/>
    </dgm:pt>
    <dgm:pt modelId="{4D9B44F1-5E89-4708-BDF7-21982F0A4ECA}" type="pres">
      <dgm:prSet presAssocID="{F340B114-58FA-4BBD-920F-6E4D86378652}" presName="circ3Tx" presStyleLbl="revTx" presStyleIdx="0" presStyleCnt="0">
        <dgm:presLayoutVars>
          <dgm:chMax val="0"/>
          <dgm:chPref val="0"/>
          <dgm:bulletEnabled val="1"/>
        </dgm:presLayoutVars>
      </dgm:prSet>
      <dgm:spPr/>
      <dgm:t>
        <a:bodyPr/>
        <a:lstStyle/>
        <a:p>
          <a:endParaRPr lang="en-GB"/>
        </a:p>
      </dgm:t>
    </dgm:pt>
    <dgm:pt modelId="{F78B57C6-C4A6-494F-9B2B-211FA0F1467B}" type="pres">
      <dgm:prSet presAssocID="{FCE98E9F-E3E4-44A9-A3AB-2819C6C6C899}" presName="circ4" presStyleLbl="vennNode1" presStyleIdx="3" presStyleCnt="6"/>
      <dgm:spPr/>
    </dgm:pt>
    <dgm:pt modelId="{D9F62540-CD5D-4471-8D8E-D81C62A1D6D4}" type="pres">
      <dgm:prSet presAssocID="{FCE98E9F-E3E4-44A9-A3AB-2819C6C6C899}" presName="circ4Tx" presStyleLbl="revTx" presStyleIdx="0" presStyleCnt="0">
        <dgm:presLayoutVars>
          <dgm:chMax val="0"/>
          <dgm:chPref val="0"/>
          <dgm:bulletEnabled val="1"/>
        </dgm:presLayoutVars>
      </dgm:prSet>
      <dgm:spPr/>
      <dgm:t>
        <a:bodyPr/>
        <a:lstStyle/>
        <a:p>
          <a:endParaRPr lang="en-GB"/>
        </a:p>
      </dgm:t>
    </dgm:pt>
    <dgm:pt modelId="{9F5D713D-C37D-467D-B0FE-DD64AB3979AE}" type="pres">
      <dgm:prSet presAssocID="{4AA40DAE-EAD3-4A50-B345-31A3F6A60A1D}" presName="circ5" presStyleLbl="vennNode1" presStyleIdx="4" presStyleCnt="6"/>
      <dgm:spPr/>
    </dgm:pt>
    <dgm:pt modelId="{A6A23710-39A3-423A-9DF0-63EE2D09CCA2}" type="pres">
      <dgm:prSet presAssocID="{4AA40DAE-EAD3-4A50-B345-31A3F6A60A1D}" presName="circ5Tx" presStyleLbl="revTx" presStyleIdx="0" presStyleCnt="0">
        <dgm:presLayoutVars>
          <dgm:chMax val="0"/>
          <dgm:chPref val="0"/>
          <dgm:bulletEnabled val="1"/>
        </dgm:presLayoutVars>
      </dgm:prSet>
      <dgm:spPr/>
      <dgm:t>
        <a:bodyPr/>
        <a:lstStyle/>
        <a:p>
          <a:endParaRPr lang="en-GB"/>
        </a:p>
      </dgm:t>
    </dgm:pt>
    <dgm:pt modelId="{63E5682F-EAE6-4FD1-8675-8F00F7B24D2B}" type="pres">
      <dgm:prSet presAssocID="{FF3A6A8E-E72A-4D02-B87A-32641566FFD2}" presName="circ6" presStyleLbl="vennNode1" presStyleIdx="5" presStyleCnt="6"/>
      <dgm:spPr/>
    </dgm:pt>
    <dgm:pt modelId="{378E9DFB-8DF2-453E-8546-0E85AE940EDF}" type="pres">
      <dgm:prSet presAssocID="{FF3A6A8E-E72A-4D02-B87A-32641566FFD2}" presName="circ6Tx" presStyleLbl="revTx" presStyleIdx="0" presStyleCnt="0">
        <dgm:presLayoutVars>
          <dgm:chMax val="0"/>
          <dgm:chPref val="0"/>
          <dgm:bulletEnabled val="1"/>
        </dgm:presLayoutVars>
      </dgm:prSet>
      <dgm:spPr/>
      <dgm:t>
        <a:bodyPr/>
        <a:lstStyle/>
        <a:p>
          <a:endParaRPr lang="en-GB"/>
        </a:p>
      </dgm:t>
    </dgm:pt>
  </dgm:ptLst>
  <dgm:cxnLst>
    <dgm:cxn modelId="{9AACEA1E-E24E-4C42-8BD7-92E03530A8AA}" srcId="{61FE0DEA-411A-4DF9-BB10-20186727B4F1}" destId="{F340B114-58FA-4BBD-920F-6E4D86378652}" srcOrd="2" destOrd="0" parTransId="{2A23C249-2278-4F2F-B893-B5B10ADEF029}" sibTransId="{151D21DD-6105-4B58-AE31-D23672BA6575}"/>
    <dgm:cxn modelId="{806F1CD8-E715-40D6-AAEF-B9F24CC82443}" srcId="{61FE0DEA-411A-4DF9-BB10-20186727B4F1}" destId="{BDA659E3-5465-4407-AFA3-F01A80A584D0}" srcOrd="0" destOrd="0" parTransId="{716A6335-22A7-4814-8B69-A2FC2CE34646}" sibTransId="{4C2B7DBD-9668-4459-83C9-4F515D260D39}"/>
    <dgm:cxn modelId="{A65C3E97-F16A-40DD-993E-FA1FA31DA361}" type="presOf" srcId="{FF3A6A8E-E72A-4D02-B87A-32641566FFD2}" destId="{378E9DFB-8DF2-453E-8546-0E85AE940EDF}" srcOrd="0" destOrd="0" presId="urn:microsoft.com/office/officeart/2005/8/layout/venn1"/>
    <dgm:cxn modelId="{17F02A36-601E-470D-8A1C-2E991B1D6114}" type="presOf" srcId="{F340B114-58FA-4BBD-920F-6E4D86378652}" destId="{4D9B44F1-5E89-4708-BDF7-21982F0A4ECA}" srcOrd="0" destOrd="0" presId="urn:microsoft.com/office/officeart/2005/8/layout/venn1"/>
    <dgm:cxn modelId="{88B4D3A7-6A80-4D28-8EFE-F37AECEA1CA6}" type="presOf" srcId="{61FE0DEA-411A-4DF9-BB10-20186727B4F1}" destId="{24FA4D60-870C-447C-8C15-C821C68A8EFC}" srcOrd="0" destOrd="0" presId="urn:microsoft.com/office/officeart/2005/8/layout/venn1"/>
    <dgm:cxn modelId="{22E5A70D-0E48-463C-A762-09810B46AD4C}" srcId="{61FE0DEA-411A-4DF9-BB10-20186727B4F1}" destId="{FF3A6A8E-E72A-4D02-B87A-32641566FFD2}" srcOrd="5" destOrd="0" parTransId="{1B643C4E-2068-4425-BDA2-AD98A2D7C592}" sibTransId="{B5B8D01D-B798-4303-9823-FC5B9D982AFE}"/>
    <dgm:cxn modelId="{077BAEC2-C588-4AAD-86BC-771F2D1BC3DE}" type="presOf" srcId="{7BE90FA7-4EA9-4010-B77D-9CA6EB667FA2}" destId="{2343D0B7-4636-469D-B1D5-9DD4CF3BAF76}" srcOrd="0" destOrd="0" presId="urn:microsoft.com/office/officeart/2005/8/layout/venn1"/>
    <dgm:cxn modelId="{51E0B38A-A824-49A9-90F6-DE20AB709D25}" type="presOf" srcId="{4AA40DAE-EAD3-4A50-B345-31A3F6A60A1D}" destId="{A6A23710-39A3-423A-9DF0-63EE2D09CCA2}" srcOrd="0" destOrd="0" presId="urn:microsoft.com/office/officeart/2005/8/layout/venn1"/>
    <dgm:cxn modelId="{5B69442E-7505-4D37-BBD2-A783BF372030}" srcId="{61FE0DEA-411A-4DF9-BB10-20186727B4F1}" destId="{FCE98E9F-E3E4-44A9-A3AB-2819C6C6C899}" srcOrd="3" destOrd="0" parTransId="{48A3BED8-3FC5-4F46-B75E-FD04DFEDA361}" sibTransId="{246C219B-CA80-44A6-8D06-DBC12DB684C1}"/>
    <dgm:cxn modelId="{56249C75-21FD-402F-82A8-E2E87A9DD41A}" srcId="{61FE0DEA-411A-4DF9-BB10-20186727B4F1}" destId="{7BE90FA7-4EA9-4010-B77D-9CA6EB667FA2}" srcOrd="1" destOrd="0" parTransId="{8259B95A-E4E4-48E8-90AD-48F79F5176AA}" sibTransId="{6A205149-BE9A-457A-94FE-6D2991578742}"/>
    <dgm:cxn modelId="{4A4E2481-4B52-448A-895F-13AE74CAF5F4}" type="presOf" srcId="{FCE98E9F-E3E4-44A9-A3AB-2819C6C6C899}" destId="{D9F62540-CD5D-4471-8D8E-D81C62A1D6D4}" srcOrd="0" destOrd="0" presId="urn:microsoft.com/office/officeart/2005/8/layout/venn1"/>
    <dgm:cxn modelId="{CD4BDB36-7B3D-487B-8394-3BF2E4D96437}" type="presOf" srcId="{BDA659E3-5465-4407-AFA3-F01A80A584D0}" destId="{C1944410-4845-470C-8E53-2D37CD90132E}" srcOrd="0" destOrd="0" presId="urn:microsoft.com/office/officeart/2005/8/layout/venn1"/>
    <dgm:cxn modelId="{6FA8EC28-10E7-4A13-A594-C2364CC57604}" srcId="{61FE0DEA-411A-4DF9-BB10-20186727B4F1}" destId="{4AA40DAE-EAD3-4A50-B345-31A3F6A60A1D}" srcOrd="4" destOrd="0" parTransId="{29EC0765-7952-440C-B01C-6F2881AFE58F}" sibTransId="{B9807BFE-5A67-481F-8642-3096536ECFD4}"/>
    <dgm:cxn modelId="{DCCD11E9-C5E7-4F76-BDB2-56DFD971B1CB}" type="presParOf" srcId="{24FA4D60-870C-447C-8C15-C821C68A8EFC}" destId="{ACF71D8E-3E47-4460-9B0A-ECC86098415C}" srcOrd="0" destOrd="0" presId="urn:microsoft.com/office/officeart/2005/8/layout/venn1"/>
    <dgm:cxn modelId="{8F6B23D4-0DEB-4483-BE69-E199D5FE1BDF}" type="presParOf" srcId="{24FA4D60-870C-447C-8C15-C821C68A8EFC}" destId="{C1944410-4845-470C-8E53-2D37CD90132E}" srcOrd="1" destOrd="0" presId="urn:microsoft.com/office/officeart/2005/8/layout/venn1"/>
    <dgm:cxn modelId="{E3D5F015-E9A9-402C-A023-36519C89FFE9}" type="presParOf" srcId="{24FA4D60-870C-447C-8C15-C821C68A8EFC}" destId="{EC8A11AA-DD79-407C-BEFE-BDDDBB9F16E8}" srcOrd="2" destOrd="0" presId="urn:microsoft.com/office/officeart/2005/8/layout/venn1"/>
    <dgm:cxn modelId="{DA990041-D71A-4AB8-8211-95324783F550}" type="presParOf" srcId="{24FA4D60-870C-447C-8C15-C821C68A8EFC}" destId="{2343D0B7-4636-469D-B1D5-9DD4CF3BAF76}" srcOrd="3" destOrd="0" presId="urn:microsoft.com/office/officeart/2005/8/layout/venn1"/>
    <dgm:cxn modelId="{ADDD7D44-202E-4BB6-8E4C-FB9893F63578}" type="presParOf" srcId="{24FA4D60-870C-447C-8C15-C821C68A8EFC}" destId="{4FA751C4-8303-475B-B5DC-3513AFCC88E6}" srcOrd="4" destOrd="0" presId="urn:microsoft.com/office/officeart/2005/8/layout/venn1"/>
    <dgm:cxn modelId="{81C6BB7A-2E31-40CF-8EDF-BC3D55E81BBC}" type="presParOf" srcId="{24FA4D60-870C-447C-8C15-C821C68A8EFC}" destId="{4D9B44F1-5E89-4708-BDF7-21982F0A4ECA}" srcOrd="5" destOrd="0" presId="urn:microsoft.com/office/officeart/2005/8/layout/venn1"/>
    <dgm:cxn modelId="{1CC77AF2-FAB7-4BC6-B3F6-FE32034E2869}" type="presParOf" srcId="{24FA4D60-870C-447C-8C15-C821C68A8EFC}" destId="{F78B57C6-C4A6-494F-9B2B-211FA0F1467B}" srcOrd="6" destOrd="0" presId="urn:microsoft.com/office/officeart/2005/8/layout/venn1"/>
    <dgm:cxn modelId="{731D7AE8-466F-4E33-A6C1-11BB6424F783}" type="presParOf" srcId="{24FA4D60-870C-447C-8C15-C821C68A8EFC}" destId="{D9F62540-CD5D-4471-8D8E-D81C62A1D6D4}" srcOrd="7" destOrd="0" presId="urn:microsoft.com/office/officeart/2005/8/layout/venn1"/>
    <dgm:cxn modelId="{3D4E9F26-1BD3-4E98-B26A-857C452F80C1}" type="presParOf" srcId="{24FA4D60-870C-447C-8C15-C821C68A8EFC}" destId="{9F5D713D-C37D-467D-B0FE-DD64AB3979AE}" srcOrd="8" destOrd="0" presId="urn:microsoft.com/office/officeart/2005/8/layout/venn1"/>
    <dgm:cxn modelId="{6C8DEE2B-BC3C-4F10-8E5C-7C0907FA97DA}" type="presParOf" srcId="{24FA4D60-870C-447C-8C15-C821C68A8EFC}" destId="{A6A23710-39A3-423A-9DF0-63EE2D09CCA2}" srcOrd="9" destOrd="0" presId="urn:microsoft.com/office/officeart/2005/8/layout/venn1"/>
    <dgm:cxn modelId="{4DD28B66-06E1-4C43-B081-01DF677D5A62}" type="presParOf" srcId="{24FA4D60-870C-447C-8C15-C821C68A8EFC}" destId="{63E5682F-EAE6-4FD1-8675-8F00F7B24D2B}" srcOrd="10" destOrd="0" presId="urn:microsoft.com/office/officeart/2005/8/layout/venn1"/>
    <dgm:cxn modelId="{42181E85-B1EF-4532-A015-56F715EB1014}" type="presParOf" srcId="{24FA4D60-870C-447C-8C15-C821C68A8EFC}" destId="{378E9DFB-8DF2-453E-8546-0E85AE940EDF}" srcOrd="11" destOrd="0" presId="urn:microsoft.com/office/officeart/2005/8/layout/ven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F71D8E-3E47-4460-9B0A-ECC86098415C}">
      <dsp:nvSpPr>
        <dsp:cNvPr id="0" name=""/>
        <dsp:cNvSpPr/>
      </dsp:nvSpPr>
      <dsp:spPr>
        <a:xfrm>
          <a:off x="3131152" y="1127184"/>
          <a:ext cx="1510094" cy="1510094"/>
        </a:xfrm>
        <a:prstGeom prst="ellipse">
          <a:avLst/>
        </a:prstGeom>
        <a:gradFill rotWithShape="0">
          <a:gsLst>
            <a:gs pos="0">
              <a:schemeClr val="accent1">
                <a:alpha val="50000"/>
                <a:hueOff val="0"/>
                <a:satOff val="0"/>
                <a:lumOff val="0"/>
                <a:alphaOff val="0"/>
                <a:tint val="50000"/>
                <a:satMod val="300000"/>
              </a:schemeClr>
            </a:gs>
            <a:gs pos="35000">
              <a:schemeClr val="accent1">
                <a:alpha val="50000"/>
                <a:hueOff val="0"/>
                <a:satOff val="0"/>
                <a:lumOff val="0"/>
                <a:alphaOff val="0"/>
                <a:tint val="37000"/>
                <a:satMod val="300000"/>
              </a:schemeClr>
            </a:gs>
            <a:gs pos="100000">
              <a:schemeClr val="accent1">
                <a:alpha val="50000"/>
                <a:hueOff val="0"/>
                <a:satOff val="0"/>
                <a:lumOff val="0"/>
                <a:alphaOff val="0"/>
                <a:tint val="15000"/>
                <a:satMod val="350000"/>
              </a:schemeClr>
            </a:gs>
          </a:gsLst>
          <a:lin ang="16200000" scaled="1"/>
        </a:gradFill>
        <a:ln>
          <a:noFill/>
        </a:ln>
        <a:effectLst/>
        <a:scene3d>
          <a:camera prst="orthographicFront"/>
          <a:lightRig rig="flat" dir="t"/>
        </a:scene3d>
        <a:sp3d prstMaterial="dkEdge">
          <a:bevelT w="8200" h="38100"/>
        </a:sp3d>
      </dsp:spPr>
      <dsp:style>
        <a:lnRef idx="0">
          <a:scrgbClr r="0" g="0" b="0"/>
        </a:lnRef>
        <a:fillRef idx="2">
          <a:scrgbClr r="0" g="0" b="0"/>
        </a:fillRef>
        <a:effectRef idx="0">
          <a:scrgbClr r="0" g="0" b="0"/>
        </a:effectRef>
        <a:fontRef idx="minor">
          <a:schemeClr val="tx1"/>
        </a:fontRef>
      </dsp:style>
    </dsp:sp>
    <dsp:sp modelId="{C1944410-4845-470C-8E53-2D37CD90132E}">
      <dsp:nvSpPr>
        <dsp:cNvPr id="0" name=""/>
        <dsp:cNvSpPr/>
      </dsp:nvSpPr>
      <dsp:spPr>
        <a:xfrm>
          <a:off x="2014881" y="0"/>
          <a:ext cx="3742636" cy="1028274"/>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lvl="0" algn="ctr" defTabSz="1066800">
            <a:lnSpc>
              <a:spcPct val="90000"/>
            </a:lnSpc>
            <a:spcBef>
              <a:spcPct val="0"/>
            </a:spcBef>
            <a:spcAft>
              <a:spcPct val="35000"/>
            </a:spcAft>
          </a:pPr>
          <a:r>
            <a:rPr lang="en-GB" sz="2400" i="1" kern="1200" dirty="0" smtClean="0"/>
            <a:t>Definitions of CSR are varied and contested</a:t>
          </a:r>
          <a:endParaRPr lang="en-GB" sz="2400" i="1" kern="1200" dirty="0"/>
        </a:p>
      </dsp:txBody>
      <dsp:txXfrm>
        <a:off x="2014881" y="0"/>
        <a:ext cx="3742636" cy="1028274"/>
      </dsp:txXfrm>
    </dsp:sp>
    <dsp:sp modelId="{EC8A11AA-DD79-407C-BEFE-BDDDBB9F16E8}">
      <dsp:nvSpPr>
        <dsp:cNvPr id="0" name=""/>
        <dsp:cNvSpPr/>
      </dsp:nvSpPr>
      <dsp:spPr>
        <a:xfrm>
          <a:off x="3621304" y="1410204"/>
          <a:ext cx="1510094" cy="1510094"/>
        </a:xfrm>
        <a:prstGeom prst="ellipse">
          <a:avLst/>
        </a:prstGeom>
        <a:gradFill rotWithShape="0">
          <a:gsLst>
            <a:gs pos="0">
              <a:schemeClr val="accent1">
                <a:alpha val="50000"/>
                <a:hueOff val="0"/>
                <a:satOff val="0"/>
                <a:lumOff val="0"/>
                <a:alphaOff val="0"/>
                <a:tint val="50000"/>
                <a:satMod val="300000"/>
              </a:schemeClr>
            </a:gs>
            <a:gs pos="35000">
              <a:schemeClr val="accent1">
                <a:alpha val="50000"/>
                <a:hueOff val="0"/>
                <a:satOff val="0"/>
                <a:lumOff val="0"/>
                <a:alphaOff val="0"/>
                <a:tint val="37000"/>
                <a:satMod val="300000"/>
              </a:schemeClr>
            </a:gs>
            <a:gs pos="100000">
              <a:schemeClr val="accent1">
                <a:alpha val="50000"/>
                <a:hueOff val="0"/>
                <a:satOff val="0"/>
                <a:lumOff val="0"/>
                <a:alphaOff val="0"/>
                <a:tint val="15000"/>
                <a:satMod val="350000"/>
              </a:schemeClr>
            </a:gs>
          </a:gsLst>
          <a:lin ang="16200000" scaled="1"/>
        </a:gradFill>
        <a:ln>
          <a:noFill/>
        </a:ln>
        <a:effectLst/>
        <a:scene3d>
          <a:camera prst="orthographicFront"/>
          <a:lightRig rig="flat" dir="t"/>
        </a:scene3d>
        <a:sp3d prstMaterial="dkEdge">
          <a:bevelT w="8200" h="38100"/>
        </a:sp3d>
      </dsp:spPr>
      <dsp:style>
        <a:lnRef idx="0">
          <a:scrgbClr r="0" g="0" b="0"/>
        </a:lnRef>
        <a:fillRef idx="2">
          <a:scrgbClr r="0" g="0" b="0"/>
        </a:fillRef>
        <a:effectRef idx="0">
          <a:scrgbClr r="0" g="0" b="0"/>
        </a:effectRef>
        <a:fontRef idx="minor">
          <a:schemeClr val="tx1"/>
        </a:fontRef>
      </dsp:style>
    </dsp:sp>
    <dsp:sp modelId="{2343D0B7-4636-469D-B1D5-9DD4CF3BAF76}">
      <dsp:nvSpPr>
        <dsp:cNvPr id="0" name=""/>
        <dsp:cNvSpPr/>
      </dsp:nvSpPr>
      <dsp:spPr>
        <a:xfrm>
          <a:off x="5243397" y="979308"/>
          <a:ext cx="1788832" cy="1126205"/>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lvl="0" algn="ctr" defTabSz="1022350">
            <a:lnSpc>
              <a:spcPct val="90000"/>
            </a:lnSpc>
            <a:spcBef>
              <a:spcPct val="0"/>
            </a:spcBef>
            <a:spcAft>
              <a:spcPct val="35000"/>
            </a:spcAft>
          </a:pPr>
          <a:r>
            <a:rPr lang="en-GB" sz="2300" i="1" kern="1200" dirty="0" smtClean="0"/>
            <a:t>Is CSR a legitimate activity?</a:t>
          </a:r>
          <a:endParaRPr lang="en-GB" sz="2300" i="1" kern="1200" dirty="0"/>
        </a:p>
      </dsp:txBody>
      <dsp:txXfrm>
        <a:off x="5243397" y="979308"/>
        <a:ext cx="1788832" cy="1126205"/>
      </dsp:txXfrm>
    </dsp:sp>
    <dsp:sp modelId="{4FA751C4-8303-475B-B5DC-3513AFCC88E6}">
      <dsp:nvSpPr>
        <dsp:cNvPr id="0" name=""/>
        <dsp:cNvSpPr/>
      </dsp:nvSpPr>
      <dsp:spPr>
        <a:xfrm>
          <a:off x="3621304" y="1976245"/>
          <a:ext cx="1510094" cy="1510094"/>
        </a:xfrm>
        <a:prstGeom prst="ellipse">
          <a:avLst/>
        </a:prstGeom>
        <a:gradFill rotWithShape="0">
          <a:gsLst>
            <a:gs pos="0">
              <a:schemeClr val="accent1">
                <a:alpha val="50000"/>
                <a:hueOff val="0"/>
                <a:satOff val="0"/>
                <a:lumOff val="0"/>
                <a:alphaOff val="0"/>
                <a:tint val="50000"/>
                <a:satMod val="300000"/>
              </a:schemeClr>
            </a:gs>
            <a:gs pos="35000">
              <a:schemeClr val="accent1">
                <a:alpha val="50000"/>
                <a:hueOff val="0"/>
                <a:satOff val="0"/>
                <a:lumOff val="0"/>
                <a:alphaOff val="0"/>
                <a:tint val="37000"/>
                <a:satMod val="300000"/>
              </a:schemeClr>
            </a:gs>
            <a:gs pos="100000">
              <a:schemeClr val="accent1">
                <a:alpha val="50000"/>
                <a:hueOff val="0"/>
                <a:satOff val="0"/>
                <a:lumOff val="0"/>
                <a:alphaOff val="0"/>
                <a:tint val="15000"/>
                <a:satMod val="350000"/>
              </a:schemeClr>
            </a:gs>
          </a:gsLst>
          <a:lin ang="16200000" scaled="1"/>
        </a:gradFill>
        <a:ln>
          <a:noFill/>
        </a:ln>
        <a:effectLst/>
        <a:scene3d>
          <a:camera prst="orthographicFront"/>
          <a:lightRig rig="flat" dir="t"/>
        </a:scene3d>
        <a:sp3d prstMaterial="dkEdge">
          <a:bevelT w="8200" h="38100"/>
        </a:sp3d>
      </dsp:spPr>
      <dsp:style>
        <a:lnRef idx="0">
          <a:scrgbClr r="0" g="0" b="0"/>
        </a:lnRef>
        <a:fillRef idx="2">
          <a:scrgbClr r="0" g="0" b="0"/>
        </a:fillRef>
        <a:effectRef idx="0">
          <a:scrgbClr r="0" g="0" b="0"/>
        </a:effectRef>
        <a:fontRef idx="minor">
          <a:schemeClr val="tx1"/>
        </a:fontRef>
      </dsp:style>
    </dsp:sp>
    <dsp:sp modelId="{4D9B44F1-5E89-4708-BDF7-21982F0A4ECA}">
      <dsp:nvSpPr>
        <dsp:cNvPr id="0" name=""/>
        <dsp:cNvSpPr/>
      </dsp:nvSpPr>
      <dsp:spPr>
        <a:xfrm>
          <a:off x="5243397" y="2658823"/>
          <a:ext cx="1788832" cy="1258411"/>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lvl="0" algn="ctr" defTabSz="1022350">
            <a:lnSpc>
              <a:spcPct val="90000"/>
            </a:lnSpc>
            <a:spcBef>
              <a:spcPct val="0"/>
            </a:spcBef>
            <a:spcAft>
              <a:spcPct val="35000"/>
            </a:spcAft>
          </a:pPr>
          <a:r>
            <a:rPr lang="en-GB" sz="2300" i="1" kern="1200" dirty="0" smtClean="0"/>
            <a:t>Is there a business case to be made for CSR?</a:t>
          </a:r>
          <a:endParaRPr lang="en-GB" sz="2300" i="1" kern="1200" dirty="0"/>
        </a:p>
      </dsp:txBody>
      <dsp:txXfrm>
        <a:off x="5243397" y="2658823"/>
        <a:ext cx="1788832" cy="1258411"/>
      </dsp:txXfrm>
    </dsp:sp>
    <dsp:sp modelId="{F78B57C6-C4A6-494F-9B2B-211FA0F1467B}">
      <dsp:nvSpPr>
        <dsp:cNvPr id="0" name=""/>
        <dsp:cNvSpPr/>
      </dsp:nvSpPr>
      <dsp:spPr>
        <a:xfrm>
          <a:off x="3131152" y="2259755"/>
          <a:ext cx="1510094" cy="1510094"/>
        </a:xfrm>
        <a:prstGeom prst="ellipse">
          <a:avLst/>
        </a:prstGeom>
        <a:gradFill rotWithShape="0">
          <a:gsLst>
            <a:gs pos="0">
              <a:schemeClr val="accent1">
                <a:alpha val="50000"/>
                <a:hueOff val="0"/>
                <a:satOff val="0"/>
                <a:lumOff val="0"/>
                <a:alphaOff val="0"/>
                <a:tint val="50000"/>
                <a:satMod val="300000"/>
              </a:schemeClr>
            </a:gs>
            <a:gs pos="35000">
              <a:schemeClr val="accent1">
                <a:alpha val="50000"/>
                <a:hueOff val="0"/>
                <a:satOff val="0"/>
                <a:lumOff val="0"/>
                <a:alphaOff val="0"/>
                <a:tint val="37000"/>
                <a:satMod val="300000"/>
              </a:schemeClr>
            </a:gs>
            <a:gs pos="100000">
              <a:schemeClr val="accent1">
                <a:alpha val="50000"/>
                <a:hueOff val="0"/>
                <a:satOff val="0"/>
                <a:lumOff val="0"/>
                <a:alphaOff val="0"/>
                <a:tint val="15000"/>
                <a:satMod val="350000"/>
              </a:schemeClr>
            </a:gs>
          </a:gsLst>
          <a:lin ang="16200000" scaled="1"/>
        </a:gradFill>
        <a:ln>
          <a:noFill/>
        </a:ln>
        <a:effectLst/>
        <a:scene3d>
          <a:camera prst="orthographicFront"/>
          <a:lightRig rig="flat" dir="t"/>
        </a:scene3d>
        <a:sp3d prstMaterial="dkEdge">
          <a:bevelT w="8200" h="38100"/>
        </a:sp3d>
      </dsp:spPr>
      <dsp:style>
        <a:lnRef idx="0">
          <a:scrgbClr r="0" g="0" b="0"/>
        </a:lnRef>
        <a:fillRef idx="2">
          <a:scrgbClr r="0" g="0" b="0"/>
        </a:fillRef>
        <a:effectRef idx="0">
          <a:scrgbClr r="0" g="0" b="0"/>
        </a:effectRef>
        <a:fontRef idx="minor">
          <a:schemeClr val="tx1"/>
        </a:fontRef>
      </dsp:style>
    </dsp:sp>
    <dsp:sp modelId="{D9F62540-CD5D-4471-8D8E-D81C62A1D6D4}">
      <dsp:nvSpPr>
        <dsp:cNvPr id="0" name=""/>
        <dsp:cNvSpPr/>
      </dsp:nvSpPr>
      <dsp:spPr>
        <a:xfrm>
          <a:off x="2942391" y="3868269"/>
          <a:ext cx="1887617" cy="1028274"/>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lvl="0" algn="ctr" defTabSz="1022350">
            <a:lnSpc>
              <a:spcPct val="90000"/>
            </a:lnSpc>
            <a:spcBef>
              <a:spcPct val="0"/>
            </a:spcBef>
            <a:spcAft>
              <a:spcPct val="35000"/>
            </a:spcAft>
          </a:pPr>
          <a:r>
            <a:rPr lang="en-GB" sz="2300" i="1" kern="1200" dirty="0" smtClean="0"/>
            <a:t>Global and cultural differences</a:t>
          </a:r>
          <a:endParaRPr lang="en-GB" sz="2300" i="1" kern="1200" dirty="0"/>
        </a:p>
      </dsp:txBody>
      <dsp:txXfrm>
        <a:off x="2942391" y="3868269"/>
        <a:ext cx="1887617" cy="1028274"/>
      </dsp:txXfrm>
    </dsp:sp>
    <dsp:sp modelId="{9F5D713D-C37D-467D-B0FE-DD64AB3979AE}">
      <dsp:nvSpPr>
        <dsp:cNvPr id="0" name=""/>
        <dsp:cNvSpPr/>
      </dsp:nvSpPr>
      <dsp:spPr>
        <a:xfrm>
          <a:off x="2641001" y="1976245"/>
          <a:ext cx="1510094" cy="1510094"/>
        </a:xfrm>
        <a:prstGeom prst="ellipse">
          <a:avLst/>
        </a:prstGeom>
        <a:gradFill rotWithShape="0">
          <a:gsLst>
            <a:gs pos="0">
              <a:schemeClr val="accent1">
                <a:alpha val="50000"/>
                <a:hueOff val="0"/>
                <a:satOff val="0"/>
                <a:lumOff val="0"/>
                <a:alphaOff val="0"/>
                <a:tint val="50000"/>
                <a:satMod val="300000"/>
              </a:schemeClr>
            </a:gs>
            <a:gs pos="35000">
              <a:schemeClr val="accent1">
                <a:alpha val="50000"/>
                <a:hueOff val="0"/>
                <a:satOff val="0"/>
                <a:lumOff val="0"/>
                <a:alphaOff val="0"/>
                <a:tint val="37000"/>
                <a:satMod val="300000"/>
              </a:schemeClr>
            </a:gs>
            <a:gs pos="100000">
              <a:schemeClr val="accent1">
                <a:alpha val="50000"/>
                <a:hueOff val="0"/>
                <a:satOff val="0"/>
                <a:lumOff val="0"/>
                <a:alphaOff val="0"/>
                <a:tint val="15000"/>
                <a:satMod val="350000"/>
              </a:schemeClr>
            </a:gs>
          </a:gsLst>
          <a:lin ang="16200000" scaled="1"/>
        </a:gradFill>
        <a:ln>
          <a:noFill/>
        </a:ln>
        <a:effectLst/>
        <a:scene3d>
          <a:camera prst="orthographicFront"/>
          <a:lightRig rig="flat" dir="t"/>
        </a:scene3d>
        <a:sp3d prstMaterial="dkEdge">
          <a:bevelT w="8200" h="38100"/>
        </a:sp3d>
      </dsp:spPr>
      <dsp:style>
        <a:lnRef idx="0">
          <a:scrgbClr r="0" g="0" b="0"/>
        </a:lnRef>
        <a:fillRef idx="2">
          <a:scrgbClr r="0" g="0" b="0"/>
        </a:fillRef>
        <a:effectRef idx="0">
          <a:scrgbClr r="0" g="0" b="0"/>
        </a:effectRef>
        <a:fontRef idx="minor">
          <a:schemeClr val="tx1"/>
        </a:fontRef>
      </dsp:style>
    </dsp:sp>
    <dsp:sp modelId="{A6A23710-39A3-423A-9DF0-63EE2D09CCA2}">
      <dsp:nvSpPr>
        <dsp:cNvPr id="0" name=""/>
        <dsp:cNvSpPr/>
      </dsp:nvSpPr>
      <dsp:spPr>
        <a:xfrm>
          <a:off x="740170" y="2658823"/>
          <a:ext cx="1788832" cy="1258411"/>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lvl="0" algn="ctr" defTabSz="1022350">
            <a:lnSpc>
              <a:spcPct val="90000"/>
            </a:lnSpc>
            <a:spcBef>
              <a:spcPct val="0"/>
            </a:spcBef>
            <a:spcAft>
              <a:spcPct val="35000"/>
            </a:spcAft>
          </a:pPr>
          <a:r>
            <a:rPr lang="en-GB" sz="2300" i="1" kern="1200" dirty="0" smtClean="0"/>
            <a:t>Is CSR  a strategic or altruistic activity?</a:t>
          </a:r>
          <a:endParaRPr lang="en-GB" sz="2300" i="1" kern="1200" dirty="0"/>
        </a:p>
      </dsp:txBody>
      <dsp:txXfrm>
        <a:off x="740170" y="2658823"/>
        <a:ext cx="1788832" cy="1258411"/>
      </dsp:txXfrm>
    </dsp:sp>
    <dsp:sp modelId="{63E5682F-EAE6-4FD1-8675-8F00F7B24D2B}">
      <dsp:nvSpPr>
        <dsp:cNvPr id="0" name=""/>
        <dsp:cNvSpPr/>
      </dsp:nvSpPr>
      <dsp:spPr>
        <a:xfrm>
          <a:off x="2641001" y="1410204"/>
          <a:ext cx="1510094" cy="1510094"/>
        </a:xfrm>
        <a:prstGeom prst="ellipse">
          <a:avLst/>
        </a:prstGeom>
        <a:gradFill rotWithShape="0">
          <a:gsLst>
            <a:gs pos="0">
              <a:schemeClr val="accent1">
                <a:alpha val="50000"/>
                <a:hueOff val="0"/>
                <a:satOff val="0"/>
                <a:lumOff val="0"/>
                <a:alphaOff val="0"/>
                <a:tint val="50000"/>
                <a:satMod val="300000"/>
              </a:schemeClr>
            </a:gs>
            <a:gs pos="35000">
              <a:schemeClr val="accent1">
                <a:alpha val="50000"/>
                <a:hueOff val="0"/>
                <a:satOff val="0"/>
                <a:lumOff val="0"/>
                <a:alphaOff val="0"/>
                <a:tint val="37000"/>
                <a:satMod val="300000"/>
              </a:schemeClr>
            </a:gs>
            <a:gs pos="100000">
              <a:schemeClr val="accent1">
                <a:alpha val="50000"/>
                <a:hueOff val="0"/>
                <a:satOff val="0"/>
                <a:lumOff val="0"/>
                <a:alphaOff val="0"/>
                <a:tint val="15000"/>
                <a:satMod val="350000"/>
              </a:schemeClr>
            </a:gs>
          </a:gsLst>
          <a:lin ang="16200000" scaled="1"/>
        </a:gradFill>
        <a:ln>
          <a:noFill/>
        </a:ln>
        <a:effectLst/>
        <a:scene3d>
          <a:camera prst="orthographicFront"/>
          <a:lightRig rig="flat" dir="t"/>
        </a:scene3d>
        <a:sp3d prstMaterial="dkEdge">
          <a:bevelT w="8200" h="38100"/>
        </a:sp3d>
      </dsp:spPr>
      <dsp:style>
        <a:lnRef idx="0">
          <a:scrgbClr r="0" g="0" b="0"/>
        </a:lnRef>
        <a:fillRef idx="2">
          <a:scrgbClr r="0" g="0" b="0"/>
        </a:fillRef>
        <a:effectRef idx="0">
          <a:scrgbClr r="0" g="0" b="0"/>
        </a:effectRef>
        <a:fontRef idx="minor">
          <a:schemeClr val="tx1"/>
        </a:fontRef>
      </dsp:style>
    </dsp:sp>
    <dsp:sp modelId="{378E9DFB-8DF2-453E-8546-0E85AE940EDF}">
      <dsp:nvSpPr>
        <dsp:cNvPr id="0" name=""/>
        <dsp:cNvSpPr/>
      </dsp:nvSpPr>
      <dsp:spPr>
        <a:xfrm>
          <a:off x="740170" y="979308"/>
          <a:ext cx="1788832" cy="1258411"/>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lvl="0" algn="ctr" defTabSz="1022350">
            <a:lnSpc>
              <a:spcPct val="90000"/>
            </a:lnSpc>
            <a:spcBef>
              <a:spcPct val="0"/>
            </a:spcBef>
            <a:spcAft>
              <a:spcPct val="35000"/>
            </a:spcAft>
          </a:pPr>
          <a:r>
            <a:rPr lang="en-GB" sz="2300" i="1" kern="1200" dirty="0" smtClean="0"/>
            <a:t>CSR is a label but based on deeper ideas</a:t>
          </a:r>
          <a:endParaRPr lang="en-GB" sz="2300" i="1" kern="1200" dirty="0"/>
        </a:p>
      </dsp:txBody>
      <dsp:txXfrm>
        <a:off x="740170" y="979308"/>
        <a:ext cx="1788832" cy="1258411"/>
      </dsp:txXfrm>
    </dsp:sp>
  </dsp:spTree>
</dsp:drawing>
</file>

<file path=ppt/diagrams/layout1.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554" name="Rectangle 2"/>
          <p:cNvSpPr>
            <a:spLocks noGrp="1" noChangeArrowheads="1"/>
          </p:cNvSpPr>
          <p:nvPr>
            <p:ph type="hdr" sz="quarter"/>
          </p:nvPr>
        </p:nvSpPr>
        <p:spPr bwMode="auto">
          <a:xfrm>
            <a:off x="0" y="0"/>
            <a:ext cx="3005138" cy="45243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endParaRPr lang="en-GB"/>
          </a:p>
        </p:txBody>
      </p:sp>
      <p:sp>
        <p:nvSpPr>
          <p:cNvPr id="23555" name="Rectangle 3"/>
          <p:cNvSpPr>
            <a:spLocks noGrp="1" noChangeArrowheads="1"/>
          </p:cNvSpPr>
          <p:nvPr>
            <p:ph type="dt" sz="quarter" idx="1"/>
          </p:nvPr>
        </p:nvSpPr>
        <p:spPr bwMode="auto">
          <a:xfrm>
            <a:off x="3852863" y="0"/>
            <a:ext cx="3005137" cy="45243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endParaRPr lang="en-GB"/>
          </a:p>
        </p:txBody>
      </p:sp>
      <p:sp>
        <p:nvSpPr>
          <p:cNvPr id="23556" name="Rectangle 4"/>
          <p:cNvSpPr>
            <a:spLocks noGrp="1" noChangeArrowheads="1"/>
          </p:cNvSpPr>
          <p:nvPr>
            <p:ph type="ftr" sz="quarter" idx="2"/>
          </p:nvPr>
        </p:nvSpPr>
        <p:spPr bwMode="auto">
          <a:xfrm>
            <a:off x="0" y="9259888"/>
            <a:ext cx="3005138" cy="45085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endParaRPr lang="en-GB"/>
          </a:p>
        </p:txBody>
      </p:sp>
      <p:sp>
        <p:nvSpPr>
          <p:cNvPr id="23557" name="Rectangle 5"/>
          <p:cNvSpPr>
            <a:spLocks noGrp="1" noChangeArrowheads="1"/>
          </p:cNvSpPr>
          <p:nvPr>
            <p:ph type="sldNum" sz="quarter" idx="3"/>
          </p:nvPr>
        </p:nvSpPr>
        <p:spPr bwMode="auto">
          <a:xfrm>
            <a:off x="3852863" y="9259888"/>
            <a:ext cx="3005137" cy="45085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7D32DC31-5FA7-42B5-8581-F33D279354C8}" type="slidenum">
              <a:rPr lang="en-GB"/>
              <a:pPr/>
              <a:t>‹#›</a:t>
            </a:fld>
            <a:endParaRPr lang="en-GB"/>
          </a:p>
        </p:txBody>
      </p:sp>
    </p:spTree>
    <p:extLst>
      <p:ext uri="{BB962C8B-B14F-4D97-AF65-F5344CB8AC3E}">
        <p14:creationId xmlns:p14="http://schemas.microsoft.com/office/powerpoint/2010/main" val="803352041"/>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2530" name="Rectangle 2"/>
          <p:cNvSpPr>
            <a:spLocks noChangeArrowheads="1"/>
          </p:cNvSpPr>
          <p:nvPr/>
        </p:nvSpPr>
        <p:spPr bwMode="invGray">
          <a:xfrm>
            <a:off x="8809038" y="0"/>
            <a:ext cx="334962" cy="6858000"/>
          </a:xfrm>
          <a:prstGeom prst="rect">
            <a:avLst/>
          </a:prstGeom>
          <a:gradFill rotWithShape="0">
            <a:gsLst>
              <a:gs pos="0">
                <a:schemeClr val="accent2"/>
              </a:gs>
              <a:gs pos="50000">
                <a:schemeClr val="hlink"/>
              </a:gs>
              <a:gs pos="100000">
                <a:schemeClr val="accent2"/>
              </a:gs>
            </a:gsLst>
            <a:lin ang="0" scaled="1"/>
          </a:gradFill>
          <a:ln w="9525">
            <a:noFill/>
            <a:miter lim="800000"/>
            <a:headEnd/>
            <a:tailEnd/>
          </a:ln>
        </p:spPr>
        <p:txBody>
          <a:bodyPr wrap="none" anchor="ctr"/>
          <a:lstStyle/>
          <a:p>
            <a:endParaRPr lang="en-GB"/>
          </a:p>
        </p:txBody>
      </p:sp>
      <p:sp>
        <p:nvSpPr>
          <p:cNvPr id="22531" name="Freeform 3"/>
          <p:cNvSpPr>
            <a:spLocks/>
          </p:cNvSpPr>
          <p:nvPr/>
        </p:nvSpPr>
        <p:spPr bwMode="white">
          <a:xfrm>
            <a:off x="-9525" y="4489450"/>
            <a:ext cx="5754688" cy="2368550"/>
          </a:xfrm>
          <a:custGeom>
            <a:avLst/>
            <a:gdLst/>
            <a:ahLst/>
            <a:cxnLst>
              <a:cxn ang="0">
                <a:pos x="0" y="1491"/>
              </a:cxn>
              <a:cxn ang="0">
                <a:pos x="0" y="0"/>
              </a:cxn>
              <a:cxn ang="0">
                <a:pos x="171" y="3"/>
              </a:cxn>
              <a:cxn ang="0">
                <a:pos x="355" y="9"/>
              </a:cxn>
              <a:cxn ang="0">
                <a:pos x="499" y="21"/>
              </a:cxn>
              <a:cxn ang="0">
                <a:pos x="650" y="36"/>
              </a:cxn>
              <a:cxn ang="0">
                <a:pos x="809" y="54"/>
              </a:cxn>
              <a:cxn ang="0">
                <a:pos x="957" y="78"/>
              </a:cxn>
              <a:cxn ang="0">
                <a:pos x="1119" y="105"/>
              </a:cxn>
              <a:cxn ang="0">
                <a:pos x="1261" y="133"/>
              </a:cxn>
              <a:cxn ang="0">
                <a:pos x="1441" y="175"/>
              </a:cxn>
              <a:cxn ang="0">
                <a:pos x="1598" y="217"/>
              </a:cxn>
              <a:cxn ang="0">
                <a:pos x="1763" y="269"/>
              </a:cxn>
              <a:cxn ang="0">
                <a:pos x="1887" y="308"/>
              </a:cxn>
              <a:cxn ang="0">
                <a:pos x="2085" y="384"/>
              </a:cxn>
              <a:cxn ang="0">
                <a:pos x="2230" y="444"/>
              </a:cxn>
              <a:cxn ang="0">
                <a:pos x="2456" y="547"/>
              </a:cxn>
              <a:cxn ang="0">
                <a:pos x="2666" y="662"/>
              </a:cxn>
              <a:cxn ang="0">
                <a:pos x="2859" y="786"/>
              </a:cxn>
              <a:cxn ang="0">
                <a:pos x="3046" y="920"/>
              </a:cxn>
              <a:cxn ang="0">
                <a:pos x="3193" y="1038"/>
              </a:cxn>
              <a:cxn ang="0">
                <a:pos x="3332" y="1168"/>
              </a:cxn>
              <a:cxn ang="0">
                <a:pos x="3440" y="1280"/>
              </a:cxn>
              <a:cxn ang="0">
                <a:pos x="3524" y="1380"/>
              </a:cxn>
              <a:cxn ang="0">
                <a:pos x="3624" y="1491"/>
              </a:cxn>
              <a:cxn ang="0">
                <a:pos x="3608" y="1491"/>
              </a:cxn>
              <a:cxn ang="0">
                <a:pos x="0" y="1491"/>
              </a:cxn>
            </a:cxnLst>
            <a:rect l="0" t="0" r="r" b="b"/>
            <a:pathLst>
              <a:path w="3625" h="1492">
                <a:moveTo>
                  <a:pt x="0" y="1491"/>
                </a:moveTo>
                <a:lnTo>
                  <a:pt x="0" y="0"/>
                </a:lnTo>
                <a:lnTo>
                  <a:pt x="171" y="3"/>
                </a:lnTo>
                <a:lnTo>
                  <a:pt x="355" y="9"/>
                </a:lnTo>
                <a:lnTo>
                  <a:pt x="499" y="21"/>
                </a:lnTo>
                <a:lnTo>
                  <a:pt x="650" y="36"/>
                </a:lnTo>
                <a:lnTo>
                  <a:pt x="809" y="54"/>
                </a:lnTo>
                <a:lnTo>
                  <a:pt x="957" y="78"/>
                </a:lnTo>
                <a:lnTo>
                  <a:pt x="1119" y="105"/>
                </a:lnTo>
                <a:lnTo>
                  <a:pt x="1261" y="133"/>
                </a:lnTo>
                <a:lnTo>
                  <a:pt x="1441" y="175"/>
                </a:lnTo>
                <a:lnTo>
                  <a:pt x="1598" y="217"/>
                </a:lnTo>
                <a:lnTo>
                  <a:pt x="1763" y="269"/>
                </a:lnTo>
                <a:lnTo>
                  <a:pt x="1887" y="308"/>
                </a:lnTo>
                <a:lnTo>
                  <a:pt x="2085" y="384"/>
                </a:lnTo>
                <a:lnTo>
                  <a:pt x="2230" y="444"/>
                </a:lnTo>
                <a:lnTo>
                  <a:pt x="2456" y="547"/>
                </a:lnTo>
                <a:lnTo>
                  <a:pt x="2666" y="662"/>
                </a:lnTo>
                <a:lnTo>
                  <a:pt x="2859" y="786"/>
                </a:lnTo>
                <a:lnTo>
                  <a:pt x="3046" y="920"/>
                </a:lnTo>
                <a:lnTo>
                  <a:pt x="3193" y="1038"/>
                </a:lnTo>
                <a:lnTo>
                  <a:pt x="3332" y="1168"/>
                </a:lnTo>
                <a:lnTo>
                  <a:pt x="3440" y="1280"/>
                </a:lnTo>
                <a:lnTo>
                  <a:pt x="3524" y="1380"/>
                </a:lnTo>
                <a:lnTo>
                  <a:pt x="3624" y="1491"/>
                </a:lnTo>
                <a:lnTo>
                  <a:pt x="3608" y="1491"/>
                </a:lnTo>
                <a:lnTo>
                  <a:pt x="0" y="1491"/>
                </a:lnTo>
              </a:path>
            </a:pathLst>
          </a:custGeom>
          <a:gradFill rotWithShape="0">
            <a:gsLst>
              <a:gs pos="0">
                <a:schemeClr val="bg2"/>
              </a:gs>
              <a:gs pos="100000">
                <a:schemeClr val="bg1"/>
              </a:gs>
            </a:gsLst>
            <a:lin ang="5400000" scaled="1"/>
          </a:gradFill>
          <a:ln w="9525" cap="flat" cmpd="sng">
            <a:noFill/>
            <a:prstDash val="solid"/>
            <a:miter lim="800000"/>
            <a:headEnd type="none" w="sm" len="sm"/>
            <a:tailEnd type="none" w="sm" len="sm"/>
          </a:ln>
          <a:effectLst/>
        </p:spPr>
        <p:txBody>
          <a:bodyPr wrap="none" anchor="ctr"/>
          <a:lstStyle/>
          <a:p>
            <a:endParaRPr lang="en-GB"/>
          </a:p>
        </p:txBody>
      </p:sp>
      <p:sp>
        <p:nvSpPr>
          <p:cNvPr id="22532" name="Freeform 4"/>
          <p:cNvSpPr>
            <a:spLocks/>
          </p:cNvSpPr>
          <p:nvPr/>
        </p:nvSpPr>
        <p:spPr bwMode="white">
          <a:xfrm>
            <a:off x="0" y="3817938"/>
            <a:ext cx="8164513" cy="3019425"/>
          </a:xfrm>
          <a:custGeom>
            <a:avLst/>
            <a:gdLst/>
            <a:ahLst/>
            <a:cxnLst>
              <a:cxn ang="0">
                <a:pos x="2718" y="405"/>
              </a:cxn>
              <a:cxn ang="0">
                <a:pos x="2466" y="333"/>
              </a:cxn>
              <a:cxn ang="0">
                <a:pos x="2202" y="261"/>
              </a:cxn>
              <a:cxn ang="0">
                <a:pos x="1929" y="198"/>
              </a:cxn>
              <a:cxn ang="0">
                <a:pos x="1695" y="153"/>
              </a:cxn>
              <a:cxn ang="0">
                <a:pos x="1434" y="111"/>
              </a:cxn>
              <a:cxn ang="0">
                <a:pos x="1188" y="75"/>
              </a:cxn>
              <a:cxn ang="0">
                <a:pos x="957" y="48"/>
              </a:cxn>
              <a:cxn ang="0">
                <a:pos x="747" y="30"/>
              </a:cxn>
              <a:cxn ang="0">
                <a:pos x="501" y="15"/>
              </a:cxn>
              <a:cxn ang="0">
                <a:pos x="246" y="3"/>
              </a:cxn>
              <a:cxn ang="0">
                <a:pos x="0" y="0"/>
              </a:cxn>
              <a:cxn ang="0">
                <a:pos x="0" y="275"/>
              </a:cxn>
              <a:cxn ang="0">
                <a:pos x="0" y="345"/>
              </a:cxn>
              <a:cxn ang="0">
                <a:pos x="0" y="275"/>
              </a:cxn>
              <a:cxn ang="0">
                <a:pos x="0" y="342"/>
              </a:cxn>
              <a:cxn ang="0">
                <a:pos x="339" y="351"/>
              </a:cxn>
              <a:cxn ang="0">
                <a:pos x="606" y="372"/>
              </a:cxn>
              <a:cxn ang="0">
                <a:pos x="852" y="399"/>
              </a:cxn>
              <a:cxn ang="0">
                <a:pos x="1068" y="435"/>
              </a:cxn>
              <a:cxn ang="0">
                <a:pos x="1275" y="474"/>
              </a:cxn>
              <a:cxn ang="0">
                <a:pos x="1545" y="540"/>
              </a:cxn>
              <a:cxn ang="0">
                <a:pos x="1761" y="603"/>
              </a:cxn>
              <a:cxn ang="0">
                <a:pos x="1971" y="678"/>
              </a:cxn>
              <a:cxn ang="0">
                <a:pos x="2166" y="747"/>
              </a:cxn>
              <a:cxn ang="0">
                <a:pos x="2397" y="852"/>
              </a:cxn>
              <a:cxn ang="0">
                <a:pos x="2613" y="960"/>
              </a:cxn>
              <a:cxn ang="0">
                <a:pos x="2832" y="1095"/>
              </a:cxn>
              <a:cxn ang="0">
                <a:pos x="3012" y="1212"/>
              </a:cxn>
              <a:cxn ang="0">
                <a:pos x="3186" y="1347"/>
              </a:cxn>
              <a:cxn ang="0">
                <a:pos x="3351" y="1497"/>
              </a:cxn>
              <a:cxn ang="0">
                <a:pos x="3480" y="1629"/>
              </a:cxn>
              <a:cxn ang="0">
                <a:pos x="3612" y="1785"/>
              </a:cxn>
              <a:cxn ang="0">
                <a:pos x="3699" y="1901"/>
              </a:cxn>
              <a:cxn ang="0">
                <a:pos x="5142" y="1901"/>
              </a:cxn>
              <a:cxn ang="0">
                <a:pos x="5076" y="1827"/>
              </a:cxn>
              <a:cxn ang="0">
                <a:pos x="4968" y="1707"/>
              </a:cxn>
              <a:cxn ang="0">
                <a:pos x="4797" y="1539"/>
              </a:cxn>
              <a:cxn ang="0">
                <a:pos x="4617" y="1383"/>
              </a:cxn>
              <a:cxn ang="0">
                <a:pos x="4410" y="1221"/>
              </a:cxn>
              <a:cxn ang="0">
                <a:pos x="4185" y="1071"/>
              </a:cxn>
              <a:cxn ang="0">
                <a:pos x="3960" y="939"/>
              </a:cxn>
              <a:cxn ang="0">
                <a:pos x="3708" y="801"/>
              </a:cxn>
              <a:cxn ang="0">
                <a:pos x="3492" y="702"/>
              </a:cxn>
              <a:cxn ang="0">
                <a:pos x="3231" y="588"/>
              </a:cxn>
              <a:cxn ang="0">
                <a:pos x="2964" y="489"/>
              </a:cxn>
              <a:cxn ang="0">
                <a:pos x="2718" y="405"/>
              </a:cxn>
            </a:cxnLst>
            <a:rect l="0" t="0" r="r" b="b"/>
            <a:pathLst>
              <a:path w="5143" h="1902">
                <a:moveTo>
                  <a:pt x="2718" y="405"/>
                </a:moveTo>
                <a:lnTo>
                  <a:pt x="2466" y="333"/>
                </a:lnTo>
                <a:lnTo>
                  <a:pt x="2202" y="261"/>
                </a:lnTo>
                <a:lnTo>
                  <a:pt x="1929" y="198"/>
                </a:lnTo>
                <a:lnTo>
                  <a:pt x="1695" y="153"/>
                </a:lnTo>
                <a:lnTo>
                  <a:pt x="1434" y="111"/>
                </a:lnTo>
                <a:lnTo>
                  <a:pt x="1188" y="75"/>
                </a:lnTo>
                <a:lnTo>
                  <a:pt x="957" y="48"/>
                </a:lnTo>
                <a:lnTo>
                  <a:pt x="747" y="30"/>
                </a:lnTo>
                <a:lnTo>
                  <a:pt x="501" y="15"/>
                </a:lnTo>
                <a:lnTo>
                  <a:pt x="246" y="3"/>
                </a:lnTo>
                <a:lnTo>
                  <a:pt x="0" y="0"/>
                </a:lnTo>
                <a:lnTo>
                  <a:pt x="0" y="275"/>
                </a:lnTo>
                <a:lnTo>
                  <a:pt x="0" y="345"/>
                </a:lnTo>
                <a:lnTo>
                  <a:pt x="0" y="275"/>
                </a:lnTo>
                <a:lnTo>
                  <a:pt x="0" y="342"/>
                </a:lnTo>
                <a:lnTo>
                  <a:pt x="339" y="351"/>
                </a:lnTo>
                <a:lnTo>
                  <a:pt x="606" y="372"/>
                </a:lnTo>
                <a:lnTo>
                  <a:pt x="852" y="399"/>
                </a:lnTo>
                <a:lnTo>
                  <a:pt x="1068" y="435"/>
                </a:lnTo>
                <a:lnTo>
                  <a:pt x="1275" y="474"/>
                </a:lnTo>
                <a:lnTo>
                  <a:pt x="1545" y="540"/>
                </a:lnTo>
                <a:lnTo>
                  <a:pt x="1761" y="603"/>
                </a:lnTo>
                <a:lnTo>
                  <a:pt x="1971" y="678"/>
                </a:lnTo>
                <a:lnTo>
                  <a:pt x="2166" y="747"/>
                </a:lnTo>
                <a:lnTo>
                  <a:pt x="2397" y="852"/>
                </a:lnTo>
                <a:lnTo>
                  <a:pt x="2613" y="960"/>
                </a:lnTo>
                <a:lnTo>
                  <a:pt x="2832" y="1095"/>
                </a:lnTo>
                <a:lnTo>
                  <a:pt x="3012" y="1212"/>
                </a:lnTo>
                <a:lnTo>
                  <a:pt x="3186" y="1347"/>
                </a:lnTo>
                <a:lnTo>
                  <a:pt x="3351" y="1497"/>
                </a:lnTo>
                <a:lnTo>
                  <a:pt x="3480" y="1629"/>
                </a:lnTo>
                <a:lnTo>
                  <a:pt x="3612" y="1785"/>
                </a:lnTo>
                <a:lnTo>
                  <a:pt x="3699" y="1901"/>
                </a:lnTo>
                <a:lnTo>
                  <a:pt x="5142" y="1901"/>
                </a:lnTo>
                <a:lnTo>
                  <a:pt x="5076" y="1827"/>
                </a:lnTo>
                <a:lnTo>
                  <a:pt x="4968" y="1707"/>
                </a:lnTo>
                <a:lnTo>
                  <a:pt x="4797" y="1539"/>
                </a:lnTo>
                <a:lnTo>
                  <a:pt x="4617" y="1383"/>
                </a:lnTo>
                <a:lnTo>
                  <a:pt x="4410" y="1221"/>
                </a:lnTo>
                <a:lnTo>
                  <a:pt x="4185" y="1071"/>
                </a:lnTo>
                <a:lnTo>
                  <a:pt x="3960" y="939"/>
                </a:lnTo>
                <a:lnTo>
                  <a:pt x="3708" y="801"/>
                </a:lnTo>
                <a:lnTo>
                  <a:pt x="3492" y="702"/>
                </a:lnTo>
                <a:lnTo>
                  <a:pt x="3231" y="588"/>
                </a:lnTo>
                <a:lnTo>
                  <a:pt x="2964" y="489"/>
                </a:lnTo>
                <a:lnTo>
                  <a:pt x="2718" y="405"/>
                </a:lnTo>
              </a:path>
            </a:pathLst>
          </a:custGeom>
          <a:gradFill rotWithShape="0">
            <a:gsLst>
              <a:gs pos="0">
                <a:schemeClr val="accent2"/>
              </a:gs>
              <a:gs pos="100000">
                <a:schemeClr val="bg1"/>
              </a:gs>
            </a:gsLst>
            <a:lin ang="0" scaled="1"/>
          </a:gradFill>
          <a:ln w="9525" cap="flat" cmpd="sng">
            <a:noFill/>
            <a:prstDash val="solid"/>
            <a:round/>
            <a:headEnd type="none" w="sm" len="sm"/>
            <a:tailEnd type="none" w="sm" len="sm"/>
          </a:ln>
          <a:effectLst/>
        </p:spPr>
        <p:txBody>
          <a:bodyPr/>
          <a:lstStyle/>
          <a:p>
            <a:endParaRPr lang="en-GB"/>
          </a:p>
        </p:txBody>
      </p:sp>
      <p:sp>
        <p:nvSpPr>
          <p:cNvPr id="22533" name="Freeform 5"/>
          <p:cNvSpPr>
            <a:spLocks/>
          </p:cNvSpPr>
          <p:nvPr/>
        </p:nvSpPr>
        <p:spPr bwMode="white">
          <a:xfrm>
            <a:off x="0" y="3146425"/>
            <a:ext cx="9144000" cy="3690938"/>
          </a:xfrm>
          <a:custGeom>
            <a:avLst/>
            <a:gdLst/>
            <a:ahLst/>
            <a:cxnLst>
              <a:cxn ang="0">
                <a:pos x="0" y="0"/>
              </a:cxn>
              <a:cxn ang="0">
                <a:pos x="0" y="339"/>
              </a:cxn>
              <a:cxn ang="0">
                <a:pos x="558" y="357"/>
              </a:cxn>
              <a:cxn ang="0">
                <a:pos x="807" y="375"/>
              </a:cxn>
              <a:cxn ang="0">
                <a:pos x="1056" y="399"/>
              </a:cxn>
              <a:cxn ang="0">
                <a:pos x="1272" y="426"/>
              </a:cxn>
              <a:cxn ang="0">
                <a:pos x="1539" y="465"/>
              </a:cxn>
              <a:cxn ang="0">
                <a:pos x="1791" y="510"/>
              </a:cxn>
              <a:cxn ang="0">
                <a:pos x="2076" y="570"/>
              </a:cxn>
              <a:cxn ang="0">
                <a:pos x="2334" y="630"/>
              </a:cxn>
              <a:cxn ang="0">
                <a:pos x="2544" y="687"/>
              </a:cxn>
              <a:cxn ang="0">
                <a:pos x="2775" y="759"/>
              </a:cxn>
              <a:cxn ang="0">
                <a:pos x="3003" y="837"/>
              </a:cxn>
              <a:cxn ang="0">
                <a:pos x="3231" y="924"/>
              </a:cxn>
              <a:cxn ang="0">
                <a:pos x="3438" y="1005"/>
              </a:cxn>
              <a:cxn ang="0">
                <a:pos x="3663" y="1110"/>
              </a:cxn>
              <a:cxn ang="0">
                <a:pos x="3903" y="1233"/>
              </a:cxn>
              <a:cxn ang="0">
                <a:pos x="4149" y="1374"/>
              </a:cxn>
              <a:cxn ang="0">
                <a:pos x="4353" y="1506"/>
              </a:cxn>
              <a:cxn ang="0">
                <a:pos x="4491" y="1602"/>
              </a:cxn>
              <a:cxn ang="0">
                <a:pos x="4668" y="1740"/>
              </a:cxn>
              <a:cxn ang="0">
                <a:pos x="4824" y="1875"/>
              </a:cxn>
              <a:cxn ang="0">
                <a:pos x="4968" y="2016"/>
              </a:cxn>
              <a:cxn ang="0">
                <a:pos x="5100" y="2154"/>
              </a:cxn>
              <a:cxn ang="0">
                <a:pos x="5238" y="2324"/>
              </a:cxn>
              <a:cxn ang="0">
                <a:pos x="5759" y="2324"/>
              </a:cxn>
              <a:cxn ang="0">
                <a:pos x="5759" y="1245"/>
              </a:cxn>
              <a:cxn ang="0">
                <a:pos x="5580" y="1119"/>
              </a:cxn>
              <a:cxn ang="0">
                <a:pos x="5400" y="1020"/>
              </a:cxn>
              <a:cxn ang="0">
                <a:pos x="5205" y="918"/>
              </a:cxn>
              <a:cxn ang="0">
                <a:pos x="5031" y="837"/>
              </a:cxn>
              <a:cxn ang="0">
                <a:pos x="4866" y="771"/>
              </a:cxn>
              <a:cxn ang="0">
                <a:pos x="4710" y="711"/>
              </a:cxn>
              <a:cxn ang="0">
                <a:pos x="4545" y="651"/>
              </a:cxn>
              <a:cxn ang="0">
                <a:pos x="4386" y="600"/>
              </a:cxn>
              <a:cxn ang="0">
                <a:pos x="4248" y="552"/>
              </a:cxn>
              <a:cxn ang="0">
                <a:pos x="3993" y="483"/>
              </a:cxn>
              <a:cxn ang="0">
                <a:pos x="3777" y="423"/>
              </a:cxn>
              <a:cxn ang="0">
                <a:pos x="3564" y="375"/>
              </a:cxn>
              <a:cxn ang="0">
                <a:pos x="3282" y="312"/>
              </a:cxn>
              <a:cxn ang="0">
                <a:pos x="3003" y="261"/>
              </a:cxn>
              <a:cxn ang="0">
                <a:pos x="2733" y="213"/>
              </a:cxn>
              <a:cxn ang="0">
                <a:pos x="2451" y="171"/>
              </a:cxn>
              <a:cxn ang="0">
                <a:pos x="2211" y="138"/>
              </a:cxn>
              <a:cxn ang="0">
                <a:pos x="1974" y="108"/>
              </a:cxn>
              <a:cxn ang="0">
                <a:pos x="1665" y="81"/>
              </a:cxn>
              <a:cxn ang="0">
                <a:pos x="1437" y="60"/>
              </a:cxn>
              <a:cxn ang="0">
                <a:pos x="1125" y="36"/>
              </a:cxn>
              <a:cxn ang="0">
                <a:pos x="828" y="21"/>
              </a:cxn>
              <a:cxn ang="0">
                <a:pos x="558" y="12"/>
              </a:cxn>
              <a:cxn ang="0">
                <a:pos x="282" y="3"/>
              </a:cxn>
              <a:cxn ang="0">
                <a:pos x="0" y="0"/>
              </a:cxn>
            </a:cxnLst>
            <a:rect l="0" t="0" r="r" b="b"/>
            <a:pathLst>
              <a:path w="5760" h="2325">
                <a:moveTo>
                  <a:pt x="0" y="0"/>
                </a:moveTo>
                <a:lnTo>
                  <a:pt x="0" y="339"/>
                </a:lnTo>
                <a:lnTo>
                  <a:pt x="558" y="357"/>
                </a:lnTo>
                <a:lnTo>
                  <a:pt x="807" y="375"/>
                </a:lnTo>
                <a:lnTo>
                  <a:pt x="1056" y="399"/>
                </a:lnTo>
                <a:lnTo>
                  <a:pt x="1272" y="426"/>
                </a:lnTo>
                <a:lnTo>
                  <a:pt x="1539" y="465"/>
                </a:lnTo>
                <a:lnTo>
                  <a:pt x="1791" y="510"/>
                </a:lnTo>
                <a:lnTo>
                  <a:pt x="2076" y="570"/>
                </a:lnTo>
                <a:lnTo>
                  <a:pt x="2334" y="630"/>
                </a:lnTo>
                <a:lnTo>
                  <a:pt x="2544" y="687"/>
                </a:lnTo>
                <a:lnTo>
                  <a:pt x="2775" y="759"/>
                </a:lnTo>
                <a:lnTo>
                  <a:pt x="3003" y="837"/>
                </a:lnTo>
                <a:lnTo>
                  <a:pt x="3231" y="924"/>
                </a:lnTo>
                <a:lnTo>
                  <a:pt x="3438" y="1005"/>
                </a:lnTo>
                <a:lnTo>
                  <a:pt x="3663" y="1110"/>
                </a:lnTo>
                <a:lnTo>
                  <a:pt x="3903" y="1233"/>
                </a:lnTo>
                <a:lnTo>
                  <a:pt x="4149" y="1374"/>
                </a:lnTo>
                <a:lnTo>
                  <a:pt x="4353" y="1506"/>
                </a:lnTo>
                <a:lnTo>
                  <a:pt x="4491" y="1602"/>
                </a:lnTo>
                <a:lnTo>
                  <a:pt x="4668" y="1740"/>
                </a:lnTo>
                <a:lnTo>
                  <a:pt x="4824" y="1875"/>
                </a:lnTo>
                <a:lnTo>
                  <a:pt x="4968" y="2016"/>
                </a:lnTo>
                <a:lnTo>
                  <a:pt x="5100" y="2154"/>
                </a:lnTo>
                <a:lnTo>
                  <a:pt x="5238" y="2324"/>
                </a:lnTo>
                <a:lnTo>
                  <a:pt x="5759" y="2324"/>
                </a:lnTo>
                <a:lnTo>
                  <a:pt x="5759" y="1245"/>
                </a:lnTo>
                <a:lnTo>
                  <a:pt x="5580" y="1119"/>
                </a:lnTo>
                <a:lnTo>
                  <a:pt x="5400" y="1020"/>
                </a:lnTo>
                <a:lnTo>
                  <a:pt x="5205" y="918"/>
                </a:lnTo>
                <a:lnTo>
                  <a:pt x="5031" y="837"/>
                </a:lnTo>
                <a:lnTo>
                  <a:pt x="4866" y="771"/>
                </a:lnTo>
                <a:lnTo>
                  <a:pt x="4710" y="711"/>
                </a:lnTo>
                <a:lnTo>
                  <a:pt x="4545" y="651"/>
                </a:lnTo>
                <a:lnTo>
                  <a:pt x="4386" y="600"/>
                </a:lnTo>
                <a:lnTo>
                  <a:pt x="4248" y="552"/>
                </a:lnTo>
                <a:lnTo>
                  <a:pt x="3993" y="483"/>
                </a:lnTo>
                <a:lnTo>
                  <a:pt x="3777" y="423"/>
                </a:lnTo>
                <a:lnTo>
                  <a:pt x="3564" y="375"/>
                </a:lnTo>
                <a:lnTo>
                  <a:pt x="3282" y="312"/>
                </a:lnTo>
                <a:lnTo>
                  <a:pt x="3003" y="261"/>
                </a:lnTo>
                <a:lnTo>
                  <a:pt x="2733" y="213"/>
                </a:lnTo>
                <a:lnTo>
                  <a:pt x="2451" y="171"/>
                </a:lnTo>
                <a:lnTo>
                  <a:pt x="2211" y="138"/>
                </a:lnTo>
                <a:lnTo>
                  <a:pt x="1974" y="108"/>
                </a:lnTo>
                <a:lnTo>
                  <a:pt x="1665" y="81"/>
                </a:lnTo>
                <a:lnTo>
                  <a:pt x="1437" y="60"/>
                </a:lnTo>
                <a:lnTo>
                  <a:pt x="1125" y="36"/>
                </a:lnTo>
                <a:lnTo>
                  <a:pt x="828" y="21"/>
                </a:lnTo>
                <a:lnTo>
                  <a:pt x="558" y="12"/>
                </a:lnTo>
                <a:lnTo>
                  <a:pt x="282" y="3"/>
                </a:lnTo>
                <a:lnTo>
                  <a:pt x="0" y="0"/>
                </a:lnTo>
              </a:path>
            </a:pathLst>
          </a:custGeom>
          <a:gradFill rotWithShape="0">
            <a:gsLst>
              <a:gs pos="0">
                <a:schemeClr val="accent2"/>
              </a:gs>
              <a:gs pos="100000">
                <a:schemeClr val="bg1"/>
              </a:gs>
            </a:gsLst>
            <a:lin ang="0" scaled="1"/>
          </a:gradFill>
          <a:ln w="9525" cap="flat" cmpd="sng">
            <a:noFill/>
            <a:prstDash val="solid"/>
            <a:round/>
            <a:headEnd type="none" w="sm" len="sm"/>
            <a:tailEnd type="none" w="sm" len="sm"/>
          </a:ln>
          <a:effectLst/>
        </p:spPr>
        <p:txBody>
          <a:bodyPr/>
          <a:lstStyle/>
          <a:p>
            <a:endParaRPr lang="en-GB"/>
          </a:p>
        </p:txBody>
      </p:sp>
      <p:sp>
        <p:nvSpPr>
          <p:cNvPr id="22534" name="Freeform 6"/>
          <p:cNvSpPr>
            <a:spLocks/>
          </p:cNvSpPr>
          <p:nvPr/>
        </p:nvSpPr>
        <p:spPr bwMode="white">
          <a:xfrm>
            <a:off x="0" y="2460625"/>
            <a:ext cx="9144000" cy="2497138"/>
          </a:xfrm>
          <a:custGeom>
            <a:avLst/>
            <a:gdLst/>
            <a:ahLst/>
            <a:cxnLst>
              <a:cxn ang="0">
                <a:pos x="0" y="0"/>
              </a:cxn>
              <a:cxn ang="0">
                <a:pos x="0" y="351"/>
              </a:cxn>
              <a:cxn ang="0">
                <a:pos x="282" y="357"/>
              </a:cxn>
              <a:cxn ang="0">
                <a:pos x="627" y="363"/>
              </a:cxn>
              <a:cxn ang="0">
                <a:pos x="960" y="375"/>
              </a:cxn>
              <a:cxn ang="0">
                <a:pos x="1218" y="393"/>
              </a:cxn>
              <a:cxn ang="0">
                <a:pos x="1470" y="411"/>
              </a:cxn>
              <a:cxn ang="0">
                <a:pos x="1746" y="435"/>
              </a:cxn>
              <a:cxn ang="0">
                <a:pos x="2022" y="462"/>
              </a:cxn>
              <a:cxn ang="0">
                <a:pos x="2340" y="504"/>
              </a:cxn>
              <a:cxn ang="0">
                <a:pos x="2664" y="549"/>
              </a:cxn>
              <a:cxn ang="0">
                <a:pos x="2952" y="597"/>
              </a:cxn>
              <a:cxn ang="0">
                <a:pos x="3225" y="648"/>
              </a:cxn>
              <a:cxn ang="0">
                <a:pos x="3513" y="708"/>
              </a:cxn>
              <a:cxn ang="0">
                <a:pos x="3693" y="750"/>
              </a:cxn>
              <a:cxn ang="0">
                <a:pos x="3936" y="810"/>
              </a:cxn>
              <a:cxn ang="0">
                <a:pos x="4095" y="855"/>
              </a:cxn>
              <a:cxn ang="0">
                <a:pos x="4281" y="909"/>
              </a:cxn>
              <a:cxn ang="0">
                <a:pos x="4503" y="981"/>
              </a:cxn>
              <a:cxn ang="0">
                <a:pos x="4704" y="1053"/>
              </a:cxn>
              <a:cxn ang="0">
                <a:pos x="4911" y="1131"/>
              </a:cxn>
              <a:cxn ang="0">
                <a:pos x="5073" y="1197"/>
              </a:cxn>
              <a:cxn ang="0">
                <a:pos x="5256" y="1281"/>
              </a:cxn>
              <a:cxn ang="0">
                <a:pos x="5475" y="1401"/>
              </a:cxn>
              <a:cxn ang="0">
                <a:pos x="5628" y="1482"/>
              </a:cxn>
              <a:cxn ang="0">
                <a:pos x="5759" y="1572"/>
              </a:cxn>
              <a:cxn ang="0">
                <a:pos x="5759" y="633"/>
              </a:cxn>
              <a:cxn ang="0">
                <a:pos x="5493" y="570"/>
              </a:cxn>
              <a:cxn ang="0">
                <a:pos x="5214" y="501"/>
              </a:cxn>
              <a:cxn ang="0">
                <a:pos x="4950" y="444"/>
              </a:cxn>
              <a:cxn ang="0">
                <a:pos x="4701" y="396"/>
              </a:cxn>
              <a:cxn ang="0">
                <a:pos x="4425" y="348"/>
              </a:cxn>
              <a:cxn ang="0">
                <a:pos x="4110" y="294"/>
              </a:cxn>
              <a:cxn ang="0">
                <a:pos x="3813" y="252"/>
              </a:cxn>
              <a:cxn ang="0">
                <a:pos x="3549" y="213"/>
              </a:cxn>
              <a:cxn ang="0">
                <a:pos x="3261" y="183"/>
              </a:cxn>
              <a:cxn ang="0">
                <a:pos x="3015" y="153"/>
              </a:cxn>
              <a:cxn ang="0">
                <a:pos x="2757" y="129"/>
              </a:cxn>
              <a:cxn ang="0">
                <a:pos x="2520" y="105"/>
              </a:cxn>
              <a:cxn ang="0">
                <a:pos x="2301" y="87"/>
              </a:cxn>
              <a:cxn ang="0">
                <a:pos x="2013" y="66"/>
              </a:cxn>
              <a:cxn ang="0">
                <a:pos x="1731" y="48"/>
              </a:cxn>
              <a:cxn ang="0">
                <a:pos x="1524" y="39"/>
              </a:cxn>
              <a:cxn ang="0">
                <a:pos x="1260" y="27"/>
              </a:cxn>
              <a:cxn ang="0">
                <a:pos x="966" y="15"/>
              </a:cxn>
              <a:cxn ang="0">
                <a:pos x="714" y="12"/>
              </a:cxn>
              <a:cxn ang="0">
                <a:pos x="510" y="6"/>
              </a:cxn>
              <a:cxn ang="0">
                <a:pos x="243" y="0"/>
              </a:cxn>
              <a:cxn ang="0">
                <a:pos x="0" y="0"/>
              </a:cxn>
            </a:cxnLst>
            <a:rect l="0" t="0" r="r" b="b"/>
            <a:pathLst>
              <a:path w="5760" h="1573">
                <a:moveTo>
                  <a:pt x="0" y="0"/>
                </a:moveTo>
                <a:lnTo>
                  <a:pt x="0" y="351"/>
                </a:lnTo>
                <a:lnTo>
                  <a:pt x="282" y="357"/>
                </a:lnTo>
                <a:lnTo>
                  <a:pt x="627" y="363"/>
                </a:lnTo>
                <a:lnTo>
                  <a:pt x="960" y="375"/>
                </a:lnTo>
                <a:lnTo>
                  <a:pt x="1218" y="393"/>
                </a:lnTo>
                <a:lnTo>
                  <a:pt x="1470" y="411"/>
                </a:lnTo>
                <a:lnTo>
                  <a:pt x="1746" y="435"/>
                </a:lnTo>
                <a:lnTo>
                  <a:pt x="2022" y="462"/>
                </a:lnTo>
                <a:lnTo>
                  <a:pt x="2340" y="504"/>
                </a:lnTo>
                <a:lnTo>
                  <a:pt x="2664" y="549"/>
                </a:lnTo>
                <a:lnTo>
                  <a:pt x="2952" y="597"/>
                </a:lnTo>
                <a:lnTo>
                  <a:pt x="3225" y="648"/>
                </a:lnTo>
                <a:lnTo>
                  <a:pt x="3513" y="708"/>
                </a:lnTo>
                <a:lnTo>
                  <a:pt x="3693" y="750"/>
                </a:lnTo>
                <a:lnTo>
                  <a:pt x="3936" y="810"/>
                </a:lnTo>
                <a:lnTo>
                  <a:pt x="4095" y="855"/>
                </a:lnTo>
                <a:lnTo>
                  <a:pt x="4281" y="909"/>
                </a:lnTo>
                <a:lnTo>
                  <a:pt x="4503" y="981"/>
                </a:lnTo>
                <a:lnTo>
                  <a:pt x="4704" y="1053"/>
                </a:lnTo>
                <a:lnTo>
                  <a:pt x="4911" y="1131"/>
                </a:lnTo>
                <a:lnTo>
                  <a:pt x="5073" y="1197"/>
                </a:lnTo>
                <a:lnTo>
                  <a:pt x="5256" y="1281"/>
                </a:lnTo>
                <a:lnTo>
                  <a:pt x="5475" y="1401"/>
                </a:lnTo>
                <a:lnTo>
                  <a:pt x="5628" y="1482"/>
                </a:lnTo>
                <a:lnTo>
                  <a:pt x="5759" y="1572"/>
                </a:lnTo>
                <a:lnTo>
                  <a:pt x="5759" y="633"/>
                </a:lnTo>
                <a:lnTo>
                  <a:pt x="5493" y="570"/>
                </a:lnTo>
                <a:lnTo>
                  <a:pt x="5214" y="501"/>
                </a:lnTo>
                <a:lnTo>
                  <a:pt x="4950" y="444"/>
                </a:lnTo>
                <a:lnTo>
                  <a:pt x="4701" y="396"/>
                </a:lnTo>
                <a:lnTo>
                  <a:pt x="4425" y="348"/>
                </a:lnTo>
                <a:lnTo>
                  <a:pt x="4110" y="294"/>
                </a:lnTo>
                <a:lnTo>
                  <a:pt x="3813" y="252"/>
                </a:lnTo>
                <a:lnTo>
                  <a:pt x="3549" y="213"/>
                </a:lnTo>
                <a:lnTo>
                  <a:pt x="3261" y="183"/>
                </a:lnTo>
                <a:lnTo>
                  <a:pt x="3015" y="153"/>
                </a:lnTo>
                <a:lnTo>
                  <a:pt x="2757" y="129"/>
                </a:lnTo>
                <a:lnTo>
                  <a:pt x="2520" y="105"/>
                </a:lnTo>
                <a:lnTo>
                  <a:pt x="2301" y="87"/>
                </a:lnTo>
                <a:lnTo>
                  <a:pt x="2013" y="66"/>
                </a:lnTo>
                <a:lnTo>
                  <a:pt x="1731" y="48"/>
                </a:lnTo>
                <a:lnTo>
                  <a:pt x="1524" y="39"/>
                </a:lnTo>
                <a:lnTo>
                  <a:pt x="1260" y="27"/>
                </a:lnTo>
                <a:lnTo>
                  <a:pt x="966" y="15"/>
                </a:lnTo>
                <a:lnTo>
                  <a:pt x="714" y="12"/>
                </a:lnTo>
                <a:lnTo>
                  <a:pt x="510" y="6"/>
                </a:lnTo>
                <a:lnTo>
                  <a:pt x="243" y="0"/>
                </a:lnTo>
                <a:lnTo>
                  <a:pt x="0" y="0"/>
                </a:lnTo>
              </a:path>
            </a:pathLst>
          </a:custGeom>
          <a:gradFill rotWithShape="0">
            <a:gsLst>
              <a:gs pos="0">
                <a:schemeClr val="accent2"/>
              </a:gs>
              <a:gs pos="100000">
                <a:schemeClr val="bg1"/>
              </a:gs>
            </a:gsLst>
            <a:lin ang="0" scaled="1"/>
          </a:gradFill>
          <a:ln w="9525" cap="flat" cmpd="sng">
            <a:noFill/>
            <a:prstDash val="solid"/>
            <a:round/>
            <a:headEnd type="none" w="sm" len="sm"/>
            <a:tailEnd type="none" w="sm" len="sm"/>
          </a:ln>
          <a:effectLst/>
        </p:spPr>
        <p:txBody>
          <a:bodyPr/>
          <a:lstStyle/>
          <a:p>
            <a:endParaRPr lang="en-GB"/>
          </a:p>
        </p:txBody>
      </p:sp>
      <p:sp>
        <p:nvSpPr>
          <p:cNvPr id="22535" name="Freeform 7"/>
          <p:cNvSpPr>
            <a:spLocks/>
          </p:cNvSpPr>
          <p:nvPr/>
        </p:nvSpPr>
        <p:spPr bwMode="white">
          <a:xfrm>
            <a:off x="0" y="1793875"/>
            <a:ext cx="9144000" cy="1539875"/>
          </a:xfrm>
          <a:custGeom>
            <a:avLst/>
            <a:gdLst/>
            <a:ahLst/>
            <a:cxnLst>
              <a:cxn ang="0">
                <a:pos x="0" y="0"/>
              </a:cxn>
              <a:cxn ang="0">
                <a:pos x="0" y="339"/>
              </a:cxn>
              <a:cxn ang="0">
                <a:pos x="318" y="342"/>
              </a:cxn>
              <a:cxn ang="0">
                <a:pos x="591" y="348"/>
              </a:cxn>
              <a:cxn ang="0">
                <a:pos x="846" y="354"/>
              </a:cxn>
              <a:cxn ang="0">
                <a:pos x="1074" y="360"/>
              </a:cxn>
              <a:cxn ang="0">
                <a:pos x="1314" y="366"/>
              </a:cxn>
              <a:cxn ang="0">
                <a:pos x="1599" y="381"/>
              </a:cxn>
              <a:cxn ang="0">
                <a:pos x="1911" y="399"/>
              </a:cxn>
              <a:cxn ang="0">
                <a:pos x="2241" y="420"/>
              </a:cxn>
              <a:cxn ang="0">
                <a:pos x="2619" y="453"/>
              </a:cxn>
              <a:cxn ang="0">
                <a:pos x="2889" y="477"/>
              </a:cxn>
              <a:cxn ang="0">
                <a:pos x="3177" y="507"/>
              </a:cxn>
              <a:cxn ang="0">
                <a:pos x="3498" y="543"/>
              </a:cxn>
              <a:cxn ang="0">
                <a:pos x="3813" y="585"/>
              </a:cxn>
              <a:cxn ang="0">
                <a:pos x="4044" y="618"/>
              </a:cxn>
              <a:cxn ang="0">
                <a:pos x="4365" y="669"/>
              </a:cxn>
              <a:cxn ang="0">
                <a:pos x="4683" y="726"/>
              </a:cxn>
              <a:cxn ang="0">
                <a:pos x="4980" y="786"/>
              </a:cxn>
              <a:cxn ang="0">
                <a:pos x="5268" y="846"/>
              </a:cxn>
              <a:cxn ang="0">
                <a:pos x="5646" y="942"/>
              </a:cxn>
              <a:cxn ang="0">
                <a:pos x="5759" y="969"/>
              </a:cxn>
              <a:cxn ang="0">
                <a:pos x="5759" y="0"/>
              </a:cxn>
              <a:cxn ang="0">
                <a:pos x="0" y="0"/>
              </a:cxn>
            </a:cxnLst>
            <a:rect l="0" t="0" r="r" b="b"/>
            <a:pathLst>
              <a:path w="5760" h="970">
                <a:moveTo>
                  <a:pt x="0" y="0"/>
                </a:moveTo>
                <a:lnTo>
                  <a:pt x="0" y="339"/>
                </a:lnTo>
                <a:lnTo>
                  <a:pt x="318" y="342"/>
                </a:lnTo>
                <a:lnTo>
                  <a:pt x="591" y="348"/>
                </a:lnTo>
                <a:lnTo>
                  <a:pt x="846" y="354"/>
                </a:lnTo>
                <a:lnTo>
                  <a:pt x="1074" y="360"/>
                </a:lnTo>
                <a:lnTo>
                  <a:pt x="1314" y="366"/>
                </a:lnTo>
                <a:lnTo>
                  <a:pt x="1599" y="381"/>
                </a:lnTo>
                <a:lnTo>
                  <a:pt x="1911" y="399"/>
                </a:lnTo>
                <a:lnTo>
                  <a:pt x="2241" y="420"/>
                </a:lnTo>
                <a:lnTo>
                  <a:pt x="2619" y="453"/>
                </a:lnTo>
                <a:lnTo>
                  <a:pt x="2889" y="477"/>
                </a:lnTo>
                <a:lnTo>
                  <a:pt x="3177" y="507"/>
                </a:lnTo>
                <a:lnTo>
                  <a:pt x="3498" y="543"/>
                </a:lnTo>
                <a:lnTo>
                  <a:pt x="3813" y="585"/>
                </a:lnTo>
                <a:lnTo>
                  <a:pt x="4044" y="618"/>
                </a:lnTo>
                <a:lnTo>
                  <a:pt x="4365" y="669"/>
                </a:lnTo>
                <a:lnTo>
                  <a:pt x="4683" y="726"/>
                </a:lnTo>
                <a:lnTo>
                  <a:pt x="4980" y="786"/>
                </a:lnTo>
                <a:lnTo>
                  <a:pt x="5268" y="846"/>
                </a:lnTo>
                <a:lnTo>
                  <a:pt x="5646" y="942"/>
                </a:lnTo>
                <a:lnTo>
                  <a:pt x="5759" y="969"/>
                </a:lnTo>
                <a:lnTo>
                  <a:pt x="5759" y="0"/>
                </a:lnTo>
                <a:lnTo>
                  <a:pt x="0" y="0"/>
                </a:lnTo>
              </a:path>
            </a:pathLst>
          </a:custGeom>
          <a:gradFill rotWithShape="0">
            <a:gsLst>
              <a:gs pos="0">
                <a:schemeClr val="accent2"/>
              </a:gs>
              <a:gs pos="100000">
                <a:schemeClr val="bg1"/>
              </a:gs>
            </a:gsLst>
            <a:lin ang="0" scaled="1"/>
          </a:gradFill>
          <a:ln w="9525" cap="flat" cmpd="sng">
            <a:noFill/>
            <a:prstDash val="solid"/>
            <a:round/>
            <a:headEnd type="none" w="sm" len="sm"/>
            <a:tailEnd type="none" w="sm" len="sm"/>
          </a:ln>
          <a:effectLst/>
        </p:spPr>
        <p:txBody>
          <a:bodyPr/>
          <a:lstStyle/>
          <a:p>
            <a:endParaRPr lang="en-GB"/>
          </a:p>
        </p:txBody>
      </p:sp>
      <p:sp>
        <p:nvSpPr>
          <p:cNvPr id="22536" name="Freeform 8"/>
          <p:cNvSpPr>
            <a:spLocks/>
          </p:cNvSpPr>
          <p:nvPr/>
        </p:nvSpPr>
        <p:spPr bwMode="white">
          <a:xfrm>
            <a:off x="0" y="-20638"/>
            <a:ext cx="9144000" cy="1682751"/>
          </a:xfrm>
          <a:custGeom>
            <a:avLst/>
            <a:gdLst/>
            <a:ahLst/>
            <a:cxnLst>
              <a:cxn ang="0">
                <a:pos x="0" y="753"/>
              </a:cxn>
              <a:cxn ang="0">
                <a:pos x="0" y="1059"/>
              </a:cxn>
              <a:cxn ang="0">
                <a:pos x="5759" y="1059"/>
              </a:cxn>
              <a:cxn ang="0">
                <a:pos x="5759" y="0"/>
              </a:cxn>
              <a:cxn ang="0">
                <a:pos x="5430" y="0"/>
              </a:cxn>
              <a:cxn ang="0">
                <a:pos x="5298" y="84"/>
              </a:cxn>
              <a:cxn ang="0">
                <a:pos x="5136" y="159"/>
              </a:cxn>
              <a:cxn ang="0">
                <a:pos x="4968" y="222"/>
              </a:cxn>
              <a:cxn ang="0">
                <a:pos x="4812" y="267"/>
              </a:cxn>
              <a:cxn ang="0">
                <a:pos x="4626" y="324"/>
              </a:cxn>
              <a:cxn ang="0">
                <a:pos x="4440" y="366"/>
              </a:cxn>
              <a:cxn ang="0">
                <a:pos x="4230" y="414"/>
              </a:cxn>
              <a:cxn ang="0">
                <a:pos x="3939" y="468"/>
              </a:cxn>
              <a:cxn ang="0">
                <a:pos x="3711" y="504"/>
              </a:cxn>
              <a:cxn ang="0">
                <a:pos x="3441" y="543"/>
              </a:cxn>
              <a:cxn ang="0">
                <a:pos x="3189" y="579"/>
              </a:cxn>
              <a:cxn ang="0">
                <a:pos x="2925" y="606"/>
              </a:cxn>
              <a:cxn ang="0">
                <a:pos x="2679" y="633"/>
              </a:cxn>
              <a:cxn ang="0">
                <a:pos x="2418" y="654"/>
              </a:cxn>
              <a:cxn ang="0">
                <a:pos x="2142" y="675"/>
              </a:cxn>
              <a:cxn ang="0">
                <a:pos x="1896" y="693"/>
              </a:cxn>
              <a:cxn ang="0">
                <a:pos x="1647" y="708"/>
              </a:cxn>
              <a:cxn ang="0">
                <a:pos x="1404" y="720"/>
              </a:cxn>
              <a:cxn ang="0">
                <a:pos x="1170" y="732"/>
              </a:cxn>
              <a:cxn ang="0">
                <a:pos x="906" y="738"/>
              </a:cxn>
              <a:cxn ang="0">
                <a:pos x="534" y="747"/>
              </a:cxn>
              <a:cxn ang="0">
                <a:pos x="201" y="753"/>
              </a:cxn>
              <a:cxn ang="0">
                <a:pos x="0" y="753"/>
              </a:cxn>
            </a:cxnLst>
            <a:rect l="0" t="0" r="r" b="b"/>
            <a:pathLst>
              <a:path w="5760" h="1060">
                <a:moveTo>
                  <a:pt x="0" y="753"/>
                </a:moveTo>
                <a:lnTo>
                  <a:pt x="0" y="1059"/>
                </a:lnTo>
                <a:lnTo>
                  <a:pt x="5759" y="1059"/>
                </a:lnTo>
                <a:lnTo>
                  <a:pt x="5759" y="0"/>
                </a:lnTo>
                <a:lnTo>
                  <a:pt x="5430" y="0"/>
                </a:lnTo>
                <a:lnTo>
                  <a:pt x="5298" y="84"/>
                </a:lnTo>
                <a:lnTo>
                  <a:pt x="5136" y="159"/>
                </a:lnTo>
                <a:lnTo>
                  <a:pt x="4968" y="222"/>
                </a:lnTo>
                <a:lnTo>
                  <a:pt x="4812" y="267"/>
                </a:lnTo>
                <a:lnTo>
                  <a:pt x="4626" y="324"/>
                </a:lnTo>
                <a:lnTo>
                  <a:pt x="4440" y="366"/>
                </a:lnTo>
                <a:lnTo>
                  <a:pt x="4230" y="414"/>
                </a:lnTo>
                <a:lnTo>
                  <a:pt x="3939" y="468"/>
                </a:lnTo>
                <a:lnTo>
                  <a:pt x="3711" y="504"/>
                </a:lnTo>
                <a:lnTo>
                  <a:pt x="3441" y="543"/>
                </a:lnTo>
                <a:lnTo>
                  <a:pt x="3189" y="579"/>
                </a:lnTo>
                <a:lnTo>
                  <a:pt x="2925" y="606"/>
                </a:lnTo>
                <a:lnTo>
                  <a:pt x="2679" y="633"/>
                </a:lnTo>
                <a:lnTo>
                  <a:pt x="2418" y="654"/>
                </a:lnTo>
                <a:lnTo>
                  <a:pt x="2142" y="675"/>
                </a:lnTo>
                <a:lnTo>
                  <a:pt x="1896" y="693"/>
                </a:lnTo>
                <a:lnTo>
                  <a:pt x="1647" y="708"/>
                </a:lnTo>
                <a:lnTo>
                  <a:pt x="1404" y="720"/>
                </a:lnTo>
                <a:lnTo>
                  <a:pt x="1170" y="732"/>
                </a:lnTo>
                <a:lnTo>
                  <a:pt x="906" y="738"/>
                </a:lnTo>
                <a:lnTo>
                  <a:pt x="534" y="747"/>
                </a:lnTo>
                <a:lnTo>
                  <a:pt x="201" y="753"/>
                </a:lnTo>
                <a:lnTo>
                  <a:pt x="0" y="753"/>
                </a:lnTo>
              </a:path>
            </a:pathLst>
          </a:custGeom>
          <a:gradFill rotWithShape="0">
            <a:gsLst>
              <a:gs pos="0">
                <a:schemeClr val="accent2"/>
              </a:gs>
              <a:gs pos="100000">
                <a:schemeClr val="bg1"/>
              </a:gs>
            </a:gsLst>
            <a:lin ang="0" scaled="1"/>
          </a:gradFill>
          <a:ln w="9525" cap="flat" cmpd="sng">
            <a:noFill/>
            <a:prstDash val="solid"/>
            <a:round/>
            <a:headEnd type="none" w="sm" len="sm"/>
            <a:tailEnd type="none" w="sm" len="sm"/>
          </a:ln>
          <a:effectLst/>
        </p:spPr>
        <p:txBody>
          <a:bodyPr/>
          <a:lstStyle/>
          <a:p>
            <a:endParaRPr lang="en-GB"/>
          </a:p>
        </p:txBody>
      </p:sp>
      <p:sp>
        <p:nvSpPr>
          <p:cNvPr id="22537" name="Freeform 9"/>
          <p:cNvSpPr>
            <a:spLocks/>
          </p:cNvSpPr>
          <p:nvPr/>
        </p:nvSpPr>
        <p:spPr bwMode="white">
          <a:xfrm>
            <a:off x="0" y="-20638"/>
            <a:ext cx="8388350" cy="1068388"/>
          </a:xfrm>
          <a:custGeom>
            <a:avLst/>
            <a:gdLst/>
            <a:ahLst/>
            <a:cxnLst>
              <a:cxn ang="0">
                <a:pos x="0" y="366"/>
              </a:cxn>
              <a:cxn ang="0">
                <a:pos x="0" y="672"/>
              </a:cxn>
              <a:cxn ang="0">
                <a:pos x="303" y="672"/>
              </a:cxn>
              <a:cxn ang="0">
                <a:pos x="723" y="663"/>
              </a:cxn>
              <a:cxn ang="0">
                <a:pos x="1020" y="654"/>
              </a:cxn>
              <a:cxn ang="0">
                <a:pos x="1302" y="642"/>
              </a:cxn>
              <a:cxn ang="0">
                <a:pos x="1554" y="630"/>
              </a:cxn>
              <a:cxn ang="0">
                <a:pos x="1779" y="615"/>
              </a:cxn>
              <a:cxn ang="0">
                <a:pos x="1962" y="606"/>
              </a:cxn>
              <a:cxn ang="0">
                <a:pos x="2193" y="588"/>
              </a:cxn>
              <a:cxn ang="0">
                <a:pos x="2448" y="570"/>
              </a:cxn>
              <a:cxn ang="0">
                <a:pos x="2700" y="546"/>
              </a:cxn>
              <a:cxn ang="0">
                <a:pos x="2904" y="528"/>
              </a:cxn>
              <a:cxn ang="0">
                <a:pos x="3138" y="498"/>
              </a:cxn>
              <a:cxn ang="0">
                <a:pos x="3324" y="474"/>
              </a:cxn>
              <a:cxn ang="0">
                <a:pos x="3534" y="447"/>
              </a:cxn>
              <a:cxn ang="0">
                <a:pos x="3735" y="420"/>
              </a:cxn>
              <a:cxn ang="0">
                <a:pos x="3933" y="384"/>
              </a:cxn>
              <a:cxn ang="0">
                <a:pos x="4116" y="351"/>
              </a:cxn>
              <a:cxn ang="0">
                <a:pos x="4266" y="318"/>
              </a:cxn>
              <a:cxn ang="0">
                <a:pos x="4446" y="279"/>
              </a:cxn>
              <a:cxn ang="0">
                <a:pos x="4620" y="237"/>
              </a:cxn>
              <a:cxn ang="0">
                <a:pos x="4779" y="192"/>
              </a:cxn>
              <a:cxn ang="0">
                <a:pos x="4920" y="147"/>
              </a:cxn>
              <a:cxn ang="0">
                <a:pos x="5085" y="90"/>
              </a:cxn>
              <a:cxn ang="0">
                <a:pos x="5193" y="42"/>
              </a:cxn>
              <a:cxn ang="0">
                <a:pos x="5283" y="0"/>
              </a:cxn>
              <a:cxn ang="0">
                <a:pos x="3201" y="0"/>
              </a:cxn>
              <a:cxn ang="0">
                <a:pos x="2982" y="57"/>
              </a:cxn>
              <a:cxn ang="0">
                <a:pos x="2775" y="108"/>
              </a:cxn>
              <a:cxn ang="0">
                <a:pos x="2562" y="150"/>
              </a:cxn>
              <a:cxn ang="0">
                <a:pos x="2397" y="183"/>
              </a:cxn>
              <a:cxn ang="0">
                <a:pos x="2205" y="213"/>
              </a:cxn>
              <a:cxn ang="0">
                <a:pos x="2001" y="243"/>
              </a:cxn>
              <a:cxn ang="0">
                <a:pos x="1776" y="273"/>
              </a:cxn>
              <a:cxn ang="0">
                <a:pos x="1536" y="297"/>
              </a:cxn>
              <a:cxn ang="0">
                <a:pos x="1344" y="312"/>
              </a:cxn>
              <a:cxn ang="0">
                <a:pos x="1134" y="330"/>
              </a:cxn>
              <a:cxn ang="0">
                <a:pos x="921" y="342"/>
              </a:cxn>
              <a:cxn ang="0">
                <a:pos x="696" y="354"/>
              </a:cxn>
              <a:cxn ang="0">
                <a:pos x="501" y="360"/>
              </a:cxn>
              <a:cxn ang="0">
                <a:pos x="279" y="366"/>
              </a:cxn>
              <a:cxn ang="0">
                <a:pos x="99" y="369"/>
              </a:cxn>
              <a:cxn ang="0">
                <a:pos x="0" y="366"/>
              </a:cxn>
            </a:cxnLst>
            <a:rect l="0" t="0" r="r" b="b"/>
            <a:pathLst>
              <a:path w="5284" h="673">
                <a:moveTo>
                  <a:pt x="0" y="366"/>
                </a:moveTo>
                <a:lnTo>
                  <a:pt x="0" y="672"/>
                </a:lnTo>
                <a:lnTo>
                  <a:pt x="303" y="672"/>
                </a:lnTo>
                <a:lnTo>
                  <a:pt x="723" y="663"/>
                </a:lnTo>
                <a:lnTo>
                  <a:pt x="1020" y="654"/>
                </a:lnTo>
                <a:lnTo>
                  <a:pt x="1302" y="642"/>
                </a:lnTo>
                <a:lnTo>
                  <a:pt x="1554" y="630"/>
                </a:lnTo>
                <a:lnTo>
                  <a:pt x="1779" y="615"/>
                </a:lnTo>
                <a:lnTo>
                  <a:pt x="1962" y="606"/>
                </a:lnTo>
                <a:lnTo>
                  <a:pt x="2193" y="588"/>
                </a:lnTo>
                <a:lnTo>
                  <a:pt x="2448" y="570"/>
                </a:lnTo>
                <a:lnTo>
                  <a:pt x="2700" y="546"/>
                </a:lnTo>
                <a:lnTo>
                  <a:pt x="2904" y="528"/>
                </a:lnTo>
                <a:lnTo>
                  <a:pt x="3138" y="498"/>
                </a:lnTo>
                <a:lnTo>
                  <a:pt x="3324" y="474"/>
                </a:lnTo>
                <a:lnTo>
                  <a:pt x="3534" y="447"/>
                </a:lnTo>
                <a:lnTo>
                  <a:pt x="3735" y="420"/>
                </a:lnTo>
                <a:lnTo>
                  <a:pt x="3933" y="384"/>
                </a:lnTo>
                <a:lnTo>
                  <a:pt x="4116" y="351"/>
                </a:lnTo>
                <a:lnTo>
                  <a:pt x="4266" y="318"/>
                </a:lnTo>
                <a:lnTo>
                  <a:pt x="4446" y="279"/>
                </a:lnTo>
                <a:lnTo>
                  <a:pt x="4620" y="237"/>
                </a:lnTo>
                <a:lnTo>
                  <a:pt x="4779" y="192"/>
                </a:lnTo>
                <a:lnTo>
                  <a:pt x="4920" y="147"/>
                </a:lnTo>
                <a:lnTo>
                  <a:pt x="5085" y="90"/>
                </a:lnTo>
                <a:lnTo>
                  <a:pt x="5193" y="42"/>
                </a:lnTo>
                <a:lnTo>
                  <a:pt x="5283" y="0"/>
                </a:lnTo>
                <a:lnTo>
                  <a:pt x="3201" y="0"/>
                </a:lnTo>
                <a:lnTo>
                  <a:pt x="2982" y="57"/>
                </a:lnTo>
                <a:lnTo>
                  <a:pt x="2775" y="108"/>
                </a:lnTo>
                <a:lnTo>
                  <a:pt x="2562" y="150"/>
                </a:lnTo>
                <a:lnTo>
                  <a:pt x="2397" y="183"/>
                </a:lnTo>
                <a:lnTo>
                  <a:pt x="2205" y="213"/>
                </a:lnTo>
                <a:lnTo>
                  <a:pt x="2001" y="243"/>
                </a:lnTo>
                <a:lnTo>
                  <a:pt x="1776" y="273"/>
                </a:lnTo>
                <a:lnTo>
                  <a:pt x="1536" y="297"/>
                </a:lnTo>
                <a:lnTo>
                  <a:pt x="1344" y="312"/>
                </a:lnTo>
                <a:lnTo>
                  <a:pt x="1134" y="330"/>
                </a:lnTo>
                <a:lnTo>
                  <a:pt x="921" y="342"/>
                </a:lnTo>
                <a:lnTo>
                  <a:pt x="696" y="354"/>
                </a:lnTo>
                <a:lnTo>
                  <a:pt x="501" y="360"/>
                </a:lnTo>
                <a:lnTo>
                  <a:pt x="279" y="366"/>
                </a:lnTo>
                <a:lnTo>
                  <a:pt x="99" y="369"/>
                </a:lnTo>
                <a:lnTo>
                  <a:pt x="0" y="366"/>
                </a:lnTo>
              </a:path>
            </a:pathLst>
          </a:custGeom>
          <a:gradFill rotWithShape="0">
            <a:gsLst>
              <a:gs pos="0">
                <a:schemeClr val="accent2"/>
              </a:gs>
              <a:gs pos="100000">
                <a:schemeClr val="bg1"/>
              </a:gs>
            </a:gsLst>
            <a:lin ang="0" scaled="1"/>
          </a:gradFill>
          <a:ln w="9525" cap="flat" cmpd="sng">
            <a:noFill/>
            <a:prstDash val="solid"/>
            <a:round/>
            <a:headEnd type="none" w="sm" len="sm"/>
            <a:tailEnd type="none" w="sm" len="sm"/>
          </a:ln>
          <a:effectLst/>
        </p:spPr>
        <p:txBody>
          <a:bodyPr/>
          <a:lstStyle/>
          <a:p>
            <a:endParaRPr lang="en-GB"/>
          </a:p>
        </p:txBody>
      </p:sp>
      <p:sp>
        <p:nvSpPr>
          <p:cNvPr id="22538" name="Freeform 10"/>
          <p:cNvSpPr>
            <a:spLocks/>
          </p:cNvSpPr>
          <p:nvPr/>
        </p:nvSpPr>
        <p:spPr bwMode="white">
          <a:xfrm>
            <a:off x="0" y="-20638"/>
            <a:ext cx="4578350" cy="454026"/>
          </a:xfrm>
          <a:custGeom>
            <a:avLst/>
            <a:gdLst/>
            <a:ahLst/>
            <a:cxnLst>
              <a:cxn ang="0">
                <a:pos x="0" y="0"/>
              </a:cxn>
              <a:cxn ang="0">
                <a:pos x="0" y="285"/>
              </a:cxn>
              <a:cxn ang="0">
                <a:pos x="192" y="285"/>
              </a:cxn>
              <a:cxn ang="0">
                <a:pos x="384" y="282"/>
              </a:cxn>
              <a:cxn ang="0">
                <a:pos x="579" y="276"/>
              </a:cxn>
              <a:cxn ang="0">
                <a:pos x="789" y="267"/>
              </a:cxn>
              <a:cxn ang="0">
                <a:pos x="999" y="258"/>
              </a:cxn>
              <a:cxn ang="0">
                <a:pos x="1161" y="246"/>
              </a:cxn>
              <a:cxn ang="0">
                <a:pos x="1302" y="234"/>
              </a:cxn>
              <a:cxn ang="0">
                <a:pos x="1458" y="222"/>
              </a:cxn>
              <a:cxn ang="0">
                <a:pos x="1665" y="201"/>
              </a:cxn>
              <a:cxn ang="0">
                <a:pos x="1992" y="159"/>
              </a:cxn>
              <a:cxn ang="0">
                <a:pos x="2301" y="117"/>
              </a:cxn>
              <a:cxn ang="0">
                <a:pos x="2604" y="60"/>
              </a:cxn>
              <a:cxn ang="0">
                <a:pos x="2883" y="0"/>
              </a:cxn>
              <a:cxn ang="0">
                <a:pos x="0" y="0"/>
              </a:cxn>
            </a:cxnLst>
            <a:rect l="0" t="0" r="r" b="b"/>
            <a:pathLst>
              <a:path w="2884" h="286">
                <a:moveTo>
                  <a:pt x="0" y="0"/>
                </a:moveTo>
                <a:lnTo>
                  <a:pt x="0" y="285"/>
                </a:lnTo>
                <a:lnTo>
                  <a:pt x="192" y="285"/>
                </a:lnTo>
                <a:lnTo>
                  <a:pt x="384" y="282"/>
                </a:lnTo>
                <a:lnTo>
                  <a:pt x="579" y="276"/>
                </a:lnTo>
                <a:lnTo>
                  <a:pt x="789" y="267"/>
                </a:lnTo>
                <a:lnTo>
                  <a:pt x="999" y="258"/>
                </a:lnTo>
                <a:lnTo>
                  <a:pt x="1161" y="246"/>
                </a:lnTo>
                <a:lnTo>
                  <a:pt x="1302" y="234"/>
                </a:lnTo>
                <a:lnTo>
                  <a:pt x="1458" y="222"/>
                </a:lnTo>
                <a:lnTo>
                  <a:pt x="1665" y="201"/>
                </a:lnTo>
                <a:lnTo>
                  <a:pt x="1992" y="159"/>
                </a:lnTo>
                <a:lnTo>
                  <a:pt x="2301" y="117"/>
                </a:lnTo>
                <a:lnTo>
                  <a:pt x="2604" y="60"/>
                </a:lnTo>
                <a:lnTo>
                  <a:pt x="2883" y="0"/>
                </a:lnTo>
                <a:lnTo>
                  <a:pt x="0" y="0"/>
                </a:lnTo>
              </a:path>
            </a:pathLst>
          </a:custGeom>
          <a:gradFill rotWithShape="0">
            <a:gsLst>
              <a:gs pos="0">
                <a:schemeClr val="accent2"/>
              </a:gs>
              <a:gs pos="100000">
                <a:schemeClr val="bg1"/>
              </a:gs>
            </a:gsLst>
            <a:lin ang="0" scaled="1"/>
          </a:gradFill>
          <a:ln w="9525">
            <a:noFill/>
            <a:round/>
            <a:headEnd type="none" w="sm" len="sm"/>
            <a:tailEnd type="none" w="sm" len="sm"/>
          </a:ln>
          <a:effectLst/>
        </p:spPr>
        <p:txBody>
          <a:bodyPr/>
          <a:lstStyle/>
          <a:p>
            <a:endParaRPr lang="en-GB"/>
          </a:p>
        </p:txBody>
      </p:sp>
      <p:sp>
        <p:nvSpPr>
          <p:cNvPr id="22539" name="Rectangle 11"/>
          <p:cNvSpPr>
            <a:spLocks noGrp="1" noChangeArrowheads="1"/>
          </p:cNvSpPr>
          <p:nvPr>
            <p:ph type="ctrTitle"/>
          </p:nvPr>
        </p:nvSpPr>
        <p:spPr>
          <a:xfrm>
            <a:off x="685800" y="2286000"/>
            <a:ext cx="7772400" cy="1143000"/>
          </a:xfrm>
        </p:spPr>
        <p:txBody>
          <a:bodyPr/>
          <a:lstStyle>
            <a:lvl1pPr>
              <a:defRPr/>
            </a:lvl1pPr>
          </a:lstStyle>
          <a:p>
            <a:r>
              <a:rPr lang="en-US"/>
              <a:t>Click to edit Master title style</a:t>
            </a:r>
          </a:p>
        </p:txBody>
      </p:sp>
      <p:sp>
        <p:nvSpPr>
          <p:cNvPr id="22540" name="Rectangle 12"/>
          <p:cNvSpPr>
            <a:spLocks noGrp="1" noChangeArrowheads="1"/>
          </p:cNvSpPr>
          <p:nvPr>
            <p:ph type="subTitle" idx="1"/>
          </p:nvPr>
        </p:nvSpPr>
        <p:spPr>
          <a:xfrm>
            <a:off x="1371600" y="3886200"/>
            <a:ext cx="6400800" cy="1752600"/>
          </a:xfrm>
        </p:spPr>
        <p:txBody>
          <a:bodyPr/>
          <a:lstStyle>
            <a:lvl1pPr marL="0" indent="0" algn="ctr">
              <a:buFontTx/>
              <a:buNone/>
              <a:defRPr/>
            </a:lvl1pPr>
          </a:lstStyle>
          <a:p>
            <a:r>
              <a:rPr lang="en-US"/>
              <a:t>Click to edit Master subtitle style</a:t>
            </a:r>
          </a:p>
        </p:txBody>
      </p:sp>
      <p:sp>
        <p:nvSpPr>
          <p:cNvPr id="22541" name="Rectangle 13"/>
          <p:cNvSpPr>
            <a:spLocks noGrp="1" noChangeArrowheads="1"/>
          </p:cNvSpPr>
          <p:nvPr>
            <p:ph type="dt" sz="half" idx="2"/>
          </p:nvPr>
        </p:nvSpPr>
        <p:spPr/>
        <p:txBody>
          <a:bodyPr/>
          <a:lstStyle>
            <a:lvl1pPr>
              <a:defRPr/>
            </a:lvl1pPr>
          </a:lstStyle>
          <a:p>
            <a:endParaRPr lang="en-US"/>
          </a:p>
        </p:txBody>
      </p:sp>
      <p:sp>
        <p:nvSpPr>
          <p:cNvPr id="22542" name="Rectangle 14"/>
          <p:cNvSpPr>
            <a:spLocks noGrp="1" noChangeArrowheads="1"/>
          </p:cNvSpPr>
          <p:nvPr>
            <p:ph type="ftr" sz="quarter" idx="3"/>
          </p:nvPr>
        </p:nvSpPr>
        <p:spPr/>
        <p:txBody>
          <a:bodyPr/>
          <a:lstStyle>
            <a:lvl1pPr>
              <a:defRPr/>
            </a:lvl1pPr>
          </a:lstStyle>
          <a:p>
            <a:endParaRPr lang="en-US"/>
          </a:p>
        </p:txBody>
      </p:sp>
      <p:sp>
        <p:nvSpPr>
          <p:cNvPr id="22543" name="Rectangle 15"/>
          <p:cNvSpPr>
            <a:spLocks noGrp="1" noChangeArrowheads="1"/>
          </p:cNvSpPr>
          <p:nvPr>
            <p:ph type="sldNum" sz="quarter" idx="4"/>
          </p:nvPr>
        </p:nvSpPr>
        <p:spPr/>
        <p:txBody>
          <a:bodyPr/>
          <a:lstStyle>
            <a:lvl1pPr>
              <a:defRPr/>
            </a:lvl1pPr>
          </a:lstStyle>
          <a:p>
            <a:fld id="{8C7DD104-1697-4109-9074-7F20A4FF8F01}" type="slidenum">
              <a:rPr lang="en-US"/>
              <a:pPr/>
              <a:t>‹#›</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afterEffect">
                                  <p:stCondLst>
                                    <p:cond delay="1000"/>
                                  </p:stCondLst>
                                  <p:childTnLst>
                                    <p:set>
                                      <p:cBhvr>
                                        <p:cTn id="6" dur="1" fill="hold">
                                          <p:stCondLst>
                                            <p:cond delay="0"/>
                                          </p:stCondLst>
                                        </p:cTn>
                                        <p:tgtEl>
                                          <p:spTgt spid="22530"/>
                                        </p:tgtEl>
                                        <p:attrNameLst>
                                          <p:attrName>style.visibility</p:attrName>
                                        </p:attrNameLst>
                                      </p:cBhvr>
                                      <p:to>
                                        <p:strVal val="visible"/>
                                      </p:to>
                                    </p:set>
                                    <p:anim calcmode="lin" valueType="num">
                                      <p:cBhvr additive="base">
                                        <p:cTn id="7" dur="500" fill="hold"/>
                                        <p:tgtEl>
                                          <p:spTgt spid="22530"/>
                                        </p:tgtEl>
                                        <p:attrNameLst>
                                          <p:attrName>ppt_x</p:attrName>
                                        </p:attrNameLst>
                                      </p:cBhvr>
                                      <p:tavLst>
                                        <p:tav tm="0">
                                          <p:val>
                                            <p:strVal val="0-#ppt_w/2"/>
                                          </p:val>
                                        </p:tav>
                                        <p:tav tm="100000">
                                          <p:val>
                                            <p:strVal val="#ppt_x"/>
                                          </p:val>
                                        </p:tav>
                                      </p:tavLst>
                                    </p:anim>
                                    <p:anim calcmode="lin" valueType="num">
                                      <p:cBhvr additive="base">
                                        <p:cTn id="8" dur="500" fill="hold"/>
                                        <p:tgtEl>
                                          <p:spTgt spid="22530"/>
                                        </p:tgtEl>
                                        <p:attrNameLst>
                                          <p:attrName>ppt_y</p:attrName>
                                        </p:attrNameLst>
                                      </p:cBhvr>
                                      <p:tavLst>
                                        <p:tav tm="0">
                                          <p:val>
                                            <p:strVal val="#ppt_y"/>
                                          </p:val>
                                        </p:tav>
                                        <p:tav tm="100000">
                                          <p:val>
                                            <p:strVal val="#ppt_y"/>
                                          </p:val>
                                        </p:tav>
                                      </p:tavLst>
                                    </p:anim>
                                  </p:childTnLst>
                                  <p:subTnLst>
                                    <p:set>
                                      <p:cBhvr override="childStyle">
                                        <p:cTn dur="1" fill="hold" display="0" masterRel="sameClick" afterEffect="1">
                                          <p:stCondLst>
                                            <p:cond evt="end" delay="0">
                                              <p:tn val="5"/>
                                            </p:cond>
                                          </p:stCondLst>
                                        </p:cTn>
                                        <p:tgtEl>
                                          <p:spTgt spid="22530"/>
                                        </p:tgtEl>
                                        <p:attrNameLst>
                                          <p:attrName>style.visibility</p:attrName>
                                        </p:attrNameLst>
                                      </p:cBhvr>
                                      <p:to>
                                        <p:strVal val="hidden"/>
                                      </p:to>
                                    </p:set>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0" grpId="0" animBg="1"/>
    </p:bld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792EE925-521F-4F92-A223-2E075D8FEBC0}" type="slidenum">
              <a:rPr lang="en-US"/>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078E0385-1B2F-4B62-AFD6-41E6478445CF}" type="slidenum">
              <a:rPr lang="en-US"/>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a:defRPr/>
            </a:lvl1pPr>
          </a:lstStyle>
          <a:p>
            <a:endParaRPr lang="en-US"/>
          </a:p>
        </p:txBody>
      </p:sp>
      <p:sp>
        <p:nvSpPr>
          <p:cNvPr id="6" name="Footer Placeholder 5"/>
          <p:cNvSpPr>
            <a:spLocks noGrp="1"/>
          </p:cNvSpPr>
          <p:nvPr>
            <p:ph type="ftr" sz="quarter" idx="11"/>
          </p:nvPr>
        </p:nvSpPr>
        <p:spPr/>
        <p:txBody>
          <a:bodyPr/>
          <a:lstStyle>
            <a:lvl1pPr>
              <a:defRPr/>
            </a:lvl1pPr>
          </a:lstStyle>
          <a:p>
            <a:endParaRPr lang="en-US"/>
          </a:p>
        </p:txBody>
      </p:sp>
      <p:sp>
        <p:nvSpPr>
          <p:cNvPr id="7" name="Slide Number Placeholder 6"/>
          <p:cNvSpPr>
            <a:spLocks noGrp="1"/>
          </p:cNvSpPr>
          <p:nvPr>
            <p:ph type="sldNum" sz="quarter" idx="12"/>
          </p:nvPr>
        </p:nvSpPr>
        <p:spPr/>
        <p:txBody>
          <a:bodyPr/>
          <a:lstStyle>
            <a:lvl1pPr>
              <a:defRPr/>
            </a:lvl1pPr>
          </a:lstStyle>
          <a:p>
            <a:fld id="{E818BCE8-A44A-42EB-BFD4-D82C40B0B93E}" type="slidenum">
              <a:rPr lang="en-US"/>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a:defRPr/>
            </a:lvl1pPr>
          </a:lstStyle>
          <a:p>
            <a:endParaRPr lang="en-US"/>
          </a:p>
        </p:txBody>
      </p:sp>
      <p:sp>
        <p:nvSpPr>
          <p:cNvPr id="8" name="Footer Placeholder 7"/>
          <p:cNvSpPr>
            <a:spLocks noGrp="1"/>
          </p:cNvSpPr>
          <p:nvPr>
            <p:ph type="ftr" sz="quarter" idx="11"/>
          </p:nvPr>
        </p:nvSpPr>
        <p:spPr/>
        <p:txBody>
          <a:bodyPr/>
          <a:lstStyle>
            <a:lvl1pPr>
              <a:defRPr/>
            </a:lvl1pPr>
          </a:lstStyle>
          <a:p>
            <a:endParaRPr lang="en-US"/>
          </a:p>
        </p:txBody>
      </p:sp>
      <p:sp>
        <p:nvSpPr>
          <p:cNvPr id="9" name="Slide Number Placeholder 8"/>
          <p:cNvSpPr>
            <a:spLocks noGrp="1"/>
          </p:cNvSpPr>
          <p:nvPr>
            <p:ph type="sldNum" sz="quarter" idx="12"/>
          </p:nvPr>
        </p:nvSpPr>
        <p:spPr/>
        <p:txBody>
          <a:bodyPr/>
          <a:lstStyle>
            <a:lvl1pPr>
              <a:defRPr/>
            </a:lvl1pPr>
          </a:lstStyle>
          <a:p>
            <a:fld id="{156AF6BB-4180-44E8-8B8B-ACB93CF0590B}" type="slidenum">
              <a:rPr lang="en-US"/>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a:defRPr/>
            </a:lvl1pPr>
          </a:lstStyle>
          <a:p>
            <a:endParaRPr lang="en-US"/>
          </a:p>
        </p:txBody>
      </p:sp>
      <p:sp>
        <p:nvSpPr>
          <p:cNvPr id="4" name="Footer Placeholder 3"/>
          <p:cNvSpPr>
            <a:spLocks noGrp="1"/>
          </p:cNvSpPr>
          <p:nvPr>
            <p:ph type="ftr" sz="quarter" idx="11"/>
          </p:nvPr>
        </p:nvSpPr>
        <p:spPr/>
        <p:txBody>
          <a:bodyPr/>
          <a:lstStyle>
            <a:lvl1pPr>
              <a:defRPr/>
            </a:lvl1pPr>
          </a:lstStyle>
          <a:p>
            <a:endParaRPr lang="en-US"/>
          </a:p>
        </p:txBody>
      </p:sp>
      <p:sp>
        <p:nvSpPr>
          <p:cNvPr id="5" name="Slide Number Placeholder 4"/>
          <p:cNvSpPr>
            <a:spLocks noGrp="1"/>
          </p:cNvSpPr>
          <p:nvPr>
            <p:ph type="sldNum" sz="quarter" idx="12"/>
          </p:nvPr>
        </p:nvSpPr>
        <p:spPr/>
        <p:txBody>
          <a:bodyPr/>
          <a:lstStyle>
            <a:lvl1pPr>
              <a:defRPr/>
            </a:lvl1pPr>
          </a:lstStyle>
          <a:p>
            <a:fld id="{06CFA2F3-9315-413F-9044-592D4674C02C}" type="slidenum">
              <a:rPr lang="en-US"/>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US"/>
          </a:p>
        </p:txBody>
      </p:sp>
      <p:sp>
        <p:nvSpPr>
          <p:cNvPr id="3" name="Footer Placeholder 2"/>
          <p:cNvSpPr>
            <a:spLocks noGrp="1"/>
          </p:cNvSpPr>
          <p:nvPr>
            <p:ph type="ftr" sz="quarter" idx="11"/>
          </p:nvPr>
        </p:nvSpPr>
        <p:spPr/>
        <p:txBody>
          <a:bodyPr/>
          <a:lstStyle>
            <a:lvl1pPr>
              <a:defRPr/>
            </a:lvl1pPr>
          </a:lstStyle>
          <a:p>
            <a:endParaRPr lang="en-US"/>
          </a:p>
        </p:txBody>
      </p:sp>
      <p:sp>
        <p:nvSpPr>
          <p:cNvPr id="4" name="Slide Number Placeholder 3"/>
          <p:cNvSpPr>
            <a:spLocks noGrp="1"/>
          </p:cNvSpPr>
          <p:nvPr>
            <p:ph type="sldNum" sz="quarter" idx="12"/>
          </p:nvPr>
        </p:nvSpPr>
        <p:spPr/>
        <p:txBody>
          <a:bodyPr/>
          <a:lstStyle>
            <a:lvl1pPr>
              <a:defRPr/>
            </a:lvl1pPr>
          </a:lstStyle>
          <a:p>
            <a:fld id="{051A7072-15B8-481F-BFB9-8852F5DA4F5A}" type="slidenum">
              <a:rPr lang="en-US"/>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US"/>
          </a:p>
        </p:txBody>
      </p:sp>
      <p:sp>
        <p:nvSpPr>
          <p:cNvPr id="6" name="Footer Placeholder 5"/>
          <p:cNvSpPr>
            <a:spLocks noGrp="1"/>
          </p:cNvSpPr>
          <p:nvPr>
            <p:ph type="ftr" sz="quarter" idx="11"/>
          </p:nvPr>
        </p:nvSpPr>
        <p:spPr/>
        <p:txBody>
          <a:bodyPr/>
          <a:lstStyle>
            <a:lvl1pPr>
              <a:defRPr/>
            </a:lvl1pPr>
          </a:lstStyle>
          <a:p>
            <a:endParaRPr lang="en-US"/>
          </a:p>
        </p:txBody>
      </p:sp>
      <p:sp>
        <p:nvSpPr>
          <p:cNvPr id="7" name="Slide Number Placeholder 6"/>
          <p:cNvSpPr>
            <a:spLocks noGrp="1"/>
          </p:cNvSpPr>
          <p:nvPr>
            <p:ph type="sldNum" sz="quarter" idx="12"/>
          </p:nvPr>
        </p:nvSpPr>
        <p:spPr/>
        <p:txBody>
          <a:bodyPr/>
          <a:lstStyle>
            <a:lvl1pPr>
              <a:defRPr/>
            </a:lvl1pPr>
          </a:lstStyle>
          <a:p>
            <a:fld id="{7B7179C2-5789-470C-A0B1-2ACC14156BD3}" type="slidenum">
              <a:rPr lang="en-US"/>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US"/>
          </a:p>
        </p:txBody>
      </p:sp>
      <p:sp>
        <p:nvSpPr>
          <p:cNvPr id="6" name="Footer Placeholder 5"/>
          <p:cNvSpPr>
            <a:spLocks noGrp="1"/>
          </p:cNvSpPr>
          <p:nvPr>
            <p:ph type="ftr" sz="quarter" idx="11"/>
          </p:nvPr>
        </p:nvSpPr>
        <p:spPr/>
        <p:txBody>
          <a:bodyPr/>
          <a:lstStyle>
            <a:lvl1pPr>
              <a:defRPr/>
            </a:lvl1pPr>
          </a:lstStyle>
          <a:p>
            <a:endParaRPr lang="en-US"/>
          </a:p>
        </p:txBody>
      </p:sp>
      <p:sp>
        <p:nvSpPr>
          <p:cNvPr id="7" name="Slide Number Placeholder 6"/>
          <p:cNvSpPr>
            <a:spLocks noGrp="1"/>
          </p:cNvSpPr>
          <p:nvPr>
            <p:ph type="sldNum" sz="quarter" idx="12"/>
          </p:nvPr>
        </p:nvSpPr>
        <p:spPr/>
        <p:txBody>
          <a:bodyPr/>
          <a:lstStyle>
            <a:lvl1pPr>
              <a:defRPr/>
            </a:lvl1pPr>
          </a:lstStyle>
          <a:p>
            <a:fld id="{389BCB55-F167-4B18-AD71-1863EB7B01E7}" type="slidenum">
              <a:rPr lang="en-US"/>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2C4D612B-BCF4-476A-B3C1-B0D2C467AAB3}" type="slidenum">
              <a:rPr lang="en-US"/>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609600"/>
            <a:ext cx="1943100" cy="5486400"/>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85800" y="609600"/>
            <a:ext cx="5676900" cy="5486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7CDB7CDC-D3E9-495C-BF3C-AF35C66B1234}" type="slidenum">
              <a:rPr lang="en-US"/>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invGray">
      <p:bgPr>
        <a:gradFill rotWithShape="0">
          <a:gsLst>
            <a:gs pos="0">
              <a:schemeClr val="bg2"/>
            </a:gs>
            <a:gs pos="100000">
              <a:schemeClr val="bg1"/>
            </a:gs>
          </a:gsLst>
          <a:lin ang="0" scaled="1"/>
        </a:gradFill>
        <a:effectLst/>
      </p:bgPr>
    </p:bg>
    <p:spTree>
      <p:nvGrpSpPr>
        <p:cNvPr id="1" name=""/>
        <p:cNvGrpSpPr/>
        <p:nvPr/>
      </p:nvGrpSpPr>
      <p:grpSpPr>
        <a:xfrm>
          <a:off x="0" y="0"/>
          <a:ext cx="0" cy="0"/>
          <a:chOff x="0" y="0"/>
          <a:chExt cx="0" cy="0"/>
        </a:xfrm>
      </p:grpSpPr>
      <p:sp>
        <p:nvSpPr>
          <p:cNvPr id="21506" name="Rectangle 2"/>
          <p:cNvSpPr>
            <a:spLocks noChangeArrowheads="1"/>
          </p:cNvSpPr>
          <p:nvPr/>
        </p:nvSpPr>
        <p:spPr bwMode="invGray">
          <a:xfrm>
            <a:off x="8809038" y="0"/>
            <a:ext cx="334962" cy="6858000"/>
          </a:xfrm>
          <a:prstGeom prst="rect">
            <a:avLst/>
          </a:prstGeom>
          <a:gradFill rotWithShape="0">
            <a:gsLst>
              <a:gs pos="0">
                <a:schemeClr val="accent2"/>
              </a:gs>
              <a:gs pos="50000">
                <a:schemeClr val="hlink"/>
              </a:gs>
              <a:gs pos="100000">
                <a:schemeClr val="accent2"/>
              </a:gs>
            </a:gsLst>
            <a:lin ang="0" scaled="1"/>
          </a:gradFill>
          <a:ln w="9525">
            <a:noFill/>
            <a:miter lim="800000"/>
            <a:headEnd/>
            <a:tailEnd/>
          </a:ln>
        </p:spPr>
        <p:txBody>
          <a:bodyPr wrap="none" anchor="ctr"/>
          <a:lstStyle/>
          <a:p>
            <a:endParaRPr lang="en-GB"/>
          </a:p>
        </p:txBody>
      </p:sp>
      <p:sp>
        <p:nvSpPr>
          <p:cNvPr id="21507" name="Freeform 3"/>
          <p:cNvSpPr>
            <a:spLocks/>
          </p:cNvSpPr>
          <p:nvPr/>
        </p:nvSpPr>
        <p:spPr bwMode="white">
          <a:xfrm>
            <a:off x="-9525" y="4489450"/>
            <a:ext cx="5754688" cy="2368550"/>
          </a:xfrm>
          <a:custGeom>
            <a:avLst/>
            <a:gdLst/>
            <a:ahLst/>
            <a:cxnLst>
              <a:cxn ang="0">
                <a:pos x="0" y="1491"/>
              </a:cxn>
              <a:cxn ang="0">
                <a:pos x="0" y="0"/>
              </a:cxn>
              <a:cxn ang="0">
                <a:pos x="171" y="3"/>
              </a:cxn>
              <a:cxn ang="0">
                <a:pos x="355" y="9"/>
              </a:cxn>
              <a:cxn ang="0">
                <a:pos x="499" y="21"/>
              </a:cxn>
              <a:cxn ang="0">
                <a:pos x="650" y="36"/>
              </a:cxn>
              <a:cxn ang="0">
                <a:pos x="809" y="54"/>
              </a:cxn>
              <a:cxn ang="0">
                <a:pos x="957" y="78"/>
              </a:cxn>
              <a:cxn ang="0">
                <a:pos x="1119" y="105"/>
              </a:cxn>
              <a:cxn ang="0">
                <a:pos x="1261" y="133"/>
              </a:cxn>
              <a:cxn ang="0">
                <a:pos x="1441" y="175"/>
              </a:cxn>
              <a:cxn ang="0">
                <a:pos x="1598" y="217"/>
              </a:cxn>
              <a:cxn ang="0">
                <a:pos x="1763" y="269"/>
              </a:cxn>
              <a:cxn ang="0">
                <a:pos x="1887" y="308"/>
              </a:cxn>
              <a:cxn ang="0">
                <a:pos x="2085" y="384"/>
              </a:cxn>
              <a:cxn ang="0">
                <a:pos x="2230" y="444"/>
              </a:cxn>
              <a:cxn ang="0">
                <a:pos x="2456" y="547"/>
              </a:cxn>
              <a:cxn ang="0">
                <a:pos x="2666" y="662"/>
              </a:cxn>
              <a:cxn ang="0">
                <a:pos x="2859" y="786"/>
              </a:cxn>
              <a:cxn ang="0">
                <a:pos x="3046" y="920"/>
              </a:cxn>
              <a:cxn ang="0">
                <a:pos x="3193" y="1038"/>
              </a:cxn>
              <a:cxn ang="0">
                <a:pos x="3332" y="1168"/>
              </a:cxn>
              <a:cxn ang="0">
                <a:pos x="3440" y="1280"/>
              </a:cxn>
              <a:cxn ang="0">
                <a:pos x="3524" y="1380"/>
              </a:cxn>
              <a:cxn ang="0">
                <a:pos x="3624" y="1491"/>
              </a:cxn>
              <a:cxn ang="0">
                <a:pos x="3608" y="1491"/>
              </a:cxn>
              <a:cxn ang="0">
                <a:pos x="0" y="1491"/>
              </a:cxn>
            </a:cxnLst>
            <a:rect l="0" t="0" r="r" b="b"/>
            <a:pathLst>
              <a:path w="3625" h="1492">
                <a:moveTo>
                  <a:pt x="0" y="1491"/>
                </a:moveTo>
                <a:lnTo>
                  <a:pt x="0" y="0"/>
                </a:lnTo>
                <a:lnTo>
                  <a:pt x="171" y="3"/>
                </a:lnTo>
                <a:lnTo>
                  <a:pt x="355" y="9"/>
                </a:lnTo>
                <a:lnTo>
                  <a:pt x="499" y="21"/>
                </a:lnTo>
                <a:lnTo>
                  <a:pt x="650" y="36"/>
                </a:lnTo>
                <a:lnTo>
                  <a:pt x="809" y="54"/>
                </a:lnTo>
                <a:lnTo>
                  <a:pt x="957" y="78"/>
                </a:lnTo>
                <a:lnTo>
                  <a:pt x="1119" y="105"/>
                </a:lnTo>
                <a:lnTo>
                  <a:pt x="1261" y="133"/>
                </a:lnTo>
                <a:lnTo>
                  <a:pt x="1441" y="175"/>
                </a:lnTo>
                <a:lnTo>
                  <a:pt x="1598" y="217"/>
                </a:lnTo>
                <a:lnTo>
                  <a:pt x="1763" y="269"/>
                </a:lnTo>
                <a:lnTo>
                  <a:pt x="1887" y="308"/>
                </a:lnTo>
                <a:lnTo>
                  <a:pt x="2085" y="384"/>
                </a:lnTo>
                <a:lnTo>
                  <a:pt x="2230" y="444"/>
                </a:lnTo>
                <a:lnTo>
                  <a:pt x="2456" y="547"/>
                </a:lnTo>
                <a:lnTo>
                  <a:pt x="2666" y="662"/>
                </a:lnTo>
                <a:lnTo>
                  <a:pt x="2859" y="786"/>
                </a:lnTo>
                <a:lnTo>
                  <a:pt x="3046" y="920"/>
                </a:lnTo>
                <a:lnTo>
                  <a:pt x="3193" y="1038"/>
                </a:lnTo>
                <a:lnTo>
                  <a:pt x="3332" y="1168"/>
                </a:lnTo>
                <a:lnTo>
                  <a:pt x="3440" y="1280"/>
                </a:lnTo>
                <a:lnTo>
                  <a:pt x="3524" y="1380"/>
                </a:lnTo>
                <a:lnTo>
                  <a:pt x="3624" y="1491"/>
                </a:lnTo>
                <a:lnTo>
                  <a:pt x="3608" y="1491"/>
                </a:lnTo>
                <a:lnTo>
                  <a:pt x="0" y="1491"/>
                </a:lnTo>
              </a:path>
            </a:pathLst>
          </a:custGeom>
          <a:gradFill rotWithShape="0">
            <a:gsLst>
              <a:gs pos="0">
                <a:schemeClr val="bg2"/>
              </a:gs>
              <a:gs pos="100000">
                <a:schemeClr val="bg1"/>
              </a:gs>
            </a:gsLst>
            <a:lin ang="5400000" scaled="1"/>
          </a:gradFill>
          <a:ln w="9525" cap="flat" cmpd="sng">
            <a:noFill/>
            <a:prstDash val="solid"/>
            <a:miter lim="800000"/>
            <a:headEnd type="none" w="sm" len="sm"/>
            <a:tailEnd type="none" w="sm" len="sm"/>
          </a:ln>
          <a:effectLst/>
        </p:spPr>
        <p:txBody>
          <a:bodyPr wrap="none" anchor="ctr"/>
          <a:lstStyle/>
          <a:p>
            <a:endParaRPr lang="en-GB"/>
          </a:p>
        </p:txBody>
      </p:sp>
      <p:sp>
        <p:nvSpPr>
          <p:cNvPr id="21508" name="Freeform 4"/>
          <p:cNvSpPr>
            <a:spLocks/>
          </p:cNvSpPr>
          <p:nvPr/>
        </p:nvSpPr>
        <p:spPr bwMode="white">
          <a:xfrm>
            <a:off x="0" y="3817938"/>
            <a:ext cx="8164513" cy="3019425"/>
          </a:xfrm>
          <a:custGeom>
            <a:avLst/>
            <a:gdLst/>
            <a:ahLst/>
            <a:cxnLst>
              <a:cxn ang="0">
                <a:pos x="2718" y="405"/>
              </a:cxn>
              <a:cxn ang="0">
                <a:pos x="2466" y="333"/>
              </a:cxn>
              <a:cxn ang="0">
                <a:pos x="2202" y="261"/>
              </a:cxn>
              <a:cxn ang="0">
                <a:pos x="1929" y="198"/>
              </a:cxn>
              <a:cxn ang="0">
                <a:pos x="1695" y="153"/>
              </a:cxn>
              <a:cxn ang="0">
                <a:pos x="1434" y="111"/>
              </a:cxn>
              <a:cxn ang="0">
                <a:pos x="1188" y="75"/>
              </a:cxn>
              <a:cxn ang="0">
                <a:pos x="957" y="48"/>
              </a:cxn>
              <a:cxn ang="0">
                <a:pos x="747" y="30"/>
              </a:cxn>
              <a:cxn ang="0">
                <a:pos x="501" y="15"/>
              </a:cxn>
              <a:cxn ang="0">
                <a:pos x="246" y="3"/>
              </a:cxn>
              <a:cxn ang="0">
                <a:pos x="0" y="0"/>
              </a:cxn>
              <a:cxn ang="0">
                <a:pos x="0" y="275"/>
              </a:cxn>
              <a:cxn ang="0">
                <a:pos x="0" y="345"/>
              </a:cxn>
              <a:cxn ang="0">
                <a:pos x="0" y="275"/>
              </a:cxn>
              <a:cxn ang="0">
                <a:pos x="0" y="342"/>
              </a:cxn>
              <a:cxn ang="0">
                <a:pos x="339" y="351"/>
              </a:cxn>
              <a:cxn ang="0">
                <a:pos x="606" y="372"/>
              </a:cxn>
              <a:cxn ang="0">
                <a:pos x="852" y="399"/>
              </a:cxn>
              <a:cxn ang="0">
                <a:pos x="1068" y="435"/>
              </a:cxn>
              <a:cxn ang="0">
                <a:pos x="1275" y="474"/>
              </a:cxn>
              <a:cxn ang="0">
                <a:pos x="1545" y="540"/>
              </a:cxn>
              <a:cxn ang="0">
                <a:pos x="1761" y="603"/>
              </a:cxn>
              <a:cxn ang="0">
                <a:pos x="1971" y="678"/>
              </a:cxn>
              <a:cxn ang="0">
                <a:pos x="2166" y="747"/>
              </a:cxn>
              <a:cxn ang="0">
                <a:pos x="2397" y="852"/>
              </a:cxn>
              <a:cxn ang="0">
                <a:pos x="2613" y="960"/>
              </a:cxn>
              <a:cxn ang="0">
                <a:pos x="2832" y="1095"/>
              </a:cxn>
              <a:cxn ang="0">
                <a:pos x="3012" y="1212"/>
              </a:cxn>
              <a:cxn ang="0">
                <a:pos x="3186" y="1347"/>
              </a:cxn>
              <a:cxn ang="0">
                <a:pos x="3351" y="1497"/>
              </a:cxn>
              <a:cxn ang="0">
                <a:pos x="3480" y="1629"/>
              </a:cxn>
              <a:cxn ang="0">
                <a:pos x="3612" y="1785"/>
              </a:cxn>
              <a:cxn ang="0">
                <a:pos x="3699" y="1901"/>
              </a:cxn>
              <a:cxn ang="0">
                <a:pos x="5142" y="1901"/>
              </a:cxn>
              <a:cxn ang="0">
                <a:pos x="5076" y="1827"/>
              </a:cxn>
              <a:cxn ang="0">
                <a:pos x="4968" y="1707"/>
              </a:cxn>
              <a:cxn ang="0">
                <a:pos x="4797" y="1539"/>
              </a:cxn>
              <a:cxn ang="0">
                <a:pos x="4617" y="1383"/>
              </a:cxn>
              <a:cxn ang="0">
                <a:pos x="4410" y="1221"/>
              </a:cxn>
              <a:cxn ang="0">
                <a:pos x="4185" y="1071"/>
              </a:cxn>
              <a:cxn ang="0">
                <a:pos x="3960" y="939"/>
              </a:cxn>
              <a:cxn ang="0">
                <a:pos x="3708" y="801"/>
              </a:cxn>
              <a:cxn ang="0">
                <a:pos x="3492" y="702"/>
              </a:cxn>
              <a:cxn ang="0">
                <a:pos x="3231" y="588"/>
              </a:cxn>
              <a:cxn ang="0">
                <a:pos x="2964" y="489"/>
              </a:cxn>
              <a:cxn ang="0">
                <a:pos x="2718" y="405"/>
              </a:cxn>
            </a:cxnLst>
            <a:rect l="0" t="0" r="r" b="b"/>
            <a:pathLst>
              <a:path w="5143" h="1902">
                <a:moveTo>
                  <a:pt x="2718" y="405"/>
                </a:moveTo>
                <a:lnTo>
                  <a:pt x="2466" y="333"/>
                </a:lnTo>
                <a:lnTo>
                  <a:pt x="2202" y="261"/>
                </a:lnTo>
                <a:lnTo>
                  <a:pt x="1929" y="198"/>
                </a:lnTo>
                <a:lnTo>
                  <a:pt x="1695" y="153"/>
                </a:lnTo>
                <a:lnTo>
                  <a:pt x="1434" y="111"/>
                </a:lnTo>
                <a:lnTo>
                  <a:pt x="1188" y="75"/>
                </a:lnTo>
                <a:lnTo>
                  <a:pt x="957" y="48"/>
                </a:lnTo>
                <a:lnTo>
                  <a:pt x="747" y="30"/>
                </a:lnTo>
                <a:lnTo>
                  <a:pt x="501" y="15"/>
                </a:lnTo>
                <a:lnTo>
                  <a:pt x="246" y="3"/>
                </a:lnTo>
                <a:lnTo>
                  <a:pt x="0" y="0"/>
                </a:lnTo>
                <a:lnTo>
                  <a:pt x="0" y="275"/>
                </a:lnTo>
                <a:lnTo>
                  <a:pt x="0" y="345"/>
                </a:lnTo>
                <a:lnTo>
                  <a:pt x="0" y="275"/>
                </a:lnTo>
                <a:lnTo>
                  <a:pt x="0" y="342"/>
                </a:lnTo>
                <a:lnTo>
                  <a:pt x="339" y="351"/>
                </a:lnTo>
                <a:lnTo>
                  <a:pt x="606" y="372"/>
                </a:lnTo>
                <a:lnTo>
                  <a:pt x="852" y="399"/>
                </a:lnTo>
                <a:lnTo>
                  <a:pt x="1068" y="435"/>
                </a:lnTo>
                <a:lnTo>
                  <a:pt x="1275" y="474"/>
                </a:lnTo>
                <a:lnTo>
                  <a:pt x="1545" y="540"/>
                </a:lnTo>
                <a:lnTo>
                  <a:pt x="1761" y="603"/>
                </a:lnTo>
                <a:lnTo>
                  <a:pt x="1971" y="678"/>
                </a:lnTo>
                <a:lnTo>
                  <a:pt x="2166" y="747"/>
                </a:lnTo>
                <a:lnTo>
                  <a:pt x="2397" y="852"/>
                </a:lnTo>
                <a:lnTo>
                  <a:pt x="2613" y="960"/>
                </a:lnTo>
                <a:lnTo>
                  <a:pt x="2832" y="1095"/>
                </a:lnTo>
                <a:lnTo>
                  <a:pt x="3012" y="1212"/>
                </a:lnTo>
                <a:lnTo>
                  <a:pt x="3186" y="1347"/>
                </a:lnTo>
                <a:lnTo>
                  <a:pt x="3351" y="1497"/>
                </a:lnTo>
                <a:lnTo>
                  <a:pt x="3480" y="1629"/>
                </a:lnTo>
                <a:lnTo>
                  <a:pt x="3612" y="1785"/>
                </a:lnTo>
                <a:lnTo>
                  <a:pt x="3699" y="1901"/>
                </a:lnTo>
                <a:lnTo>
                  <a:pt x="5142" y="1901"/>
                </a:lnTo>
                <a:lnTo>
                  <a:pt x="5076" y="1827"/>
                </a:lnTo>
                <a:lnTo>
                  <a:pt x="4968" y="1707"/>
                </a:lnTo>
                <a:lnTo>
                  <a:pt x="4797" y="1539"/>
                </a:lnTo>
                <a:lnTo>
                  <a:pt x="4617" y="1383"/>
                </a:lnTo>
                <a:lnTo>
                  <a:pt x="4410" y="1221"/>
                </a:lnTo>
                <a:lnTo>
                  <a:pt x="4185" y="1071"/>
                </a:lnTo>
                <a:lnTo>
                  <a:pt x="3960" y="939"/>
                </a:lnTo>
                <a:lnTo>
                  <a:pt x="3708" y="801"/>
                </a:lnTo>
                <a:lnTo>
                  <a:pt x="3492" y="702"/>
                </a:lnTo>
                <a:lnTo>
                  <a:pt x="3231" y="588"/>
                </a:lnTo>
                <a:lnTo>
                  <a:pt x="2964" y="489"/>
                </a:lnTo>
                <a:lnTo>
                  <a:pt x="2718" y="405"/>
                </a:lnTo>
              </a:path>
            </a:pathLst>
          </a:custGeom>
          <a:gradFill rotWithShape="0">
            <a:gsLst>
              <a:gs pos="0">
                <a:schemeClr val="accent2"/>
              </a:gs>
              <a:gs pos="100000">
                <a:schemeClr val="bg1"/>
              </a:gs>
            </a:gsLst>
            <a:lin ang="0" scaled="1"/>
          </a:gradFill>
          <a:ln w="9525" cap="flat" cmpd="sng">
            <a:noFill/>
            <a:prstDash val="solid"/>
            <a:round/>
            <a:headEnd type="none" w="sm" len="sm"/>
            <a:tailEnd type="none" w="sm" len="sm"/>
          </a:ln>
          <a:effectLst/>
        </p:spPr>
        <p:txBody>
          <a:bodyPr/>
          <a:lstStyle/>
          <a:p>
            <a:endParaRPr lang="en-GB"/>
          </a:p>
        </p:txBody>
      </p:sp>
      <p:sp>
        <p:nvSpPr>
          <p:cNvPr id="21509" name="Freeform 5"/>
          <p:cNvSpPr>
            <a:spLocks/>
          </p:cNvSpPr>
          <p:nvPr/>
        </p:nvSpPr>
        <p:spPr bwMode="white">
          <a:xfrm>
            <a:off x="0" y="3146425"/>
            <a:ext cx="9144000" cy="3690938"/>
          </a:xfrm>
          <a:custGeom>
            <a:avLst/>
            <a:gdLst/>
            <a:ahLst/>
            <a:cxnLst>
              <a:cxn ang="0">
                <a:pos x="0" y="0"/>
              </a:cxn>
              <a:cxn ang="0">
                <a:pos x="0" y="339"/>
              </a:cxn>
              <a:cxn ang="0">
                <a:pos x="558" y="357"/>
              </a:cxn>
              <a:cxn ang="0">
                <a:pos x="807" y="375"/>
              </a:cxn>
              <a:cxn ang="0">
                <a:pos x="1056" y="399"/>
              </a:cxn>
              <a:cxn ang="0">
                <a:pos x="1272" y="426"/>
              </a:cxn>
              <a:cxn ang="0">
                <a:pos x="1539" y="465"/>
              </a:cxn>
              <a:cxn ang="0">
                <a:pos x="1791" y="510"/>
              </a:cxn>
              <a:cxn ang="0">
                <a:pos x="2076" y="570"/>
              </a:cxn>
              <a:cxn ang="0">
                <a:pos x="2334" y="630"/>
              </a:cxn>
              <a:cxn ang="0">
                <a:pos x="2544" y="687"/>
              </a:cxn>
              <a:cxn ang="0">
                <a:pos x="2775" y="759"/>
              </a:cxn>
              <a:cxn ang="0">
                <a:pos x="3003" y="837"/>
              </a:cxn>
              <a:cxn ang="0">
                <a:pos x="3231" y="924"/>
              </a:cxn>
              <a:cxn ang="0">
                <a:pos x="3438" y="1005"/>
              </a:cxn>
              <a:cxn ang="0">
                <a:pos x="3663" y="1110"/>
              </a:cxn>
              <a:cxn ang="0">
                <a:pos x="3903" y="1233"/>
              </a:cxn>
              <a:cxn ang="0">
                <a:pos x="4149" y="1374"/>
              </a:cxn>
              <a:cxn ang="0">
                <a:pos x="4353" y="1506"/>
              </a:cxn>
              <a:cxn ang="0">
                <a:pos x="4491" y="1602"/>
              </a:cxn>
              <a:cxn ang="0">
                <a:pos x="4668" y="1740"/>
              </a:cxn>
              <a:cxn ang="0">
                <a:pos x="4824" y="1875"/>
              </a:cxn>
              <a:cxn ang="0">
                <a:pos x="4968" y="2016"/>
              </a:cxn>
              <a:cxn ang="0">
                <a:pos x="5100" y="2154"/>
              </a:cxn>
              <a:cxn ang="0">
                <a:pos x="5238" y="2324"/>
              </a:cxn>
              <a:cxn ang="0">
                <a:pos x="5759" y="2324"/>
              </a:cxn>
              <a:cxn ang="0">
                <a:pos x="5759" y="1245"/>
              </a:cxn>
              <a:cxn ang="0">
                <a:pos x="5580" y="1119"/>
              </a:cxn>
              <a:cxn ang="0">
                <a:pos x="5400" y="1020"/>
              </a:cxn>
              <a:cxn ang="0">
                <a:pos x="5205" y="918"/>
              </a:cxn>
              <a:cxn ang="0">
                <a:pos x="5031" y="837"/>
              </a:cxn>
              <a:cxn ang="0">
                <a:pos x="4866" y="771"/>
              </a:cxn>
              <a:cxn ang="0">
                <a:pos x="4710" y="711"/>
              </a:cxn>
              <a:cxn ang="0">
                <a:pos x="4545" y="651"/>
              </a:cxn>
              <a:cxn ang="0">
                <a:pos x="4386" y="600"/>
              </a:cxn>
              <a:cxn ang="0">
                <a:pos x="4248" y="552"/>
              </a:cxn>
              <a:cxn ang="0">
                <a:pos x="3993" y="483"/>
              </a:cxn>
              <a:cxn ang="0">
                <a:pos x="3777" y="423"/>
              </a:cxn>
              <a:cxn ang="0">
                <a:pos x="3564" y="375"/>
              </a:cxn>
              <a:cxn ang="0">
                <a:pos x="3282" y="312"/>
              </a:cxn>
              <a:cxn ang="0">
                <a:pos x="3003" y="261"/>
              </a:cxn>
              <a:cxn ang="0">
                <a:pos x="2733" y="213"/>
              </a:cxn>
              <a:cxn ang="0">
                <a:pos x="2451" y="171"/>
              </a:cxn>
              <a:cxn ang="0">
                <a:pos x="2211" y="138"/>
              </a:cxn>
              <a:cxn ang="0">
                <a:pos x="1974" y="108"/>
              </a:cxn>
              <a:cxn ang="0">
                <a:pos x="1665" y="81"/>
              </a:cxn>
              <a:cxn ang="0">
                <a:pos x="1437" y="60"/>
              </a:cxn>
              <a:cxn ang="0">
                <a:pos x="1125" y="36"/>
              </a:cxn>
              <a:cxn ang="0">
                <a:pos x="828" y="21"/>
              </a:cxn>
              <a:cxn ang="0">
                <a:pos x="558" y="12"/>
              </a:cxn>
              <a:cxn ang="0">
                <a:pos x="282" y="3"/>
              </a:cxn>
              <a:cxn ang="0">
                <a:pos x="0" y="0"/>
              </a:cxn>
            </a:cxnLst>
            <a:rect l="0" t="0" r="r" b="b"/>
            <a:pathLst>
              <a:path w="5760" h="2325">
                <a:moveTo>
                  <a:pt x="0" y="0"/>
                </a:moveTo>
                <a:lnTo>
                  <a:pt x="0" y="339"/>
                </a:lnTo>
                <a:lnTo>
                  <a:pt x="558" y="357"/>
                </a:lnTo>
                <a:lnTo>
                  <a:pt x="807" y="375"/>
                </a:lnTo>
                <a:lnTo>
                  <a:pt x="1056" y="399"/>
                </a:lnTo>
                <a:lnTo>
                  <a:pt x="1272" y="426"/>
                </a:lnTo>
                <a:lnTo>
                  <a:pt x="1539" y="465"/>
                </a:lnTo>
                <a:lnTo>
                  <a:pt x="1791" y="510"/>
                </a:lnTo>
                <a:lnTo>
                  <a:pt x="2076" y="570"/>
                </a:lnTo>
                <a:lnTo>
                  <a:pt x="2334" y="630"/>
                </a:lnTo>
                <a:lnTo>
                  <a:pt x="2544" y="687"/>
                </a:lnTo>
                <a:lnTo>
                  <a:pt x="2775" y="759"/>
                </a:lnTo>
                <a:lnTo>
                  <a:pt x="3003" y="837"/>
                </a:lnTo>
                <a:lnTo>
                  <a:pt x="3231" y="924"/>
                </a:lnTo>
                <a:lnTo>
                  <a:pt x="3438" y="1005"/>
                </a:lnTo>
                <a:lnTo>
                  <a:pt x="3663" y="1110"/>
                </a:lnTo>
                <a:lnTo>
                  <a:pt x="3903" y="1233"/>
                </a:lnTo>
                <a:lnTo>
                  <a:pt x="4149" y="1374"/>
                </a:lnTo>
                <a:lnTo>
                  <a:pt x="4353" y="1506"/>
                </a:lnTo>
                <a:lnTo>
                  <a:pt x="4491" y="1602"/>
                </a:lnTo>
                <a:lnTo>
                  <a:pt x="4668" y="1740"/>
                </a:lnTo>
                <a:lnTo>
                  <a:pt x="4824" y="1875"/>
                </a:lnTo>
                <a:lnTo>
                  <a:pt x="4968" y="2016"/>
                </a:lnTo>
                <a:lnTo>
                  <a:pt x="5100" y="2154"/>
                </a:lnTo>
                <a:lnTo>
                  <a:pt x="5238" y="2324"/>
                </a:lnTo>
                <a:lnTo>
                  <a:pt x="5759" y="2324"/>
                </a:lnTo>
                <a:lnTo>
                  <a:pt x="5759" y="1245"/>
                </a:lnTo>
                <a:lnTo>
                  <a:pt x="5580" y="1119"/>
                </a:lnTo>
                <a:lnTo>
                  <a:pt x="5400" y="1020"/>
                </a:lnTo>
                <a:lnTo>
                  <a:pt x="5205" y="918"/>
                </a:lnTo>
                <a:lnTo>
                  <a:pt x="5031" y="837"/>
                </a:lnTo>
                <a:lnTo>
                  <a:pt x="4866" y="771"/>
                </a:lnTo>
                <a:lnTo>
                  <a:pt x="4710" y="711"/>
                </a:lnTo>
                <a:lnTo>
                  <a:pt x="4545" y="651"/>
                </a:lnTo>
                <a:lnTo>
                  <a:pt x="4386" y="600"/>
                </a:lnTo>
                <a:lnTo>
                  <a:pt x="4248" y="552"/>
                </a:lnTo>
                <a:lnTo>
                  <a:pt x="3993" y="483"/>
                </a:lnTo>
                <a:lnTo>
                  <a:pt x="3777" y="423"/>
                </a:lnTo>
                <a:lnTo>
                  <a:pt x="3564" y="375"/>
                </a:lnTo>
                <a:lnTo>
                  <a:pt x="3282" y="312"/>
                </a:lnTo>
                <a:lnTo>
                  <a:pt x="3003" y="261"/>
                </a:lnTo>
                <a:lnTo>
                  <a:pt x="2733" y="213"/>
                </a:lnTo>
                <a:lnTo>
                  <a:pt x="2451" y="171"/>
                </a:lnTo>
                <a:lnTo>
                  <a:pt x="2211" y="138"/>
                </a:lnTo>
                <a:lnTo>
                  <a:pt x="1974" y="108"/>
                </a:lnTo>
                <a:lnTo>
                  <a:pt x="1665" y="81"/>
                </a:lnTo>
                <a:lnTo>
                  <a:pt x="1437" y="60"/>
                </a:lnTo>
                <a:lnTo>
                  <a:pt x="1125" y="36"/>
                </a:lnTo>
                <a:lnTo>
                  <a:pt x="828" y="21"/>
                </a:lnTo>
                <a:lnTo>
                  <a:pt x="558" y="12"/>
                </a:lnTo>
                <a:lnTo>
                  <a:pt x="282" y="3"/>
                </a:lnTo>
                <a:lnTo>
                  <a:pt x="0" y="0"/>
                </a:lnTo>
              </a:path>
            </a:pathLst>
          </a:custGeom>
          <a:gradFill rotWithShape="0">
            <a:gsLst>
              <a:gs pos="0">
                <a:schemeClr val="accent2"/>
              </a:gs>
              <a:gs pos="100000">
                <a:schemeClr val="bg1"/>
              </a:gs>
            </a:gsLst>
            <a:lin ang="0" scaled="1"/>
          </a:gradFill>
          <a:ln w="9525" cap="flat" cmpd="sng">
            <a:noFill/>
            <a:prstDash val="solid"/>
            <a:round/>
            <a:headEnd type="none" w="sm" len="sm"/>
            <a:tailEnd type="none" w="sm" len="sm"/>
          </a:ln>
          <a:effectLst/>
        </p:spPr>
        <p:txBody>
          <a:bodyPr/>
          <a:lstStyle/>
          <a:p>
            <a:endParaRPr lang="en-GB"/>
          </a:p>
        </p:txBody>
      </p:sp>
      <p:sp>
        <p:nvSpPr>
          <p:cNvPr id="21510" name="Freeform 6"/>
          <p:cNvSpPr>
            <a:spLocks/>
          </p:cNvSpPr>
          <p:nvPr/>
        </p:nvSpPr>
        <p:spPr bwMode="white">
          <a:xfrm>
            <a:off x="0" y="2460625"/>
            <a:ext cx="9144000" cy="2497138"/>
          </a:xfrm>
          <a:custGeom>
            <a:avLst/>
            <a:gdLst/>
            <a:ahLst/>
            <a:cxnLst>
              <a:cxn ang="0">
                <a:pos x="0" y="0"/>
              </a:cxn>
              <a:cxn ang="0">
                <a:pos x="0" y="351"/>
              </a:cxn>
              <a:cxn ang="0">
                <a:pos x="282" y="357"/>
              </a:cxn>
              <a:cxn ang="0">
                <a:pos x="627" y="363"/>
              </a:cxn>
              <a:cxn ang="0">
                <a:pos x="960" y="375"/>
              </a:cxn>
              <a:cxn ang="0">
                <a:pos x="1218" y="393"/>
              </a:cxn>
              <a:cxn ang="0">
                <a:pos x="1470" y="411"/>
              </a:cxn>
              <a:cxn ang="0">
                <a:pos x="1746" y="435"/>
              </a:cxn>
              <a:cxn ang="0">
                <a:pos x="2022" y="462"/>
              </a:cxn>
              <a:cxn ang="0">
                <a:pos x="2340" y="504"/>
              </a:cxn>
              <a:cxn ang="0">
                <a:pos x="2664" y="549"/>
              </a:cxn>
              <a:cxn ang="0">
                <a:pos x="2952" y="597"/>
              </a:cxn>
              <a:cxn ang="0">
                <a:pos x="3225" y="648"/>
              </a:cxn>
              <a:cxn ang="0">
                <a:pos x="3513" y="708"/>
              </a:cxn>
              <a:cxn ang="0">
                <a:pos x="3693" y="750"/>
              </a:cxn>
              <a:cxn ang="0">
                <a:pos x="3936" y="810"/>
              </a:cxn>
              <a:cxn ang="0">
                <a:pos x="4095" y="855"/>
              </a:cxn>
              <a:cxn ang="0">
                <a:pos x="4281" y="909"/>
              </a:cxn>
              <a:cxn ang="0">
                <a:pos x="4503" y="981"/>
              </a:cxn>
              <a:cxn ang="0">
                <a:pos x="4704" y="1053"/>
              </a:cxn>
              <a:cxn ang="0">
                <a:pos x="4911" y="1131"/>
              </a:cxn>
              <a:cxn ang="0">
                <a:pos x="5073" y="1197"/>
              </a:cxn>
              <a:cxn ang="0">
                <a:pos x="5256" y="1281"/>
              </a:cxn>
              <a:cxn ang="0">
                <a:pos x="5475" y="1401"/>
              </a:cxn>
              <a:cxn ang="0">
                <a:pos x="5628" y="1482"/>
              </a:cxn>
              <a:cxn ang="0">
                <a:pos x="5759" y="1572"/>
              </a:cxn>
              <a:cxn ang="0">
                <a:pos x="5759" y="633"/>
              </a:cxn>
              <a:cxn ang="0">
                <a:pos x="5493" y="570"/>
              </a:cxn>
              <a:cxn ang="0">
                <a:pos x="5214" y="501"/>
              </a:cxn>
              <a:cxn ang="0">
                <a:pos x="4950" y="444"/>
              </a:cxn>
              <a:cxn ang="0">
                <a:pos x="4701" y="396"/>
              </a:cxn>
              <a:cxn ang="0">
                <a:pos x="4425" y="348"/>
              </a:cxn>
              <a:cxn ang="0">
                <a:pos x="4110" y="294"/>
              </a:cxn>
              <a:cxn ang="0">
                <a:pos x="3813" y="252"/>
              </a:cxn>
              <a:cxn ang="0">
                <a:pos x="3549" y="213"/>
              </a:cxn>
              <a:cxn ang="0">
                <a:pos x="3261" y="183"/>
              </a:cxn>
              <a:cxn ang="0">
                <a:pos x="3015" y="153"/>
              </a:cxn>
              <a:cxn ang="0">
                <a:pos x="2757" y="129"/>
              </a:cxn>
              <a:cxn ang="0">
                <a:pos x="2520" y="105"/>
              </a:cxn>
              <a:cxn ang="0">
                <a:pos x="2301" y="87"/>
              </a:cxn>
              <a:cxn ang="0">
                <a:pos x="2013" y="66"/>
              </a:cxn>
              <a:cxn ang="0">
                <a:pos x="1731" y="48"/>
              </a:cxn>
              <a:cxn ang="0">
                <a:pos x="1524" y="39"/>
              </a:cxn>
              <a:cxn ang="0">
                <a:pos x="1260" y="27"/>
              </a:cxn>
              <a:cxn ang="0">
                <a:pos x="966" y="15"/>
              </a:cxn>
              <a:cxn ang="0">
                <a:pos x="714" y="12"/>
              </a:cxn>
              <a:cxn ang="0">
                <a:pos x="510" y="6"/>
              </a:cxn>
              <a:cxn ang="0">
                <a:pos x="243" y="0"/>
              </a:cxn>
              <a:cxn ang="0">
                <a:pos x="0" y="0"/>
              </a:cxn>
            </a:cxnLst>
            <a:rect l="0" t="0" r="r" b="b"/>
            <a:pathLst>
              <a:path w="5760" h="1573">
                <a:moveTo>
                  <a:pt x="0" y="0"/>
                </a:moveTo>
                <a:lnTo>
                  <a:pt x="0" y="351"/>
                </a:lnTo>
                <a:lnTo>
                  <a:pt x="282" y="357"/>
                </a:lnTo>
                <a:lnTo>
                  <a:pt x="627" y="363"/>
                </a:lnTo>
                <a:lnTo>
                  <a:pt x="960" y="375"/>
                </a:lnTo>
                <a:lnTo>
                  <a:pt x="1218" y="393"/>
                </a:lnTo>
                <a:lnTo>
                  <a:pt x="1470" y="411"/>
                </a:lnTo>
                <a:lnTo>
                  <a:pt x="1746" y="435"/>
                </a:lnTo>
                <a:lnTo>
                  <a:pt x="2022" y="462"/>
                </a:lnTo>
                <a:lnTo>
                  <a:pt x="2340" y="504"/>
                </a:lnTo>
                <a:lnTo>
                  <a:pt x="2664" y="549"/>
                </a:lnTo>
                <a:lnTo>
                  <a:pt x="2952" y="597"/>
                </a:lnTo>
                <a:lnTo>
                  <a:pt x="3225" y="648"/>
                </a:lnTo>
                <a:lnTo>
                  <a:pt x="3513" y="708"/>
                </a:lnTo>
                <a:lnTo>
                  <a:pt x="3693" y="750"/>
                </a:lnTo>
                <a:lnTo>
                  <a:pt x="3936" y="810"/>
                </a:lnTo>
                <a:lnTo>
                  <a:pt x="4095" y="855"/>
                </a:lnTo>
                <a:lnTo>
                  <a:pt x="4281" y="909"/>
                </a:lnTo>
                <a:lnTo>
                  <a:pt x="4503" y="981"/>
                </a:lnTo>
                <a:lnTo>
                  <a:pt x="4704" y="1053"/>
                </a:lnTo>
                <a:lnTo>
                  <a:pt x="4911" y="1131"/>
                </a:lnTo>
                <a:lnTo>
                  <a:pt x="5073" y="1197"/>
                </a:lnTo>
                <a:lnTo>
                  <a:pt x="5256" y="1281"/>
                </a:lnTo>
                <a:lnTo>
                  <a:pt x="5475" y="1401"/>
                </a:lnTo>
                <a:lnTo>
                  <a:pt x="5628" y="1482"/>
                </a:lnTo>
                <a:lnTo>
                  <a:pt x="5759" y="1572"/>
                </a:lnTo>
                <a:lnTo>
                  <a:pt x="5759" y="633"/>
                </a:lnTo>
                <a:lnTo>
                  <a:pt x="5493" y="570"/>
                </a:lnTo>
                <a:lnTo>
                  <a:pt x="5214" y="501"/>
                </a:lnTo>
                <a:lnTo>
                  <a:pt x="4950" y="444"/>
                </a:lnTo>
                <a:lnTo>
                  <a:pt x="4701" y="396"/>
                </a:lnTo>
                <a:lnTo>
                  <a:pt x="4425" y="348"/>
                </a:lnTo>
                <a:lnTo>
                  <a:pt x="4110" y="294"/>
                </a:lnTo>
                <a:lnTo>
                  <a:pt x="3813" y="252"/>
                </a:lnTo>
                <a:lnTo>
                  <a:pt x="3549" y="213"/>
                </a:lnTo>
                <a:lnTo>
                  <a:pt x="3261" y="183"/>
                </a:lnTo>
                <a:lnTo>
                  <a:pt x="3015" y="153"/>
                </a:lnTo>
                <a:lnTo>
                  <a:pt x="2757" y="129"/>
                </a:lnTo>
                <a:lnTo>
                  <a:pt x="2520" y="105"/>
                </a:lnTo>
                <a:lnTo>
                  <a:pt x="2301" y="87"/>
                </a:lnTo>
                <a:lnTo>
                  <a:pt x="2013" y="66"/>
                </a:lnTo>
                <a:lnTo>
                  <a:pt x="1731" y="48"/>
                </a:lnTo>
                <a:lnTo>
                  <a:pt x="1524" y="39"/>
                </a:lnTo>
                <a:lnTo>
                  <a:pt x="1260" y="27"/>
                </a:lnTo>
                <a:lnTo>
                  <a:pt x="966" y="15"/>
                </a:lnTo>
                <a:lnTo>
                  <a:pt x="714" y="12"/>
                </a:lnTo>
                <a:lnTo>
                  <a:pt x="510" y="6"/>
                </a:lnTo>
                <a:lnTo>
                  <a:pt x="243" y="0"/>
                </a:lnTo>
                <a:lnTo>
                  <a:pt x="0" y="0"/>
                </a:lnTo>
              </a:path>
            </a:pathLst>
          </a:custGeom>
          <a:gradFill rotWithShape="0">
            <a:gsLst>
              <a:gs pos="0">
                <a:schemeClr val="accent2"/>
              </a:gs>
              <a:gs pos="100000">
                <a:schemeClr val="bg1"/>
              </a:gs>
            </a:gsLst>
            <a:lin ang="0" scaled="1"/>
          </a:gradFill>
          <a:ln w="9525" cap="flat" cmpd="sng">
            <a:noFill/>
            <a:prstDash val="solid"/>
            <a:round/>
            <a:headEnd type="none" w="sm" len="sm"/>
            <a:tailEnd type="none" w="sm" len="sm"/>
          </a:ln>
          <a:effectLst/>
        </p:spPr>
        <p:txBody>
          <a:bodyPr/>
          <a:lstStyle/>
          <a:p>
            <a:endParaRPr lang="en-GB"/>
          </a:p>
        </p:txBody>
      </p:sp>
      <p:sp>
        <p:nvSpPr>
          <p:cNvPr id="21511" name="Freeform 7"/>
          <p:cNvSpPr>
            <a:spLocks/>
          </p:cNvSpPr>
          <p:nvPr/>
        </p:nvSpPr>
        <p:spPr bwMode="white">
          <a:xfrm>
            <a:off x="0" y="1793875"/>
            <a:ext cx="9144000" cy="1539875"/>
          </a:xfrm>
          <a:custGeom>
            <a:avLst/>
            <a:gdLst/>
            <a:ahLst/>
            <a:cxnLst>
              <a:cxn ang="0">
                <a:pos x="0" y="0"/>
              </a:cxn>
              <a:cxn ang="0">
                <a:pos x="0" y="339"/>
              </a:cxn>
              <a:cxn ang="0">
                <a:pos x="318" y="342"/>
              </a:cxn>
              <a:cxn ang="0">
                <a:pos x="591" y="348"/>
              </a:cxn>
              <a:cxn ang="0">
                <a:pos x="846" y="354"/>
              </a:cxn>
              <a:cxn ang="0">
                <a:pos x="1074" y="360"/>
              </a:cxn>
              <a:cxn ang="0">
                <a:pos x="1314" y="366"/>
              </a:cxn>
              <a:cxn ang="0">
                <a:pos x="1599" y="381"/>
              </a:cxn>
              <a:cxn ang="0">
                <a:pos x="1911" y="399"/>
              </a:cxn>
              <a:cxn ang="0">
                <a:pos x="2241" y="420"/>
              </a:cxn>
              <a:cxn ang="0">
                <a:pos x="2619" y="453"/>
              </a:cxn>
              <a:cxn ang="0">
                <a:pos x="2889" y="477"/>
              </a:cxn>
              <a:cxn ang="0">
                <a:pos x="3177" y="507"/>
              </a:cxn>
              <a:cxn ang="0">
                <a:pos x="3498" y="543"/>
              </a:cxn>
              <a:cxn ang="0">
                <a:pos x="3813" y="585"/>
              </a:cxn>
              <a:cxn ang="0">
                <a:pos x="4044" y="618"/>
              </a:cxn>
              <a:cxn ang="0">
                <a:pos x="4365" y="669"/>
              </a:cxn>
              <a:cxn ang="0">
                <a:pos x="4683" y="726"/>
              </a:cxn>
              <a:cxn ang="0">
                <a:pos x="4980" y="786"/>
              </a:cxn>
              <a:cxn ang="0">
                <a:pos x="5268" y="846"/>
              </a:cxn>
              <a:cxn ang="0">
                <a:pos x="5646" y="942"/>
              </a:cxn>
              <a:cxn ang="0">
                <a:pos x="5759" y="969"/>
              </a:cxn>
              <a:cxn ang="0">
                <a:pos x="5759" y="0"/>
              </a:cxn>
              <a:cxn ang="0">
                <a:pos x="0" y="0"/>
              </a:cxn>
            </a:cxnLst>
            <a:rect l="0" t="0" r="r" b="b"/>
            <a:pathLst>
              <a:path w="5760" h="970">
                <a:moveTo>
                  <a:pt x="0" y="0"/>
                </a:moveTo>
                <a:lnTo>
                  <a:pt x="0" y="339"/>
                </a:lnTo>
                <a:lnTo>
                  <a:pt x="318" y="342"/>
                </a:lnTo>
                <a:lnTo>
                  <a:pt x="591" y="348"/>
                </a:lnTo>
                <a:lnTo>
                  <a:pt x="846" y="354"/>
                </a:lnTo>
                <a:lnTo>
                  <a:pt x="1074" y="360"/>
                </a:lnTo>
                <a:lnTo>
                  <a:pt x="1314" y="366"/>
                </a:lnTo>
                <a:lnTo>
                  <a:pt x="1599" y="381"/>
                </a:lnTo>
                <a:lnTo>
                  <a:pt x="1911" y="399"/>
                </a:lnTo>
                <a:lnTo>
                  <a:pt x="2241" y="420"/>
                </a:lnTo>
                <a:lnTo>
                  <a:pt x="2619" y="453"/>
                </a:lnTo>
                <a:lnTo>
                  <a:pt x="2889" y="477"/>
                </a:lnTo>
                <a:lnTo>
                  <a:pt x="3177" y="507"/>
                </a:lnTo>
                <a:lnTo>
                  <a:pt x="3498" y="543"/>
                </a:lnTo>
                <a:lnTo>
                  <a:pt x="3813" y="585"/>
                </a:lnTo>
                <a:lnTo>
                  <a:pt x="4044" y="618"/>
                </a:lnTo>
                <a:lnTo>
                  <a:pt x="4365" y="669"/>
                </a:lnTo>
                <a:lnTo>
                  <a:pt x="4683" y="726"/>
                </a:lnTo>
                <a:lnTo>
                  <a:pt x="4980" y="786"/>
                </a:lnTo>
                <a:lnTo>
                  <a:pt x="5268" y="846"/>
                </a:lnTo>
                <a:lnTo>
                  <a:pt x="5646" y="942"/>
                </a:lnTo>
                <a:lnTo>
                  <a:pt x="5759" y="969"/>
                </a:lnTo>
                <a:lnTo>
                  <a:pt x="5759" y="0"/>
                </a:lnTo>
                <a:lnTo>
                  <a:pt x="0" y="0"/>
                </a:lnTo>
              </a:path>
            </a:pathLst>
          </a:custGeom>
          <a:gradFill rotWithShape="0">
            <a:gsLst>
              <a:gs pos="0">
                <a:schemeClr val="accent2"/>
              </a:gs>
              <a:gs pos="100000">
                <a:schemeClr val="bg1"/>
              </a:gs>
            </a:gsLst>
            <a:lin ang="0" scaled="1"/>
          </a:gradFill>
          <a:ln w="9525" cap="flat" cmpd="sng">
            <a:noFill/>
            <a:prstDash val="solid"/>
            <a:round/>
            <a:headEnd type="none" w="sm" len="sm"/>
            <a:tailEnd type="none" w="sm" len="sm"/>
          </a:ln>
          <a:effectLst/>
        </p:spPr>
        <p:txBody>
          <a:bodyPr/>
          <a:lstStyle/>
          <a:p>
            <a:endParaRPr lang="en-GB"/>
          </a:p>
        </p:txBody>
      </p:sp>
      <p:sp>
        <p:nvSpPr>
          <p:cNvPr id="21512" name="Freeform 8"/>
          <p:cNvSpPr>
            <a:spLocks/>
          </p:cNvSpPr>
          <p:nvPr/>
        </p:nvSpPr>
        <p:spPr bwMode="white">
          <a:xfrm>
            <a:off x="0" y="-20638"/>
            <a:ext cx="9144000" cy="1682751"/>
          </a:xfrm>
          <a:custGeom>
            <a:avLst/>
            <a:gdLst/>
            <a:ahLst/>
            <a:cxnLst>
              <a:cxn ang="0">
                <a:pos x="0" y="753"/>
              </a:cxn>
              <a:cxn ang="0">
                <a:pos x="0" y="1059"/>
              </a:cxn>
              <a:cxn ang="0">
                <a:pos x="5759" y="1059"/>
              </a:cxn>
              <a:cxn ang="0">
                <a:pos x="5759" y="0"/>
              </a:cxn>
              <a:cxn ang="0">
                <a:pos x="5430" y="0"/>
              </a:cxn>
              <a:cxn ang="0">
                <a:pos x="5298" y="84"/>
              </a:cxn>
              <a:cxn ang="0">
                <a:pos x="5136" y="159"/>
              </a:cxn>
              <a:cxn ang="0">
                <a:pos x="4968" y="222"/>
              </a:cxn>
              <a:cxn ang="0">
                <a:pos x="4812" y="267"/>
              </a:cxn>
              <a:cxn ang="0">
                <a:pos x="4626" y="324"/>
              </a:cxn>
              <a:cxn ang="0">
                <a:pos x="4440" y="366"/>
              </a:cxn>
              <a:cxn ang="0">
                <a:pos x="4230" y="414"/>
              </a:cxn>
              <a:cxn ang="0">
                <a:pos x="3939" y="468"/>
              </a:cxn>
              <a:cxn ang="0">
                <a:pos x="3711" y="504"/>
              </a:cxn>
              <a:cxn ang="0">
                <a:pos x="3441" y="543"/>
              </a:cxn>
              <a:cxn ang="0">
                <a:pos x="3189" y="579"/>
              </a:cxn>
              <a:cxn ang="0">
                <a:pos x="2925" y="606"/>
              </a:cxn>
              <a:cxn ang="0">
                <a:pos x="2679" y="633"/>
              </a:cxn>
              <a:cxn ang="0">
                <a:pos x="2418" y="654"/>
              </a:cxn>
              <a:cxn ang="0">
                <a:pos x="2142" y="675"/>
              </a:cxn>
              <a:cxn ang="0">
                <a:pos x="1896" y="693"/>
              </a:cxn>
              <a:cxn ang="0">
                <a:pos x="1647" y="708"/>
              </a:cxn>
              <a:cxn ang="0">
                <a:pos x="1404" y="720"/>
              </a:cxn>
              <a:cxn ang="0">
                <a:pos x="1170" y="732"/>
              </a:cxn>
              <a:cxn ang="0">
                <a:pos x="906" y="738"/>
              </a:cxn>
              <a:cxn ang="0">
                <a:pos x="534" y="747"/>
              </a:cxn>
              <a:cxn ang="0">
                <a:pos x="201" y="753"/>
              </a:cxn>
              <a:cxn ang="0">
                <a:pos x="0" y="753"/>
              </a:cxn>
            </a:cxnLst>
            <a:rect l="0" t="0" r="r" b="b"/>
            <a:pathLst>
              <a:path w="5760" h="1060">
                <a:moveTo>
                  <a:pt x="0" y="753"/>
                </a:moveTo>
                <a:lnTo>
                  <a:pt x="0" y="1059"/>
                </a:lnTo>
                <a:lnTo>
                  <a:pt x="5759" y="1059"/>
                </a:lnTo>
                <a:lnTo>
                  <a:pt x="5759" y="0"/>
                </a:lnTo>
                <a:lnTo>
                  <a:pt x="5430" y="0"/>
                </a:lnTo>
                <a:lnTo>
                  <a:pt x="5298" y="84"/>
                </a:lnTo>
                <a:lnTo>
                  <a:pt x="5136" y="159"/>
                </a:lnTo>
                <a:lnTo>
                  <a:pt x="4968" y="222"/>
                </a:lnTo>
                <a:lnTo>
                  <a:pt x="4812" y="267"/>
                </a:lnTo>
                <a:lnTo>
                  <a:pt x="4626" y="324"/>
                </a:lnTo>
                <a:lnTo>
                  <a:pt x="4440" y="366"/>
                </a:lnTo>
                <a:lnTo>
                  <a:pt x="4230" y="414"/>
                </a:lnTo>
                <a:lnTo>
                  <a:pt x="3939" y="468"/>
                </a:lnTo>
                <a:lnTo>
                  <a:pt x="3711" y="504"/>
                </a:lnTo>
                <a:lnTo>
                  <a:pt x="3441" y="543"/>
                </a:lnTo>
                <a:lnTo>
                  <a:pt x="3189" y="579"/>
                </a:lnTo>
                <a:lnTo>
                  <a:pt x="2925" y="606"/>
                </a:lnTo>
                <a:lnTo>
                  <a:pt x="2679" y="633"/>
                </a:lnTo>
                <a:lnTo>
                  <a:pt x="2418" y="654"/>
                </a:lnTo>
                <a:lnTo>
                  <a:pt x="2142" y="675"/>
                </a:lnTo>
                <a:lnTo>
                  <a:pt x="1896" y="693"/>
                </a:lnTo>
                <a:lnTo>
                  <a:pt x="1647" y="708"/>
                </a:lnTo>
                <a:lnTo>
                  <a:pt x="1404" y="720"/>
                </a:lnTo>
                <a:lnTo>
                  <a:pt x="1170" y="732"/>
                </a:lnTo>
                <a:lnTo>
                  <a:pt x="906" y="738"/>
                </a:lnTo>
                <a:lnTo>
                  <a:pt x="534" y="747"/>
                </a:lnTo>
                <a:lnTo>
                  <a:pt x="201" y="753"/>
                </a:lnTo>
                <a:lnTo>
                  <a:pt x="0" y="753"/>
                </a:lnTo>
              </a:path>
            </a:pathLst>
          </a:custGeom>
          <a:gradFill rotWithShape="0">
            <a:gsLst>
              <a:gs pos="0">
                <a:schemeClr val="accent2"/>
              </a:gs>
              <a:gs pos="100000">
                <a:schemeClr val="bg1"/>
              </a:gs>
            </a:gsLst>
            <a:lin ang="0" scaled="1"/>
          </a:gradFill>
          <a:ln w="9525" cap="flat" cmpd="sng">
            <a:noFill/>
            <a:prstDash val="solid"/>
            <a:round/>
            <a:headEnd type="none" w="sm" len="sm"/>
            <a:tailEnd type="none" w="sm" len="sm"/>
          </a:ln>
          <a:effectLst/>
        </p:spPr>
        <p:txBody>
          <a:bodyPr/>
          <a:lstStyle/>
          <a:p>
            <a:endParaRPr lang="en-GB"/>
          </a:p>
        </p:txBody>
      </p:sp>
      <p:sp>
        <p:nvSpPr>
          <p:cNvPr id="21513" name="Freeform 9"/>
          <p:cNvSpPr>
            <a:spLocks/>
          </p:cNvSpPr>
          <p:nvPr/>
        </p:nvSpPr>
        <p:spPr bwMode="white">
          <a:xfrm>
            <a:off x="0" y="-20638"/>
            <a:ext cx="8388350" cy="1068388"/>
          </a:xfrm>
          <a:custGeom>
            <a:avLst/>
            <a:gdLst/>
            <a:ahLst/>
            <a:cxnLst>
              <a:cxn ang="0">
                <a:pos x="0" y="366"/>
              </a:cxn>
              <a:cxn ang="0">
                <a:pos x="0" y="672"/>
              </a:cxn>
              <a:cxn ang="0">
                <a:pos x="303" y="672"/>
              </a:cxn>
              <a:cxn ang="0">
                <a:pos x="723" y="663"/>
              </a:cxn>
              <a:cxn ang="0">
                <a:pos x="1020" y="654"/>
              </a:cxn>
              <a:cxn ang="0">
                <a:pos x="1302" y="642"/>
              </a:cxn>
              <a:cxn ang="0">
                <a:pos x="1554" y="630"/>
              </a:cxn>
              <a:cxn ang="0">
                <a:pos x="1779" y="615"/>
              </a:cxn>
              <a:cxn ang="0">
                <a:pos x="1962" y="606"/>
              </a:cxn>
              <a:cxn ang="0">
                <a:pos x="2193" y="588"/>
              </a:cxn>
              <a:cxn ang="0">
                <a:pos x="2448" y="570"/>
              </a:cxn>
              <a:cxn ang="0">
                <a:pos x="2700" y="546"/>
              </a:cxn>
              <a:cxn ang="0">
                <a:pos x="2904" y="528"/>
              </a:cxn>
              <a:cxn ang="0">
                <a:pos x="3138" y="498"/>
              </a:cxn>
              <a:cxn ang="0">
                <a:pos x="3324" y="474"/>
              </a:cxn>
              <a:cxn ang="0">
                <a:pos x="3534" y="447"/>
              </a:cxn>
              <a:cxn ang="0">
                <a:pos x="3735" y="420"/>
              </a:cxn>
              <a:cxn ang="0">
                <a:pos x="3933" y="384"/>
              </a:cxn>
              <a:cxn ang="0">
                <a:pos x="4116" y="351"/>
              </a:cxn>
              <a:cxn ang="0">
                <a:pos x="4266" y="318"/>
              </a:cxn>
              <a:cxn ang="0">
                <a:pos x="4446" y="279"/>
              </a:cxn>
              <a:cxn ang="0">
                <a:pos x="4620" y="237"/>
              </a:cxn>
              <a:cxn ang="0">
                <a:pos x="4779" y="192"/>
              </a:cxn>
              <a:cxn ang="0">
                <a:pos x="4920" y="147"/>
              </a:cxn>
              <a:cxn ang="0">
                <a:pos x="5085" y="90"/>
              </a:cxn>
              <a:cxn ang="0">
                <a:pos x="5193" y="42"/>
              </a:cxn>
              <a:cxn ang="0">
                <a:pos x="5283" y="0"/>
              </a:cxn>
              <a:cxn ang="0">
                <a:pos x="3201" y="0"/>
              </a:cxn>
              <a:cxn ang="0">
                <a:pos x="2982" y="57"/>
              </a:cxn>
              <a:cxn ang="0">
                <a:pos x="2775" y="108"/>
              </a:cxn>
              <a:cxn ang="0">
                <a:pos x="2562" y="150"/>
              </a:cxn>
              <a:cxn ang="0">
                <a:pos x="2397" y="183"/>
              </a:cxn>
              <a:cxn ang="0">
                <a:pos x="2205" y="213"/>
              </a:cxn>
              <a:cxn ang="0">
                <a:pos x="2001" y="243"/>
              </a:cxn>
              <a:cxn ang="0">
                <a:pos x="1776" y="273"/>
              </a:cxn>
              <a:cxn ang="0">
                <a:pos x="1536" y="297"/>
              </a:cxn>
              <a:cxn ang="0">
                <a:pos x="1344" y="312"/>
              </a:cxn>
              <a:cxn ang="0">
                <a:pos x="1134" y="330"/>
              </a:cxn>
              <a:cxn ang="0">
                <a:pos x="921" y="342"/>
              </a:cxn>
              <a:cxn ang="0">
                <a:pos x="696" y="354"/>
              </a:cxn>
              <a:cxn ang="0">
                <a:pos x="501" y="360"/>
              </a:cxn>
              <a:cxn ang="0">
                <a:pos x="279" y="366"/>
              </a:cxn>
              <a:cxn ang="0">
                <a:pos x="99" y="369"/>
              </a:cxn>
              <a:cxn ang="0">
                <a:pos x="0" y="366"/>
              </a:cxn>
            </a:cxnLst>
            <a:rect l="0" t="0" r="r" b="b"/>
            <a:pathLst>
              <a:path w="5284" h="673">
                <a:moveTo>
                  <a:pt x="0" y="366"/>
                </a:moveTo>
                <a:lnTo>
                  <a:pt x="0" y="672"/>
                </a:lnTo>
                <a:lnTo>
                  <a:pt x="303" y="672"/>
                </a:lnTo>
                <a:lnTo>
                  <a:pt x="723" y="663"/>
                </a:lnTo>
                <a:lnTo>
                  <a:pt x="1020" y="654"/>
                </a:lnTo>
                <a:lnTo>
                  <a:pt x="1302" y="642"/>
                </a:lnTo>
                <a:lnTo>
                  <a:pt x="1554" y="630"/>
                </a:lnTo>
                <a:lnTo>
                  <a:pt x="1779" y="615"/>
                </a:lnTo>
                <a:lnTo>
                  <a:pt x="1962" y="606"/>
                </a:lnTo>
                <a:lnTo>
                  <a:pt x="2193" y="588"/>
                </a:lnTo>
                <a:lnTo>
                  <a:pt x="2448" y="570"/>
                </a:lnTo>
                <a:lnTo>
                  <a:pt x="2700" y="546"/>
                </a:lnTo>
                <a:lnTo>
                  <a:pt x="2904" y="528"/>
                </a:lnTo>
                <a:lnTo>
                  <a:pt x="3138" y="498"/>
                </a:lnTo>
                <a:lnTo>
                  <a:pt x="3324" y="474"/>
                </a:lnTo>
                <a:lnTo>
                  <a:pt x="3534" y="447"/>
                </a:lnTo>
                <a:lnTo>
                  <a:pt x="3735" y="420"/>
                </a:lnTo>
                <a:lnTo>
                  <a:pt x="3933" y="384"/>
                </a:lnTo>
                <a:lnTo>
                  <a:pt x="4116" y="351"/>
                </a:lnTo>
                <a:lnTo>
                  <a:pt x="4266" y="318"/>
                </a:lnTo>
                <a:lnTo>
                  <a:pt x="4446" y="279"/>
                </a:lnTo>
                <a:lnTo>
                  <a:pt x="4620" y="237"/>
                </a:lnTo>
                <a:lnTo>
                  <a:pt x="4779" y="192"/>
                </a:lnTo>
                <a:lnTo>
                  <a:pt x="4920" y="147"/>
                </a:lnTo>
                <a:lnTo>
                  <a:pt x="5085" y="90"/>
                </a:lnTo>
                <a:lnTo>
                  <a:pt x="5193" y="42"/>
                </a:lnTo>
                <a:lnTo>
                  <a:pt x="5283" y="0"/>
                </a:lnTo>
                <a:lnTo>
                  <a:pt x="3201" y="0"/>
                </a:lnTo>
                <a:lnTo>
                  <a:pt x="2982" y="57"/>
                </a:lnTo>
                <a:lnTo>
                  <a:pt x="2775" y="108"/>
                </a:lnTo>
                <a:lnTo>
                  <a:pt x="2562" y="150"/>
                </a:lnTo>
                <a:lnTo>
                  <a:pt x="2397" y="183"/>
                </a:lnTo>
                <a:lnTo>
                  <a:pt x="2205" y="213"/>
                </a:lnTo>
                <a:lnTo>
                  <a:pt x="2001" y="243"/>
                </a:lnTo>
                <a:lnTo>
                  <a:pt x="1776" y="273"/>
                </a:lnTo>
                <a:lnTo>
                  <a:pt x="1536" y="297"/>
                </a:lnTo>
                <a:lnTo>
                  <a:pt x="1344" y="312"/>
                </a:lnTo>
                <a:lnTo>
                  <a:pt x="1134" y="330"/>
                </a:lnTo>
                <a:lnTo>
                  <a:pt x="921" y="342"/>
                </a:lnTo>
                <a:lnTo>
                  <a:pt x="696" y="354"/>
                </a:lnTo>
                <a:lnTo>
                  <a:pt x="501" y="360"/>
                </a:lnTo>
                <a:lnTo>
                  <a:pt x="279" y="366"/>
                </a:lnTo>
                <a:lnTo>
                  <a:pt x="99" y="369"/>
                </a:lnTo>
                <a:lnTo>
                  <a:pt x="0" y="366"/>
                </a:lnTo>
              </a:path>
            </a:pathLst>
          </a:custGeom>
          <a:gradFill rotWithShape="0">
            <a:gsLst>
              <a:gs pos="0">
                <a:schemeClr val="accent2"/>
              </a:gs>
              <a:gs pos="100000">
                <a:schemeClr val="bg1"/>
              </a:gs>
            </a:gsLst>
            <a:lin ang="0" scaled="1"/>
          </a:gradFill>
          <a:ln w="9525" cap="flat" cmpd="sng">
            <a:noFill/>
            <a:prstDash val="solid"/>
            <a:round/>
            <a:headEnd type="none" w="sm" len="sm"/>
            <a:tailEnd type="none" w="sm" len="sm"/>
          </a:ln>
          <a:effectLst/>
        </p:spPr>
        <p:txBody>
          <a:bodyPr/>
          <a:lstStyle/>
          <a:p>
            <a:endParaRPr lang="en-GB"/>
          </a:p>
        </p:txBody>
      </p:sp>
      <p:sp>
        <p:nvSpPr>
          <p:cNvPr id="21514" name="Freeform 10"/>
          <p:cNvSpPr>
            <a:spLocks/>
          </p:cNvSpPr>
          <p:nvPr/>
        </p:nvSpPr>
        <p:spPr bwMode="white">
          <a:xfrm>
            <a:off x="0" y="-20638"/>
            <a:ext cx="4578350" cy="454026"/>
          </a:xfrm>
          <a:custGeom>
            <a:avLst/>
            <a:gdLst/>
            <a:ahLst/>
            <a:cxnLst>
              <a:cxn ang="0">
                <a:pos x="0" y="0"/>
              </a:cxn>
              <a:cxn ang="0">
                <a:pos x="0" y="285"/>
              </a:cxn>
              <a:cxn ang="0">
                <a:pos x="192" y="285"/>
              </a:cxn>
              <a:cxn ang="0">
                <a:pos x="384" y="282"/>
              </a:cxn>
              <a:cxn ang="0">
                <a:pos x="579" y="276"/>
              </a:cxn>
              <a:cxn ang="0">
                <a:pos x="789" y="267"/>
              </a:cxn>
              <a:cxn ang="0">
                <a:pos x="999" y="258"/>
              </a:cxn>
              <a:cxn ang="0">
                <a:pos x="1161" y="246"/>
              </a:cxn>
              <a:cxn ang="0">
                <a:pos x="1302" y="234"/>
              </a:cxn>
              <a:cxn ang="0">
                <a:pos x="1458" y="222"/>
              </a:cxn>
              <a:cxn ang="0">
                <a:pos x="1665" y="201"/>
              </a:cxn>
              <a:cxn ang="0">
                <a:pos x="1992" y="159"/>
              </a:cxn>
              <a:cxn ang="0">
                <a:pos x="2301" y="117"/>
              </a:cxn>
              <a:cxn ang="0">
                <a:pos x="2604" y="60"/>
              </a:cxn>
              <a:cxn ang="0">
                <a:pos x="2883" y="0"/>
              </a:cxn>
              <a:cxn ang="0">
                <a:pos x="0" y="0"/>
              </a:cxn>
            </a:cxnLst>
            <a:rect l="0" t="0" r="r" b="b"/>
            <a:pathLst>
              <a:path w="2884" h="286">
                <a:moveTo>
                  <a:pt x="0" y="0"/>
                </a:moveTo>
                <a:lnTo>
                  <a:pt x="0" y="285"/>
                </a:lnTo>
                <a:lnTo>
                  <a:pt x="192" y="285"/>
                </a:lnTo>
                <a:lnTo>
                  <a:pt x="384" y="282"/>
                </a:lnTo>
                <a:lnTo>
                  <a:pt x="579" y="276"/>
                </a:lnTo>
                <a:lnTo>
                  <a:pt x="789" y="267"/>
                </a:lnTo>
                <a:lnTo>
                  <a:pt x="999" y="258"/>
                </a:lnTo>
                <a:lnTo>
                  <a:pt x="1161" y="246"/>
                </a:lnTo>
                <a:lnTo>
                  <a:pt x="1302" y="234"/>
                </a:lnTo>
                <a:lnTo>
                  <a:pt x="1458" y="222"/>
                </a:lnTo>
                <a:lnTo>
                  <a:pt x="1665" y="201"/>
                </a:lnTo>
                <a:lnTo>
                  <a:pt x="1992" y="159"/>
                </a:lnTo>
                <a:lnTo>
                  <a:pt x="2301" y="117"/>
                </a:lnTo>
                <a:lnTo>
                  <a:pt x="2604" y="60"/>
                </a:lnTo>
                <a:lnTo>
                  <a:pt x="2883" y="0"/>
                </a:lnTo>
                <a:lnTo>
                  <a:pt x="0" y="0"/>
                </a:lnTo>
              </a:path>
            </a:pathLst>
          </a:custGeom>
          <a:gradFill rotWithShape="0">
            <a:gsLst>
              <a:gs pos="0">
                <a:schemeClr val="accent2"/>
              </a:gs>
              <a:gs pos="100000">
                <a:schemeClr val="bg1"/>
              </a:gs>
            </a:gsLst>
            <a:lin ang="0" scaled="1"/>
          </a:gradFill>
          <a:ln w="9525">
            <a:noFill/>
            <a:round/>
            <a:headEnd type="none" w="sm" len="sm"/>
            <a:tailEnd type="none" w="sm" len="sm"/>
          </a:ln>
          <a:effectLst/>
        </p:spPr>
        <p:txBody>
          <a:bodyPr/>
          <a:lstStyle/>
          <a:p>
            <a:endParaRPr lang="en-GB"/>
          </a:p>
        </p:txBody>
      </p:sp>
      <p:sp>
        <p:nvSpPr>
          <p:cNvPr id="21515" name="Rectangle 11"/>
          <p:cNvSpPr>
            <a:spLocks noGrp="1" noChangeArrowheads="1"/>
          </p:cNvSpPr>
          <p:nvPr>
            <p:ph type="title"/>
          </p:nvPr>
        </p:nvSpPr>
        <p:spPr bwMode="auto">
          <a:xfrm>
            <a:off x="685800" y="609600"/>
            <a:ext cx="77724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sp>
        <p:nvSpPr>
          <p:cNvPr id="21516" name="Rectangle 12"/>
          <p:cNvSpPr>
            <a:spLocks noGrp="1" noChangeArrowheads="1"/>
          </p:cNvSpPr>
          <p:nvPr>
            <p:ph type="body" idx="1"/>
          </p:nvPr>
        </p:nvSpPr>
        <p:spPr bwMode="auto">
          <a:xfrm>
            <a:off x="685800" y="1981200"/>
            <a:ext cx="7772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21517" name="Rectangle 13"/>
          <p:cNvSpPr>
            <a:spLocks noGrp="1" noChangeArrowheads="1"/>
          </p:cNvSpPr>
          <p:nvPr>
            <p:ph type="dt" sz="half" idx="2"/>
          </p:nvPr>
        </p:nvSpPr>
        <p:spPr bwMode="auto">
          <a:xfrm>
            <a:off x="685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vl1pPr>
          </a:lstStyle>
          <a:p>
            <a:endParaRPr lang="en-US"/>
          </a:p>
        </p:txBody>
      </p:sp>
      <p:sp>
        <p:nvSpPr>
          <p:cNvPr id="21518" name="Rectangle 14"/>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vl1pPr>
          </a:lstStyle>
          <a:p>
            <a:endParaRPr lang="en-US"/>
          </a:p>
        </p:txBody>
      </p:sp>
      <p:sp>
        <p:nvSpPr>
          <p:cNvPr id="21519" name="Rectangle 15"/>
          <p:cNvSpPr>
            <a:spLocks noGrp="1" noChangeArrowheads="1"/>
          </p:cNvSpPr>
          <p:nvPr>
            <p:ph type="sldNum" sz="quarter" idx="4"/>
          </p:nvPr>
        </p:nvSpPr>
        <p:spPr bwMode="auto">
          <a:xfrm>
            <a:off x="65532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vl1pPr>
          </a:lstStyle>
          <a:p>
            <a:fld id="{4A2443E7-F2B4-4E9E-8DFA-B0E30FD2FB29}" type="slidenum">
              <a:rPr lang="en-US"/>
              <a:pPr/>
              <a:t>‹#›</a:t>
            </a:fld>
            <a:endParaRPr lang="en-US"/>
          </a:p>
        </p:txBody>
      </p:sp>
    </p:spTree>
  </p:cSld>
  <p:clrMap bg1="dk2" tx1="lt1" bg2="dk1" tx2="lt2" accent1="accent1" accent2="accent2" accent3="accent3" accent4="accent4" accent5="accent5" accent6="accent6" hlink="hlink" folHlink="folHlink"/>
  <p:sldLayoutIdLst>
    <p:sldLayoutId id="2147483650" r:id="rId1"/>
    <p:sldLayoutId id="2147483651" r:id="rId2"/>
    <p:sldLayoutId id="2147483652" r:id="rId3"/>
    <p:sldLayoutId id="2147483653" r:id="rId4"/>
    <p:sldLayoutId id="2147483654" r:id="rId5"/>
    <p:sldLayoutId id="2147483655" r:id="rId6"/>
    <p:sldLayoutId id="2147483656" r:id="rId7"/>
    <p:sldLayoutId id="2147483657" r:id="rId8"/>
    <p:sldLayoutId id="2147483658" r:id="rId9"/>
    <p:sldLayoutId id="2147483659" r:id="rId10"/>
    <p:sldLayoutId id="2147483660" r:id="rId11"/>
  </p:sldLayoutIdLs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afterEffect">
                                  <p:stCondLst>
                                    <p:cond delay="1000"/>
                                  </p:stCondLst>
                                  <p:childTnLst>
                                    <p:set>
                                      <p:cBhvr>
                                        <p:cTn id="6" dur="1" fill="hold">
                                          <p:stCondLst>
                                            <p:cond delay="0"/>
                                          </p:stCondLst>
                                        </p:cTn>
                                        <p:tgtEl>
                                          <p:spTgt spid="21506"/>
                                        </p:tgtEl>
                                        <p:attrNameLst>
                                          <p:attrName>style.visibility</p:attrName>
                                        </p:attrNameLst>
                                      </p:cBhvr>
                                      <p:to>
                                        <p:strVal val="visible"/>
                                      </p:to>
                                    </p:set>
                                    <p:anim calcmode="lin" valueType="num">
                                      <p:cBhvr additive="base">
                                        <p:cTn id="7" dur="500" fill="hold"/>
                                        <p:tgtEl>
                                          <p:spTgt spid="21506"/>
                                        </p:tgtEl>
                                        <p:attrNameLst>
                                          <p:attrName>ppt_x</p:attrName>
                                        </p:attrNameLst>
                                      </p:cBhvr>
                                      <p:tavLst>
                                        <p:tav tm="0">
                                          <p:val>
                                            <p:strVal val="0-#ppt_w/2"/>
                                          </p:val>
                                        </p:tav>
                                        <p:tav tm="100000">
                                          <p:val>
                                            <p:strVal val="#ppt_x"/>
                                          </p:val>
                                        </p:tav>
                                      </p:tavLst>
                                    </p:anim>
                                    <p:anim calcmode="lin" valueType="num">
                                      <p:cBhvr additive="base">
                                        <p:cTn id="8" dur="500" fill="hold"/>
                                        <p:tgtEl>
                                          <p:spTgt spid="21506"/>
                                        </p:tgtEl>
                                        <p:attrNameLst>
                                          <p:attrName>ppt_y</p:attrName>
                                        </p:attrNameLst>
                                      </p:cBhvr>
                                      <p:tavLst>
                                        <p:tav tm="0">
                                          <p:val>
                                            <p:strVal val="#ppt_y"/>
                                          </p:val>
                                        </p:tav>
                                        <p:tav tm="100000">
                                          <p:val>
                                            <p:strVal val="#ppt_y"/>
                                          </p:val>
                                        </p:tav>
                                      </p:tavLst>
                                    </p:anim>
                                  </p:childTnLst>
                                  <p:subTnLst>
                                    <p:set>
                                      <p:cBhvr override="childStyle">
                                        <p:cTn dur="1" fill="hold" display="0" masterRel="sameClick" afterEffect="1">
                                          <p:stCondLst>
                                            <p:cond evt="end" delay="0">
                                              <p:tn val="5"/>
                                            </p:cond>
                                          </p:stCondLst>
                                        </p:cTn>
                                        <p:tgtEl>
                                          <p:spTgt spid="21506"/>
                                        </p:tgtEl>
                                        <p:attrNameLst>
                                          <p:attrName>style.visibility</p:attrName>
                                        </p:attrNameLst>
                                      </p:cBhvr>
                                      <p:to>
                                        <p:strVal val="hidden"/>
                                      </p:to>
                                    </p:set>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06" grpId="0" animBg="1"/>
    </p:bldLst>
  </p:timing>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Times New Roman" pitchFamily="18" charset="0"/>
        </a:defRPr>
      </a:lvl2pPr>
      <a:lvl3pPr algn="ctr" rtl="0" eaLnBrk="0" fontAlgn="base" hangingPunct="0">
        <a:spcBef>
          <a:spcPct val="0"/>
        </a:spcBef>
        <a:spcAft>
          <a:spcPct val="0"/>
        </a:spcAft>
        <a:defRPr sz="4400">
          <a:solidFill>
            <a:schemeClr val="tx2"/>
          </a:solidFill>
          <a:latin typeface="Times New Roman" pitchFamily="18" charset="0"/>
        </a:defRPr>
      </a:lvl3pPr>
      <a:lvl4pPr algn="ctr" rtl="0" eaLnBrk="0" fontAlgn="base" hangingPunct="0">
        <a:spcBef>
          <a:spcPct val="0"/>
        </a:spcBef>
        <a:spcAft>
          <a:spcPct val="0"/>
        </a:spcAft>
        <a:defRPr sz="4400">
          <a:solidFill>
            <a:schemeClr val="tx2"/>
          </a:solidFill>
          <a:latin typeface="Times New Roman" pitchFamily="18" charset="0"/>
        </a:defRPr>
      </a:lvl4pPr>
      <a:lvl5pPr algn="ctr" rtl="0" eaLnBrk="0" fontAlgn="base" hangingPunct="0">
        <a:spcBef>
          <a:spcPct val="0"/>
        </a:spcBef>
        <a:spcAft>
          <a:spcPct val="0"/>
        </a:spcAft>
        <a:defRPr sz="4400">
          <a:solidFill>
            <a:schemeClr val="tx2"/>
          </a:solidFill>
          <a:latin typeface="Times New Roman" pitchFamily="18" charset="0"/>
        </a:defRPr>
      </a:lvl5pPr>
      <a:lvl6pPr marL="457200" algn="ctr" rtl="0" eaLnBrk="0" fontAlgn="base" hangingPunct="0">
        <a:spcBef>
          <a:spcPct val="0"/>
        </a:spcBef>
        <a:spcAft>
          <a:spcPct val="0"/>
        </a:spcAft>
        <a:defRPr sz="4400">
          <a:solidFill>
            <a:schemeClr val="tx2"/>
          </a:solidFill>
          <a:latin typeface="Times New Roman" pitchFamily="18" charset="0"/>
        </a:defRPr>
      </a:lvl6pPr>
      <a:lvl7pPr marL="914400" algn="ctr" rtl="0" eaLnBrk="0" fontAlgn="base" hangingPunct="0">
        <a:spcBef>
          <a:spcPct val="0"/>
        </a:spcBef>
        <a:spcAft>
          <a:spcPct val="0"/>
        </a:spcAft>
        <a:defRPr sz="4400">
          <a:solidFill>
            <a:schemeClr val="tx2"/>
          </a:solidFill>
          <a:latin typeface="Times New Roman" pitchFamily="18" charset="0"/>
        </a:defRPr>
      </a:lvl7pPr>
      <a:lvl8pPr marL="1371600" algn="ctr" rtl="0" eaLnBrk="0" fontAlgn="base" hangingPunct="0">
        <a:spcBef>
          <a:spcPct val="0"/>
        </a:spcBef>
        <a:spcAft>
          <a:spcPct val="0"/>
        </a:spcAft>
        <a:defRPr sz="4400">
          <a:solidFill>
            <a:schemeClr val="tx2"/>
          </a:solidFill>
          <a:latin typeface="Times New Roman" pitchFamily="18" charset="0"/>
        </a:defRPr>
      </a:lvl8pPr>
      <a:lvl9pPr marL="1828800" algn="ctr" rtl="0" eaLnBrk="0" fontAlgn="base" hangingPunct="0">
        <a:spcBef>
          <a:spcPct val="0"/>
        </a:spcBef>
        <a:spcAft>
          <a:spcPct val="0"/>
        </a:spcAft>
        <a:defRPr sz="4400">
          <a:solidFill>
            <a:schemeClr val="tx2"/>
          </a:solidFill>
          <a:latin typeface="Times New Roman" pitchFamily="18"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3" descr="valleys.jpg"/>
          <p:cNvPicPr>
            <a:picLocks noChangeAspect="1"/>
          </p:cNvPicPr>
          <p:nvPr/>
        </p:nvPicPr>
        <p:blipFill>
          <a:blip r:embed="rId2" cstate="print"/>
          <a:stretch>
            <a:fillRect/>
          </a:stretch>
        </p:blipFill>
        <p:spPr bwMode="auto">
          <a:xfrm>
            <a:off x="0" y="0"/>
            <a:ext cx="9144000" cy="6858000"/>
          </a:xfrm>
          <a:prstGeom prst="rect">
            <a:avLst/>
          </a:prstGeom>
          <a:noFill/>
          <a:ln w="9525">
            <a:noFill/>
            <a:miter lim="800000"/>
            <a:headEnd/>
            <a:tailEnd/>
          </a:ln>
          <a:effectLst/>
        </p:spPr>
      </p:pic>
      <p:sp>
        <p:nvSpPr>
          <p:cNvPr id="52226" name="Rectangle 2"/>
          <p:cNvSpPr>
            <a:spLocks noGrp="1" noChangeArrowheads="1"/>
          </p:cNvSpPr>
          <p:nvPr>
            <p:ph type="ctrTitle"/>
          </p:nvPr>
        </p:nvSpPr>
        <p:spPr>
          <a:xfrm>
            <a:off x="683568" y="0"/>
            <a:ext cx="7662863" cy="2448421"/>
          </a:xfrm>
        </p:spPr>
        <p:txBody>
          <a:bodyPr/>
          <a:lstStyle/>
          <a:p>
            <a:r>
              <a:rPr lang="en-GB" sz="4000" dirty="0" smtClean="0">
                <a:solidFill>
                  <a:schemeClr val="accent1"/>
                </a:solidFill>
              </a:rPr>
              <a:t/>
            </a:r>
            <a:br>
              <a:rPr lang="en-GB" sz="4000" dirty="0" smtClean="0">
                <a:solidFill>
                  <a:schemeClr val="accent1"/>
                </a:solidFill>
              </a:rPr>
            </a:br>
            <a:r>
              <a:rPr lang="en-GB" sz="4000" dirty="0" smtClean="0">
                <a:solidFill>
                  <a:schemeClr val="bg2"/>
                </a:solidFill>
                <a:effectLst>
                  <a:outerShdw blurRad="38100" dist="38100" dir="2700000" algn="tl">
                    <a:srgbClr val="000000">
                      <a:alpha val="43137"/>
                    </a:srgbClr>
                  </a:outerShdw>
                </a:effectLst>
              </a:rPr>
              <a:t>The </a:t>
            </a:r>
            <a:r>
              <a:rPr lang="en-GB" sz="3600" dirty="0" smtClean="0">
                <a:solidFill>
                  <a:schemeClr val="bg2"/>
                </a:solidFill>
                <a:effectLst>
                  <a:outerShdw blurRad="38100" dist="38100" dir="2700000" algn="tl">
                    <a:srgbClr val="000000">
                      <a:alpha val="43137"/>
                    </a:srgbClr>
                  </a:outerShdw>
                </a:effectLst>
              </a:rPr>
              <a:t>Corporate Social Responsibility Landscape of Wales: The role of Small to Medium Sized Enterprises</a:t>
            </a:r>
            <a:r>
              <a:rPr lang="en-GB" sz="4000" dirty="0" smtClean="0">
                <a:solidFill>
                  <a:schemeClr val="bg2"/>
                </a:solidFill>
                <a:effectLst>
                  <a:outerShdw blurRad="38100" dist="38100" dir="2700000" algn="tl">
                    <a:srgbClr val="000000">
                      <a:alpha val="43137"/>
                    </a:srgbClr>
                  </a:outerShdw>
                </a:effectLst>
              </a:rPr>
              <a:t> </a:t>
            </a:r>
            <a:endParaRPr lang="en-GB" sz="4000" dirty="0">
              <a:solidFill>
                <a:schemeClr val="bg2"/>
              </a:solidFill>
              <a:effectLst>
                <a:outerShdw blurRad="38100" dist="38100" dir="2700000" algn="tl">
                  <a:srgbClr val="000000">
                    <a:alpha val="43137"/>
                  </a:srgbClr>
                </a:outerShdw>
              </a:effectLst>
            </a:endParaRPr>
          </a:p>
        </p:txBody>
      </p:sp>
      <p:sp>
        <p:nvSpPr>
          <p:cNvPr id="52227" name="Rectangle 3"/>
          <p:cNvSpPr>
            <a:spLocks noGrp="1" noChangeArrowheads="1"/>
          </p:cNvSpPr>
          <p:nvPr>
            <p:ph type="subTitle" idx="1"/>
          </p:nvPr>
        </p:nvSpPr>
        <p:spPr>
          <a:xfrm>
            <a:off x="0" y="2708920"/>
            <a:ext cx="4608512" cy="1368201"/>
          </a:xfrm>
        </p:spPr>
        <p:txBody>
          <a:bodyPr/>
          <a:lstStyle/>
          <a:p>
            <a:r>
              <a:rPr lang="en-GB" sz="2400" b="1" dirty="0" smtClean="0">
                <a:effectLst>
                  <a:outerShdw blurRad="38100" dist="38100" dir="2700000" algn="tl">
                    <a:srgbClr val="000000">
                      <a:alpha val="43137"/>
                    </a:srgbClr>
                  </a:outerShdw>
                </a:effectLst>
              </a:rPr>
              <a:t>Dr Simon Brooks</a:t>
            </a:r>
          </a:p>
          <a:p>
            <a:r>
              <a:rPr lang="en-GB" sz="2400" b="1" dirty="0" smtClean="0">
                <a:effectLst>
                  <a:outerShdw blurRad="38100" dist="38100" dir="2700000" algn="tl">
                    <a:srgbClr val="000000">
                      <a:alpha val="43137"/>
                    </a:srgbClr>
                  </a:outerShdw>
                </a:effectLst>
              </a:rPr>
              <a:t>sbrooks@glam.ac.uk</a:t>
            </a: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a:lstStyle/>
          <a:p>
            <a:r>
              <a:rPr lang="en-GB" dirty="0" smtClean="0"/>
              <a:t>Content</a:t>
            </a:r>
            <a:endParaRPr lang="en-GB" dirty="0"/>
          </a:p>
        </p:txBody>
      </p:sp>
      <p:sp>
        <p:nvSpPr>
          <p:cNvPr id="39939" name="Rectangle 3"/>
          <p:cNvSpPr>
            <a:spLocks noGrp="1" noChangeArrowheads="1"/>
          </p:cNvSpPr>
          <p:nvPr>
            <p:ph type="body" idx="1"/>
          </p:nvPr>
        </p:nvSpPr>
        <p:spPr/>
        <p:txBody>
          <a:bodyPr/>
          <a:lstStyle/>
          <a:p>
            <a:endParaRPr lang="en-GB" sz="2800" dirty="0"/>
          </a:p>
          <a:p>
            <a:pPr algn="ctr"/>
            <a:r>
              <a:rPr lang="en-GB" sz="2800" dirty="0" smtClean="0"/>
              <a:t>Background on CSR.</a:t>
            </a:r>
            <a:endParaRPr lang="en-GB" sz="2800" dirty="0"/>
          </a:p>
          <a:p>
            <a:pPr algn="ctr"/>
            <a:r>
              <a:rPr lang="en-GB" sz="2800" dirty="0" smtClean="0"/>
              <a:t>CSR </a:t>
            </a:r>
            <a:r>
              <a:rPr lang="en-GB" sz="2800" dirty="0"/>
              <a:t>in SMEs – </a:t>
            </a:r>
            <a:r>
              <a:rPr lang="en-GB" sz="2800" dirty="0" smtClean="0"/>
              <a:t>what do we know so far?</a:t>
            </a:r>
            <a:endParaRPr lang="en-GB" sz="2800" dirty="0"/>
          </a:p>
          <a:p>
            <a:pPr algn="ctr"/>
            <a:r>
              <a:rPr lang="en-GB" sz="2800" dirty="0" smtClean="0"/>
              <a:t>The CSR picture among Welsh SMEs.</a:t>
            </a:r>
            <a:endParaRPr lang="en-GB" sz="2800" dirty="0"/>
          </a:p>
          <a:p>
            <a:pPr algn="ctr"/>
            <a:r>
              <a:rPr lang="en-GB" sz="2800" dirty="0" smtClean="0"/>
              <a:t>Conclusions – recommendations for practice and research.</a:t>
            </a:r>
            <a:endParaRPr lang="en-GB" sz="28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0" fill="hold" grpId="0" nodeType="withEffect">
                                  <p:stCondLst>
                                    <p:cond delay="0"/>
                                  </p:stCondLst>
                                  <p:childTnLst>
                                    <p:set>
                                      <p:cBhvr>
                                        <p:cTn id="6" dur="1" fill="hold">
                                          <p:stCondLst>
                                            <p:cond delay="0"/>
                                          </p:stCondLst>
                                        </p:cTn>
                                        <p:tgtEl>
                                          <p:spTgt spid="39938"/>
                                        </p:tgtEl>
                                        <p:attrNameLst>
                                          <p:attrName>style.visibility</p:attrName>
                                        </p:attrNameLst>
                                      </p:cBhvr>
                                      <p:to>
                                        <p:strVal val="visible"/>
                                      </p:to>
                                    </p:set>
                                    <p:anim calcmode="lin" valueType="num">
                                      <p:cBhvr>
                                        <p:cTn id="7" dur="500" fill="hold"/>
                                        <p:tgtEl>
                                          <p:spTgt spid="39938"/>
                                        </p:tgtEl>
                                        <p:attrNameLst>
                                          <p:attrName>ppt_w</p:attrName>
                                        </p:attrNameLst>
                                      </p:cBhvr>
                                      <p:tavLst>
                                        <p:tav tm="0">
                                          <p:val>
                                            <p:fltVal val="0"/>
                                          </p:val>
                                        </p:tav>
                                        <p:tav tm="100000">
                                          <p:val>
                                            <p:strVal val="#ppt_w"/>
                                          </p:val>
                                        </p:tav>
                                      </p:tavLst>
                                    </p:anim>
                                    <p:anim calcmode="lin" valueType="num">
                                      <p:cBhvr>
                                        <p:cTn id="8" dur="500" fill="hold"/>
                                        <p:tgtEl>
                                          <p:spTgt spid="39938"/>
                                        </p:tgtEl>
                                        <p:attrNameLst>
                                          <p:attrName>ppt_h</p:attrName>
                                        </p:attrNameLst>
                                      </p:cBhvr>
                                      <p:tavLst>
                                        <p:tav tm="0">
                                          <p:val>
                                            <p:fltVal val="0"/>
                                          </p:val>
                                        </p:tav>
                                        <p:tav tm="100000">
                                          <p:val>
                                            <p:strVal val="#ppt_h"/>
                                          </p:val>
                                        </p:tav>
                                      </p:tavLst>
                                    </p:anim>
                                    <p:animEffect transition="in" filter="fade">
                                      <p:cBhvr>
                                        <p:cTn id="9" dur="500"/>
                                        <p:tgtEl>
                                          <p:spTgt spid="39938"/>
                                        </p:tgtEl>
                                      </p:cBhvr>
                                    </p:animEffect>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grpId="0" nodeType="clickEffect">
                                  <p:stCondLst>
                                    <p:cond delay="0"/>
                                  </p:stCondLst>
                                  <p:childTnLst>
                                    <p:set>
                                      <p:cBhvr>
                                        <p:cTn id="13" dur="1" fill="hold">
                                          <p:stCondLst>
                                            <p:cond delay="0"/>
                                          </p:stCondLst>
                                        </p:cTn>
                                        <p:tgtEl>
                                          <p:spTgt spid="39939">
                                            <p:txEl>
                                              <p:pRg st="1" end="1"/>
                                            </p:txEl>
                                          </p:spTgt>
                                        </p:tgtEl>
                                        <p:attrNameLst>
                                          <p:attrName>style.visibility</p:attrName>
                                        </p:attrNameLst>
                                      </p:cBhvr>
                                      <p:to>
                                        <p:strVal val="visible"/>
                                      </p:to>
                                    </p:set>
                                    <p:animEffect transition="in" filter="fade">
                                      <p:cBhvr>
                                        <p:cTn id="14" dur="1000">
                                          <p:stCondLst>
                                            <p:cond delay="0"/>
                                          </p:stCondLst>
                                        </p:cTn>
                                        <p:tgtEl>
                                          <p:spTgt spid="39939">
                                            <p:txEl>
                                              <p:pRg st="1" end="1"/>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39939">
                                            <p:txEl>
                                              <p:pRg st="2" end="2"/>
                                            </p:txEl>
                                          </p:spTgt>
                                        </p:tgtEl>
                                        <p:attrNameLst>
                                          <p:attrName>style.visibility</p:attrName>
                                        </p:attrNameLst>
                                      </p:cBhvr>
                                      <p:to>
                                        <p:strVal val="visible"/>
                                      </p:to>
                                    </p:set>
                                    <p:animEffect transition="in" filter="fade">
                                      <p:cBhvr>
                                        <p:cTn id="19" dur="1000">
                                          <p:stCondLst>
                                            <p:cond delay="0"/>
                                          </p:stCondLst>
                                        </p:cTn>
                                        <p:tgtEl>
                                          <p:spTgt spid="39939">
                                            <p:txEl>
                                              <p:pRg st="2" end="2"/>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39939">
                                            <p:txEl>
                                              <p:pRg st="3" end="3"/>
                                            </p:txEl>
                                          </p:spTgt>
                                        </p:tgtEl>
                                        <p:attrNameLst>
                                          <p:attrName>style.visibility</p:attrName>
                                        </p:attrNameLst>
                                      </p:cBhvr>
                                      <p:to>
                                        <p:strVal val="visible"/>
                                      </p:to>
                                    </p:set>
                                    <p:animEffect transition="in" filter="fade">
                                      <p:cBhvr>
                                        <p:cTn id="24" dur="1000">
                                          <p:stCondLst>
                                            <p:cond delay="0"/>
                                          </p:stCondLst>
                                        </p:cTn>
                                        <p:tgtEl>
                                          <p:spTgt spid="39939">
                                            <p:txEl>
                                              <p:pRg st="3" end="3"/>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39939">
                                            <p:txEl>
                                              <p:pRg st="4" end="4"/>
                                            </p:txEl>
                                          </p:spTgt>
                                        </p:tgtEl>
                                        <p:attrNameLst>
                                          <p:attrName>style.visibility</p:attrName>
                                        </p:attrNameLst>
                                      </p:cBhvr>
                                      <p:to>
                                        <p:strVal val="visible"/>
                                      </p:to>
                                    </p:set>
                                    <p:animEffect transition="in" filter="fade">
                                      <p:cBhvr>
                                        <p:cTn id="29" dur="1000">
                                          <p:stCondLst>
                                            <p:cond delay="0"/>
                                          </p:stCondLst>
                                        </p:cTn>
                                        <p:tgtEl>
                                          <p:spTgt spid="3993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938" grpId="0"/>
      <p:bldP spid="39939"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a:xfrm>
            <a:off x="683568" y="260648"/>
            <a:ext cx="7772400" cy="936104"/>
          </a:xfrm>
        </p:spPr>
        <p:txBody>
          <a:bodyPr/>
          <a:lstStyle/>
          <a:p>
            <a:r>
              <a:rPr lang="en-GB" sz="2800" dirty="0" smtClean="0"/>
              <a:t>Some definitions </a:t>
            </a:r>
            <a:r>
              <a:rPr lang="en-GB" sz="2800" dirty="0"/>
              <a:t>of Corporate Social Responsibility</a:t>
            </a:r>
          </a:p>
        </p:txBody>
      </p:sp>
      <p:sp>
        <p:nvSpPr>
          <p:cNvPr id="43011" name="Rectangle 3"/>
          <p:cNvSpPr>
            <a:spLocks noGrp="1" noChangeArrowheads="1"/>
          </p:cNvSpPr>
          <p:nvPr>
            <p:ph type="body" idx="1"/>
          </p:nvPr>
        </p:nvSpPr>
        <p:spPr>
          <a:xfrm>
            <a:off x="683568" y="1484784"/>
            <a:ext cx="7772400" cy="4752528"/>
          </a:xfrm>
        </p:spPr>
        <p:txBody>
          <a:bodyPr/>
          <a:lstStyle/>
          <a:p>
            <a:pPr>
              <a:lnSpc>
                <a:spcPct val="80000"/>
              </a:lnSpc>
            </a:pPr>
            <a:r>
              <a:rPr lang="en-GB" sz="2000" dirty="0" smtClean="0"/>
              <a:t>“The responsibility of enterprises for their impacts on society”  (European Union, 2011)</a:t>
            </a:r>
          </a:p>
          <a:p>
            <a:pPr>
              <a:lnSpc>
                <a:spcPct val="80000"/>
              </a:lnSpc>
              <a:buNone/>
            </a:pPr>
            <a:endParaRPr lang="en-GB" sz="2000" dirty="0" smtClean="0"/>
          </a:p>
          <a:p>
            <a:pPr>
              <a:lnSpc>
                <a:spcPct val="80000"/>
              </a:lnSpc>
            </a:pPr>
            <a:r>
              <a:rPr lang="en-GB" sz="2000" dirty="0" smtClean="0"/>
              <a:t>“</a:t>
            </a:r>
            <a:r>
              <a:rPr lang="en-GB" sz="2000" dirty="0"/>
              <a:t>Corporate social responsibility encompasses the economic, legal, ethical and philanthropic expectations placed on organisations by society at a given point in time.”  (Carroll and </a:t>
            </a:r>
            <a:r>
              <a:rPr lang="en-GB" sz="2000" dirty="0" err="1"/>
              <a:t>Buchholtz</a:t>
            </a:r>
            <a:r>
              <a:rPr lang="en-GB" sz="2000" dirty="0"/>
              <a:t>, 2000, p.35).</a:t>
            </a:r>
          </a:p>
          <a:p>
            <a:pPr>
              <a:lnSpc>
                <a:spcPct val="80000"/>
              </a:lnSpc>
            </a:pPr>
            <a:endParaRPr lang="en-GB" sz="2000" dirty="0"/>
          </a:p>
          <a:p>
            <a:pPr>
              <a:lnSpc>
                <a:spcPct val="80000"/>
              </a:lnSpc>
            </a:pPr>
            <a:r>
              <a:rPr lang="en-GB" sz="2000" dirty="0"/>
              <a:t>“CSR is about businesses and other organisations going beyond the legal obligations to manage the impact they have on the environment and society.  In particular, this could include how organisations interact with their employees, suppliers, customers and the communities in which they operate, as well as the extent to which they attempt to protect the environment.”  (Institute of Directors, United Kingdom 2002</a:t>
            </a:r>
            <a:r>
              <a:rPr lang="en-GB" sz="2000" dirty="0" smtClean="0"/>
              <a:t>).</a:t>
            </a:r>
          </a:p>
          <a:p>
            <a:pPr>
              <a:lnSpc>
                <a:spcPct val="80000"/>
              </a:lnSpc>
            </a:pPr>
            <a:endParaRPr lang="en-GB" sz="2000" dirty="0"/>
          </a:p>
          <a:p>
            <a:pPr>
              <a:lnSpc>
                <a:spcPct val="80000"/>
              </a:lnSpc>
            </a:pPr>
            <a:r>
              <a:rPr lang="en-GB" sz="2000" dirty="0"/>
              <a:t>“The social responsibility of business is to increase its profits”  (Friedman, 1970).</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548680"/>
            <a:ext cx="7772400" cy="875184"/>
          </a:xfrm>
        </p:spPr>
        <p:txBody>
          <a:bodyPr/>
          <a:lstStyle/>
          <a:p>
            <a:r>
              <a:rPr lang="en-GB" sz="3600" dirty="0" smtClean="0">
                <a:solidFill>
                  <a:srgbClr val="FFFF00"/>
                </a:solidFill>
              </a:rPr>
              <a:t>Issues and questions... </a:t>
            </a:r>
            <a:endParaRPr lang="en-GB" sz="3600" dirty="0">
              <a:solidFill>
                <a:srgbClr val="FFFF00"/>
              </a:solidFill>
            </a:endParaRPr>
          </a:p>
        </p:txBody>
      </p:sp>
      <p:graphicFrame>
        <p:nvGraphicFramePr>
          <p:cNvPr id="4" name="Content Placeholder 3"/>
          <p:cNvGraphicFramePr>
            <a:graphicFrameLocks noGrp="1"/>
          </p:cNvGraphicFramePr>
          <p:nvPr>
            <p:ph idx="1"/>
          </p:nvPr>
        </p:nvGraphicFramePr>
        <p:xfrm>
          <a:off x="685800" y="1628800"/>
          <a:ext cx="7772400" cy="4896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4274" name="Rectangle 2"/>
          <p:cNvSpPr>
            <a:spLocks noGrp="1" noChangeArrowheads="1"/>
          </p:cNvSpPr>
          <p:nvPr>
            <p:ph type="title"/>
          </p:nvPr>
        </p:nvSpPr>
        <p:spPr/>
        <p:txBody>
          <a:bodyPr/>
          <a:lstStyle/>
          <a:p>
            <a:r>
              <a:rPr lang="en-GB" sz="2800" dirty="0"/>
              <a:t>CSR and SMEs: An important area for two </a:t>
            </a:r>
            <a:r>
              <a:rPr lang="en-GB" sz="2800" dirty="0" smtClean="0"/>
              <a:t>reasons (practical and theoretical):</a:t>
            </a:r>
            <a:endParaRPr lang="en-GB" sz="2800" dirty="0"/>
          </a:p>
        </p:txBody>
      </p:sp>
      <p:sp>
        <p:nvSpPr>
          <p:cNvPr id="54275" name="Rectangle 3"/>
          <p:cNvSpPr>
            <a:spLocks noGrp="1" noChangeArrowheads="1"/>
          </p:cNvSpPr>
          <p:nvPr>
            <p:ph type="body" idx="1"/>
          </p:nvPr>
        </p:nvSpPr>
        <p:spPr/>
        <p:txBody>
          <a:bodyPr/>
          <a:lstStyle/>
          <a:p>
            <a:pPr marL="609600" indent="-609600"/>
            <a:r>
              <a:rPr lang="en-GB" sz="2000" dirty="0" smtClean="0"/>
              <a:t>Small </a:t>
            </a:r>
            <a:r>
              <a:rPr lang="en-GB" sz="2000" dirty="0"/>
              <a:t>and medium-sized enterprises (SMEs) together accounted for 99.9 per cent of all enterprises, 59.2 per cent of private sector employment and 51.5 per cent of private sector turnover</a:t>
            </a:r>
            <a:r>
              <a:rPr lang="en-GB" sz="2000" dirty="0" smtClean="0"/>
              <a:t>.</a:t>
            </a:r>
          </a:p>
          <a:p>
            <a:pPr marL="609600" indent="-609600"/>
            <a:endParaRPr lang="en-GB" sz="2000" dirty="0" smtClean="0"/>
          </a:p>
          <a:p>
            <a:pPr marL="609600" indent="-609600"/>
            <a:r>
              <a:rPr lang="en-GB" sz="2000" dirty="0" smtClean="0"/>
              <a:t>In Wales the latest figures were 67% of employment and 58% of turnover. </a:t>
            </a:r>
          </a:p>
          <a:p>
            <a:pPr marL="609600" indent="-609600"/>
            <a:endParaRPr lang="en-GB" sz="2000" dirty="0" smtClean="0"/>
          </a:p>
          <a:p>
            <a:pPr marL="609600" indent="-609600"/>
            <a:r>
              <a:rPr lang="en-GB" sz="2000" dirty="0" smtClean="0"/>
              <a:t>We also know that business start-ups are increasing although these tend to be micro businesses.</a:t>
            </a:r>
            <a:endParaRPr lang="en-GB" sz="1800" dirty="0"/>
          </a:p>
          <a:p>
            <a:pPr marL="609600" indent="-609600">
              <a:buNone/>
            </a:pPr>
            <a:endParaRPr lang="en-GB" sz="2400" dirty="0"/>
          </a:p>
          <a:p>
            <a:pPr marL="609600" indent="-609600"/>
            <a:r>
              <a:rPr lang="en-GB" sz="2000" dirty="0"/>
              <a:t>The vast majority of this group are privately owned and therefore are not subject to the arguments of Friedman (1970).</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54274"/>
                                        </p:tgtEl>
                                        <p:attrNameLst>
                                          <p:attrName>style.visibility</p:attrName>
                                        </p:attrNameLst>
                                      </p:cBhvr>
                                      <p:to>
                                        <p:strVal val="visible"/>
                                      </p:to>
                                    </p:set>
                                    <p:animEffect transition="in" filter="fade">
                                      <p:cBhvr>
                                        <p:cTn id="7" dur="2000"/>
                                        <p:tgtEl>
                                          <p:spTgt spid="5427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4275">
                                            <p:txEl>
                                              <p:pRg st="0" end="0"/>
                                            </p:txEl>
                                          </p:spTgt>
                                        </p:tgtEl>
                                        <p:attrNameLst>
                                          <p:attrName>style.visibility</p:attrName>
                                        </p:attrNameLst>
                                      </p:cBhvr>
                                      <p:to>
                                        <p:strVal val="visible"/>
                                      </p:to>
                                    </p:set>
                                    <p:animEffect transition="in" filter="fade">
                                      <p:cBhvr>
                                        <p:cTn id="12" dur="2000"/>
                                        <p:tgtEl>
                                          <p:spTgt spid="54275">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4275">
                                            <p:txEl>
                                              <p:pRg st="2" end="2"/>
                                            </p:txEl>
                                          </p:spTgt>
                                        </p:tgtEl>
                                        <p:attrNameLst>
                                          <p:attrName>style.visibility</p:attrName>
                                        </p:attrNameLst>
                                      </p:cBhvr>
                                      <p:to>
                                        <p:strVal val="visible"/>
                                      </p:to>
                                    </p:set>
                                    <p:animEffect transition="in" filter="fade">
                                      <p:cBhvr>
                                        <p:cTn id="17" dur="2000"/>
                                        <p:tgtEl>
                                          <p:spTgt spid="54275">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4275">
                                            <p:txEl>
                                              <p:pRg st="4" end="4"/>
                                            </p:txEl>
                                          </p:spTgt>
                                        </p:tgtEl>
                                        <p:attrNameLst>
                                          <p:attrName>style.visibility</p:attrName>
                                        </p:attrNameLst>
                                      </p:cBhvr>
                                      <p:to>
                                        <p:strVal val="visible"/>
                                      </p:to>
                                    </p:set>
                                    <p:animEffect transition="in" filter="fade">
                                      <p:cBhvr>
                                        <p:cTn id="22" dur="2000"/>
                                        <p:tgtEl>
                                          <p:spTgt spid="54275">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54275">
                                            <p:txEl>
                                              <p:pRg st="6" end="6"/>
                                            </p:txEl>
                                          </p:spTgt>
                                        </p:tgtEl>
                                        <p:attrNameLst>
                                          <p:attrName>style.visibility</p:attrName>
                                        </p:attrNameLst>
                                      </p:cBhvr>
                                      <p:to>
                                        <p:strVal val="visible"/>
                                      </p:to>
                                    </p:set>
                                    <p:animEffect transition="in" filter="fade">
                                      <p:cBhvr>
                                        <p:cTn id="27" dur="2000"/>
                                        <p:tgtEl>
                                          <p:spTgt spid="54275">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4274" grpId="0"/>
      <p:bldP spid="54275"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ChangeArrowheads="1"/>
          </p:cNvSpPr>
          <p:nvPr>
            <p:ph type="title"/>
          </p:nvPr>
        </p:nvSpPr>
        <p:spPr>
          <a:xfrm>
            <a:off x="683568" y="620688"/>
            <a:ext cx="7772400" cy="659160"/>
          </a:xfrm>
        </p:spPr>
        <p:txBody>
          <a:bodyPr/>
          <a:lstStyle/>
          <a:p>
            <a:r>
              <a:rPr lang="en-GB" sz="3200" dirty="0" smtClean="0"/>
              <a:t>The </a:t>
            </a:r>
            <a:r>
              <a:rPr lang="en-GB" sz="3200" dirty="0"/>
              <a:t>research </a:t>
            </a:r>
            <a:r>
              <a:rPr lang="en-GB" sz="3200" dirty="0" smtClean="0"/>
              <a:t>background “Small firms are not little big firms”</a:t>
            </a:r>
            <a:br>
              <a:rPr lang="en-GB" sz="3200" dirty="0" smtClean="0"/>
            </a:br>
            <a:endParaRPr lang="en-GB" sz="3200" dirty="0"/>
          </a:p>
        </p:txBody>
      </p:sp>
      <p:sp>
        <p:nvSpPr>
          <p:cNvPr id="57347" name="Rectangle 3"/>
          <p:cNvSpPr>
            <a:spLocks noGrp="1" noChangeArrowheads="1"/>
          </p:cNvSpPr>
          <p:nvPr>
            <p:ph type="body" idx="1"/>
          </p:nvPr>
        </p:nvSpPr>
        <p:spPr>
          <a:xfrm>
            <a:off x="683568" y="1628800"/>
            <a:ext cx="7772400" cy="4680520"/>
          </a:xfrm>
        </p:spPr>
        <p:txBody>
          <a:bodyPr/>
          <a:lstStyle/>
          <a:p>
            <a:pPr>
              <a:buNone/>
            </a:pPr>
            <a:r>
              <a:rPr lang="en-GB" sz="2000" b="1" i="1" dirty="0" smtClean="0"/>
              <a:t>Early Research</a:t>
            </a:r>
          </a:p>
          <a:p>
            <a:r>
              <a:rPr lang="en-GB" sz="2000" dirty="0" smtClean="0"/>
              <a:t>Earliest </a:t>
            </a:r>
            <a:r>
              <a:rPr lang="en-GB" sz="2000" dirty="0"/>
              <a:t>research in the United States (mid 1980’s </a:t>
            </a:r>
            <a:r>
              <a:rPr lang="en-GB" sz="2000" dirty="0" smtClean="0"/>
              <a:t>onwards)</a:t>
            </a:r>
          </a:p>
          <a:p>
            <a:r>
              <a:rPr lang="en-GB" sz="2000" dirty="0" smtClean="0"/>
              <a:t>Early research mainly quantitative work replicating large firm studies.</a:t>
            </a:r>
          </a:p>
          <a:p>
            <a:r>
              <a:rPr lang="en-GB" sz="2000" dirty="0" smtClean="0"/>
              <a:t>Found main recipients were local community and customers.</a:t>
            </a:r>
          </a:p>
          <a:p>
            <a:endParaRPr lang="en-GB" sz="2000" dirty="0" smtClean="0"/>
          </a:p>
          <a:p>
            <a:pPr>
              <a:buNone/>
            </a:pPr>
            <a:r>
              <a:rPr lang="en-GB" sz="2000" b="1" i="1" dirty="0" smtClean="0"/>
              <a:t>The UK situation</a:t>
            </a:r>
          </a:p>
          <a:p>
            <a:r>
              <a:rPr lang="en-GB" sz="2000" dirty="0" smtClean="0"/>
              <a:t>CSR is very varied, as are SMEs themselves.</a:t>
            </a:r>
          </a:p>
          <a:p>
            <a:r>
              <a:rPr lang="en-GB" sz="2000" dirty="0" smtClean="0"/>
              <a:t>More qualitative research done recently.</a:t>
            </a:r>
          </a:p>
          <a:p>
            <a:r>
              <a:rPr lang="en-GB" sz="2000" dirty="0" smtClean="0"/>
              <a:t>SMEs may be more embedded in communities.</a:t>
            </a:r>
          </a:p>
          <a:p>
            <a:r>
              <a:rPr lang="en-GB" sz="2000" dirty="0" smtClean="0"/>
              <a:t>SMEs may lack strategic focus as operational issues dominate.</a:t>
            </a:r>
          </a:p>
          <a:p>
            <a:r>
              <a:rPr lang="en-GB" sz="2000" dirty="0" smtClean="0"/>
              <a:t>Dislike regulation.</a:t>
            </a:r>
          </a:p>
          <a:p>
            <a:r>
              <a:rPr lang="en-GB" sz="2000" dirty="0" smtClean="0"/>
              <a:t>Dominant figures such as owner managers govern decisions.</a:t>
            </a:r>
            <a:endParaRPr lang="en-GB" sz="20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C:\Users\Simon\Pictures\Cardiff bay.jpg"/>
          <p:cNvPicPr>
            <a:picLocks noChangeAspect="1" noChangeArrowheads="1"/>
          </p:cNvPicPr>
          <p:nvPr/>
        </p:nvPicPr>
        <p:blipFill>
          <a:blip r:embed="rId2" cstate="print"/>
          <a:srcRect/>
          <a:stretch>
            <a:fillRect/>
          </a:stretch>
        </p:blipFill>
        <p:spPr bwMode="auto">
          <a:xfrm>
            <a:off x="3059832" y="332656"/>
            <a:ext cx="5688631" cy="3168352"/>
          </a:xfrm>
          <a:prstGeom prst="rect">
            <a:avLst/>
          </a:prstGeom>
          <a:noFill/>
        </p:spPr>
      </p:pic>
      <p:sp>
        <p:nvSpPr>
          <p:cNvPr id="2" name="Title 1"/>
          <p:cNvSpPr>
            <a:spLocks noGrp="1"/>
          </p:cNvSpPr>
          <p:nvPr>
            <p:ph type="title"/>
          </p:nvPr>
        </p:nvSpPr>
        <p:spPr>
          <a:xfrm>
            <a:off x="179512" y="908720"/>
            <a:ext cx="2808312" cy="1296144"/>
          </a:xfrm>
        </p:spPr>
        <p:txBody>
          <a:bodyPr/>
          <a:lstStyle/>
          <a:p>
            <a:r>
              <a:rPr lang="en-GB" sz="3600" dirty="0" smtClean="0">
                <a:solidFill>
                  <a:srgbClr val="FFFF00"/>
                </a:solidFill>
              </a:rPr>
              <a:t>The Welsh Context</a:t>
            </a:r>
            <a:endParaRPr lang="en-GB" sz="3600" dirty="0">
              <a:solidFill>
                <a:srgbClr val="FFFF00"/>
              </a:solidFill>
            </a:endParaRPr>
          </a:p>
        </p:txBody>
      </p:sp>
      <p:sp>
        <p:nvSpPr>
          <p:cNvPr id="3" name="Content Placeholder 2"/>
          <p:cNvSpPr>
            <a:spLocks noGrp="1"/>
          </p:cNvSpPr>
          <p:nvPr>
            <p:ph idx="1"/>
          </p:nvPr>
        </p:nvSpPr>
        <p:spPr>
          <a:xfrm>
            <a:off x="395536" y="3717032"/>
            <a:ext cx="7772400" cy="2599928"/>
          </a:xfrm>
        </p:spPr>
        <p:txBody>
          <a:bodyPr/>
          <a:lstStyle/>
          <a:p>
            <a:r>
              <a:rPr lang="en-GB" sz="2400" dirty="0" smtClean="0"/>
              <a:t>‘Government of Wales Act 1999’ commits us to sustainability.</a:t>
            </a:r>
          </a:p>
          <a:p>
            <a:r>
              <a:rPr lang="en-GB" sz="2400" dirty="0" smtClean="0"/>
              <a:t>Comparative over-reliance on SMEs in the private sector economy.</a:t>
            </a:r>
          </a:p>
          <a:p>
            <a:r>
              <a:rPr lang="en-GB" sz="2400" dirty="0" smtClean="0"/>
              <a:t>2010 saw increasing focus on responsible business by BETS (formerly Department for the Economy and Transport).</a:t>
            </a:r>
          </a:p>
          <a:p>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p:cNvSpPr>
            <a:spLocks noGrp="1" noChangeArrowheads="1"/>
          </p:cNvSpPr>
          <p:nvPr>
            <p:ph type="title"/>
          </p:nvPr>
        </p:nvSpPr>
        <p:spPr>
          <a:xfrm>
            <a:off x="684213" y="404813"/>
            <a:ext cx="7772400" cy="731837"/>
          </a:xfrm>
        </p:spPr>
        <p:txBody>
          <a:bodyPr/>
          <a:lstStyle/>
          <a:p>
            <a:r>
              <a:rPr lang="en-GB" sz="3200" dirty="0" smtClean="0"/>
              <a:t>The initial research (2008)</a:t>
            </a:r>
            <a:endParaRPr lang="en-GB" sz="4000" dirty="0"/>
          </a:p>
        </p:txBody>
      </p:sp>
      <p:sp>
        <p:nvSpPr>
          <p:cNvPr id="59395" name="Rectangle 3"/>
          <p:cNvSpPr>
            <a:spLocks noGrp="1" noChangeArrowheads="1"/>
          </p:cNvSpPr>
          <p:nvPr>
            <p:ph type="body" idx="1"/>
          </p:nvPr>
        </p:nvSpPr>
        <p:spPr>
          <a:xfrm>
            <a:off x="685800" y="1557338"/>
            <a:ext cx="7772400" cy="4538662"/>
          </a:xfrm>
        </p:spPr>
        <p:txBody>
          <a:bodyPr/>
          <a:lstStyle/>
          <a:p>
            <a:pPr marL="609600" indent="-609600"/>
            <a:r>
              <a:rPr lang="en-GB" sz="2000" dirty="0"/>
              <a:t>Qualitative study</a:t>
            </a:r>
          </a:p>
          <a:p>
            <a:pPr marL="990600" lvl="1" indent="-533400"/>
            <a:r>
              <a:rPr lang="en-GB" sz="2000" dirty="0"/>
              <a:t>Two SME focus groups (twenty respondents)</a:t>
            </a:r>
          </a:p>
          <a:p>
            <a:pPr marL="990600" lvl="1" indent="-533400"/>
            <a:r>
              <a:rPr lang="en-GB" sz="2000" dirty="0"/>
              <a:t>Twenty-four SME in depth </a:t>
            </a:r>
            <a:r>
              <a:rPr lang="en-GB" sz="2000" dirty="0" smtClean="0"/>
              <a:t>interviews</a:t>
            </a:r>
          </a:p>
          <a:p>
            <a:pPr marL="990600" lvl="1" indent="-533400"/>
            <a:r>
              <a:rPr lang="en-GB" sz="2000" dirty="0" smtClean="0"/>
              <a:t>The definition of an SME used here is the one originated by the (then) Department for Trade and Industry in the United Kingdom.</a:t>
            </a:r>
          </a:p>
          <a:p>
            <a:pPr lvl="2"/>
            <a:r>
              <a:rPr lang="en-GB" sz="1600" dirty="0" smtClean="0"/>
              <a:t>Up to 249 employees.</a:t>
            </a:r>
          </a:p>
          <a:p>
            <a:pPr lvl="2"/>
            <a:r>
              <a:rPr lang="en-GB" sz="1600" dirty="0" smtClean="0"/>
              <a:t>Includes micro (1 – 10 employees).</a:t>
            </a:r>
          </a:p>
          <a:p>
            <a:pPr marL="609600" indent="-609600"/>
            <a:r>
              <a:rPr lang="en-GB" sz="2000" dirty="0" smtClean="0"/>
              <a:t>Basic </a:t>
            </a:r>
            <a:r>
              <a:rPr lang="en-GB" sz="2000" dirty="0"/>
              <a:t>research questions:</a:t>
            </a:r>
          </a:p>
          <a:p>
            <a:pPr marL="990600" lvl="1" indent="-533400"/>
            <a:endParaRPr lang="en-GB" sz="2000" dirty="0"/>
          </a:p>
          <a:p>
            <a:pPr marL="990600" lvl="1" indent="-533400" algn="ctr">
              <a:buFontTx/>
              <a:buAutoNum type="arabicPeriod"/>
            </a:pPr>
            <a:r>
              <a:rPr lang="en-GB" sz="2000" dirty="0">
                <a:solidFill>
                  <a:schemeClr val="folHlink"/>
                </a:solidFill>
              </a:rPr>
              <a:t>How do SMEs understand CSR?</a:t>
            </a:r>
          </a:p>
          <a:p>
            <a:pPr marL="990600" lvl="1" indent="-533400" algn="ctr">
              <a:buFontTx/>
              <a:buAutoNum type="arabicPeriod"/>
            </a:pPr>
            <a:r>
              <a:rPr lang="en-GB" sz="2000" dirty="0" smtClean="0">
                <a:solidFill>
                  <a:schemeClr val="folHlink"/>
                </a:solidFill>
              </a:rPr>
              <a:t>What motivates CSR activities?</a:t>
            </a:r>
            <a:endParaRPr lang="en-GB" sz="2000" dirty="0">
              <a:solidFill>
                <a:schemeClr val="folHlink"/>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0418" name="Rectangle 2"/>
          <p:cNvSpPr>
            <a:spLocks noGrp="1" noChangeArrowheads="1"/>
          </p:cNvSpPr>
          <p:nvPr>
            <p:ph type="title"/>
          </p:nvPr>
        </p:nvSpPr>
        <p:spPr>
          <a:xfrm>
            <a:off x="611188" y="333375"/>
            <a:ext cx="7772400" cy="987425"/>
          </a:xfrm>
        </p:spPr>
        <p:txBody>
          <a:bodyPr/>
          <a:lstStyle/>
          <a:p>
            <a:r>
              <a:rPr lang="en-GB" sz="3200" dirty="0" smtClean="0"/>
              <a:t>Initial findings</a:t>
            </a:r>
            <a:endParaRPr lang="en-GB" sz="4000" dirty="0"/>
          </a:p>
        </p:txBody>
      </p:sp>
      <p:sp>
        <p:nvSpPr>
          <p:cNvPr id="60419" name="Rectangle 3"/>
          <p:cNvSpPr>
            <a:spLocks noGrp="1" noChangeArrowheads="1"/>
          </p:cNvSpPr>
          <p:nvPr>
            <p:ph type="body" idx="1"/>
          </p:nvPr>
        </p:nvSpPr>
        <p:spPr>
          <a:xfrm>
            <a:off x="611188" y="2060575"/>
            <a:ext cx="7772400" cy="3600450"/>
          </a:xfrm>
        </p:spPr>
        <p:txBody>
          <a:bodyPr/>
          <a:lstStyle/>
          <a:p>
            <a:r>
              <a:rPr lang="en-GB" sz="2000" dirty="0"/>
              <a:t>22 out of 24 SMEs engaged in CSR</a:t>
            </a:r>
          </a:p>
          <a:p>
            <a:r>
              <a:rPr lang="en-GB" sz="2000" dirty="0"/>
              <a:t>Wide variety of CSR undertaken. </a:t>
            </a:r>
          </a:p>
          <a:p>
            <a:r>
              <a:rPr lang="en-GB" sz="2000" dirty="0"/>
              <a:t>Recipients mostly local communities</a:t>
            </a:r>
          </a:p>
          <a:p>
            <a:r>
              <a:rPr lang="en-GB" sz="2000" dirty="0"/>
              <a:t>Activities were hardly ever labelled as CSR</a:t>
            </a:r>
          </a:p>
          <a:p>
            <a:r>
              <a:rPr lang="en-GB" sz="2000" dirty="0"/>
              <a:t>When the term was used, a defensive posture was sometimes adopted</a:t>
            </a:r>
          </a:p>
          <a:p>
            <a:pPr lvl="1"/>
            <a:r>
              <a:rPr lang="en-GB" sz="1800" dirty="0"/>
              <a:t>This seemed to be linked to notions of regulatory imposition</a:t>
            </a:r>
          </a:p>
          <a:p>
            <a:pPr lvl="1"/>
            <a:r>
              <a:rPr lang="en-GB" sz="1800" dirty="0"/>
              <a:t>Also linked by some to an environmental vocabulary</a:t>
            </a:r>
          </a:p>
          <a:p>
            <a:r>
              <a:rPr lang="en-GB" sz="2000" dirty="0"/>
              <a:t>CSR mostly not thought of </a:t>
            </a:r>
            <a:r>
              <a:rPr lang="en-GB" sz="2000" dirty="0" smtClean="0"/>
              <a:t>as motivated by strategic or financial reasons.</a:t>
            </a:r>
            <a:endParaRPr lang="en-GB" sz="20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0418"/>
                                        </p:tgtEl>
                                        <p:attrNameLst>
                                          <p:attrName>style.visibility</p:attrName>
                                        </p:attrNameLst>
                                      </p:cBhvr>
                                      <p:to>
                                        <p:strVal val="visible"/>
                                      </p:to>
                                    </p:set>
                                    <p:animEffect transition="in" filter="fade">
                                      <p:cBhvr>
                                        <p:cTn id="7" dur="2000"/>
                                        <p:tgtEl>
                                          <p:spTgt spid="6041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0419">
                                            <p:txEl>
                                              <p:pRg st="0" end="0"/>
                                            </p:txEl>
                                          </p:spTgt>
                                        </p:tgtEl>
                                        <p:attrNameLst>
                                          <p:attrName>style.visibility</p:attrName>
                                        </p:attrNameLst>
                                      </p:cBhvr>
                                      <p:to>
                                        <p:strVal val="visible"/>
                                      </p:to>
                                    </p:set>
                                    <p:animEffect transition="in" filter="fade">
                                      <p:cBhvr>
                                        <p:cTn id="12" dur="2000"/>
                                        <p:tgtEl>
                                          <p:spTgt spid="60419">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0419">
                                            <p:txEl>
                                              <p:pRg st="1" end="1"/>
                                            </p:txEl>
                                          </p:spTgt>
                                        </p:tgtEl>
                                        <p:attrNameLst>
                                          <p:attrName>style.visibility</p:attrName>
                                        </p:attrNameLst>
                                      </p:cBhvr>
                                      <p:to>
                                        <p:strVal val="visible"/>
                                      </p:to>
                                    </p:set>
                                    <p:animEffect transition="in" filter="fade">
                                      <p:cBhvr>
                                        <p:cTn id="17" dur="2000"/>
                                        <p:tgtEl>
                                          <p:spTgt spid="60419">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0419">
                                            <p:txEl>
                                              <p:pRg st="2" end="2"/>
                                            </p:txEl>
                                          </p:spTgt>
                                        </p:tgtEl>
                                        <p:attrNameLst>
                                          <p:attrName>style.visibility</p:attrName>
                                        </p:attrNameLst>
                                      </p:cBhvr>
                                      <p:to>
                                        <p:strVal val="visible"/>
                                      </p:to>
                                    </p:set>
                                    <p:animEffect transition="in" filter="fade">
                                      <p:cBhvr>
                                        <p:cTn id="22" dur="2000"/>
                                        <p:tgtEl>
                                          <p:spTgt spid="60419">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0419">
                                            <p:txEl>
                                              <p:pRg st="3" end="3"/>
                                            </p:txEl>
                                          </p:spTgt>
                                        </p:tgtEl>
                                        <p:attrNameLst>
                                          <p:attrName>style.visibility</p:attrName>
                                        </p:attrNameLst>
                                      </p:cBhvr>
                                      <p:to>
                                        <p:strVal val="visible"/>
                                      </p:to>
                                    </p:set>
                                    <p:animEffect transition="in" filter="fade">
                                      <p:cBhvr>
                                        <p:cTn id="27" dur="2000"/>
                                        <p:tgtEl>
                                          <p:spTgt spid="60419">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60419">
                                            <p:txEl>
                                              <p:pRg st="4" end="4"/>
                                            </p:txEl>
                                          </p:spTgt>
                                        </p:tgtEl>
                                        <p:attrNameLst>
                                          <p:attrName>style.visibility</p:attrName>
                                        </p:attrNameLst>
                                      </p:cBhvr>
                                      <p:to>
                                        <p:strVal val="visible"/>
                                      </p:to>
                                    </p:set>
                                    <p:animEffect transition="in" filter="fade">
                                      <p:cBhvr>
                                        <p:cTn id="32" dur="2000"/>
                                        <p:tgtEl>
                                          <p:spTgt spid="60419">
                                            <p:txEl>
                                              <p:pRg st="4" end="4"/>
                                            </p:txEl>
                                          </p:spTgt>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60419">
                                            <p:txEl>
                                              <p:pRg st="5" end="5"/>
                                            </p:txEl>
                                          </p:spTgt>
                                        </p:tgtEl>
                                        <p:attrNameLst>
                                          <p:attrName>style.visibility</p:attrName>
                                        </p:attrNameLst>
                                      </p:cBhvr>
                                      <p:to>
                                        <p:strVal val="visible"/>
                                      </p:to>
                                    </p:set>
                                    <p:animEffect transition="in" filter="fade">
                                      <p:cBhvr>
                                        <p:cTn id="35" dur="2000"/>
                                        <p:tgtEl>
                                          <p:spTgt spid="60419">
                                            <p:txEl>
                                              <p:pRg st="5" end="5"/>
                                            </p:txEl>
                                          </p:spTgt>
                                        </p:tgtEl>
                                      </p:cBhvr>
                                    </p:animEffect>
                                  </p:childTnLst>
                                </p:cTn>
                              </p:par>
                              <p:par>
                                <p:cTn id="36" presetID="10" presetClass="entr" presetSubtype="0" fill="hold" grpId="0" nodeType="withEffect">
                                  <p:stCondLst>
                                    <p:cond delay="0"/>
                                  </p:stCondLst>
                                  <p:childTnLst>
                                    <p:set>
                                      <p:cBhvr>
                                        <p:cTn id="37" dur="1" fill="hold">
                                          <p:stCondLst>
                                            <p:cond delay="0"/>
                                          </p:stCondLst>
                                        </p:cTn>
                                        <p:tgtEl>
                                          <p:spTgt spid="60419">
                                            <p:txEl>
                                              <p:pRg st="6" end="6"/>
                                            </p:txEl>
                                          </p:spTgt>
                                        </p:tgtEl>
                                        <p:attrNameLst>
                                          <p:attrName>style.visibility</p:attrName>
                                        </p:attrNameLst>
                                      </p:cBhvr>
                                      <p:to>
                                        <p:strVal val="visible"/>
                                      </p:to>
                                    </p:set>
                                    <p:animEffect transition="in" filter="fade">
                                      <p:cBhvr>
                                        <p:cTn id="38" dur="2000"/>
                                        <p:tgtEl>
                                          <p:spTgt spid="60419">
                                            <p:txEl>
                                              <p:pRg st="6" end="6"/>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grpId="0" nodeType="clickEffect">
                                  <p:stCondLst>
                                    <p:cond delay="0"/>
                                  </p:stCondLst>
                                  <p:childTnLst>
                                    <p:set>
                                      <p:cBhvr>
                                        <p:cTn id="42" dur="1" fill="hold">
                                          <p:stCondLst>
                                            <p:cond delay="0"/>
                                          </p:stCondLst>
                                        </p:cTn>
                                        <p:tgtEl>
                                          <p:spTgt spid="60419">
                                            <p:txEl>
                                              <p:pRg st="7" end="7"/>
                                            </p:txEl>
                                          </p:spTgt>
                                        </p:tgtEl>
                                        <p:attrNameLst>
                                          <p:attrName>style.visibility</p:attrName>
                                        </p:attrNameLst>
                                      </p:cBhvr>
                                      <p:to>
                                        <p:strVal val="visible"/>
                                      </p:to>
                                    </p:set>
                                    <p:animEffect transition="in" filter="fade">
                                      <p:cBhvr>
                                        <p:cTn id="43" dur="2000"/>
                                        <p:tgtEl>
                                          <p:spTgt spid="60419">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0418" grpId="0"/>
      <p:bldP spid="60419"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5576" y="188640"/>
            <a:ext cx="7772400" cy="731168"/>
          </a:xfrm>
        </p:spPr>
        <p:txBody>
          <a:bodyPr/>
          <a:lstStyle/>
          <a:p>
            <a:r>
              <a:rPr lang="en-GB" sz="2800" dirty="0" smtClean="0"/>
              <a:t>2010 WAG Funded Research: Objectives</a:t>
            </a:r>
            <a:endParaRPr lang="en-GB" sz="2800" dirty="0"/>
          </a:p>
        </p:txBody>
      </p:sp>
      <p:sp>
        <p:nvSpPr>
          <p:cNvPr id="3" name="Content Placeholder 2"/>
          <p:cNvSpPr>
            <a:spLocks noGrp="1"/>
          </p:cNvSpPr>
          <p:nvPr>
            <p:ph idx="1"/>
          </p:nvPr>
        </p:nvSpPr>
        <p:spPr>
          <a:xfrm>
            <a:off x="827584" y="1340768"/>
            <a:ext cx="7772400" cy="4608512"/>
          </a:xfrm>
        </p:spPr>
        <p:txBody>
          <a:bodyPr/>
          <a:lstStyle/>
          <a:p>
            <a:pPr lvl="0"/>
            <a:r>
              <a:rPr lang="en-GB" sz="2400" dirty="0" smtClean="0"/>
              <a:t>What is the level of awareness and understanding of  CSR in Wales?  </a:t>
            </a:r>
          </a:p>
          <a:p>
            <a:pPr>
              <a:buNone/>
            </a:pPr>
            <a:endParaRPr lang="en-GB" sz="2400" dirty="0" smtClean="0"/>
          </a:p>
          <a:p>
            <a:pPr lvl="0"/>
            <a:r>
              <a:rPr lang="en-GB" sz="2400" dirty="0" smtClean="0"/>
              <a:t>What CSR is practiced in Wales?.</a:t>
            </a:r>
          </a:p>
          <a:p>
            <a:pPr>
              <a:buNone/>
            </a:pPr>
            <a:endParaRPr lang="en-GB" sz="2400" dirty="0" smtClean="0"/>
          </a:p>
          <a:p>
            <a:pPr lvl="0"/>
            <a:r>
              <a:rPr lang="en-GB" sz="2400" dirty="0" smtClean="0"/>
              <a:t>What do businesses see as the benefits? </a:t>
            </a:r>
          </a:p>
          <a:p>
            <a:pPr>
              <a:buNone/>
            </a:pPr>
            <a:endParaRPr lang="en-GB" sz="2400" dirty="0" smtClean="0"/>
          </a:p>
          <a:p>
            <a:pPr lvl="0"/>
            <a:r>
              <a:rPr lang="en-GB" sz="2400" dirty="0" smtClean="0"/>
              <a:t>What can or should the Welsh Government do?</a:t>
            </a:r>
          </a:p>
          <a:p>
            <a:pPr>
              <a:buNone/>
            </a:pPr>
            <a:endParaRPr lang="en-GB" sz="2400" dirty="0" smtClean="0"/>
          </a:p>
          <a:p>
            <a:pPr lvl="0"/>
            <a:r>
              <a:rPr lang="en-GB" sz="2400" dirty="0" smtClean="0"/>
              <a:t>How does Wales compare? </a:t>
            </a:r>
          </a:p>
          <a:p>
            <a:endParaRPr lang="en-GB" sz="18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Methods</a:t>
            </a:r>
            <a:endParaRPr lang="en-GB" dirty="0"/>
          </a:p>
        </p:txBody>
      </p:sp>
      <p:sp>
        <p:nvSpPr>
          <p:cNvPr id="3" name="Content Placeholder 2"/>
          <p:cNvSpPr>
            <a:spLocks noGrp="1"/>
          </p:cNvSpPr>
          <p:nvPr>
            <p:ph idx="1"/>
          </p:nvPr>
        </p:nvSpPr>
        <p:spPr/>
        <p:txBody>
          <a:bodyPr/>
          <a:lstStyle/>
          <a:p>
            <a:endParaRPr lang="en-GB" dirty="0" smtClean="0"/>
          </a:p>
          <a:p>
            <a:pPr algn="ctr"/>
            <a:r>
              <a:rPr lang="en-GB" dirty="0" smtClean="0"/>
              <a:t>Initial focus groups</a:t>
            </a:r>
          </a:p>
          <a:p>
            <a:pPr algn="ctr"/>
            <a:r>
              <a:rPr lang="en-GB" dirty="0" smtClean="0"/>
              <a:t>Exploratory key respondent interviews</a:t>
            </a:r>
          </a:p>
          <a:p>
            <a:pPr algn="ctr"/>
            <a:r>
              <a:rPr lang="en-GB" dirty="0" smtClean="0"/>
              <a:t>150 Telephone interviews</a:t>
            </a:r>
          </a:p>
          <a:p>
            <a:pPr algn="ctr"/>
            <a:r>
              <a:rPr lang="en-GB" dirty="0" smtClean="0"/>
              <a:t>20 in-depth interviews</a:t>
            </a:r>
          </a:p>
          <a:p>
            <a:pPr algn="ctr"/>
            <a:r>
              <a:rPr lang="en-GB" dirty="0" smtClean="0"/>
              <a:t>Documentary analysis</a:t>
            </a:r>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188640"/>
            <a:ext cx="7772400" cy="731168"/>
          </a:xfrm>
        </p:spPr>
        <p:txBody>
          <a:bodyPr/>
          <a:lstStyle/>
          <a:p>
            <a:r>
              <a:rPr lang="en-GB" sz="2800" dirty="0" smtClean="0"/>
              <a:t>Some key findings</a:t>
            </a:r>
            <a:endParaRPr lang="en-GB" sz="2800" dirty="0"/>
          </a:p>
        </p:txBody>
      </p:sp>
      <p:sp>
        <p:nvSpPr>
          <p:cNvPr id="3" name="Content Placeholder 2"/>
          <p:cNvSpPr>
            <a:spLocks noGrp="1"/>
          </p:cNvSpPr>
          <p:nvPr>
            <p:ph idx="1"/>
          </p:nvPr>
        </p:nvSpPr>
        <p:spPr>
          <a:xfrm>
            <a:off x="685800" y="1484784"/>
            <a:ext cx="7772400" cy="4611216"/>
          </a:xfrm>
        </p:spPr>
        <p:txBody>
          <a:bodyPr/>
          <a:lstStyle/>
          <a:p>
            <a:r>
              <a:rPr lang="en-GB" sz="2400" dirty="0" smtClean="0"/>
              <a:t>Awareness of CSR was at 99%, although some 34% questioned the use of the word ‘corporate’.</a:t>
            </a:r>
          </a:p>
          <a:p>
            <a:r>
              <a:rPr lang="en-GB" sz="2400" dirty="0" smtClean="0"/>
              <a:t>97% of SMEs engaged in CSR against 78% across all firms.</a:t>
            </a:r>
          </a:p>
          <a:p>
            <a:r>
              <a:rPr lang="en-GB" sz="2400" dirty="0" smtClean="0"/>
              <a:t>Huge variety of activities – 21 categories identified.</a:t>
            </a:r>
          </a:p>
          <a:p>
            <a:r>
              <a:rPr lang="en-GB" sz="2400" dirty="0" smtClean="0"/>
              <a:t>SMEs took a ‘resource-based’ approach to CSR.</a:t>
            </a:r>
          </a:p>
          <a:p>
            <a:r>
              <a:rPr lang="en-GB" sz="2400" dirty="0" smtClean="0"/>
              <a:t>Barriers to CSR were not only economic but also based on a need for knowledge.</a:t>
            </a:r>
          </a:p>
          <a:p>
            <a:pPr>
              <a:buNone/>
            </a:pPr>
            <a:endParaRPr lang="en-GB" sz="24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332656"/>
            <a:ext cx="7772400" cy="803176"/>
          </a:xfrm>
        </p:spPr>
        <p:txBody>
          <a:bodyPr/>
          <a:lstStyle/>
          <a:p>
            <a:r>
              <a:rPr lang="en-GB" sz="2800" dirty="0" smtClean="0"/>
              <a:t>Some key findings, cont’d...</a:t>
            </a:r>
            <a:endParaRPr lang="en-GB" sz="2800" dirty="0"/>
          </a:p>
        </p:txBody>
      </p:sp>
      <p:sp>
        <p:nvSpPr>
          <p:cNvPr id="3" name="Content Placeholder 2"/>
          <p:cNvSpPr>
            <a:spLocks noGrp="1"/>
          </p:cNvSpPr>
          <p:nvPr>
            <p:ph idx="1"/>
          </p:nvPr>
        </p:nvSpPr>
        <p:spPr>
          <a:xfrm>
            <a:off x="755576" y="1412776"/>
            <a:ext cx="7772400" cy="4752528"/>
          </a:xfrm>
        </p:spPr>
        <p:txBody>
          <a:bodyPr/>
          <a:lstStyle/>
          <a:p>
            <a:r>
              <a:rPr lang="en-GB" sz="2400" dirty="0" smtClean="0"/>
              <a:t>Main stated benefits of CSR:</a:t>
            </a:r>
          </a:p>
          <a:p>
            <a:pPr lvl="1"/>
            <a:r>
              <a:rPr lang="en-GB" sz="2000" dirty="0" smtClean="0"/>
              <a:t>Improved relations with community generally</a:t>
            </a:r>
          </a:p>
          <a:p>
            <a:pPr lvl="1"/>
            <a:r>
              <a:rPr lang="en-GB" sz="2000" dirty="0" smtClean="0"/>
              <a:t>Reduced waste costs</a:t>
            </a:r>
          </a:p>
          <a:p>
            <a:pPr lvl="1"/>
            <a:r>
              <a:rPr lang="en-GB" sz="2000" dirty="0" smtClean="0"/>
              <a:t>Access to new customers or markets</a:t>
            </a:r>
          </a:p>
          <a:p>
            <a:pPr lvl="1"/>
            <a:r>
              <a:rPr lang="en-GB" sz="2000" dirty="0" smtClean="0"/>
              <a:t>No benefit expected</a:t>
            </a:r>
          </a:p>
          <a:p>
            <a:pPr lvl="1"/>
            <a:r>
              <a:rPr lang="en-GB" sz="2000" dirty="0" smtClean="0"/>
              <a:t>Higher staff morale</a:t>
            </a:r>
          </a:p>
          <a:p>
            <a:pPr lvl="1"/>
            <a:r>
              <a:rPr lang="en-GB" sz="2000" dirty="0" smtClean="0"/>
              <a:t>Improved recruitment</a:t>
            </a:r>
          </a:p>
          <a:p>
            <a:r>
              <a:rPr lang="en-GB" sz="2400" dirty="0" smtClean="0"/>
              <a:t>Government involvement</a:t>
            </a:r>
          </a:p>
          <a:p>
            <a:pPr lvl="1"/>
            <a:r>
              <a:rPr lang="en-GB" sz="2000" dirty="0" smtClean="0"/>
              <a:t>Offer recognition schemes</a:t>
            </a:r>
          </a:p>
          <a:p>
            <a:pPr lvl="1"/>
            <a:r>
              <a:rPr lang="en-GB" sz="2000" dirty="0" smtClean="0"/>
              <a:t>Improve knowledge of CSR</a:t>
            </a:r>
          </a:p>
          <a:p>
            <a:pPr lvl="1"/>
            <a:r>
              <a:rPr lang="en-GB" sz="2000" dirty="0" smtClean="0"/>
              <a:t>‘Light touch’ using existing networks and structures</a:t>
            </a:r>
          </a:p>
          <a:p>
            <a:pPr lvl="1"/>
            <a:endParaRPr lang="en-GB" sz="2000" dirty="0" smtClean="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ChangeArrowheads="1"/>
          </p:cNvSpPr>
          <p:nvPr>
            <p:ph type="title"/>
          </p:nvPr>
        </p:nvSpPr>
        <p:spPr>
          <a:xfrm>
            <a:off x="539750" y="260350"/>
            <a:ext cx="7772400" cy="1143000"/>
          </a:xfrm>
        </p:spPr>
        <p:txBody>
          <a:bodyPr/>
          <a:lstStyle/>
          <a:p>
            <a:r>
              <a:rPr lang="en-GB" dirty="0" smtClean="0"/>
              <a:t>Concluding remarks</a:t>
            </a:r>
            <a:endParaRPr lang="en-GB" dirty="0"/>
          </a:p>
        </p:txBody>
      </p:sp>
      <p:sp>
        <p:nvSpPr>
          <p:cNvPr id="61443" name="Rectangle 3"/>
          <p:cNvSpPr>
            <a:spLocks noGrp="1" noChangeArrowheads="1"/>
          </p:cNvSpPr>
          <p:nvPr>
            <p:ph type="body" idx="1"/>
          </p:nvPr>
        </p:nvSpPr>
        <p:spPr/>
        <p:txBody>
          <a:bodyPr/>
          <a:lstStyle/>
          <a:p>
            <a:pPr>
              <a:lnSpc>
                <a:spcPct val="90000"/>
              </a:lnSpc>
            </a:pPr>
            <a:r>
              <a:rPr lang="en-GB" sz="2800" dirty="0"/>
              <a:t>CSR and SMEs still comparatively under-researched.</a:t>
            </a:r>
          </a:p>
          <a:p>
            <a:pPr>
              <a:lnSpc>
                <a:spcPct val="90000"/>
              </a:lnSpc>
            </a:pPr>
            <a:r>
              <a:rPr lang="en-GB" sz="2800" dirty="0"/>
              <a:t>Evidence so far:</a:t>
            </a:r>
          </a:p>
          <a:p>
            <a:pPr lvl="1">
              <a:lnSpc>
                <a:spcPct val="90000"/>
              </a:lnSpc>
            </a:pPr>
            <a:r>
              <a:rPr lang="en-GB" sz="2400" dirty="0">
                <a:solidFill>
                  <a:srgbClr val="FFFF00"/>
                </a:solidFill>
              </a:rPr>
              <a:t>Most practice some form of </a:t>
            </a:r>
            <a:r>
              <a:rPr lang="en-GB" sz="2400" dirty="0" smtClean="0">
                <a:solidFill>
                  <a:srgbClr val="FFFF00"/>
                </a:solidFill>
              </a:rPr>
              <a:t>engagement </a:t>
            </a:r>
          </a:p>
          <a:p>
            <a:pPr lvl="1">
              <a:lnSpc>
                <a:spcPct val="90000"/>
              </a:lnSpc>
            </a:pPr>
            <a:r>
              <a:rPr lang="en-GB" sz="2400" dirty="0" smtClean="0">
                <a:solidFill>
                  <a:srgbClr val="FFFF00"/>
                </a:solidFill>
              </a:rPr>
              <a:t>Rarely </a:t>
            </a:r>
            <a:r>
              <a:rPr lang="en-GB" sz="2400" dirty="0">
                <a:solidFill>
                  <a:srgbClr val="FFFF00"/>
                </a:solidFill>
              </a:rPr>
              <a:t>justified in </a:t>
            </a:r>
            <a:r>
              <a:rPr lang="en-GB" sz="2400" dirty="0" smtClean="0">
                <a:solidFill>
                  <a:srgbClr val="FFFF00"/>
                </a:solidFill>
              </a:rPr>
              <a:t>purely economic </a:t>
            </a:r>
            <a:r>
              <a:rPr lang="en-GB" sz="2400" dirty="0">
                <a:solidFill>
                  <a:srgbClr val="FFFF00"/>
                </a:solidFill>
              </a:rPr>
              <a:t>terms</a:t>
            </a:r>
          </a:p>
          <a:p>
            <a:pPr lvl="1">
              <a:lnSpc>
                <a:spcPct val="90000"/>
              </a:lnSpc>
            </a:pPr>
            <a:r>
              <a:rPr lang="en-GB" sz="2400" dirty="0">
                <a:solidFill>
                  <a:srgbClr val="FFFF00"/>
                </a:solidFill>
              </a:rPr>
              <a:t>A wide variety of activities</a:t>
            </a:r>
          </a:p>
          <a:p>
            <a:pPr lvl="1">
              <a:lnSpc>
                <a:spcPct val="90000"/>
              </a:lnSpc>
            </a:pPr>
            <a:r>
              <a:rPr lang="en-GB" sz="2400" dirty="0">
                <a:solidFill>
                  <a:srgbClr val="FFFF00"/>
                </a:solidFill>
              </a:rPr>
              <a:t>Points to an ‘</a:t>
            </a:r>
            <a:r>
              <a:rPr lang="en-GB" sz="2400" dirty="0" err="1">
                <a:solidFill>
                  <a:srgbClr val="FFFF00"/>
                </a:solidFill>
              </a:rPr>
              <a:t>embeddedness</a:t>
            </a:r>
            <a:r>
              <a:rPr lang="en-GB" sz="2400" dirty="0">
                <a:solidFill>
                  <a:srgbClr val="FFFF00"/>
                </a:solidFill>
              </a:rPr>
              <a:t>’ in community</a:t>
            </a:r>
            <a:r>
              <a:rPr lang="en-GB" sz="2400" dirty="0"/>
              <a:t>.</a:t>
            </a:r>
          </a:p>
          <a:p>
            <a:pPr>
              <a:lnSpc>
                <a:spcPct val="90000"/>
              </a:lnSpc>
            </a:pPr>
            <a:r>
              <a:rPr lang="en-GB" sz="2800" dirty="0"/>
              <a:t>The research agenda is important if only on the basis of the importance of SMEs to the economy.</a:t>
            </a:r>
          </a:p>
          <a:p>
            <a:pPr lvl="1">
              <a:lnSpc>
                <a:spcPct val="90000"/>
              </a:lnSpc>
            </a:pPr>
            <a:endParaRPr lang="en-GB" sz="2400" dirty="0"/>
          </a:p>
        </p:txBody>
      </p:sp>
    </p:spTree>
  </p:cSld>
  <p:clrMapOvr>
    <a:masterClrMapping/>
  </p:clrMapOvr>
</p:sld>
</file>

<file path=ppt/theme/theme1.xml><?xml version="1.0" encoding="utf-8"?>
<a:theme xmlns:a="http://schemas.openxmlformats.org/drawingml/2006/main" name="Pulse.pot">
  <a:themeElements>
    <a:clrScheme name="Pulse.pot 2">
      <a:dk1>
        <a:srgbClr val="000000"/>
      </a:dk1>
      <a:lt1>
        <a:srgbClr val="FFFFFF"/>
      </a:lt1>
      <a:dk2>
        <a:srgbClr val="000066"/>
      </a:dk2>
      <a:lt2>
        <a:srgbClr val="FFCC66"/>
      </a:lt2>
      <a:accent1>
        <a:srgbClr val="FF9900"/>
      </a:accent1>
      <a:accent2>
        <a:srgbClr val="000044"/>
      </a:accent2>
      <a:accent3>
        <a:srgbClr val="AAAAB8"/>
      </a:accent3>
      <a:accent4>
        <a:srgbClr val="DADADA"/>
      </a:accent4>
      <a:accent5>
        <a:srgbClr val="FFCAAA"/>
      </a:accent5>
      <a:accent6>
        <a:srgbClr val="00003D"/>
      </a:accent6>
      <a:hlink>
        <a:srgbClr val="3366FF"/>
      </a:hlink>
      <a:folHlink>
        <a:srgbClr val="FFFF00"/>
      </a:folHlink>
    </a:clrScheme>
    <a:fontScheme name="Pulse.pot">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GB" sz="2400" b="0" i="0" u="none" strike="noStrike" cap="none" normalizeH="0" baseline="0" smtClean="0">
            <a:ln>
              <a:noFill/>
            </a:ln>
            <a:solidFill>
              <a:schemeClr val="tx1"/>
            </a:solidFill>
            <a:effectLst/>
            <a:latin typeface="Times New Roman" pitchFamily="18"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GB" sz="2400" b="0" i="0" u="none" strike="noStrike" cap="none" normalizeH="0" baseline="0" smtClean="0">
            <a:ln>
              <a:noFill/>
            </a:ln>
            <a:solidFill>
              <a:schemeClr val="tx1"/>
            </a:solidFill>
            <a:effectLst/>
            <a:latin typeface="Times New Roman" pitchFamily="18" charset="0"/>
          </a:defRPr>
        </a:defPPr>
      </a:lstStyle>
    </a:lnDef>
  </a:objectDefaults>
  <a:extraClrSchemeLst>
    <a:extraClrScheme>
      <a:clrScheme name="Pulse.pot 1">
        <a:dk1>
          <a:srgbClr val="000000"/>
        </a:dk1>
        <a:lt1>
          <a:srgbClr val="CCECFF"/>
        </a:lt1>
        <a:dk2>
          <a:srgbClr val="000066"/>
        </a:dk2>
        <a:lt2>
          <a:srgbClr val="6699FF"/>
        </a:lt2>
        <a:accent1>
          <a:srgbClr val="33CCCC"/>
        </a:accent1>
        <a:accent2>
          <a:srgbClr val="0099FF"/>
        </a:accent2>
        <a:accent3>
          <a:srgbClr val="E2F4FF"/>
        </a:accent3>
        <a:accent4>
          <a:srgbClr val="000000"/>
        </a:accent4>
        <a:accent5>
          <a:srgbClr val="ADE2E2"/>
        </a:accent5>
        <a:accent6>
          <a:srgbClr val="008AE7"/>
        </a:accent6>
        <a:hlink>
          <a:srgbClr val="FFFFFF"/>
        </a:hlink>
        <a:folHlink>
          <a:srgbClr val="3366FF"/>
        </a:folHlink>
      </a:clrScheme>
      <a:clrMap bg1="lt1" tx1="dk1" bg2="lt2" tx2="dk2" accent1="accent1" accent2="accent2" accent3="accent3" accent4="accent4" accent5="accent5" accent6="accent6" hlink="hlink" folHlink="folHlink"/>
    </a:extraClrScheme>
    <a:extraClrScheme>
      <a:clrScheme name="Pulse.pot 2">
        <a:dk1>
          <a:srgbClr val="000000"/>
        </a:dk1>
        <a:lt1>
          <a:srgbClr val="FFFFFF"/>
        </a:lt1>
        <a:dk2>
          <a:srgbClr val="000066"/>
        </a:dk2>
        <a:lt2>
          <a:srgbClr val="FFCC66"/>
        </a:lt2>
        <a:accent1>
          <a:srgbClr val="FF9900"/>
        </a:accent1>
        <a:accent2>
          <a:srgbClr val="000044"/>
        </a:accent2>
        <a:accent3>
          <a:srgbClr val="AAAAB8"/>
        </a:accent3>
        <a:accent4>
          <a:srgbClr val="DADADA"/>
        </a:accent4>
        <a:accent5>
          <a:srgbClr val="FFCAAA"/>
        </a:accent5>
        <a:accent6>
          <a:srgbClr val="00003D"/>
        </a:accent6>
        <a:hlink>
          <a:srgbClr val="3366FF"/>
        </a:hlink>
        <a:folHlink>
          <a:srgbClr val="FFFF00"/>
        </a:folHlink>
      </a:clrScheme>
      <a:clrMap bg1="dk2" tx1="lt1" bg2="dk1" tx2="lt2" accent1="accent1" accent2="accent2" accent3="accent3" accent4="accent4" accent5="accent5" accent6="accent6" hlink="hlink" folHlink="folHlink"/>
    </a:extraClrScheme>
    <a:extraClrScheme>
      <a:clrScheme name="Pulse.pot 3">
        <a:dk1>
          <a:srgbClr val="000000"/>
        </a:dk1>
        <a:lt1>
          <a:srgbClr val="FFFFFF"/>
        </a:lt1>
        <a:dk2>
          <a:srgbClr val="000000"/>
        </a:dk2>
        <a:lt2>
          <a:srgbClr val="DDDDDD"/>
        </a:lt2>
        <a:accent1>
          <a:srgbClr val="CBCBCB"/>
        </a:accent1>
        <a:accent2>
          <a:srgbClr val="C0C0C0"/>
        </a:accent2>
        <a:accent3>
          <a:srgbClr val="FFFFFF"/>
        </a:accent3>
        <a:accent4>
          <a:srgbClr val="000000"/>
        </a:accent4>
        <a:accent5>
          <a:srgbClr val="E2E2E2"/>
        </a:accent5>
        <a:accent6>
          <a:srgbClr val="AEAEAE"/>
        </a:accent6>
        <a:hlink>
          <a:srgbClr val="4D4D4D"/>
        </a:hlink>
        <a:folHlink>
          <a:srgbClr val="868686"/>
        </a:folHlink>
      </a:clrScheme>
      <a:clrMap bg1="lt1" tx1="dk1" bg2="lt2" tx2="dk2" accent1="accent1" accent2="accent2" accent3="accent3" accent4="accent4" accent5="accent5" accent6="accent6" hlink="hlink" folHlink="folHlink"/>
    </a:extraClrScheme>
    <a:extraClrScheme>
      <a:clrScheme name="Pulse.pot 4">
        <a:dk1>
          <a:srgbClr val="000000"/>
        </a:dk1>
        <a:lt1>
          <a:srgbClr val="FFFFFF"/>
        </a:lt1>
        <a:dk2>
          <a:srgbClr val="660033"/>
        </a:dk2>
        <a:lt2>
          <a:srgbClr val="FFCC66"/>
        </a:lt2>
        <a:accent1>
          <a:srgbClr val="FF9900"/>
        </a:accent1>
        <a:accent2>
          <a:srgbClr val="440022"/>
        </a:accent2>
        <a:accent3>
          <a:srgbClr val="B8AAAD"/>
        </a:accent3>
        <a:accent4>
          <a:srgbClr val="DADADA"/>
        </a:accent4>
        <a:accent5>
          <a:srgbClr val="FFCAAA"/>
        </a:accent5>
        <a:accent6>
          <a:srgbClr val="3D001E"/>
        </a:accent6>
        <a:hlink>
          <a:srgbClr val="B20059"/>
        </a:hlink>
        <a:folHlink>
          <a:srgbClr val="FF6699"/>
        </a:folHlink>
      </a:clrScheme>
      <a:clrMap bg1="dk2" tx1="lt1" bg2="dk1" tx2="lt2" accent1="accent1" accent2="accent2" accent3="accent3" accent4="accent4" accent5="accent5" accent6="accent6" hlink="hlink" folHlink="folHlink"/>
    </a:extraClrScheme>
    <a:extraClrScheme>
      <a:clrScheme name="Pulse.pot 5">
        <a:dk1>
          <a:srgbClr val="000000"/>
        </a:dk1>
        <a:lt1>
          <a:srgbClr val="FFFFFF"/>
        </a:lt1>
        <a:dk2>
          <a:srgbClr val="663300"/>
        </a:dk2>
        <a:lt2>
          <a:srgbClr val="FFCC66"/>
        </a:lt2>
        <a:accent1>
          <a:srgbClr val="FF9900"/>
        </a:accent1>
        <a:accent2>
          <a:srgbClr val="361B00"/>
        </a:accent2>
        <a:accent3>
          <a:srgbClr val="B8ADAA"/>
        </a:accent3>
        <a:accent4>
          <a:srgbClr val="DADADA"/>
        </a:accent4>
        <a:accent5>
          <a:srgbClr val="FFCAAA"/>
        </a:accent5>
        <a:accent6>
          <a:srgbClr val="301700"/>
        </a:accent6>
        <a:hlink>
          <a:srgbClr val="996633"/>
        </a:hlink>
        <a:folHlink>
          <a:srgbClr val="FF6699"/>
        </a:folHlink>
      </a:clrScheme>
      <a:clrMap bg1="dk2" tx1="lt1" bg2="dk1" tx2="lt2" accent1="accent1" accent2="accent2" accent3="accent3" accent4="accent4" accent5="accent5" accent6="accent6" hlink="hlink" folHlink="folHlink"/>
    </a:extraClrScheme>
    <a:extraClrScheme>
      <a:clrScheme name="Pulse.pot 6">
        <a:dk1>
          <a:srgbClr val="000000"/>
        </a:dk1>
        <a:lt1>
          <a:srgbClr val="FFFFFF"/>
        </a:lt1>
        <a:dk2>
          <a:srgbClr val="003300"/>
        </a:dk2>
        <a:lt2>
          <a:srgbClr val="FFCC66"/>
        </a:lt2>
        <a:accent1>
          <a:srgbClr val="CC9900"/>
        </a:accent1>
        <a:accent2>
          <a:srgbClr val="001600"/>
        </a:accent2>
        <a:accent3>
          <a:srgbClr val="AAADAA"/>
        </a:accent3>
        <a:accent4>
          <a:srgbClr val="DADADA"/>
        </a:accent4>
        <a:accent5>
          <a:srgbClr val="E2CAAA"/>
        </a:accent5>
        <a:accent6>
          <a:srgbClr val="001300"/>
        </a:accent6>
        <a:hlink>
          <a:srgbClr val="006600"/>
        </a:hlink>
        <a:folHlink>
          <a:srgbClr val="009999"/>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398</TotalTime>
  <Words>860</Words>
  <Application>Microsoft Office PowerPoint</Application>
  <PresentationFormat>On-screen Show (4:3)</PresentationFormat>
  <Paragraphs>112</Paragraphs>
  <Slides>14</Slides>
  <Notes>0</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Pulse.pot</vt:lpstr>
      <vt:lpstr> The Corporate Social Responsibility Landscape of Wales: The role of Small to Medium Sized Enterprises </vt:lpstr>
      <vt:lpstr>Content</vt:lpstr>
      <vt:lpstr>Some definitions of Corporate Social Responsibility</vt:lpstr>
      <vt:lpstr>Issues and questions... </vt:lpstr>
      <vt:lpstr>CSR and SMEs: An important area for two reasons (practical and theoretical):</vt:lpstr>
      <vt:lpstr>The research background “Small firms are not little big firms” </vt:lpstr>
      <vt:lpstr>The Welsh Context</vt:lpstr>
      <vt:lpstr>The initial research (2008)</vt:lpstr>
      <vt:lpstr>Initial findings</vt:lpstr>
      <vt:lpstr>2010 WAG Funded Research: Objectives</vt:lpstr>
      <vt:lpstr>Methods</vt:lpstr>
      <vt:lpstr>Some key findings</vt:lpstr>
      <vt:lpstr>Some key findings, cont’d...</vt:lpstr>
      <vt:lpstr>Concluding remarks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Corporate Social Responsibility and Small to Medium Sized Enterprises (SMEs)</dc:title>
  <dc:creator>Simon</dc:creator>
  <cp:lastModifiedBy>Steve Griffiths</cp:lastModifiedBy>
  <cp:revision>29</cp:revision>
  <dcterms:modified xsi:type="dcterms:W3CDTF">2012-11-08T20:18:52Z</dcterms:modified>
</cp:coreProperties>
</file>