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5"/>
  </p:notesMasterIdLst>
  <p:sldIdLst>
    <p:sldId id="256" r:id="rId2"/>
    <p:sldId id="257" r:id="rId3"/>
    <p:sldId id="258" r:id="rId4"/>
    <p:sldId id="269" r:id="rId5"/>
    <p:sldId id="259" r:id="rId6"/>
    <p:sldId id="260" r:id="rId7"/>
    <p:sldId id="261" r:id="rId8"/>
    <p:sldId id="262" r:id="rId9"/>
    <p:sldId id="263" r:id="rId10"/>
    <p:sldId id="264" r:id="rId11"/>
    <p:sldId id="265" r:id="rId12"/>
    <p:sldId id="266" r:id="rId13"/>
    <p:sldId id="267"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2CD9E27-CF04-4902-8C68-7B598B615AC4}" v="1" dt="2024-04-05T13:05:59.63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971" autoAdjust="0"/>
    <p:restoredTop sz="67407" autoAdjust="0"/>
  </p:normalViewPr>
  <p:slideViewPr>
    <p:cSldViewPr snapToGrid="0">
      <p:cViewPr varScale="1">
        <p:scale>
          <a:sx n="43" d="100"/>
          <a:sy n="43" d="100"/>
        </p:scale>
        <p:origin x="1388"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21"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20"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rilena Anghel" userId="d7f7affffb1f89a3" providerId="LiveId" clId="{D2CD9E27-CF04-4902-8C68-7B598B615AC4}"/>
    <pc:docChg chg="custSel modSld">
      <pc:chgData name="Marilena Anghel" userId="d7f7affffb1f89a3" providerId="LiveId" clId="{D2CD9E27-CF04-4902-8C68-7B598B615AC4}" dt="2024-04-05T13:07:35.752" v="304" actId="20577"/>
      <pc:docMkLst>
        <pc:docMk/>
      </pc:docMkLst>
      <pc:sldChg chg="modSp mod">
        <pc:chgData name="Marilena Anghel" userId="d7f7affffb1f89a3" providerId="LiveId" clId="{D2CD9E27-CF04-4902-8C68-7B598B615AC4}" dt="2024-04-05T13:04:40.572" v="301" actId="20577"/>
        <pc:sldMkLst>
          <pc:docMk/>
          <pc:sldMk cId="66512739" sldId="256"/>
        </pc:sldMkLst>
        <pc:spChg chg="mod">
          <ac:chgData name="Marilena Anghel" userId="d7f7affffb1f89a3" providerId="LiveId" clId="{D2CD9E27-CF04-4902-8C68-7B598B615AC4}" dt="2024-04-05T13:03:47.284" v="280" actId="113"/>
          <ac:spMkLst>
            <pc:docMk/>
            <pc:sldMk cId="66512739" sldId="256"/>
            <ac:spMk id="2" creationId="{00000000-0000-0000-0000-000000000000}"/>
          </ac:spMkLst>
        </pc:spChg>
        <pc:spChg chg="mod">
          <ac:chgData name="Marilena Anghel" userId="d7f7affffb1f89a3" providerId="LiveId" clId="{D2CD9E27-CF04-4902-8C68-7B598B615AC4}" dt="2024-04-05T13:04:40.572" v="301" actId="20577"/>
          <ac:spMkLst>
            <pc:docMk/>
            <pc:sldMk cId="66512739" sldId="256"/>
            <ac:spMk id="3" creationId="{00000000-0000-0000-0000-000000000000}"/>
          </ac:spMkLst>
        </pc:spChg>
      </pc:sldChg>
      <pc:sldChg chg="modSp mod">
        <pc:chgData name="Marilena Anghel" userId="d7f7affffb1f89a3" providerId="LiveId" clId="{D2CD9E27-CF04-4902-8C68-7B598B615AC4}" dt="2024-04-05T13:03:54.696" v="281" actId="113"/>
        <pc:sldMkLst>
          <pc:docMk/>
          <pc:sldMk cId="707071944" sldId="257"/>
        </pc:sldMkLst>
        <pc:spChg chg="mod">
          <ac:chgData name="Marilena Anghel" userId="d7f7affffb1f89a3" providerId="LiveId" clId="{D2CD9E27-CF04-4902-8C68-7B598B615AC4}" dt="2024-04-05T13:03:54.696" v="281" actId="113"/>
          <ac:spMkLst>
            <pc:docMk/>
            <pc:sldMk cId="707071944" sldId="257"/>
            <ac:spMk id="2" creationId="{00000000-0000-0000-0000-000000000000}"/>
          </ac:spMkLst>
        </pc:spChg>
        <pc:spChg chg="mod">
          <ac:chgData name="Marilena Anghel" userId="d7f7affffb1f89a3" providerId="LiveId" clId="{D2CD9E27-CF04-4902-8C68-7B598B615AC4}" dt="2024-04-05T12:56:55.810" v="246" actId="255"/>
          <ac:spMkLst>
            <pc:docMk/>
            <pc:sldMk cId="707071944" sldId="257"/>
            <ac:spMk id="3" creationId="{00000000-0000-0000-0000-000000000000}"/>
          </ac:spMkLst>
        </pc:spChg>
      </pc:sldChg>
      <pc:sldChg chg="modSp mod">
        <pc:chgData name="Marilena Anghel" userId="d7f7affffb1f89a3" providerId="LiveId" clId="{D2CD9E27-CF04-4902-8C68-7B598B615AC4}" dt="2024-04-05T13:04:05.801" v="282" actId="2711"/>
        <pc:sldMkLst>
          <pc:docMk/>
          <pc:sldMk cId="2588312751" sldId="258"/>
        </pc:sldMkLst>
        <pc:spChg chg="mod">
          <ac:chgData name="Marilena Anghel" userId="d7f7affffb1f89a3" providerId="LiveId" clId="{D2CD9E27-CF04-4902-8C68-7B598B615AC4}" dt="2024-04-05T13:04:05.801" v="282" actId="2711"/>
          <ac:spMkLst>
            <pc:docMk/>
            <pc:sldMk cId="2588312751" sldId="258"/>
            <ac:spMk id="2" creationId="{00000000-0000-0000-0000-000000000000}"/>
          </ac:spMkLst>
        </pc:spChg>
        <pc:spChg chg="mod">
          <ac:chgData name="Marilena Anghel" userId="d7f7affffb1f89a3" providerId="LiveId" clId="{D2CD9E27-CF04-4902-8C68-7B598B615AC4}" dt="2024-04-05T12:57:31.356" v="248" actId="2711"/>
          <ac:spMkLst>
            <pc:docMk/>
            <pc:sldMk cId="2588312751" sldId="258"/>
            <ac:spMk id="3" creationId="{00000000-0000-0000-0000-000000000000}"/>
          </ac:spMkLst>
        </pc:spChg>
      </pc:sldChg>
      <pc:sldChg chg="modSp mod">
        <pc:chgData name="Marilena Anghel" userId="d7f7affffb1f89a3" providerId="LiveId" clId="{D2CD9E27-CF04-4902-8C68-7B598B615AC4}" dt="2024-04-05T13:01:32.901" v="267" actId="2711"/>
        <pc:sldMkLst>
          <pc:docMk/>
          <pc:sldMk cId="1599205540" sldId="259"/>
        </pc:sldMkLst>
        <pc:spChg chg="mod">
          <ac:chgData name="Marilena Anghel" userId="d7f7affffb1f89a3" providerId="LiveId" clId="{D2CD9E27-CF04-4902-8C68-7B598B615AC4}" dt="2024-04-05T13:01:32.901" v="267" actId="2711"/>
          <ac:spMkLst>
            <pc:docMk/>
            <pc:sldMk cId="1599205540" sldId="259"/>
            <ac:spMk id="2" creationId="{00000000-0000-0000-0000-000000000000}"/>
          </ac:spMkLst>
        </pc:spChg>
        <pc:spChg chg="mod">
          <ac:chgData name="Marilena Anghel" userId="d7f7affffb1f89a3" providerId="LiveId" clId="{D2CD9E27-CF04-4902-8C68-7B598B615AC4}" dt="2024-04-05T12:58:20.459" v="252" actId="2711"/>
          <ac:spMkLst>
            <pc:docMk/>
            <pc:sldMk cId="1599205540" sldId="259"/>
            <ac:spMk id="3" creationId="{00000000-0000-0000-0000-000000000000}"/>
          </ac:spMkLst>
        </pc:spChg>
      </pc:sldChg>
      <pc:sldChg chg="modSp mod">
        <pc:chgData name="Marilena Anghel" userId="d7f7affffb1f89a3" providerId="LiveId" clId="{D2CD9E27-CF04-4902-8C68-7B598B615AC4}" dt="2024-04-05T13:01:43.436" v="268" actId="2711"/>
        <pc:sldMkLst>
          <pc:docMk/>
          <pc:sldMk cId="1640954095" sldId="260"/>
        </pc:sldMkLst>
        <pc:spChg chg="mod">
          <ac:chgData name="Marilena Anghel" userId="d7f7affffb1f89a3" providerId="LiveId" clId="{D2CD9E27-CF04-4902-8C68-7B598B615AC4}" dt="2024-04-05T13:01:43.436" v="268" actId="2711"/>
          <ac:spMkLst>
            <pc:docMk/>
            <pc:sldMk cId="1640954095" sldId="260"/>
            <ac:spMk id="2" creationId="{00000000-0000-0000-0000-000000000000}"/>
          </ac:spMkLst>
        </pc:spChg>
        <pc:spChg chg="mod">
          <ac:chgData name="Marilena Anghel" userId="d7f7affffb1f89a3" providerId="LiveId" clId="{D2CD9E27-CF04-4902-8C68-7B598B615AC4}" dt="2024-04-05T12:58:46.029" v="253" actId="2711"/>
          <ac:spMkLst>
            <pc:docMk/>
            <pc:sldMk cId="1640954095" sldId="260"/>
            <ac:spMk id="3" creationId="{00000000-0000-0000-0000-000000000000}"/>
          </ac:spMkLst>
        </pc:spChg>
      </pc:sldChg>
      <pc:sldChg chg="modSp mod">
        <pc:chgData name="Marilena Anghel" userId="d7f7affffb1f89a3" providerId="LiveId" clId="{D2CD9E27-CF04-4902-8C68-7B598B615AC4}" dt="2024-04-05T13:02:22.426" v="271" actId="113"/>
        <pc:sldMkLst>
          <pc:docMk/>
          <pc:sldMk cId="2559443016" sldId="261"/>
        </pc:sldMkLst>
        <pc:spChg chg="mod">
          <ac:chgData name="Marilena Anghel" userId="d7f7affffb1f89a3" providerId="LiveId" clId="{D2CD9E27-CF04-4902-8C68-7B598B615AC4}" dt="2024-04-05T13:02:22.426" v="271" actId="113"/>
          <ac:spMkLst>
            <pc:docMk/>
            <pc:sldMk cId="2559443016" sldId="261"/>
            <ac:spMk id="2" creationId="{00000000-0000-0000-0000-000000000000}"/>
          </ac:spMkLst>
        </pc:spChg>
        <pc:spChg chg="mod">
          <ac:chgData name="Marilena Anghel" userId="d7f7affffb1f89a3" providerId="LiveId" clId="{D2CD9E27-CF04-4902-8C68-7B598B615AC4}" dt="2024-04-05T12:58:56.391" v="254" actId="2711"/>
          <ac:spMkLst>
            <pc:docMk/>
            <pc:sldMk cId="2559443016" sldId="261"/>
            <ac:spMk id="3" creationId="{00000000-0000-0000-0000-000000000000}"/>
          </ac:spMkLst>
        </pc:spChg>
      </pc:sldChg>
      <pc:sldChg chg="modSp mod">
        <pc:chgData name="Marilena Anghel" userId="d7f7affffb1f89a3" providerId="LiveId" clId="{D2CD9E27-CF04-4902-8C68-7B598B615AC4}" dt="2024-04-05T13:02:39.038" v="273" actId="113"/>
        <pc:sldMkLst>
          <pc:docMk/>
          <pc:sldMk cId="1885083670" sldId="262"/>
        </pc:sldMkLst>
        <pc:spChg chg="mod">
          <ac:chgData name="Marilena Anghel" userId="d7f7affffb1f89a3" providerId="LiveId" clId="{D2CD9E27-CF04-4902-8C68-7B598B615AC4}" dt="2024-04-05T13:02:39.038" v="273" actId="113"/>
          <ac:spMkLst>
            <pc:docMk/>
            <pc:sldMk cId="1885083670" sldId="262"/>
            <ac:spMk id="2" creationId="{00000000-0000-0000-0000-000000000000}"/>
          </ac:spMkLst>
        </pc:spChg>
        <pc:spChg chg="mod">
          <ac:chgData name="Marilena Anghel" userId="d7f7affffb1f89a3" providerId="LiveId" clId="{D2CD9E27-CF04-4902-8C68-7B598B615AC4}" dt="2024-04-05T12:59:11.857" v="255" actId="2711"/>
          <ac:spMkLst>
            <pc:docMk/>
            <pc:sldMk cId="1885083670" sldId="262"/>
            <ac:spMk id="3" creationId="{00000000-0000-0000-0000-000000000000}"/>
          </ac:spMkLst>
        </pc:spChg>
      </pc:sldChg>
      <pc:sldChg chg="modSp mod">
        <pc:chgData name="Marilena Anghel" userId="d7f7affffb1f89a3" providerId="LiveId" clId="{D2CD9E27-CF04-4902-8C68-7B598B615AC4}" dt="2024-04-05T13:07:35.752" v="304" actId="20577"/>
        <pc:sldMkLst>
          <pc:docMk/>
          <pc:sldMk cId="2943940338" sldId="263"/>
        </pc:sldMkLst>
        <pc:spChg chg="mod">
          <ac:chgData name="Marilena Anghel" userId="d7f7affffb1f89a3" providerId="LiveId" clId="{D2CD9E27-CF04-4902-8C68-7B598B615AC4}" dt="2024-04-05T13:02:48.499" v="275" actId="2711"/>
          <ac:spMkLst>
            <pc:docMk/>
            <pc:sldMk cId="2943940338" sldId="263"/>
            <ac:spMk id="2" creationId="{00000000-0000-0000-0000-000000000000}"/>
          </ac:spMkLst>
        </pc:spChg>
        <pc:spChg chg="mod">
          <ac:chgData name="Marilena Anghel" userId="d7f7affffb1f89a3" providerId="LiveId" clId="{D2CD9E27-CF04-4902-8C68-7B598B615AC4}" dt="2024-04-05T13:07:35.752" v="304" actId="20577"/>
          <ac:spMkLst>
            <pc:docMk/>
            <pc:sldMk cId="2943940338" sldId="263"/>
            <ac:spMk id="3" creationId="{00000000-0000-0000-0000-000000000000}"/>
          </ac:spMkLst>
        </pc:spChg>
      </pc:sldChg>
      <pc:sldChg chg="modSp mod">
        <pc:chgData name="Marilena Anghel" userId="d7f7affffb1f89a3" providerId="LiveId" clId="{D2CD9E27-CF04-4902-8C68-7B598B615AC4}" dt="2024-04-05T13:02:57.338" v="276" actId="2711"/>
        <pc:sldMkLst>
          <pc:docMk/>
          <pc:sldMk cId="535310589" sldId="264"/>
        </pc:sldMkLst>
        <pc:spChg chg="mod">
          <ac:chgData name="Marilena Anghel" userId="d7f7affffb1f89a3" providerId="LiveId" clId="{D2CD9E27-CF04-4902-8C68-7B598B615AC4}" dt="2024-04-05T13:02:57.338" v="276" actId="2711"/>
          <ac:spMkLst>
            <pc:docMk/>
            <pc:sldMk cId="535310589" sldId="264"/>
            <ac:spMk id="2" creationId="{00000000-0000-0000-0000-000000000000}"/>
          </ac:spMkLst>
        </pc:spChg>
        <pc:spChg chg="mod">
          <ac:chgData name="Marilena Anghel" userId="d7f7affffb1f89a3" providerId="LiveId" clId="{D2CD9E27-CF04-4902-8C68-7B598B615AC4}" dt="2024-04-05T12:59:43.674" v="258" actId="2711"/>
          <ac:spMkLst>
            <pc:docMk/>
            <pc:sldMk cId="535310589" sldId="264"/>
            <ac:spMk id="3" creationId="{00000000-0000-0000-0000-000000000000}"/>
          </ac:spMkLst>
        </pc:spChg>
      </pc:sldChg>
      <pc:sldChg chg="modSp mod">
        <pc:chgData name="Marilena Anghel" userId="d7f7affffb1f89a3" providerId="LiveId" clId="{D2CD9E27-CF04-4902-8C68-7B598B615AC4}" dt="2024-04-05T13:03:06.708" v="277" actId="2711"/>
        <pc:sldMkLst>
          <pc:docMk/>
          <pc:sldMk cId="718152547" sldId="265"/>
        </pc:sldMkLst>
        <pc:spChg chg="mod">
          <ac:chgData name="Marilena Anghel" userId="d7f7affffb1f89a3" providerId="LiveId" clId="{D2CD9E27-CF04-4902-8C68-7B598B615AC4}" dt="2024-04-05T13:03:06.708" v="277" actId="2711"/>
          <ac:spMkLst>
            <pc:docMk/>
            <pc:sldMk cId="718152547" sldId="265"/>
            <ac:spMk id="2" creationId="{00000000-0000-0000-0000-000000000000}"/>
          </ac:spMkLst>
        </pc:spChg>
        <pc:spChg chg="mod">
          <ac:chgData name="Marilena Anghel" userId="d7f7affffb1f89a3" providerId="LiveId" clId="{D2CD9E27-CF04-4902-8C68-7B598B615AC4}" dt="2024-04-05T12:59:57.746" v="259" actId="2711"/>
          <ac:spMkLst>
            <pc:docMk/>
            <pc:sldMk cId="718152547" sldId="265"/>
            <ac:spMk id="3" creationId="{00000000-0000-0000-0000-000000000000}"/>
          </ac:spMkLst>
        </pc:spChg>
      </pc:sldChg>
      <pc:sldChg chg="modSp mod">
        <pc:chgData name="Marilena Anghel" userId="d7f7affffb1f89a3" providerId="LiveId" clId="{D2CD9E27-CF04-4902-8C68-7B598B615AC4}" dt="2024-04-05T13:00:13.567" v="260" actId="2711"/>
        <pc:sldMkLst>
          <pc:docMk/>
          <pc:sldMk cId="2308534769" sldId="266"/>
        </pc:sldMkLst>
        <pc:spChg chg="mod">
          <ac:chgData name="Marilena Anghel" userId="d7f7affffb1f89a3" providerId="LiveId" clId="{D2CD9E27-CF04-4902-8C68-7B598B615AC4}" dt="2024-04-05T13:00:13.567" v="260" actId="2711"/>
          <ac:spMkLst>
            <pc:docMk/>
            <pc:sldMk cId="2308534769" sldId="266"/>
            <ac:spMk id="3" creationId="{00000000-0000-0000-0000-000000000000}"/>
          </ac:spMkLst>
        </pc:spChg>
      </pc:sldChg>
      <pc:sldChg chg="modSp mod">
        <pc:chgData name="Marilena Anghel" userId="d7f7affffb1f89a3" providerId="LiveId" clId="{D2CD9E27-CF04-4902-8C68-7B598B615AC4}" dt="2024-04-05T13:03:24.627" v="278" actId="2711"/>
        <pc:sldMkLst>
          <pc:docMk/>
          <pc:sldMk cId="1205584632" sldId="267"/>
        </pc:sldMkLst>
        <pc:spChg chg="mod">
          <ac:chgData name="Marilena Anghel" userId="d7f7affffb1f89a3" providerId="LiveId" clId="{D2CD9E27-CF04-4902-8C68-7B598B615AC4}" dt="2024-04-05T13:03:24.627" v="278" actId="2711"/>
          <ac:spMkLst>
            <pc:docMk/>
            <pc:sldMk cId="1205584632" sldId="267"/>
            <ac:spMk id="2" creationId="{00000000-0000-0000-0000-000000000000}"/>
          </ac:spMkLst>
        </pc:spChg>
        <pc:spChg chg="mod">
          <ac:chgData name="Marilena Anghel" userId="d7f7affffb1f89a3" providerId="LiveId" clId="{D2CD9E27-CF04-4902-8C68-7B598B615AC4}" dt="2024-04-05T13:00:25.288" v="261" actId="2711"/>
          <ac:spMkLst>
            <pc:docMk/>
            <pc:sldMk cId="1205584632" sldId="267"/>
            <ac:spMk id="3" creationId="{00000000-0000-0000-0000-000000000000}"/>
          </ac:spMkLst>
        </pc:spChg>
      </pc:sldChg>
      <pc:sldChg chg="modSp mod">
        <pc:chgData name="Marilena Anghel" userId="d7f7affffb1f89a3" providerId="LiveId" clId="{D2CD9E27-CF04-4902-8C68-7B598B615AC4}" dt="2024-04-05T13:01:16.886" v="264" actId="2711"/>
        <pc:sldMkLst>
          <pc:docMk/>
          <pc:sldMk cId="3625313680" sldId="269"/>
        </pc:sldMkLst>
        <pc:spChg chg="mod">
          <ac:chgData name="Marilena Anghel" userId="d7f7affffb1f89a3" providerId="LiveId" clId="{D2CD9E27-CF04-4902-8C68-7B598B615AC4}" dt="2024-04-05T13:01:16.886" v="264" actId="2711"/>
          <ac:spMkLst>
            <pc:docMk/>
            <pc:sldMk cId="3625313680" sldId="269"/>
            <ac:spMk id="2" creationId="{00000000-0000-0000-0000-000000000000}"/>
          </ac:spMkLst>
        </pc:spChg>
        <pc:spChg chg="mod">
          <ac:chgData name="Marilena Anghel" userId="d7f7affffb1f89a3" providerId="LiveId" clId="{D2CD9E27-CF04-4902-8C68-7B598B615AC4}" dt="2024-04-05T12:57:55.784" v="251" actId="27636"/>
          <ac:spMkLst>
            <pc:docMk/>
            <pc:sldMk cId="3625313680" sldId="269"/>
            <ac:spMk id="3"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D60AE61-EB56-4A0D-832D-6C56F233A56D}" type="datetimeFigureOut">
              <a:rPr lang="en-GB" smtClean="0"/>
              <a:t>05/04/2024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1C90A7A-618F-4A04-887F-9234A035D8C3}" type="slidenum">
              <a:rPr lang="en-GB" smtClean="0"/>
              <a:t>‹#›</a:t>
            </a:fld>
            <a:endParaRPr lang="en-GB"/>
          </a:p>
        </p:txBody>
      </p:sp>
    </p:spTree>
    <p:extLst>
      <p:ext uri="{BB962C8B-B14F-4D97-AF65-F5344CB8AC3E}">
        <p14:creationId xmlns:p14="http://schemas.microsoft.com/office/powerpoint/2010/main" val="272666599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latin typeface="Trebuchet MS" panose="020B0603020202020204" pitchFamily="34" charset="0"/>
              </a:rPr>
              <a:t>The debate</a:t>
            </a:r>
            <a:r>
              <a:rPr lang="en-GB" baseline="0" dirty="0">
                <a:latin typeface="Trebuchet MS" panose="020B0603020202020204" pitchFamily="34" charset="0"/>
              </a:rPr>
              <a:t> consider historical provision on mental health in the country and discusses changes that have occurred. Moreover, it recommends how PTSD victim can further be included.</a:t>
            </a:r>
            <a:endParaRPr lang="en-GB" dirty="0">
              <a:latin typeface="Trebuchet MS" panose="020B0603020202020204" pitchFamily="34" charset="0"/>
            </a:endParaRPr>
          </a:p>
        </p:txBody>
      </p:sp>
      <p:sp>
        <p:nvSpPr>
          <p:cNvPr id="4" name="Slide Number Placeholder 3"/>
          <p:cNvSpPr>
            <a:spLocks noGrp="1"/>
          </p:cNvSpPr>
          <p:nvPr>
            <p:ph type="sldNum" sz="quarter" idx="10"/>
          </p:nvPr>
        </p:nvSpPr>
        <p:spPr/>
        <p:txBody>
          <a:bodyPr/>
          <a:lstStyle/>
          <a:p>
            <a:fld id="{B1C90A7A-618F-4A04-887F-9234A035D8C3}" type="slidenum">
              <a:rPr lang="en-GB" smtClean="0"/>
              <a:t>2</a:t>
            </a:fld>
            <a:endParaRPr lang="en-GB"/>
          </a:p>
        </p:txBody>
      </p:sp>
    </p:spTree>
    <p:extLst>
      <p:ext uri="{BB962C8B-B14F-4D97-AF65-F5344CB8AC3E}">
        <p14:creationId xmlns:p14="http://schemas.microsoft.com/office/powerpoint/2010/main" val="176891426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GB" dirty="0">
                <a:latin typeface="Trebuchet MS" panose="020B0603020202020204" pitchFamily="34" charset="0"/>
              </a:rPr>
              <a:t>In the UK, 1 out of 4 people has mental</a:t>
            </a:r>
            <a:r>
              <a:rPr lang="en-GB" baseline="0" dirty="0">
                <a:latin typeface="Trebuchet MS" panose="020B0603020202020204" pitchFamily="34" charset="0"/>
              </a:rPr>
              <a:t> health problem. Mental health problem was amplified by the Covid-19 pandemic. PTSD is one of the biggest health issues in the UK. According </a:t>
            </a:r>
            <a:r>
              <a:rPr lang="en-GB" dirty="0">
                <a:latin typeface="Trebuchet MS" panose="020B0603020202020204" pitchFamily="34" charset="0"/>
              </a:rPr>
              <a:t>PTSD UK, (2024), 4%</a:t>
            </a:r>
            <a:r>
              <a:rPr lang="en-GB" baseline="0" dirty="0">
                <a:latin typeface="Trebuchet MS" panose="020B0603020202020204" pitchFamily="34" charset="0"/>
              </a:rPr>
              <a:t> of the country’s population have this mental disorder. There are 2,612,000 people with this mental disorder in the UK. It affects the personal normal operations and can lead to severe mental condition if it is not treated early.</a:t>
            </a:r>
            <a:endParaRPr lang="en-GB" dirty="0">
              <a:latin typeface="Trebuchet MS" panose="020B0603020202020204" pitchFamily="34" charset="0"/>
            </a:endParaRPr>
          </a:p>
        </p:txBody>
      </p:sp>
      <p:sp>
        <p:nvSpPr>
          <p:cNvPr id="4" name="Slide Number Placeholder 3"/>
          <p:cNvSpPr>
            <a:spLocks noGrp="1"/>
          </p:cNvSpPr>
          <p:nvPr>
            <p:ph type="sldNum" sz="quarter" idx="10"/>
          </p:nvPr>
        </p:nvSpPr>
        <p:spPr/>
        <p:txBody>
          <a:bodyPr/>
          <a:lstStyle/>
          <a:p>
            <a:fld id="{B1C90A7A-618F-4A04-887F-9234A035D8C3}" type="slidenum">
              <a:rPr lang="en-GB" smtClean="0"/>
              <a:t>3</a:t>
            </a:fld>
            <a:endParaRPr lang="en-GB"/>
          </a:p>
        </p:txBody>
      </p:sp>
    </p:spTree>
    <p:extLst>
      <p:ext uri="{BB962C8B-B14F-4D97-AF65-F5344CB8AC3E}">
        <p14:creationId xmlns:p14="http://schemas.microsoft.com/office/powerpoint/2010/main" val="4938404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latin typeface="Trebuchet MS" panose="020B0603020202020204" pitchFamily="34" charset="0"/>
              </a:rPr>
              <a:t>PTSD</a:t>
            </a:r>
            <a:r>
              <a:rPr lang="en-GB" baseline="0" dirty="0">
                <a:latin typeface="Trebuchet MS" panose="020B0603020202020204" pitchFamily="34" charset="0"/>
              </a:rPr>
              <a:t> patients are referred to psychiatrics where they get hospitalisation and counselling services. Inpatient health treatment is given to patients that required continuous supervision. </a:t>
            </a:r>
            <a:endParaRPr lang="en-GB" dirty="0">
              <a:latin typeface="Trebuchet MS" panose="020B0603020202020204" pitchFamily="34" charset="0"/>
            </a:endParaRPr>
          </a:p>
        </p:txBody>
      </p:sp>
      <p:sp>
        <p:nvSpPr>
          <p:cNvPr id="4" name="Slide Number Placeholder 3"/>
          <p:cNvSpPr>
            <a:spLocks noGrp="1"/>
          </p:cNvSpPr>
          <p:nvPr>
            <p:ph type="sldNum" sz="quarter" idx="10"/>
          </p:nvPr>
        </p:nvSpPr>
        <p:spPr/>
        <p:txBody>
          <a:bodyPr/>
          <a:lstStyle/>
          <a:p>
            <a:fld id="{B1C90A7A-618F-4A04-887F-9234A035D8C3}" type="slidenum">
              <a:rPr lang="en-GB" smtClean="0"/>
              <a:t>4</a:t>
            </a:fld>
            <a:endParaRPr lang="en-GB"/>
          </a:p>
        </p:txBody>
      </p:sp>
    </p:spTree>
    <p:extLst>
      <p:ext uri="{BB962C8B-B14F-4D97-AF65-F5344CB8AC3E}">
        <p14:creationId xmlns:p14="http://schemas.microsoft.com/office/powerpoint/2010/main" val="107764554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latin typeface="Trebuchet MS" panose="020B0603020202020204" pitchFamily="34" charset="0"/>
              </a:rPr>
              <a:t>People</a:t>
            </a:r>
            <a:r>
              <a:rPr lang="en-GB" baseline="0" dirty="0">
                <a:latin typeface="Trebuchet MS" panose="020B0603020202020204" pitchFamily="34" charset="0"/>
              </a:rPr>
              <a:t> with mental illness may not have the same learning abilities as those that are mentally healthy. In 1890 Lunacy act allowed local authorities to maintain schools for the people that were mentally ill (</a:t>
            </a:r>
            <a:r>
              <a:rPr lang="en-GB" dirty="0" err="1"/>
              <a:t>Eastoe</a:t>
            </a:r>
            <a:r>
              <a:rPr lang="en-GB" dirty="0"/>
              <a:t>, 2020</a:t>
            </a:r>
            <a:r>
              <a:rPr lang="en-GB" baseline="0" dirty="0">
                <a:latin typeface="Trebuchet MS" panose="020B0603020202020204" pitchFamily="34" charset="0"/>
              </a:rPr>
              <a:t>).</a:t>
            </a:r>
            <a:endParaRPr lang="en-GB" dirty="0">
              <a:latin typeface="Trebuchet MS" panose="020B0603020202020204" pitchFamily="34" charset="0"/>
            </a:endParaRPr>
          </a:p>
        </p:txBody>
      </p:sp>
      <p:sp>
        <p:nvSpPr>
          <p:cNvPr id="4" name="Slide Number Placeholder 3"/>
          <p:cNvSpPr>
            <a:spLocks noGrp="1"/>
          </p:cNvSpPr>
          <p:nvPr>
            <p:ph type="sldNum" sz="quarter" idx="10"/>
          </p:nvPr>
        </p:nvSpPr>
        <p:spPr/>
        <p:txBody>
          <a:bodyPr/>
          <a:lstStyle/>
          <a:p>
            <a:fld id="{B1C90A7A-618F-4A04-887F-9234A035D8C3}" type="slidenum">
              <a:rPr lang="en-GB" smtClean="0"/>
              <a:t>5</a:t>
            </a:fld>
            <a:endParaRPr lang="en-GB"/>
          </a:p>
        </p:txBody>
      </p:sp>
    </p:spTree>
    <p:extLst>
      <p:ext uri="{BB962C8B-B14F-4D97-AF65-F5344CB8AC3E}">
        <p14:creationId xmlns:p14="http://schemas.microsoft.com/office/powerpoint/2010/main" val="126422175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latin typeface="Trebuchet MS" panose="020B0603020202020204" pitchFamily="34" charset="0"/>
              </a:rPr>
              <a:t>The NHS has various</a:t>
            </a:r>
            <a:r>
              <a:rPr lang="en-GB" baseline="0" dirty="0">
                <a:latin typeface="Trebuchet MS" panose="020B0603020202020204" pitchFamily="34" charset="0"/>
              </a:rPr>
              <a:t> problems in its early years such as staff shortages and funding problems. Mental health could not be well integrated with physical health when NHS was being established. C</a:t>
            </a:r>
            <a:r>
              <a:rPr lang="en-GB" dirty="0">
                <a:latin typeface="Trebuchet MS" panose="020B0603020202020204" pitchFamily="34" charset="0"/>
              </a:rPr>
              <a:t>hildren and Adolescence mental health services ensure that the health funding and provision</a:t>
            </a:r>
            <a:r>
              <a:rPr lang="en-GB" baseline="0" dirty="0">
                <a:latin typeface="Trebuchet MS" panose="020B0603020202020204" pitchFamily="34" charset="0"/>
              </a:rPr>
              <a:t> is provided by the NHS and local government. The government supports people who are mentally ill through these two organizations.</a:t>
            </a:r>
            <a:endParaRPr lang="en-GB" dirty="0">
              <a:latin typeface="Trebuchet MS" panose="020B0603020202020204" pitchFamily="34" charset="0"/>
            </a:endParaRPr>
          </a:p>
        </p:txBody>
      </p:sp>
      <p:sp>
        <p:nvSpPr>
          <p:cNvPr id="4" name="Slide Number Placeholder 3"/>
          <p:cNvSpPr>
            <a:spLocks noGrp="1"/>
          </p:cNvSpPr>
          <p:nvPr>
            <p:ph type="sldNum" sz="quarter" idx="10"/>
          </p:nvPr>
        </p:nvSpPr>
        <p:spPr/>
        <p:txBody>
          <a:bodyPr/>
          <a:lstStyle/>
          <a:p>
            <a:fld id="{B1C90A7A-618F-4A04-887F-9234A035D8C3}" type="slidenum">
              <a:rPr lang="en-GB" smtClean="0"/>
              <a:t>6</a:t>
            </a:fld>
            <a:endParaRPr lang="en-GB"/>
          </a:p>
        </p:txBody>
      </p:sp>
    </p:spTree>
    <p:extLst>
      <p:ext uri="{BB962C8B-B14F-4D97-AF65-F5344CB8AC3E}">
        <p14:creationId xmlns:p14="http://schemas.microsoft.com/office/powerpoint/2010/main" val="196989172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GB" dirty="0">
                <a:latin typeface="Trebuchet MS" panose="020B0603020202020204" pitchFamily="34" charset="0"/>
              </a:rPr>
              <a:t>Mental Health Act 1983 provides</a:t>
            </a:r>
            <a:r>
              <a:rPr lang="en-GB" baseline="0" dirty="0">
                <a:latin typeface="Trebuchet MS" panose="020B0603020202020204" pitchFamily="34" charset="0"/>
              </a:rPr>
              <a:t> that a person with mental health can be detained by police or in hospital until he is assessed and treatment provided (</a:t>
            </a:r>
            <a:r>
              <a:rPr lang="en-GB" dirty="0" err="1"/>
              <a:t>Sugiura</a:t>
            </a:r>
            <a:r>
              <a:rPr lang="en-GB" dirty="0"/>
              <a:t> et al., 2020</a:t>
            </a:r>
            <a:r>
              <a:rPr lang="en-GB" baseline="0" dirty="0">
                <a:latin typeface="Trebuchet MS" panose="020B0603020202020204" pitchFamily="34" charset="0"/>
              </a:rPr>
              <a:t>). The detention of people with PTSD is crucial in ensuring that they are do not experience harm in their daily activities as they can be detained in hospital as they get treatment. The </a:t>
            </a:r>
            <a:r>
              <a:rPr lang="en-GB" dirty="0">
                <a:latin typeface="Trebuchet MS" panose="020B0603020202020204" pitchFamily="34" charset="0"/>
              </a:rPr>
              <a:t>Mental Health Act 2007 significantly amended</a:t>
            </a:r>
            <a:r>
              <a:rPr lang="en-GB" baseline="0" dirty="0">
                <a:latin typeface="Trebuchet MS" panose="020B0603020202020204" pitchFamily="34" charset="0"/>
              </a:rPr>
              <a:t> the </a:t>
            </a:r>
            <a:r>
              <a:rPr lang="en-GB" dirty="0">
                <a:latin typeface="Trebuchet MS" panose="020B0603020202020204" pitchFamily="34" charset="0"/>
              </a:rPr>
              <a:t>Mental Health Act 1983</a:t>
            </a:r>
            <a:r>
              <a:rPr lang="en-GB" baseline="0" dirty="0">
                <a:latin typeface="Trebuchet MS" panose="020B0603020202020204" pitchFamily="34" charset="0"/>
              </a:rPr>
              <a:t> Act after an independent Review by Simon </a:t>
            </a:r>
            <a:r>
              <a:rPr lang="en-GB" baseline="0" dirty="0" err="1">
                <a:latin typeface="Trebuchet MS" panose="020B0603020202020204" pitchFamily="34" charset="0"/>
              </a:rPr>
              <a:t>Wessley</a:t>
            </a:r>
            <a:r>
              <a:rPr lang="en-GB" baseline="0" dirty="0">
                <a:latin typeface="Trebuchet MS" panose="020B0603020202020204" pitchFamily="34" charset="0"/>
              </a:rPr>
              <a:t>. The </a:t>
            </a:r>
            <a:r>
              <a:rPr lang="en-GB" dirty="0">
                <a:latin typeface="Trebuchet MS" panose="020B0603020202020204" pitchFamily="34" charset="0"/>
              </a:rPr>
              <a:t>Mental Health Act 2007</a:t>
            </a:r>
            <a:r>
              <a:rPr lang="en-GB" baseline="0" dirty="0">
                <a:latin typeface="Trebuchet MS" panose="020B0603020202020204" pitchFamily="34" charset="0"/>
              </a:rPr>
              <a:t> introduced several changes. Firstly, it introduced Supervised Community Treatment that allowed PTSD to get treatment from their homes. Previously, the treatment of people with PTSD was not different from those of people with severe mental problems. This ensured that further detention of people with PTSD could not occur in hospitals. This is s significant support for people with PTSD as they can get treatment from their homes and avoid further depression of being isolated. </a:t>
            </a:r>
            <a:endParaRPr lang="en-GB" dirty="0">
              <a:latin typeface="Trebuchet MS" panose="020B0603020202020204" pitchFamily="34" charset="0"/>
            </a:endParaRPr>
          </a:p>
        </p:txBody>
      </p:sp>
      <p:sp>
        <p:nvSpPr>
          <p:cNvPr id="4" name="Slide Number Placeholder 3"/>
          <p:cNvSpPr>
            <a:spLocks noGrp="1"/>
          </p:cNvSpPr>
          <p:nvPr>
            <p:ph type="sldNum" sz="quarter" idx="10"/>
          </p:nvPr>
        </p:nvSpPr>
        <p:spPr/>
        <p:txBody>
          <a:bodyPr/>
          <a:lstStyle/>
          <a:p>
            <a:fld id="{B1C90A7A-618F-4A04-887F-9234A035D8C3}" type="slidenum">
              <a:rPr lang="en-GB" smtClean="0"/>
              <a:t>7</a:t>
            </a:fld>
            <a:endParaRPr lang="en-GB"/>
          </a:p>
        </p:txBody>
      </p:sp>
    </p:spTree>
    <p:extLst>
      <p:ext uri="{BB962C8B-B14F-4D97-AF65-F5344CB8AC3E}">
        <p14:creationId xmlns:p14="http://schemas.microsoft.com/office/powerpoint/2010/main" val="328738505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GB" dirty="0">
                <a:latin typeface="Trebuchet MS" panose="020B0603020202020204" pitchFamily="34" charset="0"/>
              </a:rPr>
              <a:t>Previously,</a:t>
            </a:r>
            <a:r>
              <a:rPr lang="en-GB" baseline="0" dirty="0">
                <a:latin typeface="Trebuchet MS" panose="020B0603020202020204" pitchFamily="34" charset="0"/>
              </a:rPr>
              <a:t> social workers took the role of treating people with PTSD in hospitals. The introduction of mental health professionals ensures that professionals that could care for the needs of PTSD were available in hospitals. This introduced occupational therapists, nurse, and psychologists in the treatment of people with mental illness. Psychological counselling is important for people with PTSD to help them manage previous memories. The 2007 mental health act show the commitment of the UK to improve the treatment and inclusion of people with PTSD. Getting treatment from the community ensures that people with PTSD are included in community activities and services.</a:t>
            </a:r>
            <a:endParaRPr lang="en-GB" dirty="0">
              <a:latin typeface="Trebuchet MS" panose="020B0603020202020204" pitchFamily="34" charset="0"/>
            </a:endParaRPr>
          </a:p>
        </p:txBody>
      </p:sp>
      <p:sp>
        <p:nvSpPr>
          <p:cNvPr id="4" name="Slide Number Placeholder 3"/>
          <p:cNvSpPr>
            <a:spLocks noGrp="1"/>
          </p:cNvSpPr>
          <p:nvPr>
            <p:ph type="sldNum" sz="quarter" idx="10"/>
          </p:nvPr>
        </p:nvSpPr>
        <p:spPr/>
        <p:txBody>
          <a:bodyPr/>
          <a:lstStyle/>
          <a:p>
            <a:fld id="{B1C90A7A-618F-4A04-887F-9234A035D8C3}" type="slidenum">
              <a:rPr lang="en-GB" smtClean="0"/>
              <a:t>8</a:t>
            </a:fld>
            <a:endParaRPr lang="en-GB"/>
          </a:p>
        </p:txBody>
      </p:sp>
    </p:spTree>
    <p:extLst>
      <p:ext uri="{BB962C8B-B14F-4D97-AF65-F5344CB8AC3E}">
        <p14:creationId xmlns:p14="http://schemas.microsoft.com/office/powerpoint/2010/main" val="320320803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GB" dirty="0">
                <a:latin typeface="Trebuchet MS" panose="020B0603020202020204" pitchFamily="34" charset="0"/>
              </a:rPr>
              <a:t>PTSD</a:t>
            </a:r>
            <a:r>
              <a:rPr lang="en-GB" baseline="0" dirty="0">
                <a:latin typeface="Trebuchet MS" panose="020B0603020202020204" pitchFamily="34" charset="0"/>
              </a:rPr>
              <a:t> patients can avoid nearest relative including a civil partner to determine the treatment they can get from health workers. This is an important support and inclusion of PTSD patients. Patients are included in determine the care they can get. </a:t>
            </a:r>
            <a:r>
              <a:rPr lang="en-GB" dirty="0">
                <a:latin typeface="Trebuchet MS" panose="020B0603020202020204" pitchFamily="34" charset="0"/>
              </a:rPr>
              <a:t>The Equality Act 2010 provides that no body should</a:t>
            </a:r>
            <a:r>
              <a:rPr lang="en-GB" baseline="0" dirty="0">
                <a:latin typeface="Trebuchet MS" panose="020B0603020202020204" pitchFamily="34" charset="0"/>
              </a:rPr>
              <a:t> discriminated in getting treatment. NICE has also introduced policies that show support to people with mental health issues. According to NICE people antidepressants </a:t>
            </a:r>
            <a:r>
              <a:rPr lang="en-US" sz="1200" b="0" i="0" kern="1200" dirty="0">
                <a:solidFill>
                  <a:schemeClr val="tx1"/>
                </a:solidFill>
                <a:effectLst/>
                <a:latin typeface="+mn-lt"/>
                <a:ea typeface="+mn-ea"/>
                <a:cs typeface="+mn-cs"/>
              </a:rPr>
              <a:t>for adolescents and children </a:t>
            </a:r>
            <a:r>
              <a:rPr lang="en-GB" baseline="0" dirty="0">
                <a:latin typeface="Trebuchet MS" panose="020B0603020202020204" pitchFamily="34" charset="0"/>
              </a:rPr>
              <a:t>should be given with therapy after assessment by psychiatrist. This can improve the condition of a person with PTSD as it ensures that antidepressants are administered only when the patient is depressed.</a:t>
            </a:r>
            <a:endParaRPr lang="en-GB" dirty="0">
              <a:latin typeface="Trebuchet MS" panose="020B0603020202020204" pitchFamily="34" charset="0"/>
            </a:endParaRPr>
          </a:p>
        </p:txBody>
      </p:sp>
      <p:sp>
        <p:nvSpPr>
          <p:cNvPr id="4" name="Slide Number Placeholder 3"/>
          <p:cNvSpPr>
            <a:spLocks noGrp="1"/>
          </p:cNvSpPr>
          <p:nvPr>
            <p:ph type="sldNum" sz="quarter" idx="10"/>
          </p:nvPr>
        </p:nvSpPr>
        <p:spPr/>
        <p:txBody>
          <a:bodyPr/>
          <a:lstStyle/>
          <a:p>
            <a:fld id="{B1C90A7A-618F-4A04-887F-9234A035D8C3}" type="slidenum">
              <a:rPr lang="en-GB" smtClean="0"/>
              <a:t>9</a:t>
            </a:fld>
            <a:endParaRPr lang="en-GB"/>
          </a:p>
        </p:txBody>
      </p:sp>
    </p:spTree>
    <p:extLst>
      <p:ext uri="{BB962C8B-B14F-4D97-AF65-F5344CB8AC3E}">
        <p14:creationId xmlns:p14="http://schemas.microsoft.com/office/powerpoint/2010/main" val="282507083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GB" dirty="0">
                <a:latin typeface="Trebuchet MS" panose="020B0603020202020204" pitchFamily="34" charset="0"/>
              </a:rPr>
              <a:t>Education access is for all</a:t>
            </a:r>
            <a:r>
              <a:rPr lang="en-GB" baseline="0" dirty="0">
                <a:latin typeface="Trebuchet MS" panose="020B0603020202020204" pitchFamily="34" charset="0"/>
              </a:rPr>
              <a:t> people in the UK. There are special schools that ensure inclusions of people with certain mental conditions. PTSD patients can access school and medical services in the UK. This ensures inclusion for PTSD patients.</a:t>
            </a:r>
          </a:p>
          <a:p>
            <a:endParaRPr lang="en-GB" dirty="0">
              <a:latin typeface="Trebuchet MS" panose="020B0603020202020204" pitchFamily="34" charset="0"/>
            </a:endParaRPr>
          </a:p>
        </p:txBody>
      </p:sp>
      <p:sp>
        <p:nvSpPr>
          <p:cNvPr id="4" name="Slide Number Placeholder 3"/>
          <p:cNvSpPr>
            <a:spLocks noGrp="1"/>
          </p:cNvSpPr>
          <p:nvPr>
            <p:ph type="sldNum" sz="quarter" idx="10"/>
          </p:nvPr>
        </p:nvSpPr>
        <p:spPr/>
        <p:txBody>
          <a:bodyPr/>
          <a:lstStyle/>
          <a:p>
            <a:fld id="{B1C90A7A-618F-4A04-887F-9234A035D8C3}" type="slidenum">
              <a:rPr lang="en-GB" smtClean="0"/>
              <a:t>10</a:t>
            </a:fld>
            <a:endParaRPr lang="en-GB"/>
          </a:p>
        </p:txBody>
      </p:sp>
    </p:spTree>
    <p:extLst>
      <p:ext uri="{BB962C8B-B14F-4D97-AF65-F5344CB8AC3E}">
        <p14:creationId xmlns:p14="http://schemas.microsoft.com/office/powerpoint/2010/main" val="356792373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latin typeface="Trebuchet MS" panose="020B0603020202020204" pitchFamily="34" charset="0"/>
              </a:rPr>
              <a:t>Public</a:t>
            </a:r>
            <a:r>
              <a:rPr lang="en-GB" baseline="0" dirty="0">
                <a:latin typeface="Trebuchet MS" panose="020B0603020202020204" pitchFamily="34" charset="0"/>
              </a:rPr>
              <a:t> education will help people to notice and differential mental disorder to ensure early interventions. Assessing children and adolescents in schools on </a:t>
            </a:r>
            <a:r>
              <a:rPr lang="en-GB" dirty="0">
                <a:latin typeface="Trebuchet MS" panose="020B0603020202020204" pitchFamily="34" charset="0"/>
              </a:rPr>
              <a:t>this mental disorder will ensure that early signs are noticed to avoid childhood</a:t>
            </a:r>
            <a:r>
              <a:rPr lang="en-GB" baseline="0" dirty="0">
                <a:latin typeface="Trebuchet MS" panose="020B0603020202020204" pitchFamily="34" charset="0"/>
              </a:rPr>
              <a:t> trauma.</a:t>
            </a:r>
            <a:endParaRPr lang="en-GB" dirty="0">
              <a:latin typeface="Trebuchet MS" panose="020B0603020202020204" pitchFamily="34" charset="0"/>
            </a:endParaRPr>
          </a:p>
        </p:txBody>
      </p:sp>
      <p:sp>
        <p:nvSpPr>
          <p:cNvPr id="4" name="Slide Number Placeholder 3"/>
          <p:cNvSpPr>
            <a:spLocks noGrp="1"/>
          </p:cNvSpPr>
          <p:nvPr>
            <p:ph type="sldNum" sz="quarter" idx="10"/>
          </p:nvPr>
        </p:nvSpPr>
        <p:spPr/>
        <p:txBody>
          <a:bodyPr/>
          <a:lstStyle/>
          <a:p>
            <a:fld id="{B1C90A7A-618F-4A04-887F-9234A035D8C3}" type="slidenum">
              <a:rPr lang="en-GB" smtClean="0"/>
              <a:t>11</a:t>
            </a:fld>
            <a:endParaRPr lang="en-GB"/>
          </a:p>
        </p:txBody>
      </p:sp>
    </p:spTree>
    <p:extLst>
      <p:ext uri="{BB962C8B-B14F-4D97-AF65-F5344CB8AC3E}">
        <p14:creationId xmlns:p14="http://schemas.microsoft.com/office/powerpoint/2010/main" val="339330031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latin typeface="Trebuchet MS" panose="020B0603020202020204" pitchFamily="34" charset="0"/>
            </a:endParaRPr>
          </a:p>
        </p:txBody>
      </p:sp>
      <p:sp>
        <p:nvSpPr>
          <p:cNvPr id="4" name="Slide Number Placeholder 3"/>
          <p:cNvSpPr>
            <a:spLocks noGrp="1"/>
          </p:cNvSpPr>
          <p:nvPr>
            <p:ph type="sldNum" sz="quarter" idx="10"/>
          </p:nvPr>
        </p:nvSpPr>
        <p:spPr/>
        <p:txBody>
          <a:bodyPr/>
          <a:lstStyle/>
          <a:p>
            <a:fld id="{B1C90A7A-618F-4A04-887F-9234A035D8C3}" type="slidenum">
              <a:rPr lang="en-GB" smtClean="0"/>
              <a:t>12</a:t>
            </a:fld>
            <a:endParaRPr lang="en-GB"/>
          </a:p>
        </p:txBody>
      </p:sp>
    </p:spTree>
    <p:extLst>
      <p:ext uri="{BB962C8B-B14F-4D97-AF65-F5344CB8AC3E}">
        <p14:creationId xmlns:p14="http://schemas.microsoft.com/office/powerpoint/2010/main" val="291239604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latin typeface="Trebuchet MS" panose="020B0603020202020204" pitchFamily="34" charset="0"/>
            </a:endParaRPr>
          </a:p>
        </p:txBody>
      </p:sp>
      <p:sp>
        <p:nvSpPr>
          <p:cNvPr id="4" name="Slide Number Placeholder 3"/>
          <p:cNvSpPr>
            <a:spLocks noGrp="1"/>
          </p:cNvSpPr>
          <p:nvPr>
            <p:ph type="sldNum" sz="quarter" idx="10"/>
          </p:nvPr>
        </p:nvSpPr>
        <p:spPr/>
        <p:txBody>
          <a:bodyPr/>
          <a:lstStyle/>
          <a:p>
            <a:fld id="{B1C90A7A-618F-4A04-887F-9234A035D8C3}" type="slidenum">
              <a:rPr lang="en-GB" smtClean="0"/>
              <a:t>13</a:t>
            </a:fld>
            <a:endParaRPr lang="en-GB"/>
          </a:p>
        </p:txBody>
      </p:sp>
    </p:spTree>
    <p:extLst>
      <p:ext uri="{BB962C8B-B14F-4D97-AF65-F5344CB8AC3E}">
        <p14:creationId xmlns:p14="http://schemas.microsoft.com/office/powerpoint/2010/main" val="128105118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41775515-1D78-40CB-9E45-634D439B70FE}" type="datetimeFigureOut">
              <a:rPr lang="en-GB" smtClean="0"/>
              <a:t>05/04/2024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3A733FF-E9BB-40E1-AD4A-D8B71236EC1D}" type="slidenum">
              <a:rPr lang="en-GB" smtClean="0"/>
              <a:t>‹#›</a:t>
            </a:fld>
            <a:endParaRPr lang="en-GB"/>
          </a:p>
        </p:txBody>
      </p:sp>
    </p:spTree>
    <p:extLst>
      <p:ext uri="{BB962C8B-B14F-4D97-AF65-F5344CB8AC3E}">
        <p14:creationId xmlns:p14="http://schemas.microsoft.com/office/powerpoint/2010/main" val="35744593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1775515-1D78-40CB-9E45-634D439B70FE}" type="datetimeFigureOut">
              <a:rPr lang="en-GB" smtClean="0"/>
              <a:t>05/04/2024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3A733FF-E9BB-40E1-AD4A-D8B71236EC1D}" type="slidenum">
              <a:rPr lang="en-GB" smtClean="0"/>
              <a:t>‹#›</a:t>
            </a:fld>
            <a:endParaRPr lang="en-GB"/>
          </a:p>
        </p:txBody>
      </p:sp>
    </p:spTree>
    <p:extLst>
      <p:ext uri="{BB962C8B-B14F-4D97-AF65-F5344CB8AC3E}">
        <p14:creationId xmlns:p14="http://schemas.microsoft.com/office/powerpoint/2010/main" val="3705132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1775515-1D78-40CB-9E45-634D439B70FE}" type="datetimeFigureOut">
              <a:rPr lang="en-GB" smtClean="0"/>
              <a:t>05/04/2024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3A733FF-E9BB-40E1-AD4A-D8B71236EC1D}" type="slidenum">
              <a:rPr lang="en-GB" smtClean="0"/>
              <a:t>‹#›</a:t>
            </a:fld>
            <a:endParaRPr lang="en-GB"/>
          </a:p>
        </p:txBody>
      </p:sp>
    </p:spTree>
    <p:extLst>
      <p:ext uri="{BB962C8B-B14F-4D97-AF65-F5344CB8AC3E}">
        <p14:creationId xmlns:p14="http://schemas.microsoft.com/office/powerpoint/2010/main" val="14496994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41775515-1D78-40CB-9E45-634D439B70FE}" type="datetimeFigureOut">
              <a:rPr lang="en-GB" smtClean="0"/>
              <a:t>05/04/2024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3A733FF-E9BB-40E1-AD4A-D8B71236EC1D}" type="slidenum">
              <a:rPr lang="en-GB" smtClean="0"/>
              <a:t>‹#›</a:t>
            </a:fld>
            <a:endParaRPr lang="en-GB"/>
          </a:p>
        </p:txBody>
      </p:sp>
    </p:spTree>
    <p:extLst>
      <p:ext uri="{BB962C8B-B14F-4D97-AF65-F5344CB8AC3E}">
        <p14:creationId xmlns:p14="http://schemas.microsoft.com/office/powerpoint/2010/main" val="15278858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41775515-1D78-40CB-9E45-634D439B70FE}" type="datetimeFigureOut">
              <a:rPr lang="en-GB" smtClean="0"/>
              <a:t>05/04/2024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3A733FF-E9BB-40E1-AD4A-D8B71236EC1D}" type="slidenum">
              <a:rPr lang="en-GB" smtClean="0"/>
              <a:t>‹#›</a:t>
            </a:fld>
            <a:endParaRPr lang="en-GB"/>
          </a:p>
        </p:txBody>
      </p:sp>
    </p:spTree>
    <p:extLst>
      <p:ext uri="{BB962C8B-B14F-4D97-AF65-F5344CB8AC3E}">
        <p14:creationId xmlns:p14="http://schemas.microsoft.com/office/powerpoint/2010/main" val="24497678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41775515-1D78-40CB-9E45-634D439B70FE}" type="datetimeFigureOut">
              <a:rPr lang="en-GB" smtClean="0"/>
              <a:t>05/04/2024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3A733FF-E9BB-40E1-AD4A-D8B71236EC1D}" type="slidenum">
              <a:rPr lang="en-GB" smtClean="0"/>
              <a:t>‹#›</a:t>
            </a:fld>
            <a:endParaRPr lang="en-GB"/>
          </a:p>
        </p:txBody>
      </p:sp>
    </p:spTree>
    <p:extLst>
      <p:ext uri="{BB962C8B-B14F-4D97-AF65-F5344CB8AC3E}">
        <p14:creationId xmlns:p14="http://schemas.microsoft.com/office/powerpoint/2010/main" val="18984955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1775515-1D78-40CB-9E45-634D439B70FE}" type="datetimeFigureOut">
              <a:rPr lang="en-GB" smtClean="0"/>
              <a:t>05/04/2024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3A733FF-E9BB-40E1-AD4A-D8B71236EC1D}" type="slidenum">
              <a:rPr lang="en-GB" smtClean="0"/>
              <a:t>‹#›</a:t>
            </a:fld>
            <a:endParaRPr lang="en-GB"/>
          </a:p>
        </p:txBody>
      </p:sp>
    </p:spTree>
    <p:extLst>
      <p:ext uri="{BB962C8B-B14F-4D97-AF65-F5344CB8AC3E}">
        <p14:creationId xmlns:p14="http://schemas.microsoft.com/office/powerpoint/2010/main" val="15015233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1775515-1D78-40CB-9E45-634D439B70FE}" type="datetimeFigureOut">
              <a:rPr lang="en-GB" smtClean="0"/>
              <a:t>05/04/2024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3A733FF-E9BB-40E1-AD4A-D8B71236EC1D}" type="slidenum">
              <a:rPr lang="en-GB" smtClean="0"/>
              <a:t>‹#›</a:t>
            </a:fld>
            <a:endParaRPr lang="en-GB"/>
          </a:p>
        </p:txBody>
      </p:sp>
    </p:spTree>
    <p:extLst>
      <p:ext uri="{BB962C8B-B14F-4D97-AF65-F5344CB8AC3E}">
        <p14:creationId xmlns:p14="http://schemas.microsoft.com/office/powerpoint/2010/main" val="2986034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1775515-1D78-40CB-9E45-634D439B70FE}" type="datetimeFigureOut">
              <a:rPr lang="en-GB" smtClean="0"/>
              <a:t>05/04/2024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3A733FF-E9BB-40E1-AD4A-D8B71236EC1D}" type="slidenum">
              <a:rPr lang="en-GB" smtClean="0"/>
              <a:t>‹#›</a:t>
            </a:fld>
            <a:endParaRPr lang="en-GB"/>
          </a:p>
        </p:txBody>
      </p:sp>
    </p:spTree>
    <p:extLst>
      <p:ext uri="{BB962C8B-B14F-4D97-AF65-F5344CB8AC3E}">
        <p14:creationId xmlns:p14="http://schemas.microsoft.com/office/powerpoint/2010/main" val="2571542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1775515-1D78-40CB-9E45-634D439B70FE}" type="datetimeFigureOut">
              <a:rPr lang="en-GB" smtClean="0"/>
              <a:t>05/04/2024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3A733FF-E9BB-40E1-AD4A-D8B71236EC1D}" type="slidenum">
              <a:rPr lang="en-GB" smtClean="0"/>
              <a:t>‹#›</a:t>
            </a:fld>
            <a:endParaRPr lang="en-GB"/>
          </a:p>
        </p:txBody>
      </p:sp>
    </p:spTree>
    <p:extLst>
      <p:ext uri="{BB962C8B-B14F-4D97-AF65-F5344CB8AC3E}">
        <p14:creationId xmlns:p14="http://schemas.microsoft.com/office/powerpoint/2010/main" val="8267351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1775515-1D78-40CB-9E45-634D439B70FE}" type="datetimeFigureOut">
              <a:rPr lang="en-GB" smtClean="0"/>
              <a:t>05/04/2024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3A733FF-E9BB-40E1-AD4A-D8B71236EC1D}" type="slidenum">
              <a:rPr lang="en-GB" smtClean="0"/>
              <a:t>‹#›</a:t>
            </a:fld>
            <a:endParaRPr lang="en-GB"/>
          </a:p>
        </p:txBody>
      </p:sp>
    </p:spTree>
    <p:extLst>
      <p:ext uri="{BB962C8B-B14F-4D97-AF65-F5344CB8AC3E}">
        <p14:creationId xmlns:p14="http://schemas.microsoft.com/office/powerpoint/2010/main" val="31634468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1775515-1D78-40CB-9E45-634D439B70FE}" type="datetimeFigureOut">
              <a:rPr lang="en-GB" smtClean="0"/>
              <a:t>05/04/2024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3A733FF-E9BB-40E1-AD4A-D8B71236EC1D}" type="slidenum">
              <a:rPr lang="en-GB" smtClean="0"/>
              <a:t>‹#›</a:t>
            </a:fld>
            <a:endParaRPr lang="en-GB"/>
          </a:p>
        </p:txBody>
      </p:sp>
    </p:spTree>
    <p:extLst>
      <p:ext uri="{BB962C8B-B14F-4D97-AF65-F5344CB8AC3E}">
        <p14:creationId xmlns:p14="http://schemas.microsoft.com/office/powerpoint/2010/main" val="346822165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1392237"/>
          </a:xfrm>
        </p:spPr>
        <p:txBody>
          <a:bodyPr>
            <a:normAutofit/>
          </a:bodyPr>
          <a:lstStyle/>
          <a:p>
            <a:r>
              <a:rPr lang="en-GB" sz="4400" dirty="0">
                <a:solidFill>
                  <a:schemeClr val="accent4">
                    <a:lumMod val="75000"/>
                  </a:schemeClr>
                </a:solidFill>
                <a:latin typeface="Arial" panose="020B0604020202020204" pitchFamily="34" charset="0"/>
                <a:cs typeface="Arial" panose="020B0604020202020204" pitchFamily="34" charset="0"/>
              </a:rPr>
              <a:t>Mental Disorders and Psychopathology</a:t>
            </a:r>
          </a:p>
        </p:txBody>
      </p:sp>
      <p:sp>
        <p:nvSpPr>
          <p:cNvPr id="3" name="Subtitle 2"/>
          <p:cNvSpPr>
            <a:spLocks noGrp="1"/>
          </p:cNvSpPr>
          <p:nvPr>
            <p:ph type="subTitle" idx="1"/>
          </p:nvPr>
        </p:nvSpPr>
        <p:spPr>
          <a:xfrm>
            <a:off x="1523999" y="3429000"/>
            <a:ext cx="9343869" cy="2788920"/>
          </a:xfrm>
        </p:spPr>
        <p:txBody>
          <a:bodyPr>
            <a:normAutofit/>
          </a:bodyPr>
          <a:lstStyle/>
          <a:p>
            <a:r>
              <a:rPr lang="en-US" sz="2800" dirty="0">
                <a:latin typeface="Arial" panose="020B0604020202020204" pitchFamily="34" charset="0"/>
                <a:cs typeface="Arial" panose="020B0604020202020204" pitchFamily="34" charset="0"/>
              </a:rPr>
              <a:t>M</a:t>
            </a:r>
            <a:r>
              <a:rPr lang="en-GB" sz="2800" dirty="0" err="1">
                <a:latin typeface="Arial" panose="020B0604020202020204" pitchFamily="34" charset="0"/>
                <a:cs typeface="Arial" panose="020B0604020202020204" pitchFamily="34" charset="0"/>
              </a:rPr>
              <a:t>odule</a:t>
            </a:r>
            <a:r>
              <a:rPr lang="en-GB" sz="2800" dirty="0">
                <a:latin typeface="Arial" panose="020B0604020202020204" pitchFamily="34" charset="0"/>
                <a:cs typeface="Arial" panose="020B0604020202020204" pitchFamily="34" charset="0"/>
              </a:rPr>
              <a:t> code: BMHP6006_BIRM</a:t>
            </a:r>
          </a:p>
          <a:p>
            <a:r>
              <a:rPr lang="en-GB" sz="2800" dirty="0">
                <a:latin typeface="Arial" panose="020B0604020202020204" pitchFamily="34" charset="0"/>
                <a:cs typeface="Arial" panose="020B0604020202020204" pitchFamily="34" charset="0"/>
              </a:rPr>
              <a:t>Module name: Mental Disorders and </a:t>
            </a:r>
            <a:r>
              <a:rPr lang="en-GB" sz="2800" dirty="0" err="1">
                <a:latin typeface="Arial" panose="020B0604020202020204" pitchFamily="34" charset="0"/>
                <a:cs typeface="Arial" panose="020B0604020202020204" pitchFamily="34" charset="0"/>
              </a:rPr>
              <a:t>Pshychopathology</a:t>
            </a:r>
            <a:endParaRPr lang="en-GB" sz="2800" dirty="0">
              <a:latin typeface="Arial" panose="020B0604020202020204" pitchFamily="34" charset="0"/>
              <a:cs typeface="Arial" panose="020B0604020202020204" pitchFamily="34" charset="0"/>
            </a:endParaRPr>
          </a:p>
          <a:p>
            <a:r>
              <a:rPr lang="en-GB" sz="2800" dirty="0">
                <a:latin typeface="Arial" panose="020B0604020202020204" pitchFamily="34" charset="0"/>
                <a:cs typeface="Arial" panose="020B0604020202020204" pitchFamily="34" charset="0"/>
              </a:rPr>
              <a:t> Student’s name: Anghel Marilena</a:t>
            </a:r>
          </a:p>
          <a:p>
            <a:r>
              <a:rPr lang="en-GB" sz="2800" dirty="0">
                <a:latin typeface="Arial" panose="020B0604020202020204" pitchFamily="34" charset="0"/>
                <a:cs typeface="Arial" panose="020B0604020202020204" pitchFamily="34" charset="0"/>
              </a:rPr>
              <a:t>Student’s number: 2020324</a:t>
            </a:r>
          </a:p>
          <a:p>
            <a:r>
              <a:rPr lang="en-GB" sz="2800" dirty="0">
                <a:latin typeface="Arial" panose="020B0604020202020204" pitchFamily="34" charset="0"/>
                <a:cs typeface="Arial" panose="020B0604020202020204" pitchFamily="34" charset="0"/>
              </a:rPr>
              <a:t>Date: 05/04/2024</a:t>
            </a:r>
          </a:p>
        </p:txBody>
      </p:sp>
    </p:spTree>
    <p:extLst>
      <p:ext uri="{BB962C8B-B14F-4D97-AF65-F5344CB8AC3E}">
        <p14:creationId xmlns:p14="http://schemas.microsoft.com/office/powerpoint/2010/main" val="665127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chemeClr val="accent4">
                    <a:lumMod val="75000"/>
                  </a:schemeClr>
                </a:solidFill>
                <a:latin typeface="Arial" panose="020B0604020202020204" pitchFamily="34" charset="0"/>
                <a:cs typeface="Arial" panose="020B0604020202020204" pitchFamily="34" charset="0"/>
              </a:rPr>
              <a:t>Introduction</a:t>
            </a:r>
          </a:p>
        </p:txBody>
      </p:sp>
      <p:sp>
        <p:nvSpPr>
          <p:cNvPr id="3" name="Content Placeholder 2"/>
          <p:cNvSpPr>
            <a:spLocks noGrp="1"/>
          </p:cNvSpPr>
          <p:nvPr>
            <p:ph idx="1"/>
          </p:nvPr>
        </p:nvSpPr>
        <p:spPr>
          <a:xfrm>
            <a:off x="3886200" y="1871345"/>
            <a:ext cx="7833360" cy="4351338"/>
          </a:xfrm>
        </p:spPr>
        <p:txBody>
          <a:bodyPr>
            <a:normAutofit/>
          </a:bodyPr>
          <a:lstStyle/>
          <a:p>
            <a:pPr>
              <a:buClr>
                <a:schemeClr val="accent4">
                  <a:lumMod val="75000"/>
                </a:schemeClr>
              </a:buClr>
              <a:buFont typeface="Wingdings" panose="05000000000000000000" pitchFamily="2" charset="2"/>
              <a:buChar char="§"/>
            </a:pPr>
            <a:r>
              <a:rPr lang="en-GB" dirty="0">
                <a:latin typeface="Arial" panose="020B0604020202020204" pitchFamily="34" charset="0"/>
                <a:cs typeface="Arial" panose="020B0604020202020204" pitchFamily="34" charset="0"/>
              </a:rPr>
              <a:t>This presentation  seeks to support the debate that the UK has supported and included individuals suffering with the mental disorder.</a:t>
            </a:r>
          </a:p>
          <a:p>
            <a:pPr>
              <a:buClr>
                <a:schemeClr val="accent4">
                  <a:lumMod val="75000"/>
                </a:schemeClr>
              </a:buClr>
              <a:buFont typeface="Wingdings" panose="05000000000000000000" pitchFamily="2" charset="2"/>
              <a:buChar char="§"/>
            </a:pPr>
            <a:r>
              <a:rPr lang="en-GB" dirty="0">
                <a:latin typeface="Arial" panose="020B0604020202020204" pitchFamily="34" charset="0"/>
                <a:cs typeface="Arial" panose="020B0604020202020204" pitchFamily="34" charset="0"/>
              </a:rPr>
              <a:t>The debate discusses how the UK has support and included people suffering from Post traumatic stress disorder (PTSD).</a:t>
            </a:r>
          </a:p>
          <a:p>
            <a:pPr>
              <a:buClr>
                <a:schemeClr val="accent4">
                  <a:lumMod val="75000"/>
                </a:schemeClr>
              </a:buClr>
              <a:buFont typeface="Wingdings" panose="05000000000000000000" pitchFamily="2" charset="2"/>
              <a:buChar char="§"/>
            </a:pPr>
            <a:r>
              <a:rPr lang="en-GB" dirty="0">
                <a:latin typeface="Arial" panose="020B0604020202020204" pitchFamily="34" charset="0"/>
                <a:cs typeface="Arial" panose="020B0604020202020204" pitchFamily="34" charset="0"/>
              </a:rPr>
              <a:t>It discusses policies that have been put in place to support the victims.</a:t>
            </a:r>
          </a:p>
        </p:txBody>
      </p:sp>
      <p:pic>
        <p:nvPicPr>
          <p:cNvPr id="4" name="Picture 3"/>
          <p:cNvPicPr>
            <a:picLocks noChangeAspect="1"/>
          </p:cNvPicPr>
          <p:nvPr/>
        </p:nvPicPr>
        <p:blipFill>
          <a:blip r:embed="rId3"/>
          <a:stretch>
            <a:fillRect/>
          </a:stretch>
        </p:blipFill>
        <p:spPr>
          <a:xfrm>
            <a:off x="194819" y="1841232"/>
            <a:ext cx="3691382" cy="2456447"/>
          </a:xfrm>
          <a:prstGeom prst="rect">
            <a:avLst/>
          </a:prstGeom>
        </p:spPr>
      </p:pic>
    </p:spTree>
    <p:extLst>
      <p:ext uri="{BB962C8B-B14F-4D97-AF65-F5344CB8AC3E}">
        <p14:creationId xmlns:p14="http://schemas.microsoft.com/office/powerpoint/2010/main" val="7070719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chemeClr val="accent4">
                    <a:lumMod val="75000"/>
                  </a:schemeClr>
                </a:solidFill>
                <a:latin typeface="Arial" panose="020B0604020202020204" pitchFamily="34" charset="0"/>
                <a:cs typeface="Arial" panose="020B0604020202020204" pitchFamily="34" charset="0"/>
              </a:rPr>
              <a:t>Mental Health and PTSD</a:t>
            </a:r>
          </a:p>
        </p:txBody>
      </p:sp>
      <p:sp>
        <p:nvSpPr>
          <p:cNvPr id="3" name="Content Placeholder 2"/>
          <p:cNvSpPr>
            <a:spLocks noGrp="1"/>
          </p:cNvSpPr>
          <p:nvPr>
            <p:ph idx="1"/>
          </p:nvPr>
        </p:nvSpPr>
        <p:spPr>
          <a:xfrm>
            <a:off x="838200" y="1757045"/>
            <a:ext cx="10515600" cy="4351338"/>
          </a:xfrm>
        </p:spPr>
        <p:txBody>
          <a:bodyPr/>
          <a:lstStyle/>
          <a:p>
            <a:pPr algn="just"/>
            <a:r>
              <a:rPr lang="en-GB" dirty="0">
                <a:latin typeface="Arial" panose="020B0604020202020204" pitchFamily="34" charset="0"/>
                <a:cs typeface="Arial" panose="020B0604020202020204" pitchFamily="34" charset="0"/>
              </a:rPr>
              <a:t>Mental health is a state of being well where a person can realise own abilities and cope with the life stresses, working productively, and contribute to the community (WHO, 2021).</a:t>
            </a:r>
          </a:p>
          <a:p>
            <a:pPr algn="just"/>
            <a:r>
              <a:rPr lang="en-GB" dirty="0">
                <a:latin typeface="Arial" panose="020B0604020202020204" pitchFamily="34" charset="0"/>
                <a:cs typeface="Arial" panose="020B0604020202020204" pitchFamily="34" charset="0"/>
              </a:rPr>
              <a:t>PTSD is mental disorder that is triggered by previous terrifying event causing severe anxiety, nightmares, and flashbacks (Kim et al., 2020).</a:t>
            </a:r>
          </a:p>
        </p:txBody>
      </p:sp>
      <p:pic>
        <p:nvPicPr>
          <p:cNvPr id="4" name="Picture 3"/>
          <p:cNvPicPr>
            <a:picLocks noChangeAspect="1"/>
          </p:cNvPicPr>
          <p:nvPr/>
        </p:nvPicPr>
        <p:blipFill>
          <a:blip r:embed="rId3"/>
          <a:stretch>
            <a:fillRect/>
          </a:stretch>
        </p:blipFill>
        <p:spPr>
          <a:xfrm>
            <a:off x="3458076" y="3955739"/>
            <a:ext cx="5571624" cy="2902261"/>
          </a:xfrm>
          <a:prstGeom prst="rect">
            <a:avLst/>
          </a:prstGeom>
        </p:spPr>
      </p:pic>
    </p:spTree>
    <p:extLst>
      <p:ext uri="{BB962C8B-B14F-4D97-AF65-F5344CB8AC3E}">
        <p14:creationId xmlns:p14="http://schemas.microsoft.com/office/powerpoint/2010/main" val="258831275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chemeClr val="accent4">
                    <a:lumMod val="75000"/>
                  </a:schemeClr>
                </a:solidFill>
                <a:latin typeface="Arial" panose="020B0604020202020204" pitchFamily="34" charset="0"/>
                <a:cs typeface="Arial" panose="020B0604020202020204" pitchFamily="34" charset="0"/>
              </a:rPr>
              <a:t>Historical Context of Mental Health Provision in the UK</a:t>
            </a:r>
          </a:p>
        </p:txBody>
      </p:sp>
      <p:sp>
        <p:nvSpPr>
          <p:cNvPr id="3" name="Content Placeholder 2"/>
          <p:cNvSpPr>
            <a:spLocks noGrp="1"/>
          </p:cNvSpPr>
          <p:nvPr>
            <p:ph idx="1"/>
          </p:nvPr>
        </p:nvSpPr>
        <p:spPr>
          <a:xfrm>
            <a:off x="3610926" y="1825625"/>
            <a:ext cx="7742873" cy="4351338"/>
          </a:xfrm>
        </p:spPr>
        <p:txBody>
          <a:bodyPr>
            <a:normAutofit fontScale="92500" lnSpcReduction="20000"/>
          </a:bodyPr>
          <a:lstStyle/>
          <a:p>
            <a:r>
              <a:rPr lang="en-GB" sz="3000" dirty="0">
                <a:latin typeface="Arial" panose="020B0604020202020204" pitchFamily="34" charset="0"/>
                <a:cs typeface="Arial" panose="020B0604020202020204" pitchFamily="34" charset="0"/>
              </a:rPr>
              <a:t>The UK government has made various provisions to support mental health.</a:t>
            </a:r>
          </a:p>
          <a:p>
            <a:r>
              <a:rPr lang="en-GB" sz="3000" dirty="0">
                <a:latin typeface="Arial" panose="020B0604020202020204" pitchFamily="34" charset="0"/>
                <a:cs typeface="Arial" panose="020B0604020202020204" pitchFamily="34" charset="0"/>
              </a:rPr>
              <a:t>At first people treated in the same facilities other patients.</a:t>
            </a:r>
          </a:p>
          <a:p>
            <a:r>
              <a:rPr lang="en-GB" sz="3000" dirty="0">
                <a:latin typeface="Arial" panose="020B0604020202020204" pitchFamily="34" charset="0"/>
                <a:cs typeface="Arial" panose="020B0604020202020204" pitchFamily="34" charset="0"/>
              </a:rPr>
              <a:t>The government started funding for mental health in the late 18</a:t>
            </a:r>
            <a:r>
              <a:rPr lang="en-GB" sz="3000" baseline="30000" dirty="0">
                <a:latin typeface="Arial" panose="020B0604020202020204" pitchFamily="34" charset="0"/>
                <a:cs typeface="Arial" panose="020B0604020202020204" pitchFamily="34" charset="0"/>
              </a:rPr>
              <a:t>th</a:t>
            </a:r>
            <a:r>
              <a:rPr lang="en-GB" sz="3000" dirty="0">
                <a:latin typeface="Arial" panose="020B0604020202020204" pitchFamily="34" charset="0"/>
                <a:cs typeface="Arial" panose="020B0604020202020204" pitchFamily="34" charset="0"/>
              </a:rPr>
              <a:t> Century.</a:t>
            </a:r>
          </a:p>
          <a:p>
            <a:r>
              <a:rPr lang="en-GB" sz="3000" dirty="0">
                <a:latin typeface="Arial" panose="020B0604020202020204" pitchFamily="34" charset="0"/>
                <a:cs typeface="Arial" panose="020B0604020202020204" pitchFamily="34" charset="0"/>
              </a:rPr>
              <a:t>Currently, mental healthcare is provided in terms of </a:t>
            </a:r>
          </a:p>
          <a:p>
            <a:pPr lvl="1"/>
            <a:r>
              <a:rPr lang="en-GB" sz="3000" dirty="0">
                <a:latin typeface="Arial" panose="020B0604020202020204" pitchFamily="34" charset="0"/>
                <a:cs typeface="Arial" panose="020B0604020202020204" pitchFamily="34" charset="0"/>
              </a:rPr>
              <a:t>Psychiatric hospitalisation</a:t>
            </a:r>
          </a:p>
          <a:p>
            <a:pPr lvl="1"/>
            <a:r>
              <a:rPr lang="en-GB" sz="3000" dirty="0">
                <a:latin typeface="Arial" panose="020B0604020202020204" pitchFamily="34" charset="0"/>
                <a:cs typeface="Arial" panose="020B0604020202020204" pitchFamily="34" charset="0"/>
              </a:rPr>
              <a:t>Inpatient health treatment</a:t>
            </a:r>
          </a:p>
          <a:p>
            <a:pPr lvl="1"/>
            <a:r>
              <a:rPr lang="en-GB" sz="3000" dirty="0">
                <a:latin typeface="Arial" panose="020B0604020202020204" pitchFamily="34" charset="0"/>
                <a:cs typeface="Arial" panose="020B0604020202020204" pitchFamily="34" charset="0"/>
              </a:rPr>
              <a:t>Dual diagnosis </a:t>
            </a:r>
          </a:p>
          <a:p>
            <a:pPr lvl="1"/>
            <a:r>
              <a:rPr lang="en-GB" sz="3000" dirty="0">
                <a:latin typeface="Arial" panose="020B0604020202020204" pitchFamily="34" charset="0"/>
                <a:cs typeface="Arial" panose="020B0604020202020204" pitchFamily="34" charset="0"/>
              </a:rPr>
              <a:t>Medication services</a:t>
            </a:r>
          </a:p>
          <a:p>
            <a:endParaRPr lang="en-GB" dirty="0">
              <a:latin typeface="Trebuchet MS" panose="020B0603020202020204" pitchFamily="34" charset="0"/>
            </a:endParaRPr>
          </a:p>
        </p:txBody>
      </p:sp>
      <p:pic>
        <p:nvPicPr>
          <p:cNvPr id="4" name="Picture 3"/>
          <p:cNvPicPr>
            <a:picLocks noChangeAspect="1"/>
          </p:cNvPicPr>
          <p:nvPr/>
        </p:nvPicPr>
        <p:blipFill>
          <a:blip r:embed="rId3"/>
          <a:stretch>
            <a:fillRect/>
          </a:stretch>
        </p:blipFill>
        <p:spPr>
          <a:xfrm>
            <a:off x="205740" y="1825625"/>
            <a:ext cx="3405187" cy="2265997"/>
          </a:xfrm>
          <a:prstGeom prst="rect">
            <a:avLst/>
          </a:prstGeom>
        </p:spPr>
      </p:pic>
    </p:spTree>
    <p:extLst>
      <p:ext uri="{BB962C8B-B14F-4D97-AF65-F5344CB8AC3E}">
        <p14:creationId xmlns:p14="http://schemas.microsoft.com/office/powerpoint/2010/main" val="36253136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238823"/>
          </a:xfrm>
        </p:spPr>
        <p:txBody>
          <a:bodyPr>
            <a:normAutofit fontScale="90000"/>
          </a:bodyPr>
          <a:lstStyle/>
          <a:p>
            <a:r>
              <a:rPr lang="en-GB" dirty="0">
                <a:solidFill>
                  <a:schemeClr val="accent4">
                    <a:lumMod val="75000"/>
                  </a:schemeClr>
                </a:solidFill>
                <a:latin typeface="Arial" panose="020B0604020202020204" pitchFamily="34" charset="0"/>
                <a:cs typeface="Arial" panose="020B0604020202020204" pitchFamily="34" charset="0"/>
              </a:rPr>
              <a:t>Historical Context of Mental Health Provision in the UK</a:t>
            </a:r>
          </a:p>
        </p:txBody>
      </p:sp>
      <p:sp>
        <p:nvSpPr>
          <p:cNvPr id="3" name="Content Placeholder 2"/>
          <p:cNvSpPr>
            <a:spLocks noGrp="1"/>
          </p:cNvSpPr>
          <p:nvPr>
            <p:ph idx="1"/>
          </p:nvPr>
        </p:nvSpPr>
        <p:spPr/>
        <p:txBody>
          <a:bodyPr/>
          <a:lstStyle/>
          <a:p>
            <a:r>
              <a:rPr lang="en-GB" dirty="0">
                <a:latin typeface="Arial" panose="020B0604020202020204" pitchFamily="34" charset="0"/>
                <a:cs typeface="Arial" panose="020B0604020202020204" pitchFamily="34" charset="0"/>
              </a:rPr>
              <a:t>The UK government has made various provisions to support mental health.</a:t>
            </a:r>
          </a:p>
          <a:p>
            <a:r>
              <a:rPr lang="en-GB" dirty="0">
                <a:latin typeface="Arial" panose="020B0604020202020204" pitchFamily="34" charset="0"/>
                <a:cs typeface="Arial" panose="020B0604020202020204" pitchFamily="34" charset="0"/>
              </a:rPr>
              <a:t>The first provision was made in 1774 that provided the justice for cure of lunatics funded by local rates (</a:t>
            </a:r>
            <a:r>
              <a:rPr lang="en-GB" dirty="0" err="1">
                <a:latin typeface="Arial" panose="020B0604020202020204" pitchFamily="34" charset="0"/>
                <a:cs typeface="Arial" panose="020B0604020202020204" pitchFamily="34" charset="0"/>
              </a:rPr>
              <a:t>Eastoe</a:t>
            </a:r>
            <a:r>
              <a:rPr lang="en-GB" dirty="0">
                <a:latin typeface="Arial" panose="020B0604020202020204" pitchFamily="34" charset="0"/>
                <a:cs typeface="Arial" panose="020B0604020202020204" pitchFamily="34" charset="0"/>
              </a:rPr>
              <a:t>, 2020).</a:t>
            </a:r>
          </a:p>
          <a:p>
            <a:r>
              <a:rPr lang="en-GB" dirty="0">
                <a:latin typeface="Arial" panose="020B0604020202020204" pitchFamily="34" charset="0"/>
                <a:cs typeface="Arial" panose="020B0604020202020204" pitchFamily="34" charset="0"/>
              </a:rPr>
              <a:t>The 1867 Metropolitan Poor Act provided that there should be mental hospitals (</a:t>
            </a:r>
            <a:r>
              <a:rPr lang="en-GB" dirty="0" err="1">
                <a:latin typeface="Arial" panose="020B0604020202020204" pitchFamily="34" charset="0"/>
                <a:cs typeface="Arial" panose="020B0604020202020204" pitchFamily="34" charset="0"/>
              </a:rPr>
              <a:t>Eastoe</a:t>
            </a:r>
            <a:r>
              <a:rPr lang="en-GB" dirty="0">
                <a:latin typeface="Arial" panose="020B0604020202020204" pitchFamily="34" charset="0"/>
                <a:cs typeface="Arial" panose="020B0604020202020204" pitchFamily="34" charset="0"/>
              </a:rPr>
              <a:t>, 2020).</a:t>
            </a:r>
          </a:p>
          <a:p>
            <a:r>
              <a:rPr lang="en-GB" dirty="0">
                <a:latin typeface="Arial" panose="020B0604020202020204" pitchFamily="34" charset="0"/>
                <a:cs typeface="Arial" panose="020B0604020202020204" pitchFamily="34" charset="0"/>
              </a:rPr>
              <a:t>The 1890 Lunacy Act provided that local authorities should maintain institutions for the mentally ill people.</a:t>
            </a:r>
          </a:p>
        </p:txBody>
      </p:sp>
      <p:pic>
        <p:nvPicPr>
          <p:cNvPr id="4" name="Picture 3"/>
          <p:cNvPicPr>
            <a:picLocks noChangeAspect="1"/>
          </p:cNvPicPr>
          <p:nvPr/>
        </p:nvPicPr>
        <p:blipFill>
          <a:blip r:embed="rId3"/>
          <a:stretch>
            <a:fillRect/>
          </a:stretch>
        </p:blipFill>
        <p:spPr>
          <a:xfrm>
            <a:off x="9334500" y="5257800"/>
            <a:ext cx="2857500" cy="1600200"/>
          </a:xfrm>
          <a:prstGeom prst="rect">
            <a:avLst/>
          </a:prstGeom>
        </p:spPr>
      </p:pic>
    </p:spTree>
    <p:extLst>
      <p:ext uri="{BB962C8B-B14F-4D97-AF65-F5344CB8AC3E}">
        <p14:creationId xmlns:p14="http://schemas.microsoft.com/office/powerpoint/2010/main" val="15992055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chemeClr val="accent4">
                    <a:lumMod val="75000"/>
                  </a:schemeClr>
                </a:solidFill>
                <a:latin typeface="Arial" panose="020B0604020202020204" pitchFamily="34" charset="0"/>
                <a:cs typeface="Arial" panose="020B0604020202020204" pitchFamily="34" charset="0"/>
              </a:rPr>
              <a:t>Historical Context of Mental Health Provision in the UK</a:t>
            </a:r>
          </a:p>
        </p:txBody>
      </p:sp>
      <p:sp>
        <p:nvSpPr>
          <p:cNvPr id="3" name="Content Placeholder 2"/>
          <p:cNvSpPr>
            <a:spLocks noGrp="1"/>
          </p:cNvSpPr>
          <p:nvPr>
            <p:ph idx="1"/>
          </p:nvPr>
        </p:nvSpPr>
        <p:spPr/>
        <p:txBody>
          <a:bodyPr/>
          <a:lstStyle/>
          <a:p>
            <a:r>
              <a:rPr lang="en-GB" dirty="0">
                <a:latin typeface="Arial" panose="020B0604020202020204" pitchFamily="34" charset="0"/>
                <a:cs typeface="Arial" panose="020B0604020202020204" pitchFamily="34" charset="0"/>
              </a:rPr>
              <a:t>By the time the NHS was established in 1948, mental health services and physical health were nit integrated.</a:t>
            </a:r>
          </a:p>
          <a:p>
            <a:r>
              <a:rPr lang="en-GB" dirty="0">
                <a:latin typeface="Arial" panose="020B0604020202020204" pitchFamily="34" charset="0"/>
                <a:cs typeface="Arial" panose="020B0604020202020204" pitchFamily="34" charset="0"/>
              </a:rPr>
              <a:t>In the 1960s, mentally ill people started being treated in their communities.</a:t>
            </a:r>
          </a:p>
          <a:p>
            <a:r>
              <a:rPr lang="en-GB" dirty="0">
                <a:latin typeface="Arial" panose="020B0604020202020204" pitchFamily="34" charset="0"/>
                <a:cs typeface="Arial" panose="020B0604020202020204" pitchFamily="34" charset="0"/>
              </a:rPr>
              <a:t>In 1998, children and Adolescence mental health services started being provided jointly by the NHS and the respective local governments (</a:t>
            </a:r>
            <a:r>
              <a:rPr lang="en-GB" dirty="0" err="1">
                <a:latin typeface="Arial" panose="020B0604020202020204" pitchFamily="34" charset="0"/>
                <a:cs typeface="Arial" panose="020B0604020202020204" pitchFamily="34" charset="0"/>
              </a:rPr>
              <a:t>Barican</a:t>
            </a:r>
            <a:r>
              <a:rPr lang="en-GB" dirty="0">
                <a:latin typeface="Arial" panose="020B0604020202020204" pitchFamily="34" charset="0"/>
                <a:cs typeface="Arial" panose="020B0604020202020204" pitchFamily="34" charset="0"/>
              </a:rPr>
              <a:t> et al., 2022).</a:t>
            </a:r>
          </a:p>
        </p:txBody>
      </p:sp>
      <p:pic>
        <p:nvPicPr>
          <p:cNvPr id="4" name="Picture 3"/>
          <p:cNvPicPr>
            <a:picLocks noChangeAspect="1"/>
          </p:cNvPicPr>
          <p:nvPr/>
        </p:nvPicPr>
        <p:blipFill>
          <a:blip r:embed="rId3"/>
          <a:stretch>
            <a:fillRect/>
          </a:stretch>
        </p:blipFill>
        <p:spPr>
          <a:xfrm>
            <a:off x="9334500" y="5257800"/>
            <a:ext cx="2857500" cy="1600200"/>
          </a:xfrm>
          <a:prstGeom prst="rect">
            <a:avLst/>
          </a:prstGeom>
        </p:spPr>
      </p:pic>
    </p:spTree>
    <p:extLst>
      <p:ext uri="{BB962C8B-B14F-4D97-AF65-F5344CB8AC3E}">
        <p14:creationId xmlns:p14="http://schemas.microsoft.com/office/powerpoint/2010/main" val="164095409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solidFill>
                  <a:schemeClr val="accent4">
                    <a:lumMod val="75000"/>
                  </a:schemeClr>
                </a:solidFill>
                <a:latin typeface="Arial" panose="020B0604020202020204" pitchFamily="34" charset="0"/>
                <a:cs typeface="Arial" panose="020B0604020202020204" pitchFamily="34" charset="0"/>
              </a:rPr>
              <a:t>Changes have Occurred in UK Mental Health Legislation</a:t>
            </a:r>
          </a:p>
        </p:txBody>
      </p:sp>
      <p:sp>
        <p:nvSpPr>
          <p:cNvPr id="3" name="Content Placeholder 2"/>
          <p:cNvSpPr>
            <a:spLocks noGrp="1"/>
          </p:cNvSpPr>
          <p:nvPr>
            <p:ph idx="1"/>
          </p:nvPr>
        </p:nvSpPr>
        <p:spPr/>
        <p:txBody>
          <a:bodyPr/>
          <a:lstStyle/>
          <a:p>
            <a:pPr>
              <a:buFont typeface="Wingdings" panose="05000000000000000000" pitchFamily="2" charset="2"/>
              <a:buChar char="§"/>
            </a:pPr>
            <a:r>
              <a:rPr lang="en-GB" dirty="0">
                <a:latin typeface="Arial" panose="020B0604020202020204" pitchFamily="34" charset="0"/>
                <a:cs typeface="Arial" panose="020B0604020202020204" pitchFamily="34" charset="0"/>
              </a:rPr>
              <a:t>Several changes has occurred in mental health legislation.</a:t>
            </a:r>
          </a:p>
          <a:p>
            <a:pPr>
              <a:buFont typeface="Wingdings" panose="05000000000000000000" pitchFamily="2" charset="2"/>
              <a:buChar char="§"/>
            </a:pPr>
            <a:r>
              <a:rPr lang="en-GB" dirty="0">
                <a:latin typeface="Arial" panose="020B0604020202020204" pitchFamily="34" charset="0"/>
                <a:cs typeface="Arial" panose="020B0604020202020204" pitchFamily="34" charset="0"/>
              </a:rPr>
              <a:t>Mental Health Act 1983 regulate mental health treatment in the UK (</a:t>
            </a:r>
            <a:r>
              <a:rPr lang="en-GB" dirty="0" err="1">
                <a:latin typeface="Arial" panose="020B0604020202020204" pitchFamily="34" charset="0"/>
                <a:cs typeface="Arial" panose="020B0604020202020204" pitchFamily="34" charset="0"/>
              </a:rPr>
              <a:t>Sugiura</a:t>
            </a:r>
            <a:r>
              <a:rPr lang="en-GB" dirty="0">
                <a:latin typeface="Arial" panose="020B0604020202020204" pitchFamily="34" charset="0"/>
                <a:cs typeface="Arial" panose="020B0604020202020204" pitchFamily="34" charset="0"/>
              </a:rPr>
              <a:t> et al., 2020).</a:t>
            </a:r>
          </a:p>
          <a:p>
            <a:pPr>
              <a:buFont typeface="Wingdings" panose="05000000000000000000" pitchFamily="2" charset="2"/>
              <a:buChar char="§"/>
            </a:pPr>
            <a:r>
              <a:rPr lang="en-GB" dirty="0">
                <a:latin typeface="Arial" panose="020B0604020202020204" pitchFamily="34" charset="0"/>
                <a:cs typeface="Arial" panose="020B0604020202020204" pitchFamily="34" charset="0"/>
              </a:rPr>
              <a:t>This legislation was amended in Mental Health Act 2007.</a:t>
            </a:r>
          </a:p>
        </p:txBody>
      </p:sp>
      <p:pic>
        <p:nvPicPr>
          <p:cNvPr id="4" name="Picture 3"/>
          <p:cNvPicPr>
            <a:picLocks noChangeAspect="1"/>
          </p:cNvPicPr>
          <p:nvPr/>
        </p:nvPicPr>
        <p:blipFill>
          <a:blip r:embed="rId3"/>
          <a:stretch>
            <a:fillRect/>
          </a:stretch>
        </p:blipFill>
        <p:spPr>
          <a:xfrm>
            <a:off x="8046720" y="4536643"/>
            <a:ext cx="4145280" cy="2321357"/>
          </a:xfrm>
          <a:prstGeom prst="rect">
            <a:avLst/>
          </a:prstGeom>
        </p:spPr>
      </p:pic>
    </p:spTree>
    <p:extLst>
      <p:ext uri="{BB962C8B-B14F-4D97-AF65-F5344CB8AC3E}">
        <p14:creationId xmlns:p14="http://schemas.microsoft.com/office/powerpoint/2010/main" val="255944301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chemeClr val="accent4">
                    <a:lumMod val="75000"/>
                  </a:schemeClr>
                </a:solidFill>
                <a:latin typeface="Arial" panose="020B0604020202020204" pitchFamily="34" charset="0"/>
                <a:cs typeface="Arial" panose="020B0604020202020204" pitchFamily="34" charset="0"/>
              </a:rPr>
              <a:t>Changes have Occurred in UK Mental Health Legislation</a:t>
            </a:r>
          </a:p>
        </p:txBody>
      </p:sp>
      <p:sp>
        <p:nvSpPr>
          <p:cNvPr id="3" name="Content Placeholder 2"/>
          <p:cNvSpPr>
            <a:spLocks noGrp="1"/>
          </p:cNvSpPr>
          <p:nvPr>
            <p:ph idx="1"/>
          </p:nvPr>
        </p:nvSpPr>
        <p:spPr/>
        <p:txBody>
          <a:bodyPr/>
          <a:lstStyle/>
          <a:p>
            <a:r>
              <a:rPr lang="en-GB" dirty="0">
                <a:latin typeface="Arial" panose="020B0604020202020204" pitchFamily="34" charset="0"/>
                <a:cs typeface="Arial" panose="020B0604020202020204" pitchFamily="34" charset="0"/>
              </a:rPr>
              <a:t>The 2007 mental health act introduced the role of healthcare professional.</a:t>
            </a:r>
          </a:p>
          <a:p>
            <a:r>
              <a:rPr lang="en-GB" dirty="0">
                <a:latin typeface="Arial" panose="020B0604020202020204" pitchFamily="34" charset="0"/>
                <a:cs typeface="Arial" panose="020B0604020202020204" pitchFamily="34" charset="0"/>
              </a:rPr>
              <a:t>Mental health professionals took the role of social workers.</a:t>
            </a:r>
          </a:p>
          <a:p>
            <a:r>
              <a:rPr lang="en-GB" dirty="0">
                <a:latin typeface="Arial" panose="020B0604020202020204" pitchFamily="34" charset="0"/>
                <a:cs typeface="Arial" panose="020B0604020202020204" pitchFamily="34" charset="0"/>
              </a:rPr>
              <a:t>It also introduced mental health advocates.</a:t>
            </a:r>
          </a:p>
        </p:txBody>
      </p:sp>
      <p:pic>
        <p:nvPicPr>
          <p:cNvPr id="4" name="Picture 3"/>
          <p:cNvPicPr>
            <a:picLocks noChangeAspect="1"/>
          </p:cNvPicPr>
          <p:nvPr/>
        </p:nvPicPr>
        <p:blipFill>
          <a:blip r:embed="rId3"/>
          <a:stretch>
            <a:fillRect/>
          </a:stretch>
        </p:blipFill>
        <p:spPr>
          <a:xfrm>
            <a:off x="3040380" y="4001293"/>
            <a:ext cx="4011930" cy="2814339"/>
          </a:xfrm>
          <a:prstGeom prst="rect">
            <a:avLst/>
          </a:prstGeom>
        </p:spPr>
      </p:pic>
    </p:spTree>
    <p:extLst>
      <p:ext uri="{BB962C8B-B14F-4D97-AF65-F5344CB8AC3E}">
        <p14:creationId xmlns:p14="http://schemas.microsoft.com/office/powerpoint/2010/main" val="188508367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chemeClr val="accent4">
                    <a:lumMod val="75000"/>
                  </a:schemeClr>
                </a:solidFill>
                <a:latin typeface="Arial" panose="020B0604020202020204" pitchFamily="34" charset="0"/>
                <a:cs typeface="Arial" panose="020B0604020202020204" pitchFamily="34" charset="0"/>
              </a:rPr>
              <a:t>Changes have Occurred in UK Mental Health Legislation</a:t>
            </a:r>
          </a:p>
        </p:txBody>
      </p:sp>
      <p:sp>
        <p:nvSpPr>
          <p:cNvPr id="3" name="Content Placeholder 2"/>
          <p:cNvSpPr>
            <a:spLocks noGrp="1"/>
          </p:cNvSpPr>
          <p:nvPr>
            <p:ph idx="1"/>
          </p:nvPr>
        </p:nvSpPr>
        <p:spPr>
          <a:xfrm>
            <a:off x="4011930" y="1825625"/>
            <a:ext cx="7341870" cy="4351338"/>
          </a:xfrm>
        </p:spPr>
        <p:txBody>
          <a:bodyPr>
            <a:normAutofit/>
          </a:bodyPr>
          <a:lstStyle/>
          <a:p>
            <a:r>
              <a:rPr lang="en-GB" dirty="0">
                <a:latin typeface="Arial" panose="020B0604020202020204" pitchFamily="34" charset="0"/>
                <a:cs typeface="Arial" panose="020B0604020202020204" pitchFamily="34" charset="0"/>
              </a:rPr>
              <a:t>The 2007 mental health Act was further reviewed in 2017.</a:t>
            </a:r>
          </a:p>
          <a:p>
            <a:r>
              <a:rPr lang="en-GB" dirty="0">
                <a:latin typeface="Arial" panose="020B0604020202020204" pitchFamily="34" charset="0"/>
                <a:cs typeface="Arial" panose="020B0604020202020204" pitchFamily="34" charset="0"/>
              </a:rPr>
              <a:t>The report showed that Black and minority groups are detained for mental treatment in most cases.</a:t>
            </a:r>
          </a:p>
          <a:p>
            <a:r>
              <a:rPr lang="en-GB" dirty="0">
                <a:latin typeface="Arial" panose="020B0604020202020204" pitchFamily="34" charset="0"/>
                <a:cs typeface="Arial" panose="020B0604020202020204" pitchFamily="34" charset="0"/>
              </a:rPr>
              <a:t>It gave the choice for patients to determine the kind of treatment they would like to get.</a:t>
            </a:r>
          </a:p>
          <a:p>
            <a:r>
              <a:rPr lang="en-GB" dirty="0">
                <a:latin typeface="Arial" panose="020B0604020202020204" pitchFamily="34" charset="0"/>
                <a:cs typeface="Arial" panose="020B0604020202020204" pitchFamily="34" charset="0"/>
              </a:rPr>
              <a:t>The Equality Act 2010 provides that nobody should be discriminated (</a:t>
            </a:r>
            <a:r>
              <a:rPr lang="en-GB" dirty="0" err="1">
                <a:latin typeface="Arial" panose="020B0604020202020204" pitchFamily="34" charset="0"/>
                <a:cs typeface="Arial" panose="020B0604020202020204" pitchFamily="34" charset="0"/>
              </a:rPr>
              <a:t>Hennekam</a:t>
            </a:r>
            <a:r>
              <a:rPr lang="en-GB" dirty="0">
                <a:latin typeface="Arial" panose="020B0604020202020204" pitchFamily="34" charset="0"/>
                <a:cs typeface="Arial" panose="020B0604020202020204" pitchFamily="34" charset="0"/>
              </a:rPr>
              <a:t> et al., 2020).</a:t>
            </a:r>
          </a:p>
        </p:txBody>
      </p:sp>
      <p:pic>
        <p:nvPicPr>
          <p:cNvPr id="4" name="Picture 3"/>
          <p:cNvPicPr>
            <a:picLocks noChangeAspect="1"/>
          </p:cNvPicPr>
          <p:nvPr/>
        </p:nvPicPr>
        <p:blipFill>
          <a:blip r:embed="rId3"/>
          <a:stretch>
            <a:fillRect/>
          </a:stretch>
        </p:blipFill>
        <p:spPr>
          <a:xfrm>
            <a:off x="0" y="1825625"/>
            <a:ext cx="4011930" cy="2814339"/>
          </a:xfrm>
          <a:prstGeom prst="rect">
            <a:avLst/>
          </a:prstGeom>
        </p:spPr>
      </p:pic>
    </p:spTree>
    <p:extLst>
      <p:ext uri="{BB962C8B-B14F-4D97-AF65-F5344CB8AC3E}">
        <p14:creationId xmlns:p14="http://schemas.microsoft.com/office/powerpoint/2010/main" val="294394033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chemeClr val="accent4">
                    <a:lumMod val="75000"/>
                  </a:schemeClr>
                </a:solidFill>
                <a:latin typeface="Arial" panose="020B0604020202020204" pitchFamily="34" charset="0"/>
                <a:cs typeface="Arial" panose="020B0604020202020204" pitchFamily="34" charset="0"/>
              </a:rPr>
              <a:t>Example of Inclusion for a Person with PTSD</a:t>
            </a:r>
          </a:p>
        </p:txBody>
      </p:sp>
      <p:sp>
        <p:nvSpPr>
          <p:cNvPr id="3" name="Content Placeholder 2"/>
          <p:cNvSpPr>
            <a:spLocks noGrp="1"/>
          </p:cNvSpPr>
          <p:nvPr>
            <p:ph idx="1"/>
          </p:nvPr>
        </p:nvSpPr>
        <p:spPr>
          <a:xfrm>
            <a:off x="4343400" y="1825625"/>
            <a:ext cx="7010400" cy="4351338"/>
          </a:xfrm>
        </p:spPr>
        <p:txBody>
          <a:bodyPr/>
          <a:lstStyle/>
          <a:p>
            <a:r>
              <a:rPr lang="en-GB" dirty="0">
                <a:latin typeface="Arial" panose="020B0604020202020204" pitchFamily="34" charset="0"/>
                <a:cs typeface="Arial" panose="020B0604020202020204" pitchFamily="34" charset="0"/>
              </a:rPr>
              <a:t>UK schools provide counsellors to support mental health for children with PTSD.</a:t>
            </a:r>
          </a:p>
          <a:p>
            <a:r>
              <a:rPr lang="en-GB" dirty="0">
                <a:latin typeface="Arial" panose="020B0604020202020204" pitchFamily="34" charset="0"/>
                <a:cs typeface="Arial" panose="020B0604020202020204" pitchFamily="34" charset="0"/>
              </a:rPr>
              <a:t>Children cannot be denied by school authorities access to education for having PTSD.</a:t>
            </a:r>
          </a:p>
        </p:txBody>
      </p:sp>
      <p:pic>
        <p:nvPicPr>
          <p:cNvPr id="5" name="Picture 4"/>
          <p:cNvPicPr>
            <a:picLocks noChangeAspect="1"/>
          </p:cNvPicPr>
          <p:nvPr/>
        </p:nvPicPr>
        <p:blipFill>
          <a:blip r:embed="rId3"/>
          <a:stretch>
            <a:fillRect/>
          </a:stretch>
        </p:blipFill>
        <p:spPr>
          <a:xfrm>
            <a:off x="600075" y="1690688"/>
            <a:ext cx="3479546" cy="2485390"/>
          </a:xfrm>
          <a:prstGeom prst="rect">
            <a:avLst/>
          </a:prstGeom>
        </p:spPr>
      </p:pic>
    </p:spTree>
    <p:extLst>
      <p:ext uri="{BB962C8B-B14F-4D97-AF65-F5344CB8AC3E}">
        <p14:creationId xmlns:p14="http://schemas.microsoft.com/office/powerpoint/2010/main" val="53531058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chemeClr val="accent4">
                    <a:lumMod val="75000"/>
                  </a:schemeClr>
                </a:solidFill>
                <a:latin typeface="Arial" panose="020B0604020202020204" pitchFamily="34" charset="0"/>
                <a:cs typeface="Arial" panose="020B0604020202020204" pitchFamily="34" charset="0"/>
              </a:rPr>
              <a:t>Recommendations</a:t>
            </a:r>
          </a:p>
        </p:txBody>
      </p:sp>
      <p:sp>
        <p:nvSpPr>
          <p:cNvPr id="3" name="Content Placeholder 2"/>
          <p:cNvSpPr>
            <a:spLocks noGrp="1"/>
          </p:cNvSpPr>
          <p:nvPr>
            <p:ph idx="1"/>
          </p:nvPr>
        </p:nvSpPr>
        <p:spPr/>
        <p:txBody>
          <a:bodyPr/>
          <a:lstStyle/>
          <a:p>
            <a:r>
              <a:rPr lang="en-GB" dirty="0">
                <a:latin typeface="Arial" panose="020B0604020202020204" pitchFamily="34" charset="0"/>
                <a:cs typeface="Arial" panose="020B0604020202020204" pitchFamily="34" charset="0"/>
              </a:rPr>
              <a:t>There should be public education on PTSD and other mental disorders.</a:t>
            </a:r>
          </a:p>
          <a:p>
            <a:r>
              <a:rPr lang="en-GB" dirty="0">
                <a:latin typeface="Arial" panose="020B0604020202020204" pitchFamily="34" charset="0"/>
                <a:cs typeface="Arial" panose="020B0604020202020204" pitchFamily="34" charset="0"/>
              </a:rPr>
              <a:t>There is a need for categorisation of mental disorders and legal provisions on how each disorder should be approached.</a:t>
            </a:r>
          </a:p>
          <a:p>
            <a:r>
              <a:rPr lang="en-GB" dirty="0">
                <a:latin typeface="Arial" panose="020B0604020202020204" pitchFamily="34" charset="0"/>
                <a:cs typeface="Arial" panose="020B0604020202020204" pitchFamily="34" charset="0"/>
              </a:rPr>
              <a:t>Children should be assessed on this mental disorder in schools.</a:t>
            </a:r>
          </a:p>
        </p:txBody>
      </p:sp>
      <p:pic>
        <p:nvPicPr>
          <p:cNvPr id="4" name="Picture 3"/>
          <p:cNvPicPr>
            <a:picLocks noChangeAspect="1"/>
          </p:cNvPicPr>
          <p:nvPr/>
        </p:nvPicPr>
        <p:blipFill>
          <a:blip r:embed="rId3"/>
          <a:stretch>
            <a:fillRect/>
          </a:stretch>
        </p:blipFill>
        <p:spPr>
          <a:xfrm>
            <a:off x="2491740" y="4257674"/>
            <a:ext cx="4879657" cy="2541815"/>
          </a:xfrm>
          <a:prstGeom prst="rect">
            <a:avLst/>
          </a:prstGeom>
        </p:spPr>
      </p:pic>
    </p:spTree>
    <p:extLst>
      <p:ext uri="{BB962C8B-B14F-4D97-AF65-F5344CB8AC3E}">
        <p14:creationId xmlns:p14="http://schemas.microsoft.com/office/powerpoint/2010/main" val="71815254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GB" dirty="0">
                <a:latin typeface="Arial" panose="020B0604020202020204" pitchFamily="34" charset="0"/>
                <a:cs typeface="Arial" panose="020B0604020202020204" pitchFamily="34" charset="0"/>
              </a:rPr>
              <a:t>PTSD patients in the UK get significant support and are included in services.</a:t>
            </a:r>
          </a:p>
          <a:p>
            <a:r>
              <a:rPr lang="en-GB" dirty="0">
                <a:latin typeface="Arial" panose="020B0604020202020204" pitchFamily="34" charset="0"/>
                <a:cs typeface="Arial" panose="020B0604020202020204" pitchFamily="34" charset="0"/>
              </a:rPr>
              <a:t>The government has been changing mental health legislations to improve services to PTSD patients.</a:t>
            </a:r>
          </a:p>
          <a:p>
            <a:r>
              <a:rPr lang="en-GB" dirty="0">
                <a:latin typeface="Arial" panose="020B0604020202020204" pitchFamily="34" charset="0"/>
                <a:cs typeface="Arial" panose="020B0604020202020204" pitchFamily="34" charset="0"/>
              </a:rPr>
              <a:t>Moreover, the review of the existing legislations cannot be ignored as they improve mental health provision for the people that have mental disorders including PTSD.</a:t>
            </a:r>
          </a:p>
        </p:txBody>
      </p:sp>
      <p:pic>
        <p:nvPicPr>
          <p:cNvPr id="4" name="Picture 3"/>
          <p:cNvPicPr>
            <a:picLocks noChangeAspect="1"/>
          </p:cNvPicPr>
          <p:nvPr/>
        </p:nvPicPr>
        <p:blipFill>
          <a:blip r:embed="rId3"/>
          <a:stretch>
            <a:fillRect/>
          </a:stretch>
        </p:blipFill>
        <p:spPr>
          <a:xfrm>
            <a:off x="4044314" y="81564"/>
            <a:ext cx="3613785" cy="1675482"/>
          </a:xfrm>
          <a:prstGeom prst="rect">
            <a:avLst/>
          </a:prstGeom>
        </p:spPr>
      </p:pic>
    </p:spTree>
    <p:extLst>
      <p:ext uri="{BB962C8B-B14F-4D97-AF65-F5344CB8AC3E}">
        <p14:creationId xmlns:p14="http://schemas.microsoft.com/office/powerpoint/2010/main" val="230853476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891540"/>
          </a:xfrm>
        </p:spPr>
        <p:txBody>
          <a:bodyPr/>
          <a:lstStyle/>
          <a:p>
            <a:r>
              <a:rPr lang="en-GB" dirty="0">
                <a:solidFill>
                  <a:schemeClr val="accent4">
                    <a:lumMod val="75000"/>
                  </a:schemeClr>
                </a:solidFill>
                <a:latin typeface="Arial" panose="020B0604020202020204" pitchFamily="34" charset="0"/>
                <a:cs typeface="Arial" panose="020B0604020202020204" pitchFamily="34" charset="0"/>
              </a:rPr>
              <a:t>References</a:t>
            </a:r>
          </a:p>
        </p:txBody>
      </p:sp>
      <p:sp>
        <p:nvSpPr>
          <p:cNvPr id="3" name="Content Placeholder 2"/>
          <p:cNvSpPr>
            <a:spLocks noGrp="1"/>
          </p:cNvSpPr>
          <p:nvPr>
            <p:ph idx="1"/>
          </p:nvPr>
        </p:nvSpPr>
        <p:spPr>
          <a:xfrm>
            <a:off x="838200" y="891542"/>
            <a:ext cx="11140440" cy="5966458"/>
          </a:xfrm>
        </p:spPr>
        <p:txBody>
          <a:bodyPr>
            <a:normAutofit fontScale="70000" lnSpcReduction="20000"/>
          </a:bodyPr>
          <a:lstStyle/>
          <a:p>
            <a:r>
              <a:rPr lang="en-GB" dirty="0" err="1">
                <a:latin typeface="Arial" panose="020B0604020202020204" pitchFamily="34" charset="0"/>
                <a:cs typeface="Arial" panose="020B0604020202020204" pitchFamily="34" charset="0"/>
              </a:rPr>
              <a:t>Barican</a:t>
            </a:r>
            <a:r>
              <a:rPr lang="en-GB" dirty="0">
                <a:latin typeface="Arial" panose="020B0604020202020204" pitchFamily="34" charset="0"/>
                <a:cs typeface="Arial" panose="020B0604020202020204" pitchFamily="34" charset="0"/>
              </a:rPr>
              <a:t>, J. L., Yung, D., Schwartz, C., </a:t>
            </a:r>
            <a:r>
              <a:rPr lang="en-GB" dirty="0" err="1">
                <a:latin typeface="Arial" panose="020B0604020202020204" pitchFamily="34" charset="0"/>
                <a:cs typeface="Arial" panose="020B0604020202020204" pitchFamily="34" charset="0"/>
              </a:rPr>
              <a:t>Zheng</a:t>
            </a:r>
            <a:r>
              <a:rPr lang="en-GB" dirty="0">
                <a:latin typeface="Arial" panose="020B0604020202020204" pitchFamily="34" charset="0"/>
                <a:cs typeface="Arial" panose="020B0604020202020204" pitchFamily="34" charset="0"/>
              </a:rPr>
              <a:t>, Y., </a:t>
            </a:r>
            <a:r>
              <a:rPr lang="en-GB" dirty="0" err="1">
                <a:latin typeface="Arial" panose="020B0604020202020204" pitchFamily="34" charset="0"/>
                <a:cs typeface="Arial" panose="020B0604020202020204" pitchFamily="34" charset="0"/>
              </a:rPr>
              <a:t>Georgiades</a:t>
            </a:r>
            <a:r>
              <a:rPr lang="en-GB" dirty="0">
                <a:latin typeface="Arial" panose="020B0604020202020204" pitchFamily="34" charset="0"/>
                <a:cs typeface="Arial" panose="020B0604020202020204" pitchFamily="34" charset="0"/>
              </a:rPr>
              <a:t>, K., &amp; Waddell, C. (2022). Prevalence of childhood mental disorders in high-income countries: a systematic review and meta-analysis to inform policymaking. </a:t>
            </a:r>
            <a:r>
              <a:rPr lang="en-US" i="1" dirty="0">
                <a:latin typeface="Arial" panose="020B0604020202020204" pitchFamily="34" charset="0"/>
                <a:cs typeface="Arial" panose="020B0604020202020204" pitchFamily="34" charset="0"/>
              </a:rPr>
              <a:t>BMJ </a:t>
            </a:r>
            <a:r>
              <a:rPr lang="en-US" i="1" dirty="0" err="1">
                <a:latin typeface="Arial" panose="020B0604020202020204" pitchFamily="34" charset="0"/>
                <a:cs typeface="Arial" panose="020B0604020202020204" pitchFamily="34" charset="0"/>
              </a:rPr>
              <a:t>Ment</a:t>
            </a:r>
            <a:r>
              <a:rPr lang="en-US" i="1" dirty="0">
                <a:latin typeface="Arial" panose="020B0604020202020204" pitchFamily="34" charset="0"/>
                <a:cs typeface="Arial" panose="020B0604020202020204" pitchFamily="34" charset="0"/>
              </a:rPr>
              <a:t> Health</a:t>
            </a:r>
            <a:r>
              <a:rPr lang="en-US" dirty="0">
                <a:latin typeface="Arial" panose="020B0604020202020204" pitchFamily="34" charset="0"/>
                <a:cs typeface="Arial" panose="020B0604020202020204" pitchFamily="34" charset="0"/>
              </a:rPr>
              <a:t>, </a:t>
            </a:r>
            <a:r>
              <a:rPr lang="en-US" i="1" dirty="0">
                <a:latin typeface="Arial" panose="020B0604020202020204" pitchFamily="34" charset="0"/>
                <a:cs typeface="Arial" panose="020B0604020202020204" pitchFamily="34" charset="0"/>
              </a:rPr>
              <a:t>25</a:t>
            </a:r>
            <a:r>
              <a:rPr lang="en-US" dirty="0">
                <a:latin typeface="Arial" panose="020B0604020202020204" pitchFamily="34" charset="0"/>
                <a:cs typeface="Arial" panose="020B0604020202020204" pitchFamily="34" charset="0"/>
              </a:rPr>
              <a:t>(1), 36-44.</a:t>
            </a:r>
          </a:p>
          <a:p>
            <a:r>
              <a:rPr lang="en-GB" dirty="0" err="1">
                <a:latin typeface="Arial" panose="020B0604020202020204" pitchFamily="34" charset="0"/>
                <a:cs typeface="Arial" panose="020B0604020202020204" pitchFamily="34" charset="0"/>
              </a:rPr>
              <a:t>Eastoe</a:t>
            </a:r>
            <a:r>
              <a:rPr lang="en-GB" dirty="0">
                <a:latin typeface="Arial" panose="020B0604020202020204" pitchFamily="34" charset="0"/>
                <a:cs typeface="Arial" panose="020B0604020202020204" pitchFamily="34" charset="0"/>
              </a:rPr>
              <a:t>, S. (2020). </a:t>
            </a:r>
            <a:r>
              <a:rPr lang="en-US" i="1" dirty="0">
                <a:latin typeface="Arial" panose="020B0604020202020204" pitchFamily="34" charset="0"/>
                <a:cs typeface="Arial" panose="020B0604020202020204" pitchFamily="34" charset="0"/>
              </a:rPr>
              <a:t>Idiocy, imbecility and insanity in Victorian society: </a:t>
            </a:r>
            <a:r>
              <a:rPr lang="en-US" i="1" dirty="0" err="1">
                <a:latin typeface="Arial" panose="020B0604020202020204" pitchFamily="34" charset="0"/>
                <a:cs typeface="Arial" panose="020B0604020202020204" pitchFamily="34" charset="0"/>
              </a:rPr>
              <a:t>Caterham</a:t>
            </a:r>
            <a:r>
              <a:rPr lang="en-US" i="1" dirty="0">
                <a:latin typeface="Arial" panose="020B0604020202020204" pitchFamily="34" charset="0"/>
                <a:cs typeface="Arial" panose="020B0604020202020204" pitchFamily="34" charset="0"/>
              </a:rPr>
              <a:t> Asylum, 1867-1911</a:t>
            </a:r>
            <a:r>
              <a:rPr lang="en-US" dirty="0">
                <a:latin typeface="Arial" panose="020B0604020202020204" pitchFamily="34" charset="0"/>
                <a:cs typeface="Arial" panose="020B0604020202020204" pitchFamily="34" charset="0"/>
              </a:rPr>
              <a:t>. London: </a:t>
            </a:r>
            <a:r>
              <a:rPr lang="en-US" dirty="0" err="1">
                <a:latin typeface="Arial" panose="020B0604020202020204" pitchFamily="34" charset="0"/>
                <a:cs typeface="Arial" panose="020B0604020202020204" pitchFamily="34" charset="0"/>
              </a:rPr>
              <a:t>palgrave</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macmillan</a:t>
            </a:r>
            <a:r>
              <a:rPr lang="en-US" dirty="0">
                <a:latin typeface="Arial" panose="020B0604020202020204" pitchFamily="34" charset="0"/>
                <a:cs typeface="Arial" panose="020B0604020202020204" pitchFamily="34" charset="0"/>
              </a:rPr>
              <a:t>.</a:t>
            </a:r>
          </a:p>
          <a:p>
            <a:r>
              <a:rPr lang="en-GB" dirty="0" err="1">
                <a:latin typeface="Arial" panose="020B0604020202020204" pitchFamily="34" charset="0"/>
                <a:cs typeface="Arial" panose="020B0604020202020204" pitchFamily="34" charset="0"/>
              </a:rPr>
              <a:t>Hennekam</a:t>
            </a:r>
            <a:r>
              <a:rPr lang="en-GB" dirty="0">
                <a:latin typeface="Arial" panose="020B0604020202020204" pitchFamily="34" charset="0"/>
                <a:cs typeface="Arial" panose="020B0604020202020204" pitchFamily="34" charset="0"/>
              </a:rPr>
              <a:t>, S., Richard, S., &amp; </a:t>
            </a:r>
            <a:r>
              <a:rPr lang="en-GB" dirty="0" err="1">
                <a:latin typeface="Arial" panose="020B0604020202020204" pitchFamily="34" charset="0"/>
                <a:cs typeface="Arial" panose="020B0604020202020204" pitchFamily="34" charset="0"/>
              </a:rPr>
              <a:t>Grima</a:t>
            </a:r>
            <a:r>
              <a:rPr lang="en-GB" dirty="0">
                <a:latin typeface="Arial" panose="020B0604020202020204" pitchFamily="34" charset="0"/>
                <a:cs typeface="Arial" panose="020B0604020202020204" pitchFamily="34" charset="0"/>
              </a:rPr>
              <a:t>, F. (2020). Coping with mental health conditions at work and its impact on self-perceived job performance. </a:t>
            </a:r>
            <a:r>
              <a:rPr lang="en-US" i="1" dirty="0">
                <a:latin typeface="Arial" panose="020B0604020202020204" pitchFamily="34" charset="0"/>
                <a:cs typeface="Arial" panose="020B0604020202020204" pitchFamily="34" charset="0"/>
              </a:rPr>
              <a:t>Employee Relations: The International Journal</a:t>
            </a:r>
            <a:r>
              <a:rPr lang="en-US" dirty="0">
                <a:latin typeface="Arial" panose="020B0604020202020204" pitchFamily="34" charset="0"/>
                <a:cs typeface="Arial" panose="020B0604020202020204" pitchFamily="34" charset="0"/>
              </a:rPr>
              <a:t>, </a:t>
            </a:r>
            <a:r>
              <a:rPr lang="en-US" i="1" dirty="0">
                <a:latin typeface="Arial" panose="020B0604020202020204" pitchFamily="34" charset="0"/>
                <a:cs typeface="Arial" panose="020B0604020202020204" pitchFamily="34" charset="0"/>
              </a:rPr>
              <a:t>42</a:t>
            </a:r>
            <a:r>
              <a:rPr lang="en-US" dirty="0">
                <a:latin typeface="Arial" panose="020B0604020202020204" pitchFamily="34" charset="0"/>
                <a:cs typeface="Arial" panose="020B0604020202020204" pitchFamily="34" charset="0"/>
              </a:rPr>
              <a:t>(3), 626-645.</a:t>
            </a:r>
          </a:p>
          <a:p>
            <a:r>
              <a:rPr lang="en-GB" dirty="0">
                <a:latin typeface="Arial" panose="020B0604020202020204" pitchFamily="34" charset="0"/>
                <a:cs typeface="Arial" panose="020B0604020202020204" pitchFamily="34" charset="0"/>
              </a:rPr>
              <a:t>Kim, T. D., Lee, S., &amp; Yoon, S. (2020). Inflammation in post-traumatic stress disorder (PTSD): a review of potential correlates of PTSD with a neurological perspective. </a:t>
            </a:r>
            <a:r>
              <a:rPr lang="en-US" i="1" dirty="0">
                <a:latin typeface="Arial" panose="020B0604020202020204" pitchFamily="34" charset="0"/>
                <a:cs typeface="Arial" panose="020B0604020202020204" pitchFamily="34" charset="0"/>
              </a:rPr>
              <a:t>Antioxidants</a:t>
            </a:r>
            <a:r>
              <a:rPr lang="en-US" dirty="0">
                <a:latin typeface="Arial" panose="020B0604020202020204" pitchFamily="34" charset="0"/>
                <a:cs typeface="Arial" panose="020B0604020202020204" pitchFamily="34" charset="0"/>
              </a:rPr>
              <a:t>, </a:t>
            </a:r>
            <a:r>
              <a:rPr lang="en-US" i="1" dirty="0">
                <a:latin typeface="Arial" panose="020B0604020202020204" pitchFamily="34" charset="0"/>
                <a:cs typeface="Arial" panose="020B0604020202020204" pitchFamily="34" charset="0"/>
              </a:rPr>
              <a:t>9</a:t>
            </a:r>
            <a:r>
              <a:rPr lang="en-US" dirty="0">
                <a:latin typeface="Arial" panose="020B0604020202020204" pitchFamily="34" charset="0"/>
                <a:cs typeface="Arial" panose="020B0604020202020204" pitchFamily="34" charset="0"/>
              </a:rPr>
              <a:t>(2), 107.</a:t>
            </a:r>
          </a:p>
          <a:p>
            <a:r>
              <a:rPr lang="en-GB" dirty="0">
                <a:latin typeface="Arial" panose="020B0604020202020204" pitchFamily="34" charset="0"/>
                <a:cs typeface="Arial" panose="020B0604020202020204" pitchFamily="34" charset="0"/>
              </a:rPr>
              <a:t>PTSD UK, (2024). Post Traumatic Stress Disorder stats and figures. Available at https://ptsduk.org/ptsd-stats/#:~:text=4%20in%20100%20people%20in,population%20in%20this%20age%20range).</a:t>
            </a:r>
            <a:endParaRPr lang="en-US" dirty="0">
              <a:latin typeface="Arial" panose="020B0604020202020204" pitchFamily="34" charset="0"/>
              <a:cs typeface="Arial" panose="020B0604020202020204" pitchFamily="34" charset="0"/>
            </a:endParaRPr>
          </a:p>
          <a:p>
            <a:r>
              <a:rPr lang="en-GB" dirty="0" err="1">
                <a:latin typeface="Arial" panose="020B0604020202020204" pitchFamily="34" charset="0"/>
                <a:cs typeface="Arial" panose="020B0604020202020204" pitchFamily="34" charset="0"/>
              </a:rPr>
              <a:t>Sugiura</a:t>
            </a:r>
            <a:r>
              <a:rPr lang="en-GB" dirty="0">
                <a:latin typeface="Arial" panose="020B0604020202020204" pitchFamily="34" charset="0"/>
                <a:cs typeface="Arial" panose="020B0604020202020204" pitchFamily="34" charset="0"/>
              </a:rPr>
              <a:t>, K., </a:t>
            </a:r>
            <a:r>
              <a:rPr lang="en-GB" dirty="0" err="1">
                <a:latin typeface="Arial" panose="020B0604020202020204" pitchFamily="34" charset="0"/>
                <a:cs typeface="Arial" panose="020B0604020202020204" pitchFamily="34" charset="0"/>
              </a:rPr>
              <a:t>Mahomed</a:t>
            </a:r>
            <a:r>
              <a:rPr lang="en-GB" dirty="0">
                <a:latin typeface="Arial" panose="020B0604020202020204" pitchFamily="34" charset="0"/>
                <a:cs typeface="Arial" panose="020B0604020202020204" pitchFamily="34" charset="0"/>
              </a:rPr>
              <a:t>, F., </a:t>
            </a:r>
            <a:r>
              <a:rPr lang="en-GB" dirty="0" err="1">
                <a:latin typeface="Arial" panose="020B0604020202020204" pitchFamily="34" charset="0"/>
                <a:cs typeface="Arial" panose="020B0604020202020204" pitchFamily="34" charset="0"/>
              </a:rPr>
              <a:t>Saxena</a:t>
            </a:r>
            <a:r>
              <a:rPr lang="en-GB" dirty="0">
                <a:latin typeface="Arial" panose="020B0604020202020204" pitchFamily="34" charset="0"/>
                <a:cs typeface="Arial" panose="020B0604020202020204" pitchFamily="34" charset="0"/>
              </a:rPr>
              <a:t>, S., &amp; Patel, V. (2020). An end to coercion: rights and decision-making in mental health care. </a:t>
            </a:r>
            <a:r>
              <a:rPr lang="en-US" i="1" dirty="0">
                <a:latin typeface="Arial" panose="020B0604020202020204" pitchFamily="34" charset="0"/>
                <a:cs typeface="Arial" panose="020B0604020202020204" pitchFamily="34" charset="0"/>
              </a:rPr>
              <a:t>Bulletin of the World Health Organization</a:t>
            </a:r>
            <a:r>
              <a:rPr lang="en-US" dirty="0">
                <a:latin typeface="Arial" panose="020B0604020202020204" pitchFamily="34" charset="0"/>
                <a:cs typeface="Arial" panose="020B0604020202020204" pitchFamily="34" charset="0"/>
              </a:rPr>
              <a:t>, </a:t>
            </a:r>
            <a:r>
              <a:rPr lang="en-US" i="1" dirty="0">
                <a:latin typeface="Arial" panose="020B0604020202020204" pitchFamily="34" charset="0"/>
                <a:cs typeface="Arial" panose="020B0604020202020204" pitchFamily="34" charset="0"/>
              </a:rPr>
              <a:t>98</a:t>
            </a:r>
            <a:r>
              <a:rPr lang="en-US" dirty="0">
                <a:latin typeface="Arial" panose="020B0604020202020204" pitchFamily="34" charset="0"/>
                <a:cs typeface="Arial" panose="020B0604020202020204" pitchFamily="34" charset="0"/>
              </a:rPr>
              <a:t>(1), 52.</a:t>
            </a:r>
          </a:p>
          <a:p>
            <a:r>
              <a:rPr lang="en-GB" dirty="0">
                <a:latin typeface="Arial" panose="020B0604020202020204" pitchFamily="34" charset="0"/>
                <a:cs typeface="Arial" panose="020B0604020202020204" pitchFamily="34" charset="0"/>
              </a:rPr>
              <a:t>WHO. (2021). </a:t>
            </a:r>
            <a:r>
              <a:rPr lang="en-GB" i="1" dirty="0">
                <a:latin typeface="Arial" panose="020B0604020202020204" pitchFamily="34" charset="0"/>
                <a:cs typeface="Arial" panose="020B0604020202020204" pitchFamily="34" charset="0"/>
              </a:rPr>
              <a:t>Mental health: strengthening our response</a:t>
            </a:r>
            <a:r>
              <a:rPr lang="en-GB" dirty="0">
                <a:latin typeface="Arial" panose="020B0604020202020204" pitchFamily="34" charset="0"/>
                <a:cs typeface="Arial" panose="020B0604020202020204" pitchFamily="34" charset="0"/>
              </a:rPr>
              <a:t>. World Health Organization. Available at https://www.who.int/news-room/fact-sheets/detail/mental-health-strengthening-ourresponse#:~:text=Mental%20health%20is%20a%20state,to%20his%20or%20her</a:t>
            </a:r>
            <a:br>
              <a:rPr lang="en-GB" dirty="0">
                <a:latin typeface="Arial" panose="020B0604020202020204" pitchFamily="34" charset="0"/>
                <a:cs typeface="Arial" panose="020B0604020202020204" pitchFamily="34" charset="0"/>
              </a:rPr>
            </a:br>
            <a:r>
              <a:rPr lang="en-GB" dirty="0">
                <a:latin typeface="Arial" panose="020B0604020202020204" pitchFamily="34" charset="0"/>
                <a:cs typeface="Arial" panose="020B0604020202020204" pitchFamily="34" charset="0"/>
              </a:rPr>
              <a:t>%20community</a:t>
            </a: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0558463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362</TotalTime>
  <Words>1705</Words>
  <Application>Microsoft Office PowerPoint</Application>
  <PresentationFormat>Widescreen</PresentationFormat>
  <Paragraphs>84</Paragraphs>
  <Slides>13</Slides>
  <Notes>12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13</vt:i4>
      </vt:variant>
    </vt:vector>
  </HeadingPairs>
  <TitlesOfParts>
    <vt:vector size="19" baseType="lpstr">
      <vt:lpstr>Arial</vt:lpstr>
      <vt:lpstr>Calibri</vt:lpstr>
      <vt:lpstr>Calibri Light</vt:lpstr>
      <vt:lpstr>Trebuchet MS</vt:lpstr>
      <vt:lpstr>Wingdings</vt:lpstr>
      <vt:lpstr>Office Theme</vt:lpstr>
      <vt:lpstr>Mental Disorders and Psychopathology</vt:lpstr>
      <vt:lpstr>Introduction</vt:lpstr>
      <vt:lpstr>Mental Health and PTSD</vt:lpstr>
      <vt:lpstr>Historical Context of Mental Health Provision in the UK</vt:lpstr>
      <vt:lpstr>Historical Context of Mental Health Provision in the UK</vt:lpstr>
      <vt:lpstr>Historical Context of Mental Health Provision in the UK</vt:lpstr>
      <vt:lpstr>Changes have Occurred in UK Mental Health Legislation</vt:lpstr>
      <vt:lpstr>Changes have Occurred in UK Mental Health Legislation</vt:lpstr>
      <vt:lpstr>Changes have Occurred in UK Mental Health Legislation</vt:lpstr>
      <vt:lpstr>Example of Inclusion for a Person with PTSD</vt:lpstr>
      <vt:lpstr>Recommendations</vt:lpstr>
      <vt:lpstr>PowerPoint Presentation</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Mental Disorders and Psychopathology</dc:title>
  <dc:creator/>
  <cp:lastModifiedBy>Marilena Anghel</cp:lastModifiedBy>
  <cp:revision>30</cp:revision>
  <dcterms:created xsi:type="dcterms:W3CDTF">2024-04-02T09:29:46Z</dcterms:created>
  <dcterms:modified xsi:type="dcterms:W3CDTF">2024-04-05T13:07:43Z</dcterms:modified>
</cp:coreProperties>
</file>