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8" r:id="rId3"/>
    <p:sldId id="264" r:id="rId4"/>
    <p:sldId id="257" r:id="rId5"/>
    <p:sldId id="271" r:id="rId6"/>
    <p:sldId id="272" r:id="rId7"/>
    <p:sldId id="269" r:id="rId8"/>
    <p:sldId id="266" r:id="rId9"/>
    <p:sldId id="276" r:id="rId10"/>
    <p:sldId id="270" r:id="rId11"/>
    <p:sldId id="277" r:id="rId12"/>
    <p:sldId id="262" r:id="rId13"/>
    <p:sldId id="273" r:id="rId14"/>
    <p:sldId id="279" r:id="rId15"/>
    <p:sldId id="274" r:id="rId16"/>
    <p:sldId id="275" r:id="rId17"/>
    <p:sldId id="263" r:id="rId18"/>
    <p:sldId id="265" r:id="rId19"/>
    <p:sldId id="26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4F30B4-F113-4101-A5B4-4A3E25706B65}" v="15" dt="2025-03-17T11:37:16.2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58" autoAdjust="0"/>
    <p:restoredTop sz="94660"/>
  </p:normalViewPr>
  <p:slideViewPr>
    <p:cSldViewPr snapToGrid="0">
      <p:cViewPr varScale="1">
        <p:scale>
          <a:sx n="84" d="100"/>
          <a:sy n="84" d="100"/>
        </p:scale>
        <p:origin x="39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FD0957-B3EA-1349-B491-D44E528BEFAC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34C76E-02FF-4445-8B4F-3FB759E9A4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459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34C76E-02FF-4445-8B4F-3FB759E9A48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758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34C76E-02FF-4445-8B4F-3FB759E9A48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551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Confined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34C76E-02FF-4445-8B4F-3FB759E9A48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826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72240-68E3-5404-3541-C5C0684B1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F337BD-1113-50AE-83CE-CF7BA41B80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B075B-7905-171C-D70D-06276A54F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8F6171-4952-7956-A534-559A55021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9EABD8-5D60-6E4E-4BD9-9940D7EF4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95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F3363-1E05-07A1-CA59-5057BE291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31F89-4D8F-A35A-6C79-14F7746A9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33469-AFF1-8EAE-6466-D798D5BF2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EF61F-BF18-3921-AB02-832DD6161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563D1-A627-A39D-6B9D-47D10C0C9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031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F6E14-B46F-2260-69F0-4633A028C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DE50DC-B3D4-0018-DDF7-5627888FAE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AFB16-DDB5-1F9B-7556-B2A5BD1B7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09C5F-7B53-514F-711B-F2F600FA0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BAC7EB-059B-39FE-9518-07DBEBD70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929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AACBC-5F3C-1A84-24C3-89AB97CD7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4CADD-51E0-CEB7-6CA1-6F1DBC3FCE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0D531B-11DF-0DDC-4EEE-B3F111B2F1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E13AF4-2773-52C6-CD01-3414BFE11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E64F4-0489-C70A-4B3B-639E180AD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C89414-8E22-A4DF-6F3D-78422F103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66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23EDD-3125-67E6-BDE6-540298E62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5CF4A-9053-E50C-D6EC-44EDBDFC6B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CC51F8-E11C-9B74-A46E-30DC01D909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0C8087-FDB1-C467-CFCC-18E27BC121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51CF8B-5A20-7D5F-4107-44BE44CC4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F7575B-E932-6889-3667-AE7228DB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AB4C00-507B-E811-D41C-2055D0A05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C7A9B5-1FE3-AD60-8C32-A9315A849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114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05FB2-1A0D-14CC-6A17-C638A7F67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BEB73C-EDFB-FDE5-7552-1C1DBEAA3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C49B74-16D8-513E-EE32-CAC83EED4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5F35A8-325A-1957-B261-35C170309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825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B8FF6D-CF4E-B4CB-96E9-A6F8151EB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87F3D8-D181-8A33-EC4C-504811AE6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E2C4C-9423-C91E-E6E3-602AA0C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78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C0121-95C5-5802-1D97-33336DFFD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04EE4-05D8-1E0B-40B1-65E913952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D20927-E8E9-5696-2408-4DE4A4B568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5B0ED8-7A65-AAB4-8BBC-A27ED5F62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691AB9-01AD-FB62-4461-FBDB17431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09A359-6221-A779-F89B-E91AA81F5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735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13DAD-91E8-BDFD-A9B7-6F5436967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7909BA-CE33-5DCE-0C63-2F3B1F756D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27A8BD-2E6E-927B-E54F-C6DDD96BF2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EC36A6-32BA-9109-9B07-4C7CC8879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4A4238-8F4B-5216-4867-A14D60D95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6ADA9-509D-F048-EEF7-959FB84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073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721AC-D4D9-4B68-3D82-F09BF2D3B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DFA1E5-03DF-9BBA-6B9A-C36E130BD1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84B91-8095-8460-E86C-2339C0884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66FBA-9ACF-6E58-FBC5-6DD55EDDE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15FCD-EA01-CC74-51A1-A0E219598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681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625348-55E2-8AF8-2733-BBE9F56859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2E3741-435E-5908-F507-811DEBB043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F71AD7-C03E-93A1-A7CE-AED63971A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3A40CE-A4A1-D3FE-A5C5-AFAE715F0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79C8E-DF65-EC2F-F003-A6ABA87A8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46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44EB49-58B1-C5A7-A8AC-935B9A39F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DDEBF-689C-D663-4A7B-777A12A644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4E78D-084F-0011-62C0-6A2B8AD138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7B6D79-6BBB-4F77-BBA3-527C84BE434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5D0191-8ACE-99C3-4A6E-47634D2CDB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A8816-A1C3-1875-78E7-7ED6EB44A8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60A7D7-67C5-49D3-B602-D3FF23C7D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224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lemonde.fr/en/international/article/2024/10/08/gaza-s-students-and-children-don-t-have-access-to-education_6728632_4.html?utm_source=chatgpt.com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core.unesco.org/en/project/727YEM1000" TargetMode="External"/><Relationship Id="rId3" Type="http://schemas.openxmlformats.org/officeDocument/2006/relationships/hyperlink" Target="https://www.qatarliving.com/forum/news/qatar-unveils-massive-qr-2102bn-budget-2025" TargetMode="External"/><Relationship Id="rId7" Type="http://schemas.openxmlformats.org/officeDocument/2006/relationships/hyperlink" Target="https://syrianobserver.com/society/peoples-assembly-approves-draft-budget-law-2025.html" TargetMode="External"/><Relationship Id="rId2" Type="http://schemas.openxmlformats.org/officeDocument/2006/relationships/hyperlink" Target="https://mof.gov.ae/federal-budget-2025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km.fi/en/-/eur-8.45-billion-budget-proposal-for-the-ministry-of-education-and-culture-for-2025" TargetMode="External"/><Relationship Id="rId5" Type="http://schemas.openxmlformats.org/officeDocument/2006/relationships/hyperlink" Target="https://www.government.se/articles/2024/09/the-budget-for-2025-in-five-minutes/" TargetMode="External"/><Relationship Id="rId4" Type="http://schemas.openxmlformats.org/officeDocument/2006/relationships/hyperlink" Target="https://explore-education-statistics.service.gov.uk/find-statistics/school-funding-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225647-034D-68EC-21D1-07564C894DAA}"/>
              </a:ext>
            </a:extLst>
          </p:cNvPr>
          <p:cNvSpPr txBox="1"/>
          <p:nvPr/>
        </p:nvSpPr>
        <p:spPr>
          <a:xfrm>
            <a:off x="638882" y="639193"/>
            <a:ext cx="3571810" cy="357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Education for Sustainable Development: Middle East and Global South as an example.</a:t>
            </a:r>
            <a:endParaRPr lang="en-US" sz="3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ook with a tree growing out of it&#10;&#10;AI-generated content may be incorrect.">
            <a:extLst>
              <a:ext uri="{FF2B5EF4-FFF2-40B4-BE49-F238E27FC236}">
                <a16:creationId xmlns:a16="http://schemas.microsoft.com/office/drawing/2014/main" id="{45A78A13-DC2A-9BBA-639C-F1282CFC7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034461"/>
            <a:ext cx="7214616" cy="4761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36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C4A497-04E9-7377-03A7-85AA425F7CB7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are your thoughts on our current progress with ESD?</a:t>
            </a:r>
          </a:p>
        </p:txBody>
      </p:sp>
      <p:sp>
        <p:nvSpPr>
          <p:cNvPr id="9227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0" name="Picture 4" descr="Image result for thoughts sdgs 4">
            <a:extLst>
              <a:ext uri="{FF2B5EF4-FFF2-40B4-BE49-F238E27FC236}">
                <a16:creationId xmlns:a16="http://schemas.microsoft.com/office/drawing/2014/main" id="{F3797CB2-852B-9ED4-1AC1-61AFE6374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1664" y="2633472"/>
            <a:ext cx="9825624" cy="358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605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B54EE5-B368-5BF7-A31A-D4A89DDD97E4}"/>
              </a:ext>
            </a:extLst>
          </p:cNvPr>
          <p:cNvSpPr txBox="1"/>
          <p:nvPr/>
        </p:nvSpPr>
        <p:spPr>
          <a:xfrm>
            <a:off x="304800" y="1066800"/>
            <a:ext cx="6607155" cy="5110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Discussion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How does education funding influence sustainable development in</a:t>
            </a:r>
            <a:r>
              <a:rPr lang="en-GB" sz="2800" dirty="0"/>
              <a:t> both</a:t>
            </a:r>
            <a:r>
              <a:rPr lang="en-US" sz="2800" dirty="0"/>
              <a:t> well-resourced and underfunded regions?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" name="Picture 1" descr="A hand holding a red sign&#10;&#10;AI-generated content may be incorrect.">
            <a:extLst>
              <a:ext uri="{FF2B5EF4-FFF2-40B4-BE49-F238E27FC236}">
                <a16:creationId xmlns:a16="http://schemas.microsoft.com/office/drawing/2014/main" id="{5658A8AE-5D1F-28FB-8098-C3613BC2CA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03" r="17677" b="-1"/>
          <a:stretch/>
        </p:blipFill>
        <p:spPr>
          <a:xfrm>
            <a:off x="6860840" y="758513"/>
            <a:ext cx="4636318" cy="487555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0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5250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corporating missing digital elements in formal education in India">
            <a:extLst>
              <a:ext uri="{FF2B5EF4-FFF2-40B4-BE49-F238E27FC236}">
                <a16:creationId xmlns:a16="http://schemas.microsoft.com/office/drawing/2014/main" id="{F26310DA-FE97-2CEC-70AA-E81A68197D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0" r="10121"/>
          <a:stretch/>
        </p:blipFill>
        <p:spPr bwMode="auto">
          <a:xfrm>
            <a:off x="0" y="0"/>
            <a:ext cx="966965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Rectangle 103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410B1A-C215-6321-1DBE-0B11429EC08A}"/>
              </a:ext>
            </a:extLst>
          </p:cNvPr>
          <p:cNvSpPr txBox="1"/>
          <p:nvPr/>
        </p:nvSpPr>
        <p:spPr>
          <a:xfrm>
            <a:off x="8366762" y="195414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Education is a key driver of sustainable development, empowering individuals with the skills and knowledge to address global challenges.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11961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sdg4 funding">
            <a:extLst>
              <a:ext uri="{FF2B5EF4-FFF2-40B4-BE49-F238E27FC236}">
                <a16:creationId xmlns:a16="http://schemas.microsoft.com/office/drawing/2014/main" id="{094BE53F-ECF6-76E3-C0BD-109E8163F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1115" y="918640"/>
            <a:ext cx="3790194" cy="458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50D321-5217-8CAC-E43B-6A359D6B32F9}"/>
              </a:ext>
            </a:extLst>
          </p:cNvPr>
          <p:cNvSpPr txBox="1"/>
          <p:nvPr/>
        </p:nvSpPr>
        <p:spPr>
          <a:xfrm>
            <a:off x="5325989" y="1601668"/>
            <a:ext cx="5754896" cy="319746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b="1" dirty="0"/>
              <a:t>SDG 4 and Funding</a:t>
            </a:r>
            <a:r>
              <a:rPr lang="en-US" sz="3000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Ensuring Quality Education for All Sustainable Development Goal 4 (SDG 4) aims to "ensure inclusive and equitable quality education and promote lifelong learning opportunities for all" by 2030.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Achieving this goal requires significant financial investment from governments, international donors, and private sector partners.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392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Image result for gdp">
            <a:extLst>
              <a:ext uri="{FF2B5EF4-FFF2-40B4-BE49-F238E27FC236}">
                <a16:creationId xmlns:a16="http://schemas.microsoft.com/office/drawing/2014/main" id="{B5499688-6C84-1E16-8657-933775B302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8130" y="1750349"/>
            <a:ext cx="3876165" cy="292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6E6170-3D3A-76B3-832D-BB0D544210A1}"/>
              </a:ext>
            </a:extLst>
          </p:cNvPr>
          <p:cNvSpPr txBox="1"/>
          <p:nvPr/>
        </p:nvSpPr>
        <p:spPr>
          <a:xfrm>
            <a:off x="5545386" y="1764110"/>
            <a:ext cx="5754896" cy="31974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Insufficient Public Funding: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Many low- and middle-income countries struggle to allocate adequate budgets for education. UNESCO recommends that at least 4-6% of GDP or 15-20% of total public expenditure should go toward education. However, many countries fall short of this target.</a:t>
            </a:r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553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0BB6EE5A-19C1-64D6-C79C-667E81A89E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9"/>
          <a:stretch/>
        </p:blipFill>
        <p:spPr>
          <a:xfrm>
            <a:off x="4645832" y="519138"/>
            <a:ext cx="6315609" cy="474576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17D7A-D533-776C-037C-8CEB653A35E3}"/>
              </a:ext>
            </a:extLst>
          </p:cNvPr>
          <p:cNvSpPr txBox="1"/>
          <p:nvPr/>
        </p:nvSpPr>
        <p:spPr>
          <a:xfrm>
            <a:off x="187423" y="1171408"/>
            <a:ext cx="468013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b="1" dirty="0"/>
              <a:t>Group Question: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dirty="0"/>
              <a:t>How do disparities in education funding shape opportunities and challenges for underfunded nations in achieving equitable, high-quality education?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dirty="0"/>
              <a:t>How does educational investment shape the social and economic development of societies and countries?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431416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3E1A95A-BC73-D4FE-C0AC-CDAA94979C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9120843"/>
              </p:ext>
            </p:extLst>
          </p:nvPr>
        </p:nvGraphicFramePr>
        <p:xfrm>
          <a:off x="142876" y="179240"/>
          <a:ext cx="11906247" cy="64995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1268">
                  <a:extLst>
                    <a:ext uri="{9D8B030D-6E8A-4147-A177-3AD203B41FA5}">
                      <a16:colId xmlns:a16="http://schemas.microsoft.com/office/drawing/2014/main" val="2796496513"/>
                    </a:ext>
                  </a:extLst>
                </a:gridCol>
                <a:gridCol w="5824386">
                  <a:extLst>
                    <a:ext uri="{9D8B030D-6E8A-4147-A177-3AD203B41FA5}">
                      <a16:colId xmlns:a16="http://schemas.microsoft.com/office/drawing/2014/main" val="4222124880"/>
                    </a:ext>
                  </a:extLst>
                </a:gridCol>
                <a:gridCol w="5040593">
                  <a:extLst>
                    <a:ext uri="{9D8B030D-6E8A-4147-A177-3AD203B41FA5}">
                      <a16:colId xmlns:a16="http://schemas.microsoft.com/office/drawing/2014/main" val="1899194392"/>
                    </a:ext>
                  </a:extLst>
                </a:gridCol>
              </a:tblGrid>
              <a:tr h="298603">
                <a:tc>
                  <a:txBody>
                    <a:bodyPr/>
                    <a:lstStyle/>
                    <a:p>
                      <a:r>
                        <a:rPr lang="en-GB" b="1" dirty="0"/>
                        <a:t>Country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Education Budget (2025)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Additional Notes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83353406"/>
                  </a:ext>
                </a:extLst>
              </a:tr>
              <a:tr h="1418365">
                <a:tc>
                  <a:txBody>
                    <a:bodyPr/>
                    <a:lstStyle/>
                    <a:p>
                      <a:r>
                        <a:rPr lang="en-GB" sz="1400" b="1"/>
                        <a:t>UAE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AED 10.914 billion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AED 10.914 billion allocated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(15.3% of the federal budget) for public and higher education in 2025.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Focus on enhancing infrastructure and long-term development.</a:t>
                      </a:r>
                    </a:p>
                    <a:p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7341584"/>
                  </a:ext>
                </a:extLst>
              </a:tr>
              <a:tr h="746508">
                <a:tc>
                  <a:txBody>
                    <a:bodyPr/>
                    <a:lstStyle/>
                    <a:p>
                      <a:r>
                        <a:rPr lang="en-GB" sz="1400" b="1"/>
                        <a:t>Qatar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QR 19.4 billion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Approximately 10 % of the total federal budget. Includes funding for 11 new schools and university buildings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7888033"/>
                  </a:ext>
                </a:extLst>
              </a:tr>
              <a:tr h="298603">
                <a:tc>
                  <a:txBody>
                    <a:bodyPr/>
                    <a:lstStyle/>
                    <a:p>
                      <a:r>
                        <a:rPr lang="en-GB" sz="1400" b="1"/>
                        <a:t>UK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£63.7 billion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School funding for 2025-26</a:t>
                      </a: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213183"/>
                  </a:ext>
                </a:extLst>
              </a:tr>
              <a:tr h="298603">
                <a:tc>
                  <a:txBody>
                    <a:bodyPr/>
                    <a:lstStyle/>
                    <a:p>
                      <a:r>
                        <a:rPr lang="en-GB" sz="1400" b="1"/>
                        <a:t>Sweden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Part of SEK 60 billion package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Focus on education reforms</a:t>
                      </a: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5351179"/>
                  </a:ext>
                </a:extLst>
              </a:tr>
              <a:tr h="522556">
                <a:tc>
                  <a:txBody>
                    <a:bodyPr/>
                    <a:lstStyle/>
                    <a:p>
                      <a:r>
                        <a:rPr lang="en-GB" sz="1400" b="1"/>
                        <a:t>Finland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EUR 8.45 billion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Enhancing primary, secondary, and vocational education</a:t>
                      </a: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43968293"/>
                  </a:ext>
                </a:extLst>
              </a:tr>
              <a:tr h="1418365">
                <a:tc>
                  <a:txBody>
                    <a:bodyPr/>
                    <a:lstStyle/>
                    <a:p>
                      <a:r>
                        <a:rPr lang="en-GB" sz="1400" b="1"/>
                        <a:t>Syria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SYP 52.6 trillion (~$3.9 billion)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Education budget details unclear; conflict affects funding. </a:t>
                      </a:r>
                      <a:r>
                        <a:rPr lang="en-GB" sz="1400" kern="1200" noProof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7,000+ schools destroyed, 2.4 million children out of school.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kern="1200" noProof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Teacher shortages, displacement, and a fragmented education system.</a:t>
                      </a:r>
                    </a:p>
                    <a:p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9321048"/>
                  </a:ext>
                </a:extLst>
              </a:tr>
              <a:tr h="1418365">
                <a:tc>
                  <a:txBody>
                    <a:bodyPr/>
                    <a:lstStyle/>
                    <a:p>
                      <a:r>
                        <a:rPr lang="en-GB" sz="1400" b="1"/>
                        <a:t>Yemen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Reliant on international aid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$100M IDA Grant, $52.8M from Global Partnership for Education. </a:t>
                      </a:r>
                      <a:r>
                        <a:rPr lang="en-GB" sz="14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3,000+ schools damaged or destroyed.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Two-thirds of teachers unpaid since 2016.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kern="1200" noProof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Gender disparities, high dropout rates.</a:t>
                      </a:r>
                    </a:p>
                    <a:p>
                      <a:endParaRPr lang="en-GB" sz="1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5903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6055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A96B5-AC23-6807-355D-FF69FA621B14}"/>
              </a:ext>
            </a:extLst>
          </p:cNvPr>
          <p:cNvSpPr txBox="1"/>
          <p:nvPr/>
        </p:nvSpPr>
        <p:spPr>
          <a:xfrm>
            <a:off x="630936" y="2660904"/>
            <a:ext cx="6517116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The case of Gaza / Palestine  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Recent conflicts have severely impacted Gaza's education infrastructure.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Reports indicate that approximately 93% of schools in Gaza have been partially or totally destroyed, affecting around 625,000 primary and secondary pupils. </a:t>
            </a:r>
            <a:r>
              <a:rPr lang="en-US" sz="2000" dirty="0">
                <a:hlinkClick r:id="rId2"/>
              </a:rPr>
              <a:t>Le Monde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This destruction has exacerbated the challenges in funding and delivering education services in the region.</a:t>
            </a:r>
          </a:p>
        </p:txBody>
      </p:sp>
      <p:pic>
        <p:nvPicPr>
          <p:cNvPr id="8194" name="Picture 2" descr="Image result for palestinessdgs">
            <a:extLst>
              <a:ext uri="{FF2B5EF4-FFF2-40B4-BE49-F238E27FC236}">
                <a16:creationId xmlns:a16="http://schemas.microsoft.com/office/drawing/2014/main" id="{CD5D9D2A-D8DD-F9A3-528F-CC9F897CF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57391" y="640080"/>
            <a:ext cx="3899446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546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E383B9D-169A-E699-2932-3F1461FB495C}"/>
              </a:ext>
            </a:extLst>
          </p:cNvPr>
          <p:cNvSpPr txBox="1"/>
          <p:nvPr/>
        </p:nvSpPr>
        <p:spPr>
          <a:xfrm>
            <a:off x="664028" y="426299"/>
            <a:ext cx="10689771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The case of Egypt : </a:t>
            </a:r>
          </a:p>
          <a:p>
            <a:endParaRPr lang="en-GB" sz="2400" b="1" dirty="0"/>
          </a:p>
          <a:p>
            <a:r>
              <a:rPr lang="en-GB" sz="2000" dirty="0"/>
              <a:t>In the fiscal year 2024/2025, Egypt, with a population exceeding </a:t>
            </a:r>
            <a:r>
              <a:rPr lang="en-GB" sz="2000" b="1" dirty="0"/>
              <a:t>111 million</a:t>
            </a:r>
            <a:r>
              <a:rPr lang="en-GB" sz="2000" dirty="0"/>
              <a:t>, allocated approximately 294 billion Egyptian pounds (EGP) to education (£</a:t>
            </a:r>
            <a:r>
              <a:rPr lang="en-GB" sz="2000" b="1" dirty="0"/>
              <a:t>4.51 billion </a:t>
            </a:r>
            <a:r>
              <a:rPr lang="en-GB" sz="2000" dirty="0"/>
              <a:t>GBP),</a:t>
            </a:r>
            <a:r>
              <a:rPr lang="en-GB" sz="2000" b="1" dirty="0"/>
              <a:t> </a:t>
            </a:r>
            <a:r>
              <a:rPr lang="en-GB" sz="2000" dirty="0"/>
              <a:t>representing just </a:t>
            </a:r>
            <a:r>
              <a:rPr lang="en-GB" sz="2000" b="1" dirty="0"/>
              <a:t>1.7% </a:t>
            </a:r>
            <a:r>
              <a:rPr lang="en-GB" sz="2000" dirty="0"/>
              <a:t>of its Gross Domestic Product (GDP). </a:t>
            </a:r>
          </a:p>
          <a:p>
            <a:r>
              <a:rPr lang="en-GB" sz="2000" dirty="0"/>
              <a:t>This allocation falls short of the </a:t>
            </a:r>
            <a:r>
              <a:rPr lang="en-GB" sz="2000" b="1" dirty="0"/>
              <a:t>6%</a:t>
            </a:r>
            <a:r>
              <a:rPr lang="en-GB" sz="2000" dirty="0"/>
              <a:t> of GDP mandated by the 2014 Egyptian Constitution for education spending. </a:t>
            </a:r>
          </a:p>
          <a:p>
            <a:endParaRPr lang="en-GB" sz="2000" dirty="0"/>
          </a:p>
          <a:p>
            <a:r>
              <a:rPr lang="en-GB" sz="2000" dirty="0"/>
              <a:t>The 2014 Constitution mandates that the government allocate a minimum of </a:t>
            </a:r>
            <a:r>
              <a:rPr lang="en-GB" sz="2000" b="1" dirty="0"/>
              <a:t>6% </a:t>
            </a:r>
            <a:r>
              <a:rPr lang="en-GB" sz="2000" dirty="0"/>
              <a:t>of GDP to its annual spending on education and higher education and </a:t>
            </a:r>
            <a:r>
              <a:rPr lang="en-GB" sz="2000" b="1" dirty="0"/>
              <a:t>3% </a:t>
            </a:r>
            <a:r>
              <a:rPr lang="en-GB" sz="2000" dirty="0"/>
              <a:t>of GDP to health spending. </a:t>
            </a:r>
          </a:p>
          <a:p>
            <a:endParaRPr lang="en-GB" sz="2000" dirty="0"/>
          </a:p>
          <a:p>
            <a:r>
              <a:rPr lang="en-GB" sz="2000" dirty="0"/>
              <a:t>Prevailing international benchmarks recommend allocating </a:t>
            </a:r>
            <a:r>
              <a:rPr lang="en-GB" sz="2000" b="1" dirty="0"/>
              <a:t>4 to 6 percent of GDP</a:t>
            </a:r>
            <a:r>
              <a:rPr lang="en-GB" sz="2000" dirty="0"/>
              <a:t> and at least </a:t>
            </a:r>
            <a:r>
              <a:rPr lang="en-GB" sz="2000" b="1" dirty="0"/>
              <a:t>15 to 20 percent </a:t>
            </a:r>
            <a:r>
              <a:rPr lang="en-GB" sz="2000" dirty="0"/>
              <a:t>of public expenditure for education. Egypt’s education allocation is also less than half that of other lower-middle-income countries, who allocate some </a:t>
            </a:r>
            <a:r>
              <a:rPr lang="en-GB" sz="2000" b="1" dirty="0"/>
              <a:t>3.4 </a:t>
            </a:r>
            <a:r>
              <a:rPr lang="en-GB" sz="2000" dirty="0"/>
              <a:t>percent of GDP (2022) or </a:t>
            </a:r>
            <a:r>
              <a:rPr lang="en-GB" sz="2000" b="1" dirty="0"/>
              <a:t>13.1 percent </a:t>
            </a:r>
            <a:r>
              <a:rPr lang="en-GB" sz="2000" dirty="0"/>
              <a:t>of public expenditure (2023), according to World Bank data. </a:t>
            </a:r>
          </a:p>
          <a:p>
            <a:endParaRPr lang="en-GB" sz="2000" dirty="0"/>
          </a:p>
          <a:p>
            <a:r>
              <a:rPr lang="en-GB" sz="2000" dirty="0"/>
              <a:t>Egypt's current education budget allocation is below both its constitutional requirements and international benchmarks, highlighting a significant underinvestment in the sector.</a:t>
            </a:r>
          </a:p>
        </p:txBody>
      </p:sp>
    </p:spTree>
    <p:extLst>
      <p:ext uri="{BB962C8B-B14F-4D97-AF65-F5344CB8AC3E}">
        <p14:creationId xmlns:p14="http://schemas.microsoft.com/office/powerpoint/2010/main" val="95344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mage result for education sub saharan countries">
            <a:extLst>
              <a:ext uri="{FF2B5EF4-FFF2-40B4-BE49-F238E27FC236}">
                <a16:creationId xmlns:a16="http://schemas.microsoft.com/office/drawing/2014/main" id="{6B1B8D6B-FF2B-D9FD-51C7-8F757B54D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620"/>
          <a:stretch/>
        </p:blipFill>
        <p:spPr bwMode="auto"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DFB3454-BAF6-F911-DE1A-A2DCE10AB786}"/>
              </a:ext>
            </a:extLst>
          </p:cNvPr>
          <p:cNvSpPr txBox="1"/>
          <p:nvPr/>
        </p:nvSpPr>
        <p:spPr>
          <a:xfrm>
            <a:off x="661916" y="2852381"/>
            <a:ext cx="3161940" cy="26402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How about the rest of the Sub-Saharan countries?</a:t>
            </a:r>
          </a:p>
        </p:txBody>
      </p:sp>
    </p:spTree>
    <p:extLst>
      <p:ext uri="{BB962C8B-B14F-4D97-AF65-F5344CB8AC3E}">
        <p14:creationId xmlns:p14="http://schemas.microsoft.com/office/powerpoint/2010/main" val="2216262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76708D-5536-D64A-A7FF-2C65F2CDF386}"/>
              </a:ext>
            </a:extLst>
          </p:cNvPr>
          <p:cNvSpPr txBox="1"/>
          <p:nvPr/>
        </p:nvSpPr>
        <p:spPr>
          <a:xfrm>
            <a:off x="630936" y="2660903"/>
            <a:ext cx="7138624" cy="38875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Impact on Sustainable Development Goals (SDG 4: Quality Education)</a:t>
            </a: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Well-funded systems ensure inclusive, equitable education.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Effects of Limited Funding on ESD: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Limited Access:</a:t>
            </a:r>
            <a:r>
              <a:rPr lang="en-US" sz="1600" dirty="0"/>
              <a:t> Fewer schools, teachers, and materials.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Poor Quality:</a:t>
            </a:r>
            <a:r>
              <a:rPr lang="en-US" sz="1600" dirty="0"/>
              <a:t> Lack of resources lowers learning outcomes.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Hindered ESD Implementation:</a:t>
            </a:r>
            <a:r>
              <a:rPr lang="en-US" sz="1600" dirty="0"/>
              <a:t> Sustainability topics neglected.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Increased Vulnerability:</a:t>
            </a:r>
            <a:r>
              <a:rPr lang="en-US" sz="1600" dirty="0"/>
              <a:t> This leads to child </a:t>
            </a:r>
            <a:r>
              <a:rPr lang="en-US" sz="1600" dirty="0" err="1"/>
              <a:t>labour</a:t>
            </a:r>
            <a:r>
              <a:rPr lang="en-US" sz="1600" dirty="0"/>
              <a:t>, early marriage, and armed recruitment.</a:t>
            </a:r>
          </a:p>
        </p:txBody>
      </p:sp>
      <p:pic>
        <p:nvPicPr>
          <p:cNvPr id="5122" name="Picture 2" descr="lack of education poverty problem color icon vector illustration Stock ...">
            <a:extLst>
              <a:ext uri="{FF2B5EF4-FFF2-40B4-BE49-F238E27FC236}">
                <a16:creationId xmlns:a16="http://schemas.microsoft.com/office/drawing/2014/main" id="{81CA65E7-5FB1-325D-6875-B40DE20C03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14995" y="1480646"/>
            <a:ext cx="4064177" cy="513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144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Freeform: Shape 6152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BA32E3-3419-C64E-5B86-18EC5DAD7C60}"/>
              </a:ext>
            </a:extLst>
          </p:cNvPr>
          <p:cNvSpPr txBox="1"/>
          <p:nvPr/>
        </p:nvSpPr>
        <p:spPr>
          <a:xfrm>
            <a:off x="862366" y="2194102"/>
            <a:ext cx="3810218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Impact of Good Investment in Education for Developed and Advanced Countries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Economic Growth &amp; Innovation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Social Mobility &amp; Reduced Inequality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 Workforce Readiness &amp; Technological advancement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4. Improved Civic Participation &amp; Governance</a:t>
            </a:r>
          </a:p>
        </p:txBody>
      </p:sp>
      <p:pic>
        <p:nvPicPr>
          <p:cNvPr id="6146" name="Picture 2" descr="Image result for inverstment on education">
            <a:extLst>
              <a:ext uri="{FF2B5EF4-FFF2-40B4-BE49-F238E27FC236}">
                <a16:creationId xmlns:a16="http://schemas.microsoft.com/office/drawing/2014/main" id="{CF4D78D0-2377-6F6C-6AE2-CBD93CB9A3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5457" y="1886697"/>
            <a:ext cx="6155141" cy="310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844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2C0FC57F-6AED-982F-1051-ACD8CD1BE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5272" y="54929"/>
            <a:ext cx="9899104" cy="292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Challenges: Infrastructure, Governance &amp; Funding Gaps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Many Global South countries struggle with underfunding, poor teacher training, and inadequate infrastructure (UNDP, 2022).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Corruption and political instability often hinder the effectiveness of educational investments.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Differences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57AFF9-5BCA-C8E0-50D1-5507E8F908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219742"/>
              </p:ext>
            </p:extLst>
          </p:nvPr>
        </p:nvGraphicFramePr>
        <p:xfrm>
          <a:off x="1729273" y="2824962"/>
          <a:ext cx="880809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3788">
                  <a:extLst>
                    <a:ext uri="{9D8B030D-6E8A-4147-A177-3AD203B41FA5}">
                      <a16:colId xmlns:a16="http://schemas.microsoft.com/office/drawing/2014/main" val="1897528054"/>
                    </a:ext>
                  </a:extLst>
                </a:gridCol>
                <a:gridCol w="2957155">
                  <a:extLst>
                    <a:ext uri="{9D8B030D-6E8A-4147-A177-3AD203B41FA5}">
                      <a16:colId xmlns:a16="http://schemas.microsoft.com/office/drawing/2014/main" val="1219085025"/>
                    </a:ext>
                  </a:extLst>
                </a:gridCol>
                <a:gridCol w="2957155">
                  <a:extLst>
                    <a:ext uri="{9D8B030D-6E8A-4147-A177-3AD203B41FA5}">
                      <a16:colId xmlns:a16="http://schemas.microsoft.com/office/drawing/2014/main" val="23591722"/>
                    </a:ext>
                  </a:extLst>
                </a:gridCol>
              </a:tblGrid>
              <a:tr h="33474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590963"/>
                  </a:ext>
                </a:extLst>
              </a:tr>
              <a:tr h="334748">
                <a:tc>
                  <a:txBody>
                    <a:bodyPr/>
                    <a:lstStyle/>
                    <a:p>
                      <a:r>
                        <a:rPr lang="en-GB" b="1" dirty="0"/>
                        <a:t>Factor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Developed Countries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Global South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81438540"/>
                  </a:ext>
                </a:extLst>
              </a:tr>
              <a:tr h="585808">
                <a:tc>
                  <a:txBody>
                    <a:bodyPr/>
                    <a:lstStyle/>
                    <a:p>
                      <a:r>
                        <a:rPr lang="en-GB" b="0" dirty="0"/>
                        <a:t>Economic Impact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innovation, competitiveness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creation, poverty reduction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5344423"/>
                  </a:ext>
                </a:extLst>
              </a:tr>
              <a:tr h="334748">
                <a:tc>
                  <a:txBody>
                    <a:bodyPr/>
                    <a:lstStyle/>
                    <a:p>
                      <a:r>
                        <a:rPr lang="en-GB" b="0" dirty="0"/>
                        <a:t>Social Mobility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Reduces inequality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Supports gender equality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09106316"/>
                  </a:ext>
                </a:extLst>
              </a:tr>
              <a:tr h="585808">
                <a:tc>
                  <a:txBody>
                    <a:bodyPr/>
                    <a:lstStyle/>
                    <a:p>
                      <a:r>
                        <a:rPr lang="en-GB" b="0" dirty="0"/>
                        <a:t>Technology &amp; Workforce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AI, STEM, automation skills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Basic literacy, vocational skills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41435402"/>
                  </a:ext>
                </a:extLst>
              </a:tr>
              <a:tr h="585808">
                <a:tc>
                  <a:txBody>
                    <a:bodyPr/>
                    <a:lstStyle/>
                    <a:p>
                      <a:r>
                        <a:rPr lang="en-GB" b="0" dirty="0"/>
                        <a:t>Governance Impact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Strengthens democracy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Reduces corruption (if managed well)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26453744"/>
                  </a:ext>
                </a:extLst>
              </a:tr>
              <a:tr h="585808">
                <a:tc>
                  <a:txBody>
                    <a:bodyPr/>
                    <a:lstStyle/>
                    <a:p>
                      <a:r>
                        <a:rPr lang="en-GB" b="0" dirty="0"/>
                        <a:t>Challenges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Workforce automation, aging population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Funding gaps, political instability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564859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8947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9D09FC-4DB8-8FD1-332D-676E2E636A42}"/>
              </a:ext>
            </a:extLst>
          </p:cNvPr>
          <p:cNvSpPr txBox="1"/>
          <p:nvPr/>
        </p:nvSpPr>
        <p:spPr>
          <a:xfrm>
            <a:off x="640080" y="2872899"/>
            <a:ext cx="4764024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Impact of Good Investment in Education for the Global South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Poverty Reduction &amp; Economic Development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Gender Equality &amp; Social Inclusion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Brain Drain vs. Brain Gain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Challenges: Infrastructure, Governance &amp; Funding Gaps</a:t>
            </a:r>
          </a:p>
        </p:txBody>
      </p:sp>
      <p:pic>
        <p:nvPicPr>
          <p:cNvPr id="7170" name="Picture 2" descr="Image result for inverstment on education sdgs">
            <a:extLst>
              <a:ext uri="{FF2B5EF4-FFF2-40B4-BE49-F238E27FC236}">
                <a16:creationId xmlns:a16="http://schemas.microsoft.com/office/drawing/2014/main" id="{CCEB3A85-7614-42E0-4F5C-DF75B0FF0C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"/>
          <a:stretch/>
        </p:blipFill>
        <p:spPr bwMode="auto">
          <a:xfrm>
            <a:off x="5712816" y="1182428"/>
            <a:ext cx="5839104" cy="536454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04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3A4A88-D36C-C1E7-5E93-E81C5D2F1C20}"/>
              </a:ext>
            </a:extLst>
          </p:cNvPr>
          <p:cNvSpPr txBox="1"/>
          <p:nvPr/>
        </p:nvSpPr>
        <p:spPr>
          <a:xfrm>
            <a:off x="812799" y="1584849"/>
            <a:ext cx="10909695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/>
              <a:t>Conclusion</a:t>
            </a:r>
            <a:r>
              <a:rPr lang="en-GB" sz="2800" b="1" dirty="0"/>
              <a:t> </a:t>
            </a:r>
          </a:p>
          <a:p>
            <a:endParaRPr lang="en-GB" sz="2800" b="1" dirty="0"/>
          </a:p>
          <a:p>
            <a:r>
              <a:rPr lang="en-GB" sz="2800" dirty="0"/>
              <a:t>What are the long-term effects of sufficient vs. insufficient education funding in developed countries and the sub-Saharan or Global South?</a:t>
            </a:r>
          </a:p>
          <a:p>
            <a:endParaRPr lang="en-GB" sz="2800" dirty="0"/>
          </a:p>
          <a:p>
            <a:r>
              <a:rPr lang="en-GB" sz="28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Please use the Blackboard link below to share your ideas  </a:t>
            </a:r>
          </a:p>
          <a:p>
            <a:r>
              <a:rPr lang="en-GB" sz="1600" b="1" dirty="0"/>
              <a:t>https://uowtsd-my.sharepoint.com/:wb:/g/personal/1150231_student_uwtsd_ac_uk/EQ75saLURdZCjztfUlOtPjYB1_CSiqhGr2CffXK9m3kLdQ?e=SckPIU</a:t>
            </a:r>
          </a:p>
          <a:p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960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0817E9-69D5-61EE-3256-2AF4D083BC40}"/>
              </a:ext>
            </a:extLst>
          </p:cNvPr>
          <p:cNvSpPr txBox="1"/>
          <p:nvPr/>
        </p:nvSpPr>
        <p:spPr>
          <a:xfrm>
            <a:off x="1096144" y="1336053"/>
            <a:ext cx="955292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Activity : </a:t>
            </a:r>
          </a:p>
          <a:p>
            <a:endParaRPr lang="en-GB" sz="24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tx2">
                    <a:lumMod val="50000"/>
                    <a:lumOff val="50000"/>
                  </a:schemeClr>
                </a:solidFill>
              </a:rPr>
              <a:t>What strategies can integrate sustainability into underfunded education systems?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accent6"/>
                </a:solidFill>
              </a:rPr>
              <a:t>How can international cooperation improve education in conflict-affected areas?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Can ESD mitigate the socio-economic effects of conflict on education?</a:t>
            </a:r>
          </a:p>
          <a:p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3404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B3481A-6FA1-CF83-5F9F-CE421537C71A}"/>
              </a:ext>
            </a:extLst>
          </p:cNvPr>
          <p:cNvSpPr txBox="1"/>
          <p:nvPr/>
        </p:nvSpPr>
        <p:spPr>
          <a:xfrm>
            <a:off x="1050079" y="1514849"/>
            <a:ext cx="942797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/>
              <a:t>Conclusion</a:t>
            </a:r>
            <a:endParaRPr lang="en-GB" sz="2400" u="sng" dirty="0"/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Education investment is vital for sustainability.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Some nations prioritize funding, while others struggle due to conflict and resource limitations.</a:t>
            </a:r>
          </a:p>
          <a:p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Global cooperation and policy interventions are needed to bridge education gaps and support long-term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31136570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304360-F42E-59DC-7CDE-54F47E128F88}"/>
              </a:ext>
            </a:extLst>
          </p:cNvPr>
          <p:cNvSpPr txBox="1"/>
          <p:nvPr/>
        </p:nvSpPr>
        <p:spPr>
          <a:xfrm>
            <a:off x="596348" y="1445261"/>
            <a:ext cx="1125677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UAE Education Budget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2"/>
              </a:rPr>
              <a:t>Federal Budget 2025 - UAE Ministry of Finance</a:t>
            </a:r>
            <a:endParaRPr lang="en-GB" b="0" i="0" dirty="0">
              <a:solidFill>
                <a:srgbClr val="242424"/>
              </a:solidFill>
              <a:effectLst/>
              <a:latin typeface="var(--fontFamilyBase)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Qatar Education Budget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3"/>
              </a:rPr>
              <a:t>Qatar unveils massive QR 210.2bn budget for 2025</a:t>
            </a:r>
            <a:endParaRPr lang="en-GB" b="0" i="0" dirty="0">
              <a:solidFill>
                <a:srgbClr val="242424"/>
              </a:solidFill>
              <a:effectLst/>
              <a:latin typeface="var(--fontFamilyBase)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UK Education Budget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4"/>
              </a:rPr>
              <a:t>School funding statistics, Financial year 2024-25 - GOV.UK</a:t>
            </a:r>
            <a:endParaRPr lang="en-GB" b="0" i="0" dirty="0">
              <a:solidFill>
                <a:srgbClr val="242424"/>
              </a:solidFill>
              <a:effectLst/>
              <a:latin typeface="var(--fontFamilyBase)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Sweden Education Budget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dirty="0">
                <a:solidFill>
                  <a:srgbClr val="242424"/>
                </a:solidFill>
                <a:latin typeface="var(--fontFamilyBase)"/>
                <a:hlinkClick r:id="rId5"/>
              </a:rPr>
              <a:t>The Budget for 2025 in five minutes - Government.se</a:t>
            </a:r>
            <a:endParaRPr lang="en-GB" dirty="0">
              <a:solidFill>
                <a:srgbClr val="242424"/>
              </a:solidFill>
              <a:latin typeface="var(--fontFamilyBase)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Finland Education Budget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6"/>
              </a:rPr>
              <a:t>EUR 8.45 billion budget proposal for the Ministry of Education</a:t>
            </a:r>
          </a:p>
          <a:p>
            <a:pPr algn="l"/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6"/>
              </a:rPr>
              <a:t> and Culture for 2025</a:t>
            </a:r>
            <a:endParaRPr lang="en-GB" b="0" i="0" dirty="0">
              <a:solidFill>
                <a:srgbClr val="242424"/>
              </a:solidFill>
              <a:effectLst/>
              <a:latin typeface="var(--fontFamilyBase)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Syria Education Budget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7"/>
              </a:rPr>
              <a:t>People’s Assembly Approves Draft Budget Law 2025</a:t>
            </a:r>
            <a:endParaRPr lang="en-GB" b="0" i="0" dirty="0">
              <a:solidFill>
                <a:srgbClr val="242424"/>
              </a:solidFill>
              <a:effectLst/>
              <a:latin typeface="var(--fontFamilyBase)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Yemen Education Budget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 </a:t>
            </a:r>
            <a:r>
              <a:rPr lang="en-GB" b="0" i="0" dirty="0">
                <a:solidFill>
                  <a:srgbClr val="242424"/>
                </a:solidFill>
                <a:effectLst/>
                <a:latin typeface="var(--fontFamilyBase)"/>
                <a:hlinkClick r:id="rId8"/>
              </a:rPr>
              <a:t>Yemen Education Sector Plan 2024-2030 Development - UNESCO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7991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10608</TotalTime>
  <Words>1106</Words>
  <Application>Microsoft Office PowerPoint</Application>
  <PresentationFormat>Widescreen</PresentationFormat>
  <Paragraphs>153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Segoe UI</vt:lpstr>
      <vt:lpstr>var(--fontFamilyBase)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Najem Boumtiri (1150231)</dc:creator>
  <cp:lastModifiedBy>najem boumtiri</cp:lastModifiedBy>
  <cp:revision>4</cp:revision>
  <dcterms:created xsi:type="dcterms:W3CDTF">2025-03-07T23:19:04Z</dcterms:created>
  <dcterms:modified xsi:type="dcterms:W3CDTF">2025-03-17T11:52:28Z</dcterms:modified>
</cp:coreProperties>
</file>