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77" r:id="rId2"/>
    <p:sldId id="259" r:id="rId3"/>
    <p:sldId id="260" r:id="rId4"/>
    <p:sldId id="262" r:id="rId5"/>
    <p:sldId id="263" r:id="rId6"/>
    <p:sldId id="271" r:id="rId7"/>
    <p:sldId id="264" r:id="rId8"/>
    <p:sldId id="272" r:id="rId9"/>
    <p:sldId id="265" r:id="rId10"/>
    <p:sldId id="273" r:id="rId11"/>
    <p:sldId id="266" r:id="rId12"/>
    <p:sldId id="274" r:id="rId13"/>
    <p:sldId id="275" r:id="rId14"/>
    <p:sldId id="268" r:id="rId15"/>
    <p:sldId id="269" r:id="rId16"/>
    <p:sldId id="270"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DB546D-5973-4565-93FC-79F0C0AB53AB}" v="16" dt="2026-06-23T13:46:13.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p:scale>
          <a:sx n="100" d="100"/>
          <a:sy n="100" d="100"/>
        </p:scale>
        <p:origin x="-384" y="-3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ota Maciulewicz" userId="c1cf28dfc2a8dfe4" providerId="LiveId" clId="{747A9988-B3ED-446A-8E2F-D73C04DD7D4A}"/>
    <pc:docChg chg="undo custSel addSld delSld modSld sldOrd">
      <pc:chgData name="Dorota Maciulewicz" userId="c1cf28dfc2a8dfe4" providerId="LiveId" clId="{747A9988-B3ED-446A-8E2F-D73C04DD7D4A}" dt="2026-06-25T18:24:00.107" v="14345" actId="20577"/>
      <pc:docMkLst>
        <pc:docMk/>
      </pc:docMkLst>
      <pc:sldChg chg="addSp delSp modSp new mod modTransition modClrScheme delAnim modAnim chgLayout">
        <pc:chgData name="Dorota Maciulewicz" userId="c1cf28dfc2a8dfe4" providerId="LiveId" clId="{747A9988-B3ED-446A-8E2F-D73C04DD7D4A}" dt="2026-06-23T13:46:13.670" v="14339"/>
        <pc:sldMkLst>
          <pc:docMk/>
          <pc:sldMk cId="4039633749" sldId="259"/>
        </pc:sldMkLst>
        <pc:spChg chg="mod ord">
          <ac:chgData name="Dorota Maciulewicz" userId="c1cf28dfc2a8dfe4" providerId="LiveId" clId="{747A9988-B3ED-446A-8E2F-D73C04DD7D4A}" dt="2026-06-09T18:51:55.866" v="583" actId="700"/>
          <ac:spMkLst>
            <pc:docMk/>
            <pc:sldMk cId="4039633749" sldId="259"/>
            <ac:spMk id="5" creationId="{56B47CE0-63EB-078D-777B-B4CFAB427D8D}"/>
          </ac:spMkLst>
        </pc:spChg>
        <pc:spChg chg="add mod ord">
          <ac:chgData name="Dorota Maciulewicz" userId="c1cf28dfc2a8dfe4" providerId="LiveId" clId="{747A9988-B3ED-446A-8E2F-D73C04DD7D4A}" dt="2026-06-19T13:56:25.196" v="13505" actId="20577"/>
          <ac:spMkLst>
            <pc:docMk/>
            <pc:sldMk cId="4039633749" sldId="259"/>
            <ac:spMk id="6" creationId="{939588A0-FA8C-3F06-4616-5F19599FB7E8}"/>
          </ac:spMkLst>
        </pc:spChg>
        <pc:spChg chg="add mod ord">
          <ac:chgData name="Dorota Maciulewicz" userId="c1cf28dfc2a8dfe4" providerId="LiveId" clId="{747A9988-B3ED-446A-8E2F-D73C04DD7D4A}" dt="2026-06-21T18:16:46.780" v="14057" actId="20577"/>
          <ac:spMkLst>
            <pc:docMk/>
            <pc:sldMk cId="4039633749" sldId="259"/>
            <ac:spMk id="7" creationId="{5A36211A-EEA8-A42A-E671-5B1FFC411B1F}"/>
          </ac:spMkLst>
        </pc:spChg>
        <pc:picChg chg="add mod">
          <ac:chgData name="Dorota Maciulewicz" userId="c1cf28dfc2a8dfe4" providerId="LiveId" clId="{747A9988-B3ED-446A-8E2F-D73C04DD7D4A}" dt="2026-06-23T13:46:13.670" v="14339"/>
          <ac:picMkLst>
            <pc:docMk/>
            <pc:sldMk cId="4039633749" sldId="259"/>
            <ac:picMk id="20" creationId="{98E3F2AE-A78C-836F-56F3-6C8BA091015A}"/>
          </ac:picMkLst>
        </pc:picChg>
      </pc:sldChg>
      <pc:sldChg chg="addSp delSp modSp new mod modTransition modAnim">
        <pc:chgData name="Dorota Maciulewicz" userId="c1cf28dfc2a8dfe4" providerId="LiveId" clId="{747A9988-B3ED-446A-8E2F-D73C04DD7D4A}" dt="2026-06-25T18:24:00.107" v="14345" actId="20577"/>
        <pc:sldMkLst>
          <pc:docMk/>
          <pc:sldMk cId="569816850" sldId="260"/>
        </pc:sldMkLst>
        <pc:spChg chg="mod">
          <ac:chgData name="Dorota Maciulewicz" userId="c1cf28dfc2a8dfe4" providerId="LiveId" clId="{747A9988-B3ED-446A-8E2F-D73C04DD7D4A}" dt="2026-06-18T17:49:19.169" v="12294" actId="14100"/>
          <ac:spMkLst>
            <pc:docMk/>
            <pc:sldMk cId="569816850" sldId="260"/>
            <ac:spMk id="2" creationId="{B29A2DDC-57DF-D098-6D05-CEF1F1C7254B}"/>
          </ac:spMkLst>
        </pc:spChg>
        <pc:spChg chg="mod">
          <ac:chgData name="Dorota Maciulewicz" userId="c1cf28dfc2a8dfe4" providerId="LiveId" clId="{747A9988-B3ED-446A-8E2F-D73C04DD7D4A}" dt="2026-06-25T18:24:00.107" v="14345" actId="20577"/>
          <ac:spMkLst>
            <pc:docMk/>
            <pc:sldMk cId="569816850" sldId="260"/>
            <ac:spMk id="3" creationId="{EE416409-7332-65DC-E61B-2569CBCE3101}"/>
          </ac:spMkLst>
        </pc:spChg>
        <pc:picChg chg="add mod">
          <ac:chgData name="Dorota Maciulewicz" userId="c1cf28dfc2a8dfe4" providerId="LiveId" clId="{747A9988-B3ED-446A-8E2F-D73C04DD7D4A}" dt="2026-06-23T13:46:13.670" v="14339"/>
          <ac:picMkLst>
            <pc:docMk/>
            <pc:sldMk cId="569816850" sldId="260"/>
            <ac:picMk id="15" creationId="{BD7B2B2A-D149-5F76-47CA-E31FC62504AB}"/>
          </ac:picMkLst>
        </pc:picChg>
      </pc:sldChg>
      <pc:sldChg chg="addSp delSp modSp new mod modTransition modAnim">
        <pc:chgData name="Dorota Maciulewicz" userId="c1cf28dfc2a8dfe4" providerId="LiveId" clId="{747A9988-B3ED-446A-8E2F-D73C04DD7D4A}" dt="2026-06-23T13:46:13.670" v="14339"/>
        <pc:sldMkLst>
          <pc:docMk/>
          <pc:sldMk cId="1453888532" sldId="262"/>
        </pc:sldMkLst>
        <pc:spChg chg="mod">
          <ac:chgData name="Dorota Maciulewicz" userId="c1cf28dfc2a8dfe4" providerId="LiveId" clId="{747A9988-B3ED-446A-8E2F-D73C04DD7D4A}" dt="2026-06-18T17:48:37.711" v="12288" actId="14100"/>
          <ac:spMkLst>
            <pc:docMk/>
            <pc:sldMk cId="1453888532" sldId="262"/>
            <ac:spMk id="2" creationId="{D0111E2A-AAF4-8CAE-B193-B488AFB4D6AC}"/>
          </ac:spMkLst>
        </pc:spChg>
        <pc:spChg chg="mod">
          <ac:chgData name="Dorota Maciulewicz" userId="c1cf28dfc2a8dfe4" providerId="LiveId" clId="{747A9988-B3ED-446A-8E2F-D73C04DD7D4A}" dt="2026-06-21T19:33:24.040" v="14097" actId="20577"/>
          <ac:spMkLst>
            <pc:docMk/>
            <pc:sldMk cId="1453888532" sldId="262"/>
            <ac:spMk id="3" creationId="{8618942E-4196-E232-FD1F-EFAEEBB86F60}"/>
          </ac:spMkLst>
        </pc:spChg>
        <pc:picChg chg="add mod">
          <ac:chgData name="Dorota Maciulewicz" userId="c1cf28dfc2a8dfe4" providerId="LiveId" clId="{747A9988-B3ED-446A-8E2F-D73C04DD7D4A}" dt="2026-06-23T13:46:13.670" v="14339"/>
          <ac:picMkLst>
            <pc:docMk/>
            <pc:sldMk cId="1453888532" sldId="262"/>
            <ac:picMk id="10" creationId="{FDCC5DB1-F886-DD20-03AB-A4B2568F047B}"/>
          </ac:picMkLst>
        </pc:picChg>
      </pc:sldChg>
      <pc:sldChg chg="addSp delSp modSp new mod modTransition modAnim">
        <pc:chgData name="Dorota Maciulewicz" userId="c1cf28dfc2a8dfe4" providerId="LiveId" clId="{747A9988-B3ED-446A-8E2F-D73C04DD7D4A}" dt="2026-06-23T13:46:13.670" v="14339"/>
        <pc:sldMkLst>
          <pc:docMk/>
          <pc:sldMk cId="2256803566" sldId="263"/>
        </pc:sldMkLst>
        <pc:spChg chg="mod">
          <ac:chgData name="Dorota Maciulewicz" userId="c1cf28dfc2a8dfe4" providerId="LiveId" clId="{747A9988-B3ED-446A-8E2F-D73C04DD7D4A}" dt="2026-06-19T10:47:59.655" v="12323" actId="20577"/>
          <ac:spMkLst>
            <pc:docMk/>
            <pc:sldMk cId="2256803566" sldId="263"/>
            <ac:spMk id="2" creationId="{916C166E-F6D1-4621-7CFA-680C6F8B7FFC}"/>
          </ac:spMkLst>
        </pc:spChg>
        <pc:spChg chg="mod">
          <ac:chgData name="Dorota Maciulewicz" userId="c1cf28dfc2a8dfe4" providerId="LiveId" clId="{747A9988-B3ED-446A-8E2F-D73C04DD7D4A}" dt="2026-06-21T20:59:03.463" v="14298" actId="20577"/>
          <ac:spMkLst>
            <pc:docMk/>
            <pc:sldMk cId="2256803566" sldId="263"/>
            <ac:spMk id="3" creationId="{F7FEF5C7-4DF8-C098-C127-5B7CE5428005}"/>
          </ac:spMkLst>
        </pc:spChg>
        <pc:picChg chg="add mod">
          <ac:chgData name="Dorota Maciulewicz" userId="c1cf28dfc2a8dfe4" providerId="LiveId" clId="{747A9988-B3ED-446A-8E2F-D73C04DD7D4A}" dt="2026-06-23T13:46:13.670" v="14339"/>
          <ac:picMkLst>
            <pc:docMk/>
            <pc:sldMk cId="2256803566" sldId="263"/>
            <ac:picMk id="11" creationId="{C6000125-EB2A-8CB2-A19F-31BF3B982554}"/>
          </ac:picMkLst>
        </pc:picChg>
      </pc:sldChg>
      <pc:sldChg chg="addSp delSp modSp add mod modTransition modAnim">
        <pc:chgData name="Dorota Maciulewicz" userId="c1cf28dfc2a8dfe4" providerId="LiveId" clId="{747A9988-B3ED-446A-8E2F-D73C04DD7D4A}" dt="2026-06-23T13:46:13.670" v="14339"/>
        <pc:sldMkLst>
          <pc:docMk/>
          <pc:sldMk cId="2717024123" sldId="264"/>
        </pc:sldMkLst>
        <pc:spChg chg="mod">
          <ac:chgData name="Dorota Maciulewicz" userId="c1cf28dfc2a8dfe4" providerId="LiveId" clId="{747A9988-B3ED-446A-8E2F-D73C04DD7D4A}" dt="2026-06-18T17:43:39.046" v="12225" actId="14100"/>
          <ac:spMkLst>
            <pc:docMk/>
            <pc:sldMk cId="2717024123" sldId="264"/>
            <ac:spMk id="2" creationId="{42F49F9D-E1CA-F4B0-11F2-34B75B80290A}"/>
          </ac:spMkLst>
        </pc:spChg>
        <pc:spChg chg="mod">
          <ac:chgData name="Dorota Maciulewicz" userId="c1cf28dfc2a8dfe4" providerId="LiveId" clId="{747A9988-B3ED-446A-8E2F-D73C04DD7D4A}" dt="2026-06-21T21:01:36.510" v="14304" actId="27636"/>
          <ac:spMkLst>
            <pc:docMk/>
            <pc:sldMk cId="2717024123" sldId="264"/>
            <ac:spMk id="3" creationId="{12437AEF-330D-3129-4FD3-969279D3048F}"/>
          </ac:spMkLst>
        </pc:spChg>
        <pc:picChg chg="add mod">
          <ac:chgData name="Dorota Maciulewicz" userId="c1cf28dfc2a8dfe4" providerId="LiveId" clId="{747A9988-B3ED-446A-8E2F-D73C04DD7D4A}" dt="2026-06-23T13:46:13.670" v="14339"/>
          <ac:picMkLst>
            <pc:docMk/>
            <pc:sldMk cId="2717024123" sldId="264"/>
            <ac:picMk id="11" creationId="{F342EEE7-3214-FF81-ADA2-14D8265F6E90}"/>
          </ac:picMkLst>
        </pc:picChg>
      </pc:sldChg>
      <pc:sldChg chg="addSp modSp new mod modTransition">
        <pc:chgData name="Dorota Maciulewicz" userId="c1cf28dfc2a8dfe4" providerId="LiveId" clId="{747A9988-B3ED-446A-8E2F-D73C04DD7D4A}" dt="2026-06-23T13:46:13.670" v="14339"/>
        <pc:sldMkLst>
          <pc:docMk/>
          <pc:sldMk cId="56905727" sldId="265"/>
        </pc:sldMkLst>
        <pc:spChg chg="mod">
          <ac:chgData name="Dorota Maciulewicz" userId="c1cf28dfc2a8dfe4" providerId="LiveId" clId="{747A9988-B3ED-446A-8E2F-D73C04DD7D4A}" dt="2026-06-18T17:40:41.345" v="12179" actId="113"/>
          <ac:spMkLst>
            <pc:docMk/>
            <pc:sldMk cId="56905727" sldId="265"/>
            <ac:spMk id="2" creationId="{C384471F-EA10-B3CA-9031-EDD09727AD78}"/>
          </ac:spMkLst>
        </pc:spChg>
        <pc:spChg chg="mod">
          <ac:chgData name="Dorota Maciulewicz" userId="c1cf28dfc2a8dfe4" providerId="LiveId" clId="{747A9988-B3ED-446A-8E2F-D73C04DD7D4A}" dt="2026-06-21T18:46:20.391" v="14059" actId="33524"/>
          <ac:spMkLst>
            <pc:docMk/>
            <pc:sldMk cId="56905727" sldId="265"/>
            <ac:spMk id="3" creationId="{50E94BF2-D3B9-AEF0-CC6E-F6C0FEE479B6}"/>
          </ac:spMkLst>
        </pc:spChg>
        <pc:picChg chg="add mod">
          <ac:chgData name="Dorota Maciulewicz" userId="c1cf28dfc2a8dfe4" providerId="LiveId" clId="{747A9988-B3ED-446A-8E2F-D73C04DD7D4A}" dt="2026-06-23T13:46:13.670" v="14339"/>
          <ac:picMkLst>
            <pc:docMk/>
            <pc:sldMk cId="56905727" sldId="265"/>
            <ac:picMk id="10" creationId="{4B099B43-FA6C-1591-3F3D-BAE8362C4D1E}"/>
          </ac:picMkLst>
        </pc:picChg>
      </pc:sldChg>
      <pc:sldChg chg="addSp modSp new mod modTransition">
        <pc:chgData name="Dorota Maciulewicz" userId="c1cf28dfc2a8dfe4" providerId="LiveId" clId="{747A9988-B3ED-446A-8E2F-D73C04DD7D4A}" dt="2026-06-23T13:46:13.670" v="14339"/>
        <pc:sldMkLst>
          <pc:docMk/>
          <pc:sldMk cId="4142258658" sldId="266"/>
        </pc:sldMkLst>
        <pc:spChg chg="mod">
          <ac:chgData name="Dorota Maciulewicz" userId="c1cf28dfc2a8dfe4" providerId="LiveId" clId="{747A9988-B3ED-446A-8E2F-D73C04DD7D4A}" dt="2026-06-18T17:39:29.761" v="12159" actId="113"/>
          <ac:spMkLst>
            <pc:docMk/>
            <pc:sldMk cId="4142258658" sldId="266"/>
            <ac:spMk id="2" creationId="{5A0A233D-D076-52C4-2D8A-7108D9E41076}"/>
          </ac:spMkLst>
        </pc:spChg>
        <pc:spChg chg="mod">
          <ac:chgData name="Dorota Maciulewicz" userId="c1cf28dfc2a8dfe4" providerId="LiveId" clId="{747A9988-B3ED-446A-8E2F-D73C04DD7D4A}" dt="2026-06-18T17:39:38.097" v="12160" actId="14100"/>
          <ac:spMkLst>
            <pc:docMk/>
            <pc:sldMk cId="4142258658" sldId="266"/>
            <ac:spMk id="3" creationId="{3721BBD0-059E-0B41-BA33-73BD22479636}"/>
          </ac:spMkLst>
        </pc:spChg>
        <pc:picChg chg="add mod">
          <ac:chgData name="Dorota Maciulewicz" userId="c1cf28dfc2a8dfe4" providerId="LiveId" clId="{747A9988-B3ED-446A-8E2F-D73C04DD7D4A}" dt="2026-06-23T13:46:13.670" v="14339"/>
          <ac:picMkLst>
            <pc:docMk/>
            <pc:sldMk cId="4142258658" sldId="266"/>
            <ac:picMk id="8" creationId="{D8402BA3-69B5-4295-A877-A481D1DFA257}"/>
          </ac:picMkLst>
        </pc:picChg>
      </pc:sldChg>
      <pc:sldChg chg="addSp modSp new mod modTransition">
        <pc:chgData name="Dorota Maciulewicz" userId="c1cf28dfc2a8dfe4" providerId="LiveId" clId="{747A9988-B3ED-446A-8E2F-D73C04DD7D4A}" dt="2026-06-23T13:46:13.670" v="14339"/>
        <pc:sldMkLst>
          <pc:docMk/>
          <pc:sldMk cId="2764771775" sldId="268"/>
        </pc:sldMkLst>
        <pc:spChg chg="mod">
          <ac:chgData name="Dorota Maciulewicz" userId="c1cf28dfc2a8dfe4" providerId="LiveId" clId="{747A9988-B3ED-446A-8E2F-D73C04DD7D4A}" dt="2026-06-19T12:13:41.865" v="12349" actId="14100"/>
          <ac:spMkLst>
            <pc:docMk/>
            <pc:sldMk cId="2764771775" sldId="268"/>
            <ac:spMk id="2" creationId="{BCFDF5B2-6FD9-6191-CA3F-BFAA6E48906D}"/>
          </ac:spMkLst>
        </pc:spChg>
        <pc:spChg chg="mod">
          <ac:chgData name="Dorota Maciulewicz" userId="c1cf28dfc2a8dfe4" providerId="LiveId" clId="{747A9988-B3ED-446A-8E2F-D73C04DD7D4A}" dt="2026-06-19T12:46:59.609" v="13025" actId="20577"/>
          <ac:spMkLst>
            <pc:docMk/>
            <pc:sldMk cId="2764771775" sldId="268"/>
            <ac:spMk id="3" creationId="{04AA3071-7B2F-6FD3-B683-CE657525D7A7}"/>
          </ac:spMkLst>
        </pc:spChg>
        <pc:picChg chg="add mod">
          <ac:chgData name="Dorota Maciulewicz" userId="c1cf28dfc2a8dfe4" providerId="LiveId" clId="{747A9988-B3ED-446A-8E2F-D73C04DD7D4A}" dt="2026-06-23T13:46:13.670" v="14339"/>
          <ac:picMkLst>
            <pc:docMk/>
            <pc:sldMk cId="2764771775" sldId="268"/>
            <ac:picMk id="7" creationId="{29E01DFD-939F-E1EC-8691-18008C7E5DCB}"/>
          </ac:picMkLst>
        </pc:picChg>
      </pc:sldChg>
      <pc:sldChg chg="addSp delSp modSp new mod modTransition modAnim">
        <pc:chgData name="Dorota Maciulewicz" userId="c1cf28dfc2a8dfe4" providerId="LiveId" clId="{747A9988-B3ED-446A-8E2F-D73C04DD7D4A}" dt="2026-06-22T14:11:51.979" v="14335"/>
        <pc:sldMkLst>
          <pc:docMk/>
          <pc:sldMk cId="1466383051" sldId="269"/>
        </pc:sldMkLst>
        <pc:spChg chg="mod">
          <ac:chgData name="Dorota Maciulewicz" userId="c1cf28dfc2a8dfe4" providerId="LiveId" clId="{747A9988-B3ED-446A-8E2F-D73C04DD7D4A}" dt="2026-06-20T14:20:34.875" v="13959" actId="14100"/>
          <ac:spMkLst>
            <pc:docMk/>
            <pc:sldMk cId="1466383051" sldId="269"/>
            <ac:spMk id="2" creationId="{09075A31-B202-5B5D-2A7D-E270CB790232}"/>
          </ac:spMkLst>
        </pc:spChg>
        <pc:spChg chg="mod">
          <ac:chgData name="Dorota Maciulewicz" userId="c1cf28dfc2a8dfe4" providerId="LiveId" clId="{747A9988-B3ED-446A-8E2F-D73C04DD7D4A}" dt="2026-06-21T10:52:17.118" v="14039" actId="20577"/>
          <ac:spMkLst>
            <pc:docMk/>
            <pc:sldMk cId="1466383051" sldId="269"/>
            <ac:spMk id="3" creationId="{FA6AD371-CF5F-3DAA-552C-5EC8DBF0AFC7}"/>
          </ac:spMkLst>
        </pc:spChg>
      </pc:sldChg>
      <pc:sldChg chg="modSp new mod modTransition">
        <pc:chgData name="Dorota Maciulewicz" userId="c1cf28dfc2a8dfe4" providerId="LiveId" clId="{747A9988-B3ED-446A-8E2F-D73C04DD7D4A}" dt="2026-06-23T13:49:54.552" v="14343" actId="20577"/>
        <pc:sldMkLst>
          <pc:docMk/>
          <pc:sldMk cId="2962459672" sldId="270"/>
        </pc:sldMkLst>
        <pc:spChg chg="mod">
          <ac:chgData name="Dorota Maciulewicz" userId="c1cf28dfc2a8dfe4" providerId="LiveId" clId="{747A9988-B3ED-446A-8E2F-D73C04DD7D4A}" dt="2026-06-20T14:21:55.915" v="13968" actId="2711"/>
          <ac:spMkLst>
            <pc:docMk/>
            <pc:sldMk cId="2962459672" sldId="270"/>
            <ac:spMk id="2" creationId="{033CBE4F-C1B2-BD3F-05E8-EB21CFA076F8}"/>
          </ac:spMkLst>
        </pc:spChg>
        <pc:spChg chg="mod">
          <ac:chgData name="Dorota Maciulewicz" userId="c1cf28dfc2a8dfe4" providerId="LiveId" clId="{747A9988-B3ED-446A-8E2F-D73C04DD7D4A}" dt="2026-06-23T13:49:54.552" v="14343" actId="20577"/>
          <ac:spMkLst>
            <pc:docMk/>
            <pc:sldMk cId="2962459672" sldId="270"/>
            <ac:spMk id="3" creationId="{CFC59A89-F4C5-CD99-98B1-8E60E85C0C60}"/>
          </ac:spMkLst>
        </pc:spChg>
      </pc:sldChg>
      <pc:sldChg chg="addSp delSp modSp new mod modTransition modAnim">
        <pc:chgData name="Dorota Maciulewicz" userId="c1cf28dfc2a8dfe4" providerId="LiveId" clId="{747A9988-B3ED-446A-8E2F-D73C04DD7D4A}" dt="2026-06-23T13:46:13.670" v="14339"/>
        <pc:sldMkLst>
          <pc:docMk/>
          <pc:sldMk cId="1033557451" sldId="271"/>
        </pc:sldMkLst>
        <pc:spChg chg="mod">
          <ac:chgData name="Dorota Maciulewicz" userId="c1cf28dfc2a8dfe4" providerId="LiveId" clId="{747A9988-B3ED-446A-8E2F-D73C04DD7D4A}" dt="2026-06-18T17:45:26.749" v="12246" actId="20577"/>
          <ac:spMkLst>
            <pc:docMk/>
            <pc:sldMk cId="1033557451" sldId="271"/>
            <ac:spMk id="2" creationId="{0B318922-D941-5482-21CE-297022088913}"/>
          </ac:spMkLst>
        </pc:spChg>
        <pc:spChg chg="mod">
          <ac:chgData name="Dorota Maciulewicz" userId="c1cf28dfc2a8dfe4" providerId="LiveId" clId="{747A9988-B3ED-446A-8E2F-D73C04DD7D4A}" dt="2026-06-21T21:00:34.023" v="14302" actId="27636"/>
          <ac:spMkLst>
            <pc:docMk/>
            <pc:sldMk cId="1033557451" sldId="271"/>
            <ac:spMk id="3" creationId="{AB6BDDDE-D49E-9AED-B02F-2DE8816E9FF4}"/>
          </ac:spMkLst>
        </pc:spChg>
        <pc:picChg chg="add mod">
          <ac:chgData name="Dorota Maciulewicz" userId="c1cf28dfc2a8dfe4" providerId="LiveId" clId="{747A9988-B3ED-446A-8E2F-D73C04DD7D4A}" dt="2026-06-23T13:46:13.670" v="14339"/>
          <ac:picMkLst>
            <pc:docMk/>
            <pc:sldMk cId="1033557451" sldId="271"/>
            <ac:picMk id="11" creationId="{CE4F4DD9-A733-71A9-2538-66D7974337F9}"/>
          </ac:picMkLst>
        </pc:picChg>
      </pc:sldChg>
      <pc:sldChg chg="addSp delSp modSp new mod modTransition delAnim">
        <pc:chgData name="Dorota Maciulewicz" userId="c1cf28dfc2a8dfe4" providerId="LiveId" clId="{747A9988-B3ED-446A-8E2F-D73C04DD7D4A}" dt="2026-06-23T13:46:13.670" v="14339"/>
        <pc:sldMkLst>
          <pc:docMk/>
          <pc:sldMk cId="509325631" sldId="272"/>
        </pc:sldMkLst>
        <pc:spChg chg="mod">
          <ac:chgData name="Dorota Maciulewicz" userId="c1cf28dfc2a8dfe4" providerId="LiveId" clId="{747A9988-B3ED-446A-8E2F-D73C04DD7D4A}" dt="2026-06-18T17:41:35.880" v="12189" actId="20577"/>
          <ac:spMkLst>
            <pc:docMk/>
            <pc:sldMk cId="509325631" sldId="272"/>
            <ac:spMk id="2" creationId="{D7BF5782-207F-6219-E4A0-A993C257CB26}"/>
          </ac:spMkLst>
        </pc:spChg>
        <pc:spChg chg="mod">
          <ac:chgData name="Dorota Maciulewicz" userId="c1cf28dfc2a8dfe4" providerId="LiveId" clId="{747A9988-B3ED-446A-8E2F-D73C04DD7D4A}" dt="2026-06-21T21:02:35.160" v="14313" actId="27636"/>
          <ac:spMkLst>
            <pc:docMk/>
            <pc:sldMk cId="509325631" sldId="272"/>
            <ac:spMk id="3" creationId="{FA6BFB09-1D20-38B5-6C5E-11AA7E96B898}"/>
          </ac:spMkLst>
        </pc:spChg>
        <pc:picChg chg="add mod">
          <ac:chgData name="Dorota Maciulewicz" userId="c1cf28dfc2a8dfe4" providerId="LiveId" clId="{747A9988-B3ED-446A-8E2F-D73C04DD7D4A}" dt="2026-06-23T13:46:13.670" v="14339"/>
          <ac:picMkLst>
            <pc:docMk/>
            <pc:sldMk cId="509325631" sldId="272"/>
            <ac:picMk id="10" creationId="{A1791429-390A-38A4-C8F0-4026B49ADD27}"/>
          </ac:picMkLst>
        </pc:picChg>
      </pc:sldChg>
      <pc:sldChg chg="addSp modSp new mod modTransition">
        <pc:chgData name="Dorota Maciulewicz" userId="c1cf28dfc2a8dfe4" providerId="LiveId" clId="{747A9988-B3ED-446A-8E2F-D73C04DD7D4A}" dt="2026-06-23T13:46:13.670" v="14339"/>
        <pc:sldMkLst>
          <pc:docMk/>
          <pc:sldMk cId="1013682160" sldId="273"/>
        </pc:sldMkLst>
        <pc:spChg chg="mod">
          <ac:chgData name="Dorota Maciulewicz" userId="c1cf28dfc2a8dfe4" providerId="LiveId" clId="{747A9988-B3ED-446A-8E2F-D73C04DD7D4A}" dt="2026-06-18T17:40:05.434" v="12164" actId="20577"/>
          <ac:spMkLst>
            <pc:docMk/>
            <pc:sldMk cId="1013682160" sldId="273"/>
            <ac:spMk id="2" creationId="{358AECA8-3B2A-9FB1-83E4-CE860F6AD74E}"/>
          </ac:spMkLst>
        </pc:spChg>
        <pc:spChg chg="mod">
          <ac:chgData name="Dorota Maciulewicz" userId="c1cf28dfc2a8dfe4" providerId="LiveId" clId="{747A9988-B3ED-446A-8E2F-D73C04DD7D4A}" dt="2026-06-16T12:31:12.457" v="9280" actId="115"/>
          <ac:spMkLst>
            <pc:docMk/>
            <pc:sldMk cId="1013682160" sldId="273"/>
            <ac:spMk id="3" creationId="{30C1A666-0005-7AC0-679F-E6D9944A47ED}"/>
          </ac:spMkLst>
        </pc:spChg>
        <pc:picChg chg="add mod">
          <ac:chgData name="Dorota Maciulewicz" userId="c1cf28dfc2a8dfe4" providerId="LiveId" clId="{747A9988-B3ED-446A-8E2F-D73C04DD7D4A}" dt="2026-06-23T13:46:13.670" v="14339"/>
          <ac:picMkLst>
            <pc:docMk/>
            <pc:sldMk cId="1013682160" sldId="273"/>
            <ac:picMk id="9" creationId="{05D36E83-C151-D94E-D1D1-31C1620196A9}"/>
          </ac:picMkLst>
        </pc:picChg>
      </pc:sldChg>
      <pc:sldChg chg="addSp modSp new mod modTransition">
        <pc:chgData name="Dorota Maciulewicz" userId="c1cf28dfc2a8dfe4" providerId="LiveId" clId="{747A9988-B3ED-446A-8E2F-D73C04DD7D4A}" dt="2026-06-23T13:46:13.670" v="14339"/>
        <pc:sldMkLst>
          <pc:docMk/>
          <pc:sldMk cId="3832792375" sldId="274"/>
        </pc:sldMkLst>
        <pc:spChg chg="mod">
          <ac:chgData name="Dorota Maciulewicz" userId="c1cf28dfc2a8dfe4" providerId="LiveId" clId="{747A9988-B3ED-446A-8E2F-D73C04DD7D4A}" dt="2026-06-18T17:38:48.382" v="12146" actId="113"/>
          <ac:spMkLst>
            <pc:docMk/>
            <pc:sldMk cId="3832792375" sldId="274"/>
            <ac:spMk id="2" creationId="{6FD4403E-03C5-8B49-E5C2-9C1E8F2158EC}"/>
          </ac:spMkLst>
        </pc:spChg>
        <pc:spChg chg="mod">
          <ac:chgData name="Dorota Maciulewicz" userId="c1cf28dfc2a8dfe4" providerId="LiveId" clId="{747A9988-B3ED-446A-8E2F-D73C04DD7D4A}" dt="2026-06-18T16:38:56.857" v="11148" actId="114"/>
          <ac:spMkLst>
            <pc:docMk/>
            <pc:sldMk cId="3832792375" sldId="274"/>
            <ac:spMk id="3" creationId="{3C34B508-D7EE-43AC-F8BD-E25DD5FC1D9A}"/>
          </ac:spMkLst>
        </pc:spChg>
        <pc:picChg chg="add mod">
          <ac:chgData name="Dorota Maciulewicz" userId="c1cf28dfc2a8dfe4" providerId="LiveId" clId="{747A9988-B3ED-446A-8E2F-D73C04DD7D4A}" dt="2026-06-23T13:46:13.670" v="14339"/>
          <ac:picMkLst>
            <pc:docMk/>
            <pc:sldMk cId="3832792375" sldId="274"/>
            <ac:picMk id="8" creationId="{DCF76567-2B73-D4A8-707E-4041B1DCAB22}"/>
          </ac:picMkLst>
        </pc:picChg>
      </pc:sldChg>
      <pc:sldChg chg="addSp modSp new mod ord modTransition">
        <pc:chgData name="Dorota Maciulewicz" userId="c1cf28dfc2a8dfe4" providerId="LiveId" clId="{747A9988-B3ED-446A-8E2F-D73C04DD7D4A}" dt="2026-06-23T13:46:13.670" v="14339"/>
        <pc:sldMkLst>
          <pc:docMk/>
          <pc:sldMk cId="3393930292" sldId="275"/>
        </pc:sldMkLst>
        <pc:spChg chg="mod">
          <ac:chgData name="Dorota Maciulewicz" userId="c1cf28dfc2a8dfe4" providerId="LiveId" clId="{747A9988-B3ED-446A-8E2F-D73C04DD7D4A}" dt="2026-06-18T17:38:34.411" v="12145" actId="113"/>
          <ac:spMkLst>
            <pc:docMk/>
            <pc:sldMk cId="3393930292" sldId="275"/>
            <ac:spMk id="2" creationId="{46CE53A3-8B53-DFFE-D1F8-6CD022D9C0D2}"/>
          </ac:spMkLst>
        </pc:spChg>
        <pc:spChg chg="mod">
          <ac:chgData name="Dorota Maciulewicz" userId="c1cf28dfc2a8dfe4" providerId="LiveId" clId="{747A9988-B3ED-446A-8E2F-D73C04DD7D4A}" dt="2026-06-21T21:08:15.146" v="14333" actId="20577"/>
          <ac:spMkLst>
            <pc:docMk/>
            <pc:sldMk cId="3393930292" sldId="275"/>
            <ac:spMk id="3" creationId="{06E1E58B-5B63-7463-C847-AB54A34EFB5D}"/>
          </ac:spMkLst>
        </pc:spChg>
        <pc:picChg chg="add mod">
          <ac:chgData name="Dorota Maciulewicz" userId="c1cf28dfc2a8dfe4" providerId="LiveId" clId="{747A9988-B3ED-446A-8E2F-D73C04DD7D4A}" dt="2026-06-23T13:46:13.670" v="14339"/>
          <ac:picMkLst>
            <pc:docMk/>
            <pc:sldMk cId="3393930292" sldId="275"/>
            <ac:picMk id="7" creationId="{67E89153-E630-7A74-E3CC-5A4277437F68}"/>
          </ac:picMkLst>
        </pc:picChg>
      </pc:sldChg>
      <pc:sldChg chg="addSp delSp modSp new mod modTransition delAnim">
        <pc:chgData name="Dorota Maciulewicz" userId="c1cf28dfc2a8dfe4" providerId="LiveId" clId="{747A9988-B3ED-446A-8E2F-D73C04DD7D4A}" dt="2026-06-22T14:11:51.979" v="14335"/>
        <pc:sldMkLst>
          <pc:docMk/>
          <pc:sldMk cId="2367082988" sldId="276"/>
        </pc:sldMkLst>
        <pc:picChg chg="mod">
          <ac:chgData name="Dorota Maciulewicz" userId="c1cf28dfc2a8dfe4" providerId="LiveId" clId="{747A9988-B3ED-446A-8E2F-D73C04DD7D4A}" dt="2026-06-19T13:36:12.123" v="13495" actId="1076"/>
          <ac:picMkLst>
            <pc:docMk/>
            <pc:sldMk cId="2367082988" sldId="276"/>
            <ac:picMk id="4" creationId="{B7A9CA97-A317-B6CA-F331-D87EEB52493C}"/>
          </ac:picMkLst>
        </pc:picChg>
      </pc:sldChg>
      <pc:sldChg chg="addSp delSp modSp new mod ord modTransition modAnim">
        <pc:chgData name="Dorota Maciulewicz" userId="c1cf28dfc2a8dfe4" providerId="LiveId" clId="{747A9988-B3ED-446A-8E2F-D73C04DD7D4A}" dt="2026-06-22T14:11:51.979" v="14335"/>
        <pc:sldMkLst>
          <pc:docMk/>
          <pc:sldMk cId="4019867723" sldId="277"/>
        </pc:sldMkLst>
        <pc:spChg chg="mod">
          <ac:chgData name="Dorota Maciulewicz" userId="c1cf28dfc2a8dfe4" providerId="LiveId" clId="{747A9988-B3ED-446A-8E2F-D73C04DD7D4A}" dt="2026-06-19T17:39:40.995" v="13924" actId="20577"/>
          <ac:spMkLst>
            <pc:docMk/>
            <pc:sldMk cId="4019867723" sldId="277"/>
            <ac:spMk id="2" creationId="{80D8C178-9BB0-B450-F66F-A40A776E004F}"/>
          </ac:spMkLst>
        </pc:spChg>
        <pc:spChg chg="mod">
          <ac:chgData name="Dorota Maciulewicz" userId="c1cf28dfc2a8dfe4" providerId="LiveId" clId="{747A9988-B3ED-446A-8E2F-D73C04DD7D4A}" dt="2026-06-19T17:43:14.786" v="13946" actId="113"/>
          <ac:spMkLst>
            <pc:docMk/>
            <pc:sldMk cId="4019867723" sldId="277"/>
            <ac:spMk id="3" creationId="{05DBA9DB-F0B1-EA76-ABDB-0705EBAD419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650E7C-B5CD-47F9-B56D-83C95A26A8F9}"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5F6FA9-180E-4E97-8BEE-156D899C9FE7}" type="slidenum">
              <a:rPr lang="en-GB" smtClean="0"/>
              <a:t>‹#›</a:t>
            </a:fld>
            <a:endParaRPr lang="en-GB"/>
          </a:p>
        </p:txBody>
      </p:sp>
    </p:spTree>
    <p:extLst>
      <p:ext uri="{BB962C8B-B14F-4D97-AF65-F5344CB8AC3E}">
        <p14:creationId xmlns:p14="http://schemas.microsoft.com/office/powerpoint/2010/main" val="2795194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5F6FA9-180E-4E97-8BEE-156D899C9FE7}" type="slidenum">
              <a:rPr lang="en-GB" smtClean="0"/>
              <a:t>3</a:t>
            </a:fld>
            <a:endParaRPr lang="en-GB"/>
          </a:p>
        </p:txBody>
      </p:sp>
    </p:spTree>
    <p:extLst>
      <p:ext uri="{BB962C8B-B14F-4D97-AF65-F5344CB8AC3E}">
        <p14:creationId xmlns:p14="http://schemas.microsoft.com/office/powerpoint/2010/main" val="1250460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F75AC-EA46-AF6A-47EF-D26B6B09DE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A1F5ECF-D6AE-00F5-6865-9E019110E3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92F9CFD-248C-A924-9A7B-713D5DC9909F}"/>
              </a:ext>
            </a:extLst>
          </p:cNvPr>
          <p:cNvSpPr>
            <a:spLocks noGrp="1"/>
          </p:cNvSpPr>
          <p:nvPr>
            <p:ph type="dt" sz="half" idx="10"/>
          </p:nvPr>
        </p:nvSpPr>
        <p:spPr/>
        <p:txBody>
          <a:bodyPr/>
          <a:lstStyle/>
          <a:p>
            <a:fld id="{40392EFA-34F2-4BC8-993F-557436B57065}" type="datetime1">
              <a:rPr lang="en-GB" smtClean="0"/>
              <a:t>25/06/2026</a:t>
            </a:fld>
            <a:endParaRPr lang="en-GB"/>
          </a:p>
        </p:txBody>
      </p:sp>
      <p:sp>
        <p:nvSpPr>
          <p:cNvPr id="5" name="Footer Placeholder 4">
            <a:extLst>
              <a:ext uri="{FF2B5EF4-FFF2-40B4-BE49-F238E27FC236}">
                <a16:creationId xmlns:a16="http://schemas.microsoft.com/office/drawing/2014/main" id="{45F6DF4E-1045-1B12-D4D9-D91E93954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36690-5523-A102-3B0C-2DA8D31F1D13}"/>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3314272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4B6D-AF51-40FA-A583-979C543B12D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10A28F-DFD5-EC60-9192-C2DFD28A10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9AA0F6-161F-4430-6C65-57C0769B3BB5}"/>
              </a:ext>
            </a:extLst>
          </p:cNvPr>
          <p:cNvSpPr>
            <a:spLocks noGrp="1"/>
          </p:cNvSpPr>
          <p:nvPr>
            <p:ph type="dt" sz="half" idx="10"/>
          </p:nvPr>
        </p:nvSpPr>
        <p:spPr/>
        <p:txBody>
          <a:bodyPr/>
          <a:lstStyle/>
          <a:p>
            <a:fld id="{376BA595-6155-4C15-9015-10A2336D3E43}" type="datetime1">
              <a:rPr lang="en-GB" smtClean="0"/>
              <a:t>25/06/2026</a:t>
            </a:fld>
            <a:endParaRPr lang="en-GB"/>
          </a:p>
        </p:txBody>
      </p:sp>
      <p:sp>
        <p:nvSpPr>
          <p:cNvPr id="5" name="Footer Placeholder 4">
            <a:extLst>
              <a:ext uri="{FF2B5EF4-FFF2-40B4-BE49-F238E27FC236}">
                <a16:creationId xmlns:a16="http://schemas.microsoft.com/office/drawing/2014/main" id="{22CAB90B-E463-56AF-08BC-1818260799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7FDEE1-BA52-C3A4-3A51-71A8C78AD9AF}"/>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195363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8B0AC-599D-B117-C7C5-AE762FB751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B2DE99C-90F5-1EFF-2388-582510F1D0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57D494-7E74-A440-6C83-9B47DFBBAF42}"/>
              </a:ext>
            </a:extLst>
          </p:cNvPr>
          <p:cNvSpPr>
            <a:spLocks noGrp="1"/>
          </p:cNvSpPr>
          <p:nvPr>
            <p:ph type="dt" sz="half" idx="10"/>
          </p:nvPr>
        </p:nvSpPr>
        <p:spPr/>
        <p:txBody>
          <a:bodyPr/>
          <a:lstStyle/>
          <a:p>
            <a:fld id="{37A76997-AF06-4468-9B12-C2BB246E1C3D}" type="datetime1">
              <a:rPr lang="en-GB" smtClean="0"/>
              <a:t>25/06/2026</a:t>
            </a:fld>
            <a:endParaRPr lang="en-GB"/>
          </a:p>
        </p:txBody>
      </p:sp>
      <p:sp>
        <p:nvSpPr>
          <p:cNvPr id="5" name="Footer Placeholder 4">
            <a:extLst>
              <a:ext uri="{FF2B5EF4-FFF2-40B4-BE49-F238E27FC236}">
                <a16:creationId xmlns:a16="http://schemas.microsoft.com/office/drawing/2014/main" id="{462B1C16-EE29-A41B-B234-C92137D014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891112-B649-1990-6EE2-8CF7E5A0764D}"/>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1283789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0DF5B-6DD8-EFD2-E2AF-8451C15D53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337820B-A5EB-16C3-86F8-E408555EAD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0133ABC-7100-B766-823C-728FFAA5D4A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EFFDA38-7714-7D74-77AA-AB364CADACCD}"/>
              </a:ext>
            </a:extLst>
          </p:cNvPr>
          <p:cNvSpPr>
            <a:spLocks noGrp="1"/>
          </p:cNvSpPr>
          <p:nvPr>
            <p:ph type="dt" sz="half" idx="10"/>
          </p:nvPr>
        </p:nvSpPr>
        <p:spPr/>
        <p:txBody>
          <a:bodyPr/>
          <a:lstStyle/>
          <a:p>
            <a:fld id="{5575D53D-5916-4A8C-A470-1E52452BB305}" type="datetime1">
              <a:rPr lang="en-GB" smtClean="0"/>
              <a:t>25/06/2026</a:t>
            </a:fld>
            <a:endParaRPr lang="en-GB"/>
          </a:p>
        </p:txBody>
      </p:sp>
      <p:sp>
        <p:nvSpPr>
          <p:cNvPr id="6" name="Footer Placeholder 5">
            <a:extLst>
              <a:ext uri="{FF2B5EF4-FFF2-40B4-BE49-F238E27FC236}">
                <a16:creationId xmlns:a16="http://schemas.microsoft.com/office/drawing/2014/main" id="{B836EE0A-143E-0654-3EA2-72254E2CB2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542E87-A800-BA3C-1A47-915EB66F3EA0}"/>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1049720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BC4FB-1BAA-0258-BEC6-0CCD05B276B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5FA5C25-67D8-568D-FF6F-EF8E48120B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07BB68-4555-F93F-DCFC-0006EB79AD9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BD9DDA2-EF5B-67ED-ACC1-76B8D6D31E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ABD4F0-9316-2B57-4B91-C8D432F850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FC1DF05-1E92-C197-981C-8CD890A94B77}"/>
              </a:ext>
            </a:extLst>
          </p:cNvPr>
          <p:cNvSpPr>
            <a:spLocks noGrp="1"/>
          </p:cNvSpPr>
          <p:nvPr>
            <p:ph type="dt" sz="half" idx="10"/>
          </p:nvPr>
        </p:nvSpPr>
        <p:spPr/>
        <p:txBody>
          <a:bodyPr/>
          <a:lstStyle/>
          <a:p>
            <a:fld id="{EFC7D038-1D8B-4A50-BAB1-311F02F91A6B}" type="datetime1">
              <a:rPr lang="en-GB" smtClean="0"/>
              <a:t>25/06/2026</a:t>
            </a:fld>
            <a:endParaRPr lang="en-GB"/>
          </a:p>
        </p:txBody>
      </p:sp>
      <p:sp>
        <p:nvSpPr>
          <p:cNvPr id="8" name="Footer Placeholder 7">
            <a:extLst>
              <a:ext uri="{FF2B5EF4-FFF2-40B4-BE49-F238E27FC236}">
                <a16:creationId xmlns:a16="http://schemas.microsoft.com/office/drawing/2014/main" id="{6E0AF033-C209-575C-6948-0290D420D6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6F147D-5AD9-0838-7314-1DBB2B5451D6}"/>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3710366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80116-BBEB-D4C3-0B1B-FB8A2D6FDA8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FC72CA2-4578-B224-9E70-5A296CCC375E}"/>
              </a:ext>
            </a:extLst>
          </p:cNvPr>
          <p:cNvSpPr>
            <a:spLocks noGrp="1"/>
          </p:cNvSpPr>
          <p:nvPr>
            <p:ph type="dt" sz="half" idx="10"/>
          </p:nvPr>
        </p:nvSpPr>
        <p:spPr/>
        <p:txBody>
          <a:bodyPr/>
          <a:lstStyle/>
          <a:p>
            <a:fld id="{50193682-8756-483D-97E3-65F8018CA203}" type="datetime1">
              <a:rPr lang="en-GB" smtClean="0"/>
              <a:t>25/06/2026</a:t>
            </a:fld>
            <a:endParaRPr lang="en-GB"/>
          </a:p>
        </p:txBody>
      </p:sp>
      <p:sp>
        <p:nvSpPr>
          <p:cNvPr id="4" name="Footer Placeholder 3">
            <a:extLst>
              <a:ext uri="{FF2B5EF4-FFF2-40B4-BE49-F238E27FC236}">
                <a16:creationId xmlns:a16="http://schemas.microsoft.com/office/drawing/2014/main" id="{FAB946F9-4748-8075-DFD4-07C13B92F3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6325FE-6334-0767-4056-A701BC47361A}"/>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2632877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9BD0C3-02D1-C41F-A2C4-85B6C7EA2494}"/>
              </a:ext>
            </a:extLst>
          </p:cNvPr>
          <p:cNvSpPr>
            <a:spLocks noGrp="1"/>
          </p:cNvSpPr>
          <p:nvPr>
            <p:ph type="dt" sz="half" idx="10"/>
          </p:nvPr>
        </p:nvSpPr>
        <p:spPr/>
        <p:txBody>
          <a:bodyPr/>
          <a:lstStyle/>
          <a:p>
            <a:fld id="{1D323EEB-CA79-44BA-8BB2-61127A543BD6}" type="datetime1">
              <a:rPr lang="en-GB" smtClean="0"/>
              <a:t>25/06/2026</a:t>
            </a:fld>
            <a:endParaRPr lang="en-GB"/>
          </a:p>
        </p:txBody>
      </p:sp>
      <p:sp>
        <p:nvSpPr>
          <p:cNvPr id="3" name="Footer Placeholder 2">
            <a:extLst>
              <a:ext uri="{FF2B5EF4-FFF2-40B4-BE49-F238E27FC236}">
                <a16:creationId xmlns:a16="http://schemas.microsoft.com/office/drawing/2014/main" id="{F1E74448-AC85-5008-68F8-51895029EB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B4368C-2834-CAC2-FFBB-24B9DF3F4860}"/>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853289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18E26-AA37-8DCA-C680-B91B41D995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0030C01-81B2-066E-98FB-1D9767A32B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E9BDBF-07F9-357E-9D79-64AFD1E052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E5860F-3237-8033-5E21-5AE29D058CD6}"/>
              </a:ext>
            </a:extLst>
          </p:cNvPr>
          <p:cNvSpPr>
            <a:spLocks noGrp="1"/>
          </p:cNvSpPr>
          <p:nvPr>
            <p:ph type="dt" sz="half" idx="10"/>
          </p:nvPr>
        </p:nvSpPr>
        <p:spPr/>
        <p:txBody>
          <a:bodyPr/>
          <a:lstStyle/>
          <a:p>
            <a:fld id="{68B6E13C-70FD-46BA-A43F-98F6B6E442DF}" type="datetime1">
              <a:rPr lang="en-GB" smtClean="0"/>
              <a:t>25/06/2026</a:t>
            </a:fld>
            <a:endParaRPr lang="en-GB"/>
          </a:p>
        </p:txBody>
      </p:sp>
      <p:sp>
        <p:nvSpPr>
          <p:cNvPr id="6" name="Footer Placeholder 5">
            <a:extLst>
              <a:ext uri="{FF2B5EF4-FFF2-40B4-BE49-F238E27FC236}">
                <a16:creationId xmlns:a16="http://schemas.microsoft.com/office/drawing/2014/main" id="{A3717461-00EE-C523-A7B2-CBA6A8138A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1A5C1B-B721-E475-E6A7-8E3A61E8DCB3}"/>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3047616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69C8-8482-E4EA-BB61-BCFEA327E8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5410704-225D-ED27-CD8B-E8D817B3CA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5DBED5-2CE0-4939-88E9-F5C95BEFD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97009D-00C0-A763-0D70-78E3A73FC277}"/>
              </a:ext>
            </a:extLst>
          </p:cNvPr>
          <p:cNvSpPr>
            <a:spLocks noGrp="1"/>
          </p:cNvSpPr>
          <p:nvPr>
            <p:ph type="dt" sz="half" idx="10"/>
          </p:nvPr>
        </p:nvSpPr>
        <p:spPr/>
        <p:txBody>
          <a:bodyPr/>
          <a:lstStyle/>
          <a:p>
            <a:fld id="{172809DB-C545-41BE-A56E-2FB67823B81B}" type="datetime1">
              <a:rPr lang="en-GB" smtClean="0"/>
              <a:t>25/06/2026</a:t>
            </a:fld>
            <a:endParaRPr lang="en-GB"/>
          </a:p>
        </p:txBody>
      </p:sp>
      <p:sp>
        <p:nvSpPr>
          <p:cNvPr id="6" name="Footer Placeholder 5">
            <a:extLst>
              <a:ext uri="{FF2B5EF4-FFF2-40B4-BE49-F238E27FC236}">
                <a16:creationId xmlns:a16="http://schemas.microsoft.com/office/drawing/2014/main" id="{754D9DD2-4B4D-11B2-8ED9-61C648DF9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166A79-064A-5D08-3A70-465F66D191C0}"/>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3829658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F688-8768-779E-22F1-AE6E4068B93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F4CDF4C-7EE8-5B55-8968-DDE13469C53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AFC908-1B40-E729-AEB7-1326D38E6CB9}"/>
              </a:ext>
            </a:extLst>
          </p:cNvPr>
          <p:cNvSpPr>
            <a:spLocks noGrp="1"/>
          </p:cNvSpPr>
          <p:nvPr>
            <p:ph type="dt" sz="half" idx="10"/>
          </p:nvPr>
        </p:nvSpPr>
        <p:spPr/>
        <p:txBody>
          <a:bodyPr/>
          <a:lstStyle/>
          <a:p>
            <a:fld id="{23B818D8-F63B-4376-BBEB-0123945828F0}" type="datetime1">
              <a:rPr lang="en-GB" smtClean="0"/>
              <a:t>25/06/2026</a:t>
            </a:fld>
            <a:endParaRPr lang="en-GB"/>
          </a:p>
        </p:txBody>
      </p:sp>
      <p:sp>
        <p:nvSpPr>
          <p:cNvPr id="5" name="Footer Placeholder 4">
            <a:extLst>
              <a:ext uri="{FF2B5EF4-FFF2-40B4-BE49-F238E27FC236}">
                <a16:creationId xmlns:a16="http://schemas.microsoft.com/office/drawing/2014/main" id="{D7B9EA52-2D19-5A75-54BB-1EBD6C4E1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38BFB-6A1C-A31D-CA2F-2B1642ADB06B}"/>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3436788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5FF00C-5276-EC17-0D8B-5A258CCBF4D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BE24E6B-A341-3CB7-326B-11D334A2352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2444A4-EA5D-A4EB-F585-22416066C076}"/>
              </a:ext>
            </a:extLst>
          </p:cNvPr>
          <p:cNvSpPr>
            <a:spLocks noGrp="1"/>
          </p:cNvSpPr>
          <p:nvPr>
            <p:ph type="dt" sz="half" idx="10"/>
          </p:nvPr>
        </p:nvSpPr>
        <p:spPr/>
        <p:txBody>
          <a:bodyPr/>
          <a:lstStyle/>
          <a:p>
            <a:fld id="{0631D601-6FC4-49F6-8F50-303CD5012CA6}" type="datetime1">
              <a:rPr lang="en-GB" smtClean="0"/>
              <a:t>25/06/2026</a:t>
            </a:fld>
            <a:endParaRPr lang="en-GB"/>
          </a:p>
        </p:txBody>
      </p:sp>
      <p:sp>
        <p:nvSpPr>
          <p:cNvPr id="5" name="Footer Placeholder 4">
            <a:extLst>
              <a:ext uri="{FF2B5EF4-FFF2-40B4-BE49-F238E27FC236}">
                <a16:creationId xmlns:a16="http://schemas.microsoft.com/office/drawing/2014/main" id="{74B0A388-9477-A66B-ABAE-76929361A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E36EA9-16F8-E658-1C5E-B01108DF6F16}"/>
              </a:ext>
            </a:extLst>
          </p:cNvPr>
          <p:cNvSpPr>
            <a:spLocks noGrp="1"/>
          </p:cNvSpPr>
          <p:nvPr>
            <p:ph type="sldNum" sz="quarter" idx="12"/>
          </p:nvPr>
        </p:nvSpPr>
        <p:spPr/>
        <p:txBody>
          <a:bodyPr/>
          <a:lstStyle/>
          <a:p>
            <a:fld id="{79B1814C-0808-4A26-B613-79B1E73A6133}" type="slidenum">
              <a:rPr lang="en-GB" smtClean="0"/>
              <a:t>‹#›</a:t>
            </a:fld>
            <a:endParaRPr lang="en-GB"/>
          </a:p>
        </p:txBody>
      </p:sp>
    </p:spTree>
    <p:extLst>
      <p:ext uri="{BB962C8B-B14F-4D97-AF65-F5344CB8AC3E}">
        <p14:creationId xmlns:p14="http://schemas.microsoft.com/office/powerpoint/2010/main" val="1871560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89F9A6-E456-6B0A-D155-42E968D9C5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ECC70D-944F-F1F9-7EC7-9230752AC5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B598CC-6F03-86CF-939E-435E488842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0C4A60-6E48-4702-8835-B63112AB9A90}" type="datetime1">
              <a:rPr lang="en-GB" smtClean="0"/>
              <a:t>25/06/2026</a:t>
            </a:fld>
            <a:endParaRPr lang="en-GB"/>
          </a:p>
        </p:txBody>
      </p:sp>
      <p:sp>
        <p:nvSpPr>
          <p:cNvPr id="5" name="Footer Placeholder 4">
            <a:extLst>
              <a:ext uri="{FF2B5EF4-FFF2-40B4-BE49-F238E27FC236}">
                <a16:creationId xmlns:a16="http://schemas.microsoft.com/office/drawing/2014/main" id="{89D708AB-D2F1-FE63-A0D2-F0B4C636A5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8EB579E-31D6-7809-447F-FD565B819B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B1814C-0808-4A26-B613-79B1E73A6133}" type="slidenum">
              <a:rPr lang="en-GB" smtClean="0"/>
              <a:t>‹#›</a:t>
            </a:fld>
            <a:endParaRPr lang="en-GB"/>
          </a:p>
        </p:txBody>
      </p:sp>
    </p:spTree>
    <p:extLst>
      <p:ext uri="{BB962C8B-B14F-4D97-AF65-F5344CB8AC3E}">
        <p14:creationId xmlns:p14="http://schemas.microsoft.com/office/powerpoint/2010/main" val="2500979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ageing-better/" TargetMode="External"/><Relationship Id="rId2" Type="http://schemas.openxmlformats.org/officeDocument/2006/relationships/hyperlink" Target="https://doi.org/10.1111/jgs.15959" TargetMode="External"/><Relationship Id="rId1" Type="http://schemas.openxmlformats.org/officeDocument/2006/relationships/slideLayout" Target="../slideLayouts/slideLayout2.xml"/><Relationship Id="rId6" Type="http://schemas.openxmlformats.org/officeDocument/2006/relationships/hyperlink" Target="https://ww.ons.gov.uk/" TargetMode="External"/><Relationship Id="rId5" Type="http://schemas.openxmlformats.org/officeDocument/2006/relationships/hyperlink" Target="https://www.england.nhs.uk/" TargetMode="External"/><Relationship Id="rId4" Type="http://schemas.openxmlformats.org/officeDocument/2006/relationships/hyperlink" Target="https://mha.org.uk/"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177/1357633X21105834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slideLayout" Target="../slideLayouts/slideLayout7.xml"/><Relationship Id="rId4" Type="http://schemas.openxmlformats.org/officeDocument/2006/relationships/audio" Target="../media/media15.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C178-9BB0-B450-F66F-A40A776E004F}"/>
              </a:ext>
            </a:extLst>
          </p:cNvPr>
          <p:cNvSpPr>
            <a:spLocks noGrp="1"/>
          </p:cNvSpPr>
          <p:nvPr>
            <p:ph type="title"/>
          </p:nvPr>
        </p:nvSpPr>
        <p:spPr>
          <a:xfrm>
            <a:off x="838200" y="365126"/>
            <a:ext cx="10515600" cy="315911"/>
          </a:xfrm>
        </p:spPr>
        <p:txBody>
          <a:bodyPr>
            <a:normAutofit/>
          </a:bodyPr>
          <a:lstStyle/>
          <a:p>
            <a:r>
              <a:rPr lang="en-GB" sz="1600" dirty="0">
                <a:latin typeface="Arial" panose="020B0604020202020204" pitchFamily="34" charset="0"/>
                <a:cs typeface="Arial" panose="020B0604020202020204" pitchFamily="34" charset="0"/>
              </a:rPr>
              <a:t>		</a:t>
            </a:r>
            <a:r>
              <a:rPr lang="en-GB" sz="1600" dirty="0">
                <a:latin typeface="Algerian" panose="04020705040A02060702" pitchFamily="82" charset="0"/>
                <a:cs typeface="Arial" panose="020B0604020202020204" pitchFamily="34" charset="0"/>
              </a:rPr>
              <a:t>Level 6 Assessment Specification</a:t>
            </a:r>
          </a:p>
        </p:txBody>
      </p:sp>
      <p:sp>
        <p:nvSpPr>
          <p:cNvPr id="3" name="Content Placeholder 2">
            <a:extLst>
              <a:ext uri="{FF2B5EF4-FFF2-40B4-BE49-F238E27FC236}">
                <a16:creationId xmlns:a16="http://schemas.microsoft.com/office/drawing/2014/main" id="{05DBA9DB-F0B1-EA76-ABDB-0705EBAD419A}"/>
              </a:ext>
            </a:extLst>
          </p:cNvPr>
          <p:cNvSpPr>
            <a:spLocks noGrp="1"/>
          </p:cNvSpPr>
          <p:nvPr>
            <p:ph idx="1"/>
          </p:nvPr>
        </p:nvSpPr>
        <p:spPr>
          <a:xfrm>
            <a:off x="433137" y="681038"/>
            <a:ext cx="10920663" cy="5440630"/>
          </a:xfrm>
        </p:spPr>
        <p:txBody>
          <a:bodyPr/>
          <a:lstStyle/>
          <a:p>
            <a:endParaRPr lang="en-GB" dirty="0"/>
          </a:p>
          <a:p>
            <a:r>
              <a:rPr lang="en-GB" sz="1400" b="1" dirty="0">
                <a:latin typeface="Arial" panose="020B0604020202020204" pitchFamily="34" charset="0"/>
                <a:cs typeface="Arial" panose="020B0604020202020204" pitchFamily="34" charset="0"/>
              </a:rPr>
              <a:t>Programme</a:t>
            </a:r>
            <a:r>
              <a:rPr lang="en-GB" sz="1400" dirty="0">
                <a:latin typeface="Arial" panose="020B0604020202020204" pitchFamily="34" charset="0"/>
                <a:cs typeface="Arial" panose="020B0604020202020204" pitchFamily="34" charset="0"/>
              </a:rPr>
              <a:t>: BSc (Hons) Health and Social Care</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Module</a:t>
            </a:r>
            <a:r>
              <a:rPr lang="en-GB" sz="1400" dirty="0">
                <a:latin typeface="Arial" panose="020B0604020202020204" pitchFamily="34" charset="0"/>
                <a:cs typeface="Arial" panose="020B0604020202020204" pitchFamily="34" charset="0"/>
              </a:rPr>
              <a:t>: Empowering the Older Person</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Assignment Title</a:t>
            </a:r>
            <a:r>
              <a:rPr lang="en-GB" sz="1400" dirty="0">
                <a:latin typeface="Arial" panose="020B0604020202020204" pitchFamily="34" charset="0"/>
                <a:cs typeface="Arial" panose="020B0604020202020204" pitchFamily="34" charset="0"/>
              </a:rPr>
              <a:t>: Component 1: Individual Presentation (PowerPoint with Voice-Over)</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Student Name</a:t>
            </a:r>
            <a:r>
              <a:rPr lang="en-GB" sz="1400" dirty="0">
                <a:latin typeface="Arial" panose="020B0604020202020204" pitchFamily="34" charset="0"/>
                <a:cs typeface="Arial" panose="020B0604020202020204" pitchFamily="34" charset="0"/>
              </a:rPr>
              <a:t>: Dorota Maciulewicz</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Student ID</a:t>
            </a:r>
            <a:r>
              <a:rPr lang="en-GB" sz="1400" dirty="0">
                <a:latin typeface="Arial" panose="020B0604020202020204" pitchFamily="34" charset="0"/>
                <a:cs typeface="Arial" panose="020B0604020202020204" pitchFamily="34" charset="0"/>
              </a:rPr>
              <a:t>: 3231008</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Lecturer Name</a:t>
            </a:r>
            <a:r>
              <a:rPr lang="en-GB" sz="1400" dirty="0">
                <a:latin typeface="Arial" panose="020B0604020202020204" pitchFamily="34" charset="0"/>
                <a:cs typeface="Arial" panose="020B0604020202020204" pitchFamily="34" charset="0"/>
              </a:rPr>
              <a:t>: Parese Ahmed</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Submission deadline</a:t>
            </a:r>
            <a:r>
              <a:rPr lang="en-GB" sz="1400" dirty="0">
                <a:latin typeface="Arial" panose="020B0604020202020204" pitchFamily="34" charset="0"/>
                <a:cs typeface="Arial" panose="020B0604020202020204" pitchFamily="34" charset="0"/>
              </a:rPr>
              <a:t>: Friday 26</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June 2026 / 14:00 / 2pm / week 7</a:t>
            </a:r>
          </a:p>
          <a:p>
            <a:endParaRPr lang="en-GB" sz="1600" dirty="0">
              <a:latin typeface="Algerian" panose="04020705040A02060702" pitchFamily="82" charset="0"/>
            </a:endParaRPr>
          </a:p>
        </p:txBody>
      </p:sp>
      <p:sp>
        <p:nvSpPr>
          <p:cNvPr id="4" name="Slide Number Placeholder 3">
            <a:extLst>
              <a:ext uri="{FF2B5EF4-FFF2-40B4-BE49-F238E27FC236}">
                <a16:creationId xmlns:a16="http://schemas.microsoft.com/office/drawing/2014/main" id="{16D83914-5D69-62BA-BE32-F543BA83EC38}"/>
              </a:ext>
            </a:extLst>
          </p:cNvPr>
          <p:cNvSpPr>
            <a:spLocks noGrp="1"/>
          </p:cNvSpPr>
          <p:nvPr>
            <p:ph type="sldNum" sz="quarter" idx="12"/>
          </p:nvPr>
        </p:nvSpPr>
        <p:spPr/>
        <p:txBody>
          <a:bodyPr/>
          <a:lstStyle/>
          <a:p>
            <a:fld id="{79B1814C-0808-4A26-B613-79B1E73A6133}" type="slidenum">
              <a:rPr lang="en-GB" smtClean="0"/>
              <a:t>1</a:t>
            </a:fld>
            <a:endParaRPr lang="en-GB"/>
          </a:p>
        </p:txBody>
      </p:sp>
    </p:spTree>
    <p:extLst>
      <p:ext uri="{BB962C8B-B14F-4D97-AF65-F5344CB8AC3E}">
        <p14:creationId xmlns:p14="http://schemas.microsoft.com/office/powerpoint/2010/main" val="4019867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9588A0-FA8C-3F06-4616-5F19599FB7E8}"/>
              </a:ext>
            </a:extLst>
          </p:cNvPr>
          <p:cNvSpPr>
            <a:spLocks noGrp="1"/>
          </p:cNvSpPr>
          <p:nvPr>
            <p:ph type="title"/>
          </p:nvPr>
        </p:nvSpPr>
        <p:spPr>
          <a:xfrm>
            <a:off x="838200" y="365126"/>
            <a:ext cx="10515600" cy="481542"/>
          </a:xfrm>
        </p:spPr>
        <p:txBody>
          <a:bodyPr>
            <a:normAutofit/>
          </a:bodyPr>
          <a:lstStyle/>
          <a:p>
            <a:r>
              <a:rPr lang="en-GB" sz="1600" b="1" dirty="0"/>
              <a:t>				Introduction</a:t>
            </a:r>
          </a:p>
        </p:txBody>
      </p:sp>
      <p:sp>
        <p:nvSpPr>
          <p:cNvPr id="7" name="Content Placeholder 6">
            <a:extLst>
              <a:ext uri="{FF2B5EF4-FFF2-40B4-BE49-F238E27FC236}">
                <a16:creationId xmlns:a16="http://schemas.microsoft.com/office/drawing/2014/main" id="{5A36211A-EEA8-A42A-E671-5B1FFC411B1F}"/>
              </a:ext>
            </a:extLst>
          </p:cNvPr>
          <p:cNvSpPr>
            <a:spLocks noGrp="1"/>
          </p:cNvSpPr>
          <p:nvPr>
            <p:ph idx="1"/>
          </p:nvPr>
        </p:nvSpPr>
        <p:spPr>
          <a:xfrm>
            <a:off x="838198" y="1202266"/>
            <a:ext cx="10515601" cy="4538133"/>
          </a:xfrm>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 The influence off ageing on health and social care is examined in this talk, with an emphasise on technological  advancements and the assessment of care quality.</a:t>
            </a:r>
          </a:p>
          <a:p>
            <a:pPr marL="0" indent="0">
              <a:lnSpc>
                <a:spcPct val="150000"/>
              </a:lnSpc>
              <a:buNone/>
            </a:pPr>
            <a:r>
              <a:rPr lang="en-GB" sz="1100" dirty="0">
                <a:latin typeface="Arial" panose="020B0604020202020204" pitchFamily="34" charset="0"/>
                <a:cs typeface="Arial" panose="020B0604020202020204" pitchFamily="34" charset="0"/>
              </a:rPr>
              <a:t> According to  hypothesis like genetic programming and wear- and- tear mechanism, again it is a normal biological process (Jin, 2010; Kirkwood, 2005).</a:t>
            </a:r>
          </a:p>
          <a:p>
            <a:pPr marL="0" indent="0">
              <a:lnSpc>
                <a:spcPct val="150000"/>
              </a:lnSpc>
              <a:buNone/>
            </a:pPr>
            <a:r>
              <a:rPr lang="en-GB" sz="1100" dirty="0">
                <a:latin typeface="Arial" panose="020B0604020202020204" pitchFamily="34" charset="0"/>
                <a:cs typeface="Arial" panose="020B0604020202020204" pitchFamily="34" charset="0"/>
              </a:rPr>
              <a:t> Effective care delivery becomes more crucial as people age (World Health Organisation, 2022).</a:t>
            </a:r>
          </a:p>
          <a:p>
            <a:pPr marL="0" indent="0">
              <a:lnSpc>
                <a:spcPct val="150000"/>
              </a:lnSpc>
              <a:buNone/>
            </a:pPr>
            <a:r>
              <a:rPr lang="en-GB" sz="1100" dirty="0">
                <a:latin typeface="Arial" panose="020B0604020202020204" pitchFamily="34" charset="0"/>
                <a:cs typeface="Arial" panose="020B0604020202020204" pitchFamily="34" charset="0"/>
              </a:rPr>
              <a:t> The presentation will discuss how technology such as telemedicine, assistive device, and digital monitoring system can enhance independence and care outcomes </a:t>
            </a:r>
          </a:p>
          <a:p>
            <a:pPr marL="0" indent="0">
              <a:lnSpc>
                <a:spcPct val="150000"/>
              </a:lnSpc>
              <a:buNone/>
            </a:pPr>
            <a:r>
              <a:rPr lang="en-GB" sz="1100" dirty="0">
                <a:latin typeface="Arial" panose="020B0604020202020204" pitchFamily="34" charset="0"/>
                <a:cs typeface="Arial" panose="020B0604020202020204" pitchFamily="34" charset="0"/>
              </a:rPr>
              <a:t>(Peek.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2014; Czaja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2019).</a:t>
            </a:r>
          </a:p>
          <a:p>
            <a:pPr marL="0" indent="0">
              <a:lnSpc>
                <a:spcPct val="150000"/>
              </a:lnSpc>
              <a:buNone/>
            </a:pPr>
            <a:r>
              <a:rPr lang="en-GB" sz="1100" dirty="0">
                <a:latin typeface="Arial" panose="020B0604020202020204" pitchFamily="34" charset="0"/>
                <a:cs typeface="Arial" panose="020B0604020202020204" pitchFamily="34" charset="0"/>
              </a:rPr>
              <a:t> Along with taking into account  patient laws, regulations, and suggestion for future practice, it will assess the efficacy and quality of care service addressing the needs of senior citizens ( Department of Health and Social Care, 2021).</a:t>
            </a:r>
          </a:p>
        </p:txBody>
      </p:sp>
      <p:sp>
        <p:nvSpPr>
          <p:cNvPr id="5" name="Slide Number Placeholder 4">
            <a:extLst>
              <a:ext uri="{FF2B5EF4-FFF2-40B4-BE49-F238E27FC236}">
                <a16:creationId xmlns:a16="http://schemas.microsoft.com/office/drawing/2014/main" id="{56B47CE0-63EB-078D-777B-B4CFAB427D8D}"/>
              </a:ext>
            </a:extLst>
          </p:cNvPr>
          <p:cNvSpPr>
            <a:spLocks noGrp="1"/>
          </p:cNvSpPr>
          <p:nvPr>
            <p:ph type="sldNum" sz="quarter" idx="12"/>
          </p:nvPr>
        </p:nvSpPr>
        <p:spPr/>
        <p:txBody>
          <a:bodyPr/>
          <a:lstStyle/>
          <a:p>
            <a:fld id="{79B1814C-0808-4A26-B613-79B1E73A6133}" type="slidenum">
              <a:rPr lang="en-GB" smtClean="0"/>
              <a:t>2</a:t>
            </a:fld>
            <a:endParaRPr lang="en-GB"/>
          </a:p>
        </p:txBody>
      </p:sp>
      <p:pic>
        <p:nvPicPr>
          <p:cNvPr id="20" name="Audio 19">
            <a:hlinkClick r:id="" action="ppaction://media"/>
            <a:extLst>
              <a:ext uri="{FF2B5EF4-FFF2-40B4-BE49-F238E27FC236}">
                <a16:creationId xmlns:a16="http://schemas.microsoft.com/office/drawing/2014/main" id="{98E3F2AE-A78C-836F-56F3-6C8BA09101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9633749"/>
      </p:ext>
    </p:extLst>
  </p:cSld>
  <p:clrMapOvr>
    <a:masterClrMapping/>
  </p:clrMapOvr>
  <mc:AlternateContent xmlns:mc="http://schemas.openxmlformats.org/markup-compatibility/2006" xmlns:p14="http://schemas.microsoft.com/office/powerpoint/2010/main">
    <mc:Choice Requires="p14">
      <p:transition spd="slow" p14:dur="2000" advTm="56536"/>
    </mc:Choice>
    <mc:Fallback xmlns="">
      <p:transition spd="slow" advTm="56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A2DDC-57DF-D098-6D05-CEF1F1C7254B}"/>
              </a:ext>
            </a:extLst>
          </p:cNvPr>
          <p:cNvSpPr>
            <a:spLocks noGrp="1"/>
          </p:cNvSpPr>
          <p:nvPr>
            <p:ph type="title"/>
          </p:nvPr>
        </p:nvSpPr>
        <p:spPr>
          <a:xfrm>
            <a:off x="838200" y="136525"/>
            <a:ext cx="10515600" cy="600075"/>
          </a:xfrm>
        </p:spPr>
        <p:txBody>
          <a:bodyPr>
            <a:normAutofit/>
          </a:bodyPr>
          <a:lstStyle/>
          <a:p>
            <a:r>
              <a:rPr lang="en-GB" sz="1400" b="1" dirty="0">
                <a:latin typeface="Arial" panose="020B0604020202020204" pitchFamily="34" charset="0"/>
                <a:cs typeface="Arial" panose="020B0604020202020204" pitchFamily="34" charset="0"/>
              </a:rPr>
              <a:t>			The Ageing Population: Setting the Scene</a:t>
            </a:r>
          </a:p>
        </p:txBody>
      </p:sp>
      <p:sp>
        <p:nvSpPr>
          <p:cNvPr id="3" name="Content Placeholder 2">
            <a:extLst>
              <a:ext uri="{FF2B5EF4-FFF2-40B4-BE49-F238E27FC236}">
                <a16:creationId xmlns:a16="http://schemas.microsoft.com/office/drawing/2014/main" id="{EE416409-7332-65DC-E61B-2569CBCE3101}"/>
              </a:ext>
            </a:extLst>
          </p:cNvPr>
          <p:cNvSpPr>
            <a:spLocks noGrp="1"/>
          </p:cNvSpPr>
          <p:nvPr>
            <p:ph idx="1"/>
          </p:nvPr>
        </p:nvSpPr>
        <p:spPr>
          <a:xfrm>
            <a:off x="838200" y="889000"/>
            <a:ext cx="10515600" cy="5274733"/>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Opportunities for social connection, community involvement, and lessening </a:t>
            </a:r>
            <a:r>
              <a:rPr lang="en-GB" sz="1100">
                <a:latin typeface="Arial" panose="020B0604020202020204" pitchFamily="34" charset="0"/>
                <a:cs typeface="Arial" panose="020B0604020202020204" pitchFamily="34" charset="0"/>
              </a:rPr>
              <a:t>isolation are </a:t>
            </a:r>
            <a:r>
              <a:rPr lang="en-GB" sz="1100" dirty="0">
                <a:latin typeface="Arial" panose="020B0604020202020204" pitchFamily="34" charset="0"/>
                <a:cs typeface="Arial" panose="020B0604020202020204" pitchFamily="34" charset="0"/>
              </a:rPr>
              <a:t>examples of social needs. Physiological needs include dementia care, mental health support, and help with anxiety or depression. The significance of policy, empowerment ,and innovation.</a:t>
            </a:r>
          </a:p>
          <a:p>
            <a:pPr marL="0" indent="0">
              <a:lnSpc>
                <a:spcPct val="150000"/>
              </a:lnSpc>
              <a:buNone/>
            </a:pPr>
            <a:r>
              <a:rPr lang="en-GB" sz="1100" dirty="0">
                <a:latin typeface="Arial" panose="020B0604020202020204" pitchFamily="34" charset="0"/>
                <a:cs typeface="Arial" panose="020B0604020202020204" pitchFamily="34" charset="0"/>
              </a:rPr>
              <a:t> Innovation: Access to care and independence can be enhanced by technology like assistive device  and telehealth.</a:t>
            </a:r>
          </a:p>
          <a:p>
            <a:pPr marL="0" indent="0">
              <a:lnSpc>
                <a:spcPct val="150000"/>
              </a:lnSpc>
              <a:buNone/>
            </a:pPr>
            <a:r>
              <a:rPr lang="en-GB" sz="1100" dirty="0">
                <a:latin typeface="Arial" panose="020B0604020202020204" pitchFamily="34" charset="0"/>
                <a:cs typeface="Arial" panose="020B0604020202020204" pitchFamily="34" charset="0"/>
              </a:rPr>
              <a:t> Empowerment allows senior citizen to remain independent and make decision regarding their care. </a:t>
            </a:r>
          </a:p>
          <a:p>
            <a:pPr marL="0" indent="0">
              <a:lnSpc>
                <a:spcPct val="150000"/>
              </a:lnSpc>
              <a:buNone/>
            </a:pPr>
            <a:r>
              <a:rPr lang="en-GB" sz="1100" dirty="0">
                <a:latin typeface="Arial" panose="020B0604020202020204" pitchFamily="34" charset="0"/>
                <a:cs typeface="Arial" panose="020B0604020202020204" pitchFamily="34" charset="0"/>
              </a:rPr>
              <a:t> Policy: Government initiatives support the provision of services, sufficient finance, and this defence of the rights of senior citizen. When combined, these strategies enhance quality of live and assist in addressing the rising care needs of an ageing population.</a:t>
            </a:r>
          </a:p>
          <a:p>
            <a:pPr marL="0" indent="0">
              <a:lnSpc>
                <a:spcPct val="150000"/>
              </a:lnSpc>
              <a:buNone/>
            </a:pPr>
            <a:r>
              <a:rPr lang="en-GB" sz="1100" dirty="0">
                <a:latin typeface="Arial" panose="020B0604020202020204" pitchFamily="34" charset="0"/>
                <a:cs typeface="Arial" panose="020B0604020202020204" pitchFamily="34" charset="0"/>
              </a:rPr>
              <a:t> The population of the UK is getting older because of longer life  expectancies and  fever birth. The percentage of the population 65 and older increased from 16.4% in 2011 to 18.6% in 2021, according to the office for National Statistics (ONS) ( ONS, 2023). The needs for health, social care,  housing, and support service is rising because of this demographic shift.</a:t>
            </a:r>
          </a:p>
          <a:p>
            <a:pPr marL="0" indent="0">
              <a:lnSpc>
                <a:spcPct val="150000"/>
              </a:lnSpc>
              <a:buNone/>
            </a:pPr>
            <a:r>
              <a:rPr lang="en-GB" sz="1100" dirty="0">
                <a:latin typeface="Arial" panose="020B0604020202020204" pitchFamily="34" charset="0"/>
                <a:cs typeface="Arial" panose="020B0604020202020204" pitchFamily="34" charset="0"/>
              </a:rPr>
              <a:t> Present situation: primary care requirements. Physical needs include personal care, mobility assistance, long- term condition management, and magical service. Support for loneliness,grief,and preserving self-worth are examples of emotional needs.</a:t>
            </a:r>
          </a:p>
        </p:txBody>
      </p:sp>
      <p:sp>
        <p:nvSpPr>
          <p:cNvPr id="4" name="Slide Number Placeholder 3">
            <a:extLst>
              <a:ext uri="{FF2B5EF4-FFF2-40B4-BE49-F238E27FC236}">
                <a16:creationId xmlns:a16="http://schemas.microsoft.com/office/drawing/2014/main" id="{858E17A1-58C8-DAE5-F59F-9F5D13E060E2}"/>
              </a:ext>
            </a:extLst>
          </p:cNvPr>
          <p:cNvSpPr>
            <a:spLocks noGrp="1"/>
          </p:cNvSpPr>
          <p:nvPr>
            <p:ph type="sldNum" sz="quarter" idx="12"/>
          </p:nvPr>
        </p:nvSpPr>
        <p:spPr/>
        <p:txBody>
          <a:bodyPr/>
          <a:lstStyle/>
          <a:p>
            <a:fld id="{79B1814C-0808-4A26-B613-79B1E73A6133}" type="slidenum">
              <a:rPr lang="en-GB" smtClean="0"/>
              <a:t>3</a:t>
            </a:fld>
            <a:endParaRPr lang="en-GB"/>
          </a:p>
        </p:txBody>
      </p:sp>
      <p:pic>
        <p:nvPicPr>
          <p:cNvPr id="15" name="Audio 14">
            <a:hlinkClick r:id="" action="ppaction://media"/>
            <a:extLst>
              <a:ext uri="{FF2B5EF4-FFF2-40B4-BE49-F238E27FC236}">
                <a16:creationId xmlns:a16="http://schemas.microsoft.com/office/drawing/2014/main" id="{BD7B2B2A-D149-5F76-47CA-E31FC62504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9816850"/>
      </p:ext>
    </p:extLst>
  </p:cSld>
  <p:clrMapOvr>
    <a:masterClrMapping/>
  </p:clrMapOvr>
  <mc:AlternateContent xmlns:mc="http://schemas.openxmlformats.org/markup-compatibility/2006" xmlns:p14="http://schemas.microsoft.com/office/powerpoint/2010/main">
    <mc:Choice Requires="p14">
      <p:transition spd="slow" p14:dur="2000" advTm="73165"/>
    </mc:Choice>
    <mc:Fallback xmlns="">
      <p:transition spd="slow" advTm="73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11E2A-AAF4-8CAE-B193-B488AFB4D6AC}"/>
              </a:ext>
            </a:extLst>
          </p:cNvPr>
          <p:cNvSpPr>
            <a:spLocks noGrp="1"/>
          </p:cNvSpPr>
          <p:nvPr>
            <p:ph type="title"/>
          </p:nvPr>
        </p:nvSpPr>
        <p:spPr>
          <a:xfrm>
            <a:off x="838200" y="365125"/>
            <a:ext cx="10515600" cy="787899"/>
          </a:xfrm>
        </p:spPr>
        <p:txBody>
          <a:bodyPr>
            <a:normAutofit/>
          </a:bodyPr>
          <a:lstStyle/>
          <a:p>
            <a:r>
              <a:rPr lang="en-GB" sz="1600" b="1" dirty="0">
                <a:latin typeface="Arial" panose="020B0604020202020204" pitchFamily="34" charset="0"/>
                <a:cs typeface="Arial" panose="020B0604020202020204" pitchFamily="34" charset="0"/>
              </a:rPr>
              <a:t>			Theoretical Frameworks</a:t>
            </a:r>
          </a:p>
        </p:txBody>
      </p:sp>
      <p:sp>
        <p:nvSpPr>
          <p:cNvPr id="3" name="Content Placeholder 2">
            <a:extLst>
              <a:ext uri="{FF2B5EF4-FFF2-40B4-BE49-F238E27FC236}">
                <a16:creationId xmlns:a16="http://schemas.microsoft.com/office/drawing/2014/main" id="{8618942E-4196-E232-FD1F-EFAEEBB86F60}"/>
              </a:ext>
            </a:extLst>
          </p:cNvPr>
          <p:cNvSpPr>
            <a:spLocks noGrp="1"/>
          </p:cNvSpPr>
          <p:nvPr>
            <p:ph idx="1"/>
          </p:nvPr>
        </p:nvSpPr>
        <p:spPr>
          <a:xfrm>
            <a:off x="838200" y="1332411"/>
            <a:ext cx="10515600" cy="4844552"/>
          </a:xfrm>
        </p:spPr>
        <p:txBody>
          <a:bodyPr>
            <a:normAutofit/>
          </a:bodyPr>
          <a:lstStyle/>
          <a:p>
            <a:pPr marL="0" indent="0">
              <a:lnSpc>
                <a:spcPct val="150000"/>
              </a:lnSpc>
              <a:buNone/>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Activity Theory: a  contemporary perspective on ‘social engagement .’</a:t>
            </a:r>
          </a:p>
          <a:p>
            <a:pPr>
              <a:lnSpc>
                <a:spcPct val="150000"/>
              </a:lnSpc>
            </a:pPr>
            <a:r>
              <a:rPr lang="en-GB" sz="1100" dirty="0">
                <a:latin typeface="Arial" panose="020B0604020202020204" pitchFamily="34" charset="0"/>
                <a:cs typeface="Arial" panose="020B0604020202020204" pitchFamily="34" charset="0"/>
              </a:rPr>
              <a:t> Concept: maintaining social and mental activity prevents deadline in well-being as one age.</a:t>
            </a:r>
          </a:p>
          <a:p>
            <a:pPr>
              <a:lnSpc>
                <a:spcPct val="150000"/>
              </a:lnSpc>
            </a:pPr>
            <a:r>
              <a:rPr lang="en-GB" sz="1100" dirty="0">
                <a:latin typeface="Arial" panose="020B0604020202020204" pitchFamily="34" charset="0"/>
                <a:cs typeface="Arial" panose="020B0604020202020204" pitchFamily="34" charset="0"/>
              </a:rPr>
              <a:t> For care: access whether service  facilitate worthwhile social interaction. The best results come from moderate engagement not just more.</a:t>
            </a:r>
          </a:p>
          <a:p>
            <a:pPr>
              <a:lnSpc>
                <a:spcPct val="150000"/>
              </a:lnSpc>
            </a:pPr>
            <a:r>
              <a:rPr lang="en-GB" sz="1100" dirty="0">
                <a:latin typeface="Arial" panose="020B0604020202020204" pitchFamily="34" charset="0"/>
                <a:cs typeface="Arial" panose="020B0604020202020204" pitchFamily="34" charset="0"/>
              </a:rPr>
              <a:t> Challenge: Resists the ageism that ‘older = inactive.’</a:t>
            </a:r>
          </a:p>
          <a:p>
            <a:pPr>
              <a:lnSpc>
                <a:spcPct val="150000"/>
              </a:lnSpc>
            </a:pPr>
            <a:r>
              <a:rPr lang="en-GB" sz="1100" dirty="0">
                <a:latin typeface="Arial" panose="020B0604020202020204" pitchFamily="34" charset="0"/>
                <a:cs typeface="Arial" panose="020B0604020202020204" pitchFamily="34" charset="0"/>
              </a:rPr>
              <a:t> Life Course Thierry Concept: The timing of events, history,’ linked lives,’ and context over a  lifetime all influence ageing.</a:t>
            </a:r>
          </a:p>
          <a:p>
            <a:pPr>
              <a:lnSpc>
                <a:spcPct val="150000"/>
              </a:lnSpc>
            </a:pPr>
            <a:r>
              <a:rPr lang="en-GB" sz="1100" dirty="0">
                <a:latin typeface="Arial" panose="020B0604020202020204" pitchFamily="34" charset="0"/>
                <a:cs typeface="Arial" panose="020B0604020202020204" pitchFamily="34" charset="0"/>
              </a:rPr>
              <a:t> For treatment, explains the needs for person- centred care.</a:t>
            </a:r>
          </a:p>
          <a:p>
            <a:pPr>
              <a:lnSpc>
                <a:spcPct val="150000"/>
              </a:lnSpc>
            </a:pPr>
            <a:r>
              <a:rPr lang="en-GB" sz="1100" dirty="0">
                <a:latin typeface="Arial" panose="020B0604020202020204" pitchFamily="34" charset="0"/>
                <a:cs typeface="Arial" panose="020B0604020202020204" pitchFamily="34" charset="0"/>
              </a:rPr>
              <a:t> Plans support using ’Trajectories, Transition, Turning Points, Timing.’</a:t>
            </a:r>
          </a:p>
          <a:p>
            <a:pPr>
              <a:lnSpc>
                <a:spcPct val="150000"/>
              </a:lnSpc>
            </a:pPr>
            <a:r>
              <a:rPr lang="en-GB" sz="1100" dirty="0">
                <a:latin typeface="Arial" panose="020B0604020202020204" pitchFamily="34" charset="0"/>
                <a:cs typeface="Arial" panose="020B0604020202020204" pitchFamily="34" charset="0"/>
              </a:rPr>
              <a:t>Rejecting universal “normal ageing” timetable is a challenge.</a:t>
            </a:r>
          </a:p>
          <a:p>
            <a:pPr>
              <a:lnSpc>
                <a:spcPct val="150000"/>
              </a:lnSpc>
            </a:pPr>
            <a:r>
              <a:rPr lang="en-GB" sz="1100" dirty="0">
                <a:latin typeface="Arial" panose="020B0604020202020204" pitchFamily="34" charset="0"/>
                <a:cs typeface="Arial" panose="020B0604020202020204" pitchFamily="34" charset="0"/>
              </a:rPr>
              <a:t>Theories are important because they enable us to assess the quality of care, create person– lift support, and account for variations in ageing.</a:t>
            </a:r>
          </a:p>
        </p:txBody>
      </p:sp>
      <p:sp>
        <p:nvSpPr>
          <p:cNvPr id="4" name="Slide Number Placeholder 3">
            <a:extLst>
              <a:ext uri="{FF2B5EF4-FFF2-40B4-BE49-F238E27FC236}">
                <a16:creationId xmlns:a16="http://schemas.microsoft.com/office/drawing/2014/main" id="{7D2EF2CC-9489-5D73-385D-0EC2C3F965CE}"/>
              </a:ext>
            </a:extLst>
          </p:cNvPr>
          <p:cNvSpPr>
            <a:spLocks noGrp="1"/>
          </p:cNvSpPr>
          <p:nvPr>
            <p:ph type="sldNum" sz="quarter" idx="12"/>
          </p:nvPr>
        </p:nvSpPr>
        <p:spPr/>
        <p:txBody>
          <a:bodyPr/>
          <a:lstStyle/>
          <a:p>
            <a:fld id="{79B1814C-0808-4A26-B613-79B1E73A6133}" type="slidenum">
              <a:rPr lang="en-GB" smtClean="0"/>
              <a:t>4</a:t>
            </a:fld>
            <a:endParaRPr lang="en-GB"/>
          </a:p>
        </p:txBody>
      </p:sp>
      <p:pic>
        <p:nvPicPr>
          <p:cNvPr id="10" name="Audio 9">
            <a:hlinkClick r:id="" action="ppaction://media"/>
            <a:extLst>
              <a:ext uri="{FF2B5EF4-FFF2-40B4-BE49-F238E27FC236}">
                <a16:creationId xmlns:a16="http://schemas.microsoft.com/office/drawing/2014/main" id="{FDCC5DB1-F886-DD20-03AB-A4B2568F04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3888532"/>
      </p:ext>
    </p:extLst>
  </p:cSld>
  <p:clrMapOvr>
    <a:masterClrMapping/>
  </p:clrMapOvr>
  <mc:AlternateContent xmlns:mc="http://schemas.openxmlformats.org/markup-compatibility/2006" xmlns:p14="http://schemas.microsoft.com/office/powerpoint/2010/main">
    <mc:Choice Requires="p14">
      <p:transition spd="slow" p14:dur="2000" advTm="76385"/>
    </mc:Choice>
    <mc:Fallback xmlns="">
      <p:transition spd="slow" advTm="76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166E-F6D1-4621-7CFA-680C6F8B7FFC}"/>
              </a:ext>
            </a:extLst>
          </p:cNvPr>
          <p:cNvSpPr>
            <a:spLocks noGrp="1"/>
          </p:cNvSpPr>
          <p:nvPr>
            <p:ph type="title"/>
          </p:nvPr>
        </p:nvSpPr>
        <p:spPr>
          <a:xfrm>
            <a:off x="838200" y="410368"/>
            <a:ext cx="10515600" cy="410899"/>
          </a:xfrm>
        </p:spPr>
        <p:txBody>
          <a:bodyPr>
            <a:normAutofit/>
          </a:bodyPr>
          <a:lstStyle/>
          <a:p>
            <a:r>
              <a:rPr lang="en-GB" sz="1400" b="1" dirty="0">
                <a:latin typeface="Arial" panose="020B0604020202020204" pitchFamily="34" charset="0"/>
                <a:cs typeface="Arial" panose="020B0604020202020204" pitchFamily="34" charset="0"/>
              </a:rPr>
              <a:t>				Policy and Legislation</a:t>
            </a:r>
          </a:p>
        </p:txBody>
      </p:sp>
      <p:sp>
        <p:nvSpPr>
          <p:cNvPr id="3" name="Content Placeholder 2">
            <a:extLst>
              <a:ext uri="{FF2B5EF4-FFF2-40B4-BE49-F238E27FC236}">
                <a16:creationId xmlns:a16="http://schemas.microsoft.com/office/drawing/2014/main" id="{F7FEF5C7-4DF8-C098-C127-5B7CE5428005}"/>
              </a:ext>
            </a:extLst>
          </p:cNvPr>
          <p:cNvSpPr>
            <a:spLocks noGrp="1"/>
          </p:cNvSpPr>
          <p:nvPr>
            <p:ph idx="1"/>
          </p:nvPr>
        </p:nvSpPr>
        <p:spPr>
          <a:xfrm>
            <a:off x="838200" y="1032933"/>
            <a:ext cx="10515600" cy="5144030"/>
          </a:xfrm>
        </p:spPr>
        <p:txBody>
          <a:bodyPr>
            <a:normAutofit lnSpcReduction="10000"/>
          </a:bodyPr>
          <a:lstStyle/>
          <a:p>
            <a:pPr marL="0" indent="0">
              <a:lnSpc>
                <a:spcPct val="150000"/>
              </a:lnSpc>
              <a:buNone/>
            </a:pPr>
            <a:r>
              <a:rPr lang="en-GB" sz="1100" b="1" dirty="0">
                <a:latin typeface="Arial" panose="020B0604020202020204" pitchFamily="34" charset="0"/>
                <a:cs typeface="Arial" panose="020B0604020202020204" pitchFamily="34" charset="0"/>
              </a:rPr>
              <a:t>			1 / Care Act 2014 </a:t>
            </a:r>
          </a:p>
          <a:p>
            <a:pPr marL="0" indent="0">
              <a:lnSpc>
                <a:spcPct val="150000"/>
              </a:lnSpc>
              <a:buNone/>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Focus:  </a:t>
            </a:r>
            <a:r>
              <a:rPr lang="en-GB" sz="1100" dirty="0">
                <a:latin typeface="Arial" panose="020B0604020202020204" pitchFamily="34" charset="0"/>
                <a:cs typeface="Arial" panose="020B0604020202020204" pitchFamily="34" charset="0"/>
              </a:rPr>
              <a:t>Well-being,  personalization, and safeguarding</a:t>
            </a:r>
          </a:p>
          <a:p>
            <a:pPr>
              <a:lnSpc>
                <a:spcPct val="150000"/>
              </a:lnSpc>
            </a:pPr>
            <a:r>
              <a:rPr lang="en-GB" sz="1100" b="1" dirty="0">
                <a:latin typeface="Arial" panose="020B0604020202020204" pitchFamily="34" charset="0"/>
                <a:cs typeface="Arial" panose="020B0604020202020204" pitchFamily="34" charset="0"/>
              </a:rPr>
              <a:t> Implication for care</a:t>
            </a:r>
            <a:r>
              <a:rPr lang="en-GB" sz="1100" dirty="0">
                <a:latin typeface="Arial" panose="020B0604020202020204" pitchFamily="34" charset="0"/>
                <a:cs typeface="Arial" panose="020B0604020202020204" pitchFamily="34" charset="0"/>
              </a:rPr>
              <a:t>:  emphasis person centred care, where older person are involved in decisions about their care.</a:t>
            </a:r>
          </a:p>
          <a:p>
            <a:pPr>
              <a:lnSpc>
                <a:spcPct val="150000"/>
              </a:lnSpc>
            </a:pP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Legal duty for local authorities to assist needs and provide service promoting well-being.</a:t>
            </a:r>
          </a:p>
          <a:p>
            <a:pPr>
              <a:lnSpc>
                <a:spcPct val="150000"/>
              </a:lnSpc>
            </a:pPr>
            <a:r>
              <a:rPr lang="en-GB" sz="1100" dirty="0">
                <a:latin typeface="Arial" panose="020B0604020202020204" pitchFamily="34" charset="0"/>
                <a:cs typeface="Arial" panose="020B0604020202020204" pitchFamily="34" charset="0"/>
              </a:rPr>
              <a:t> Supports integration of health and social care services, reflecting ecological and person-centred care  theories.</a:t>
            </a:r>
          </a:p>
          <a:p>
            <a:pPr>
              <a:lnSpc>
                <a:spcPct val="150000"/>
              </a:lnSpc>
            </a:pPr>
            <a:r>
              <a:rPr lang="en-GB" sz="1100" b="1" dirty="0">
                <a:latin typeface="Arial" panose="020B0604020202020204" pitchFamily="34" charset="0"/>
                <a:cs typeface="Arial" panose="020B0604020202020204" pitchFamily="34" charset="0"/>
              </a:rPr>
              <a:t> Theory link: </a:t>
            </a:r>
            <a:r>
              <a:rPr lang="en-GB" sz="1100" dirty="0">
                <a:latin typeface="Arial" panose="020B0604020202020204" pitchFamily="34" charset="0"/>
                <a:cs typeface="Arial" panose="020B0604020202020204" pitchFamily="34" charset="0"/>
              </a:rPr>
              <a:t>Maslow’s Hierarchy  of Needs (Kitwood):Support treating older adults as individuals with unique preferences values</a:t>
            </a: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b="1" dirty="0">
                <a:latin typeface="Arial" panose="020B0604020202020204" pitchFamily="34" charset="0"/>
                <a:cs typeface="Arial" panose="020B0604020202020204" pitchFamily="34" charset="0"/>
              </a:rPr>
              <a:t>			2 / Equality Act 2010</a:t>
            </a:r>
          </a:p>
          <a:p>
            <a:pPr marL="0" indent="0">
              <a:lnSpc>
                <a:spcPct val="150000"/>
              </a:lnSpc>
              <a:buNone/>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Focus: </a:t>
            </a:r>
            <a:r>
              <a:rPr lang="en-GB" sz="1100" dirty="0">
                <a:latin typeface="Arial" panose="020B0604020202020204" pitchFamily="34" charset="0"/>
                <a:cs typeface="Arial" panose="020B0604020202020204" pitchFamily="34" charset="0"/>
              </a:rPr>
              <a:t>Anti discrimination across age, disability, race, gender, religion, etc.</a:t>
            </a:r>
          </a:p>
          <a:p>
            <a:pPr marL="0" indent="0">
              <a:lnSpc>
                <a:spcPct val="150000"/>
              </a:lnSpc>
              <a:buNone/>
            </a:pPr>
            <a:r>
              <a:rPr lang="en-GB" sz="1100" b="1" dirty="0">
                <a:latin typeface="Arial" panose="020B0604020202020204" pitchFamily="34" charset="0"/>
                <a:cs typeface="Arial" panose="020B0604020202020204" pitchFamily="34" charset="0"/>
              </a:rPr>
              <a:t>	 Implication for care:</a:t>
            </a:r>
          </a:p>
          <a:p>
            <a:pPr>
              <a:lnSpc>
                <a:spcPct val="150000"/>
              </a:lnSpc>
            </a:pPr>
            <a:r>
              <a:rPr lang="en-GB" sz="1100" dirty="0">
                <a:latin typeface="Arial" panose="020B0604020202020204" pitchFamily="34" charset="0"/>
                <a:cs typeface="Arial" panose="020B0604020202020204" pitchFamily="34" charset="0"/>
              </a:rPr>
              <a:t> Ensures fair treatment for older  people in accessing health care and social service.</a:t>
            </a:r>
          </a:p>
          <a:p>
            <a:pPr>
              <a:lnSpc>
                <a:spcPct val="150000"/>
              </a:lnSpc>
            </a:pPr>
            <a:r>
              <a:rPr lang="en-GB" sz="1100" dirty="0">
                <a:latin typeface="Arial" panose="020B0604020202020204" pitchFamily="34" charset="0"/>
                <a:cs typeface="Arial" panose="020B0604020202020204" pitchFamily="34" charset="0"/>
              </a:rPr>
              <a:t> Protecting patients from ageism reduces barriers to personalised care.</a:t>
            </a:r>
            <a:endParaRPr lang="en-GB" sz="1100" b="1" u="sng"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1528178-2EEB-791B-354A-B453E88CCC84}"/>
              </a:ext>
            </a:extLst>
          </p:cNvPr>
          <p:cNvSpPr>
            <a:spLocks noGrp="1"/>
          </p:cNvSpPr>
          <p:nvPr>
            <p:ph type="sldNum" sz="quarter" idx="12"/>
          </p:nvPr>
        </p:nvSpPr>
        <p:spPr/>
        <p:txBody>
          <a:bodyPr/>
          <a:lstStyle/>
          <a:p>
            <a:fld id="{79B1814C-0808-4A26-B613-79B1E73A6133}" type="slidenum">
              <a:rPr lang="en-GB" smtClean="0"/>
              <a:t>5</a:t>
            </a:fld>
            <a:endParaRPr lang="en-GB"/>
          </a:p>
        </p:txBody>
      </p:sp>
      <p:pic>
        <p:nvPicPr>
          <p:cNvPr id="11" name="Audio 10">
            <a:hlinkClick r:id="" action="ppaction://media"/>
            <a:extLst>
              <a:ext uri="{FF2B5EF4-FFF2-40B4-BE49-F238E27FC236}">
                <a16:creationId xmlns:a16="http://schemas.microsoft.com/office/drawing/2014/main" id="{C6000125-EB2A-8CB2-A19F-31BF3B98255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6803566"/>
      </p:ext>
    </p:extLst>
  </p:cSld>
  <p:clrMapOvr>
    <a:masterClrMapping/>
  </p:clrMapOvr>
  <mc:AlternateContent xmlns:mc="http://schemas.openxmlformats.org/markup-compatibility/2006" xmlns:p14="http://schemas.microsoft.com/office/powerpoint/2010/main">
    <mc:Choice Requires="p14">
      <p:transition spd="slow" p14:dur="2000" advTm="61221"/>
    </mc:Choice>
    <mc:Fallback xmlns="">
      <p:transition spd="slow" advTm="61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18922-D941-5482-21CE-297022088913}"/>
              </a:ext>
            </a:extLst>
          </p:cNvPr>
          <p:cNvSpPr>
            <a:spLocks noGrp="1"/>
          </p:cNvSpPr>
          <p:nvPr>
            <p:ph type="title"/>
          </p:nvPr>
        </p:nvSpPr>
        <p:spPr>
          <a:xfrm>
            <a:off x="838200" y="365126"/>
            <a:ext cx="10515600" cy="405342"/>
          </a:xfrm>
        </p:spPr>
        <p:txBody>
          <a:bodyPr>
            <a:normAutofit/>
          </a:bodyPr>
          <a:lstStyle/>
          <a:p>
            <a:r>
              <a:rPr lang="en-GB" sz="1400" b="1" dirty="0">
                <a:latin typeface="Arial" panose="020B0604020202020204" pitchFamily="34" charset="0"/>
                <a:cs typeface="Arial" panose="020B0604020202020204" pitchFamily="34" charset="0"/>
              </a:rPr>
              <a:t>				Policy and Legislation</a:t>
            </a:r>
          </a:p>
        </p:txBody>
      </p:sp>
      <p:sp>
        <p:nvSpPr>
          <p:cNvPr id="3" name="Content Placeholder 2">
            <a:extLst>
              <a:ext uri="{FF2B5EF4-FFF2-40B4-BE49-F238E27FC236}">
                <a16:creationId xmlns:a16="http://schemas.microsoft.com/office/drawing/2014/main" id="{AB6BDDDE-D49E-9AED-B02F-2DE8816E9FF4}"/>
              </a:ext>
            </a:extLst>
          </p:cNvPr>
          <p:cNvSpPr>
            <a:spLocks noGrp="1"/>
          </p:cNvSpPr>
          <p:nvPr>
            <p:ph idx="1"/>
          </p:nvPr>
        </p:nvSpPr>
        <p:spPr>
          <a:xfrm>
            <a:off x="838200" y="1117600"/>
            <a:ext cx="10515600" cy="5059363"/>
          </a:xfrm>
        </p:spPr>
        <p:txBody>
          <a:bodyPr>
            <a:normAutofit lnSpcReduction="10000"/>
          </a:bodyPr>
          <a:lstStyle/>
          <a:p>
            <a:pPr marL="0" indent="0">
              <a:buNone/>
            </a:pPr>
            <a:r>
              <a:rPr lang="en-GB" sz="1100" b="1" dirty="0">
                <a:latin typeface="Arial" panose="020B0604020202020204" pitchFamily="34" charset="0"/>
                <a:cs typeface="Arial" panose="020B0604020202020204" pitchFamily="34" charset="0"/>
              </a:rPr>
              <a:t>	Theory link:</a:t>
            </a:r>
          </a:p>
          <a:p>
            <a:pPr marL="0" indent="0">
              <a:buNone/>
            </a:pP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Human Rights Theory</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Promote dignity,equality,and autonomy.</a:t>
            </a:r>
          </a:p>
          <a:p>
            <a:r>
              <a:rPr lang="en-GB" sz="1100" b="1" dirty="0">
                <a:latin typeface="Arial" panose="020B0604020202020204" pitchFamily="34" charset="0"/>
                <a:cs typeface="Arial" panose="020B0604020202020204" pitchFamily="34" charset="0"/>
              </a:rPr>
              <a:t>Social Justice Theory:</a:t>
            </a:r>
          </a:p>
          <a:p>
            <a:r>
              <a:rPr lang="en-GB" sz="1100" b="1" dirty="0">
                <a:latin typeface="Arial" panose="020B0604020202020204" pitchFamily="34" charset="0"/>
                <a:cs typeface="Arial" panose="020B0604020202020204" pitchFamily="34" charset="0"/>
              </a:rPr>
              <a:t>Highlights fairness in distribution of resources and care.</a:t>
            </a:r>
          </a:p>
          <a:p>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			3 / NHS Long Term Plan</a:t>
            </a:r>
          </a:p>
          <a:p>
            <a:pPr marL="0" indent="0">
              <a:buNone/>
            </a:pP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Focus</a:t>
            </a:r>
            <a:r>
              <a:rPr lang="en-GB" sz="1100" dirty="0">
                <a:latin typeface="Arial" panose="020B0604020202020204" pitchFamily="34" charset="0"/>
                <a:cs typeface="Arial" panose="020B0604020202020204" pitchFamily="34" charset="0"/>
              </a:rPr>
              <a:t>:  Support  for ageing population and integrated care.</a:t>
            </a:r>
          </a:p>
          <a:p>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Implication for care:</a:t>
            </a:r>
          </a:p>
          <a:p>
            <a:r>
              <a:rPr lang="en-GB" sz="1100" dirty="0">
                <a:latin typeface="Arial" panose="020B0604020202020204" pitchFamily="34" charset="0"/>
                <a:cs typeface="Arial" panose="020B0604020202020204" pitchFamily="34" charset="0"/>
              </a:rPr>
              <a:t> Priorities prevention, early intervention, and community- based services.</a:t>
            </a:r>
          </a:p>
          <a:p>
            <a:r>
              <a:rPr lang="en-GB" sz="1100" dirty="0">
                <a:latin typeface="Arial" panose="020B0604020202020204" pitchFamily="34" charset="0"/>
                <a:cs typeface="Arial" panose="020B0604020202020204" pitchFamily="34" charset="0"/>
              </a:rPr>
              <a:t> encourages use of digital health tools to maintain independence.</a:t>
            </a:r>
          </a:p>
          <a:p>
            <a:r>
              <a:rPr lang="en-GB" sz="1100" dirty="0">
                <a:latin typeface="Arial" panose="020B0604020202020204" pitchFamily="34" charset="0"/>
                <a:cs typeface="Arial" panose="020B0604020202020204" pitchFamily="34" charset="0"/>
              </a:rPr>
              <a:t> supports multi- disciplinary approaches to manage chronic conditions.</a:t>
            </a:r>
          </a:p>
          <a:p>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Theory link:</a:t>
            </a:r>
          </a:p>
          <a:p>
            <a:pPr marL="0" indent="0">
              <a:buNone/>
            </a:pP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Bio- psychological Model </a:t>
            </a:r>
            <a:r>
              <a:rPr lang="en-GB" sz="1100" dirty="0">
                <a:latin typeface="Arial" panose="020B0604020202020204" pitchFamily="34" charset="0"/>
                <a:cs typeface="Arial" panose="020B0604020202020204" pitchFamily="34" charset="0"/>
              </a:rPr>
              <a:t>- considers physical, emotional, and social factor in health.</a:t>
            </a:r>
          </a:p>
          <a:p>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Chronic Care Model</a:t>
            </a:r>
            <a:r>
              <a:rPr lang="en-GB" sz="1100" dirty="0">
                <a:latin typeface="Arial" panose="020B0604020202020204" pitchFamily="34" charset="0"/>
                <a:cs typeface="Arial" panose="020B0604020202020204" pitchFamily="34" charset="0"/>
              </a:rPr>
              <a:t>: emphasis proactive, coordinate care for long- term conditions.</a:t>
            </a:r>
          </a:p>
        </p:txBody>
      </p:sp>
      <p:sp>
        <p:nvSpPr>
          <p:cNvPr id="4" name="Slide Number Placeholder 3">
            <a:extLst>
              <a:ext uri="{FF2B5EF4-FFF2-40B4-BE49-F238E27FC236}">
                <a16:creationId xmlns:a16="http://schemas.microsoft.com/office/drawing/2014/main" id="{16425736-0253-2028-F5A3-FC1CD06F64BF}"/>
              </a:ext>
            </a:extLst>
          </p:cNvPr>
          <p:cNvSpPr>
            <a:spLocks noGrp="1"/>
          </p:cNvSpPr>
          <p:nvPr>
            <p:ph type="sldNum" sz="quarter" idx="12"/>
          </p:nvPr>
        </p:nvSpPr>
        <p:spPr/>
        <p:txBody>
          <a:bodyPr/>
          <a:lstStyle/>
          <a:p>
            <a:fld id="{79B1814C-0808-4A26-B613-79B1E73A6133}" type="slidenum">
              <a:rPr lang="en-GB" smtClean="0"/>
              <a:t>6</a:t>
            </a:fld>
            <a:endParaRPr lang="en-GB"/>
          </a:p>
        </p:txBody>
      </p:sp>
      <p:pic>
        <p:nvPicPr>
          <p:cNvPr id="11" name="Audio 10">
            <a:hlinkClick r:id="" action="ppaction://media"/>
            <a:extLst>
              <a:ext uri="{FF2B5EF4-FFF2-40B4-BE49-F238E27FC236}">
                <a16:creationId xmlns:a16="http://schemas.microsoft.com/office/drawing/2014/main" id="{CE4F4DD9-A733-71A9-2538-66D7974337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3557451"/>
      </p:ext>
    </p:extLst>
  </p:cSld>
  <p:clrMapOvr>
    <a:masterClrMapping/>
  </p:clrMapOvr>
  <mc:AlternateContent xmlns:mc="http://schemas.openxmlformats.org/markup-compatibility/2006" xmlns:p14="http://schemas.microsoft.com/office/powerpoint/2010/main">
    <mc:Choice Requires="p14">
      <p:transition spd="slow" p14:dur="2000" advTm="31619"/>
    </mc:Choice>
    <mc:Fallback xmlns="">
      <p:transition spd="slow" advTm="31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C791F-F281-D83F-FB6E-F42F6ADD8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F49F9D-E1CA-F4B0-11F2-34B75B80290A}"/>
              </a:ext>
            </a:extLst>
          </p:cNvPr>
          <p:cNvSpPr>
            <a:spLocks noGrp="1"/>
          </p:cNvSpPr>
          <p:nvPr>
            <p:ph type="title"/>
          </p:nvPr>
        </p:nvSpPr>
        <p:spPr>
          <a:xfrm>
            <a:off x="838200" y="136526"/>
            <a:ext cx="10515600" cy="544512"/>
          </a:xfrm>
        </p:spPr>
        <p:txBody>
          <a:bodyPr>
            <a:normAutofit/>
          </a:bodyPr>
          <a:lstStyle/>
          <a:p>
            <a:r>
              <a:rPr lang="en-GB" sz="1200" b="1" dirty="0">
                <a:latin typeface="Arial" panose="020B0604020202020204" pitchFamily="34" charset="0"/>
                <a:cs typeface="Arial" panose="020B0604020202020204" pitchFamily="34" charset="0"/>
              </a:rPr>
              <a:t>		Evaluation of Current Provisions (Critical Analysis) </a:t>
            </a:r>
          </a:p>
        </p:txBody>
      </p:sp>
      <p:sp>
        <p:nvSpPr>
          <p:cNvPr id="3" name="Content Placeholder 2">
            <a:extLst>
              <a:ext uri="{FF2B5EF4-FFF2-40B4-BE49-F238E27FC236}">
                <a16:creationId xmlns:a16="http://schemas.microsoft.com/office/drawing/2014/main" id="{12437AEF-330D-3129-4FD3-969279D3048F}"/>
              </a:ext>
            </a:extLst>
          </p:cNvPr>
          <p:cNvSpPr>
            <a:spLocks noGrp="1"/>
          </p:cNvSpPr>
          <p:nvPr>
            <p:ph idx="1"/>
          </p:nvPr>
        </p:nvSpPr>
        <p:spPr>
          <a:xfrm>
            <a:off x="838200" y="966651"/>
            <a:ext cx="10515600" cy="5210312"/>
          </a:xfrm>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Residential Care Homes- Critical Evaluation </a:t>
            </a:r>
          </a:p>
          <a:p>
            <a:pPr marL="0" indent="0">
              <a:lnSpc>
                <a:spcPct val="150000"/>
              </a:lnSpc>
              <a:buNone/>
            </a:pPr>
            <a:endParaRPr lang="en-GB" sz="1200" b="1"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For elderly people who are unable to live independently housing, personal care, and round- the- clock assistance.</a:t>
            </a:r>
          </a:p>
          <a:p>
            <a:pPr>
              <a:lnSpc>
                <a:spcPct val="150000"/>
              </a:lnSpc>
            </a:pPr>
            <a:r>
              <a:rPr lang="en-GB" sz="1100" dirty="0">
                <a:latin typeface="Arial" panose="020B0604020202020204" pitchFamily="34" charset="0"/>
                <a:cs typeface="Arial" panose="020B0604020202020204" pitchFamily="34" charset="0"/>
              </a:rPr>
              <a:t> What Works Well 24- hours  providers round- the- clock oversight and assistance and is Governed by Care Quality Commission  (CQC).</a:t>
            </a:r>
          </a:p>
          <a:p>
            <a:pPr>
              <a:lnSpc>
                <a:spcPct val="150000"/>
              </a:lnSpc>
            </a:pPr>
            <a:r>
              <a:rPr lang="en-GB" sz="1100" dirty="0">
                <a:latin typeface="Arial" panose="020B0604020202020204" pitchFamily="34" charset="0"/>
                <a:cs typeface="Arial" panose="020B0604020202020204" pitchFamily="34" charset="0"/>
              </a:rPr>
              <a:t> Lowers the dangers of living alone. Possibilities for schedule activity and social engagement help people with complicated care needs and dementia.</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b="1" dirty="0">
                <a:latin typeface="Arial" panose="020B0604020202020204" pitchFamily="34" charset="0"/>
                <a:cs typeface="Arial" panose="020B0604020202020204" pitchFamily="34" charset="0"/>
              </a:rPr>
              <a:t>			Obstacles and Deficits</a:t>
            </a:r>
          </a:p>
          <a:p>
            <a:pPr marL="0" indent="0">
              <a:lnSpc>
                <a:spcPct val="150000"/>
              </a:lnSpc>
              <a:buNone/>
            </a:pPr>
            <a:endParaRPr lang="en-GB" sz="1100" b="1" dirty="0">
              <a:latin typeface="Arial" panose="020B0604020202020204" pitchFamily="34" charset="0"/>
              <a:cs typeface="Arial" panose="020B0604020202020204" pitchFamily="34" charset="0"/>
            </a:endParaRPr>
          </a:p>
          <a:p>
            <a:pPr marL="0" indent="0">
              <a:lnSpc>
                <a:spcPct val="150000"/>
              </a:lnSpc>
              <a:buNone/>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Continuity of care is impact by significant stuff turnover and shortages. Growing demand because of population ageing.</a:t>
            </a:r>
          </a:p>
          <a:p>
            <a:pPr>
              <a:lnSpc>
                <a:spcPct val="150000"/>
              </a:lnSpc>
            </a:pPr>
            <a:r>
              <a:rPr lang="en-GB" sz="1100" dirty="0">
                <a:latin typeface="Arial" panose="020B0604020202020204" pitchFamily="34" charset="0"/>
                <a:cs typeface="Arial" panose="020B0604020202020204" pitchFamily="34" charset="0"/>
              </a:rPr>
              <a:t>  Care Homes are scared in  certain  localities.  Inequalities in access to high- quality care cases by funding constraints.</a:t>
            </a:r>
          </a:p>
          <a:p>
            <a:pPr>
              <a:lnSpc>
                <a:spcPct val="150000"/>
              </a:lnSpc>
            </a:pPr>
            <a:r>
              <a:rPr lang="en-GB" sz="1100" dirty="0">
                <a:latin typeface="Arial" panose="020B0604020202020204" pitchFamily="34" charset="0"/>
                <a:cs typeface="Arial" panose="020B0604020202020204" pitchFamily="34" charset="0"/>
              </a:rPr>
              <a:t> Theoretical Link: According to Townsend’s ( 1981) Political Economy Theory, broader social, and economy system have an impact on the experience of older people. Inequalities in older life are a results of underfunding social care.</a:t>
            </a:r>
          </a:p>
        </p:txBody>
      </p:sp>
      <p:sp>
        <p:nvSpPr>
          <p:cNvPr id="4" name="Slide Number Placeholder 3">
            <a:extLst>
              <a:ext uri="{FF2B5EF4-FFF2-40B4-BE49-F238E27FC236}">
                <a16:creationId xmlns:a16="http://schemas.microsoft.com/office/drawing/2014/main" id="{D594DBD0-27EA-FF87-A84C-078E634E5E12}"/>
              </a:ext>
            </a:extLst>
          </p:cNvPr>
          <p:cNvSpPr>
            <a:spLocks noGrp="1"/>
          </p:cNvSpPr>
          <p:nvPr>
            <p:ph type="sldNum" sz="quarter" idx="12"/>
          </p:nvPr>
        </p:nvSpPr>
        <p:spPr/>
        <p:txBody>
          <a:bodyPr/>
          <a:lstStyle/>
          <a:p>
            <a:fld id="{79B1814C-0808-4A26-B613-79B1E73A6133}" type="slidenum">
              <a:rPr lang="en-GB" smtClean="0"/>
              <a:t>7</a:t>
            </a:fld>
            <a:endParaRPr lang="en-GB"/>
          </a:p>
        </p:txBody>
      </p:sp>
      <p:pic>
        <p:nvPicPr>
          <p:cNvPr id="11" name="Audio 10">
            <a:hlinkClick r:id="" action="ppaction://media"/>
            <a:extLst>
              <a:ext uri="{FF2B5EF4-FFF2-40B4-BE49-F238E27FC236}">
                <a16:creationId xmlns:a16="http://schemas.microsoft.com/office/drawing/2014/main" id="{F342EEE7-3214-FF81-ADA2-14D8265F6E9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7024123"/>
      </p:ext>
    </p:extLst>
  </p:cSld>
  <p:clrMapOvr>
    <a:masterClrMapping/>
  </p:clrMapOvr>
  <mc:AlternateContent xmlns:mc="http://schemas.openxmlformats.org/markup-compatibility/2006" xmlns:p14="http://schemas.microsoft.com/office/powerpoint/2010/main">
    <mc:Choice Requires="p14">
      <p:transition spd="slow" p14:dur="2000" advTm="40601"/>
    </mc:Choice>
    <mc:Fallback xmlns="">
      <p:transition spd="slow" advTm="40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5782-207F-6219-E4A0-A993C257CB26}"/>
              </a:ext>
            </a:extLst>
          </p:cNvPr>
          <p:cNvSpPr>
            <a:spLocks noGrp="1"/>
          </p:cNvSpPr>
          <p:nvPr>
            <p:ph type="title"/>
          </p:nvPr>
        </p:nvSpPr>
        <p:spPr>
          <a:xfrm>
            <a:off x="838200" y="365126"/>
            <a:ext cx="10515600" cy="436064"/>
          </a:xfrm>
        </p:spPr>
        <p:txBody>
          <a:bodyPr>
            <a:normAutofit/>
          </a:bodyPr>
          <a:lstStyle/>
          <a:p>
            <a:r>
              <a:rPr lang="en-GB" sz="1400" b="1" dirty="0">
                <a:latin typeface="Arial" panose="020B0604020202020204" pitchFamily="34" charset="0"/>
                <a:cs typeface="Arial" panose="020B0604020202020204" pitchFamily="34" charset="0"/>
              </a:rPr>
              <a:t>				Current Provision</a:t>
            </a:r>
          </a:p>
        </p:txBody>
      </p:sp>
      <p:sp>
        <p:nvSpPr>
          <p:cNvPr id="3" name="Content Placeholder 2">
            <a:extLst>
              <a:ext uri="{FF2B5EF4-FFF2-40B4-BE49-F238E27FC236}">
                <a16:creationId xmlns:a16="http://schemas.microsoft.com/office/drawing/2014/main" id="{FA6BFB09-1D20-38B5-6C5E-11AA7E96B898}"/>
              </a:ext>
            </a:extLst>
          </p:cNvPr>
          <p:cNvSpPr>
            <a:spLocks noGrp="1"/>
          </p:cNvSpPr>
          <p:nvPr>
            <p:ph idx="1"/>
          </p:nvPr>
        </p:nvSpPr>
        <p:spPr>
          <a:xfrm>
            <a:off x="418011" y="905691"/>
            <a:ext cx="10935789" cy="5271272"/>
          </a:xfrm>
        </p:spPr>
        <p:txBody>
          <a:bodyPr>
            <a:normAutofit fontScale="92500" lnSpcReduction="20000"/>
          </a:bodyPr>
          <a:lstStyle/>
          <a:p>
            <a:pPr marL="0" indent="0">
              <a:buNone/>
            </a:pPr>
            <a:r>
              <a:rPr lang="en-GB" dirty="0"/>
              <a:t>			 </a:t>
            </a:r>
            <a:r>
              <a:rPr lang="en-GB" sz="1100" b="1" dirty="0">
                <a:latin typeface="Arial" panose="020B0604020202020204" pitchFamily="34" charset="0"/>
                <a:cs typeface="Arial" panose="020B0604020202020204" pitchFamily="34" charset="0"/>
              </a:rPr>
              <a:t>Providers specialist end- of- life and palliative care</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Support physical, emotional, social, and spiritual needs of patients and families.</a:t>
            </a:r>
          </a:p>
          <a:p>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What Works Well</a:t>
            </a:r>
          </a:p>
          <a:p>
            <a:pPr marL="0" indent="0">
              <a:buNone/>
            </a:pPr>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Person- centred  and holistic approach.</a:t>
            </a:r>
          </a:p>
          <a:p>
            <a:r>
              <a:rPr lang="en-GB" sz="1100" dirty="0">
                <a:latin typeface="Arial" panose="020B0604020202020204" pitchFamily="34" charset="0"/>
                <a:cs typeface="Arial" panose="020B0604020202020204" pitchFamily="34" charset="0"/>
              </a:rPr>
              <a:t> Effective symptom and pain management.</a:t>
            </a:r>
          </a:p>
          <a:p>
            <a:r>
              <a:rPr lang="en-GB" sz="1100" dirty="0">
                <a:latin typeface="Arial" panose="020B0604020202020204" pitchFamily="34" charset="0"/>
                <a:cs typeface="Arial" panose="020B0604020202020204" pitchFamily="34" charset="0"/>
              </a:rPr>
              <a:t> Emotional support for families and  carers.</a:t>
            </a:r>
          </a:p>
          <a:p>
            <a:r>
              <a:rPr lang="en-GB" sz="1100" dirty="0">
                <a:latin typeface="Arial" panose="020B0604020202020204" pitchFamily="34" charset="0"/>
                <a:cs typeface="Arial" panose="020B0604020202020204" pitchFamily="34" charset="0"/>
              </a:rPr>
              <a:t> Promotion dignity and quality of life at the end of life.(NHS England,2022).</a:t>
            </a:r>
          </a:p>
          <a:p>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			Challenges and Gaps</a:t>
            </a:r>
          </a:p>
          <a:p>
            <a:pPr marL="0" indent="0">
              <a:buNone/>
            </a:pPr>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Unequal access across different regions.</a:t>
            </a:r>
          </a:p>
          <a:p>
            <a:r>
              <a:rPr lang="en-GB" sz="1100" dirty="0">
                <a:latin typeface="Arial" panose="020B0604020202020204" pitchFamily="34" charset="0"/>
                <a:cs typeface="Arial" panose="020B0604020202020204" pitchFamily="34" charset="0"/>
              </a:rPr>
              <a:t> Heavy brilliance on charitable funding.</a:t>
            </a:r>
          </a:p>
          <a:p>
            <a:r>
              <a:rPr lang="en-GB" sz="1100" dirty="0">
                <a:latin typeface="Arial" panose="020B0604020202020204" pitchFamily="34" charset="0"/>
                <a:cs typeface="Arial" panose="020B0604020202020204" pitchFamily="34" charset="0"/>
              </a:rPr>
              <a:t> Growing demand may exceed current capacity.</a:t>
            </a:r>
          </a:p>
          <a:p>
            <a:r>
              <a:rPr lang="en-GB" sz="1100" dirty="0">
                <a:latin typeface="Arial" panose="020B0604020202020204" pitchFamily="34" charset="0"/>
                <a:cs typeface="Arial" panose="020B0604020202020204" pitchFamily="34" charset="0"/>
              </a:rPr>
              <a:t> Workforce and funding shortages threaten sustainability.</a:t>
            </a:r>
          </a:p>
          <a:p>
            <a:r>
              <a:rPr lang="en-GB" sz="1100" dirty="0">
                <a:latin typeface="Arial" panose="020B0604020202020204" pitchFamily="34" charset="0"/>
                <a:cs typeface="Arial" panose="020B0604020202020204" pitchFamily="34" charset="0"/>
              </a:rPr>
              <a:t>Person-Centred Care Theory emphasise individual choice,dignity,and involvement in care decisions, which is central to hospice practice.</a:t>
            </a:r>
          </a:p>
          <a:p>
            <a:pPr>
              <a:lnSpc>
                <a:spcPct val="150000"/>
              </a:lnSpc>
            </a:pPr>
            <a:r>
              <a:rPr lang="en-GB" sz="1100" dirty="0">
                <a:latin typeface="Arial" panose="020B0604020202020204" pitchFamily="34" charset="0"/>
                <a:cs typeface="Arial" panose="020B0604020202020204" pitchFamily="34" charset="0"/>
              </a:rPr>
              <a:t>More people are living longer with multiple chronic conditions, requiring specialist support.</a:t>
            </a:r>
          </a:p>
          <a:p>
            <a:pPr>
              <a:lnSpc>
                <a:spcPct val="150000"/>
              </a:lnSpc>
            </a:pPr>
            <a:r>
              <a:rPr lang="en-GB" sz="1100" dirty="0">
                <a:latin typeface="Arial" panose="020B0604020202020204" pitchFamily="34" charset="0"/>
                <a:cs typeface="Arial" panose="020B0604020202020204" pitchFamily="34" charset="0"/>
              </a:rPr>
              <a:t>In the UK’s ageing population is increasing demand for palliative and end-of-life care.(Palliative and End of Life Care).</a:t>
            </a: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5E2EB75-44BF-C441-5831-574380A9AA00}"/>
              </a:ext>
            </a:extLst>
          </p:cNvPr>
          <p:cNvSpPr>
            <a:spLocks noGrp="1"/>
          </p:cNvSpPr>
          <p:nvPr>
            <p:ph type="sldNum" sz="quarter" idx="12"/>
          </p:nvPr>
        </p:nvSpPr>
        <p:spPr/>
        <p:txBody>
          <a:bodyPr/>
          <a:lstStyle/>
          <a:p>
            <a:fld id="{79B1814C-0808-4A26-B613-79B1E73A6133}" type="slidenum">
              <a:rPr lang="en-GB" smtClean="0"/>
              <a:t>8</a:t>
            </a:fld>
            <a:endParaRPr lang="en-GB"/>
          </a:p>
        </p:txBody>
      </p:sp>
      <p:pic>
        <p:nvPicPr>
          <p:cNvPr id="10" name="Audio 9">
            <a:hlinkClick r:id="" action="ppaction://media"/>
            <a:extLst>
              <a:ext uri="{FF2B5EF4-FFF2-40B4-BE49-F238E27FC236}">
                <a16:creationId xmlns:a16="http://schemas.microsoft.com/office/drawing/2014/main" id="{A1791429-390A-38A4-C8F0-4026B49ADD2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9325631"/>
      </p:ext>
    </p:extLst>
  </p:cSld>
  <p:clrMapOvr>
    <a:masterClrMapping/>
  </p:clrMapOvr>
  <mc:AlternateContent xmlns:mc="http://schemas.openxmlformats.org/markup-compatibility/2006" xmlns:p14="http://schemas.microsoft.com/office/powerpoint/2010/main">
    <mc:Choice Requires="p14">
      <p:transition spd="slow" p14:dur="2000" advTm="47991"/>
    </mc:Choice>
    <mc:Fallback xmlns="">
      <p:transition spd="slow" advTm="47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4471F-EA10-B3CA-9031-EDD09727AD78}"/>
              </a:ext>
            </a:extLst>
          </p:cNvPr>
          <p:cNvSpPr>
            <a:spLocks noGrp="1"/>
          </p:cNvSpPr>
          <p:nvPr>
            <p:ph type="title"/>
          </p:nvPr>
        </p:nvSpPr>
        <p:spPr>
          <a:xfrm>
            <a:off x="838200" y="136525"/>
            <a:ext cx="10515600" cy="403225"/>
          </a:xfrm>
        </p:spPr>
        <p:txBody>
          <a:bodyPr>
            <a:normAutofit/>
          </a:bodyPr>
          <a:lstStyle/>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Technological Innovations in Elderly Care</a:t>
            </a:r>
          </a:p>
        </p:txBody>
      </p:sp>
      <p:sp>
        <p:nvSpPr>
          <p:cNvPr id="3" name="Content Placeholder 2">
            <a:extLst>
              <a:ext uri="{FF2B5EF4-FFF2-40B4-BE49-F238E27FC236}">
                <a16:creationId xmlns:a16="http://schemas.microsoft.com/office/drawing/2014/main" id="{50E94BF2-D3B9-AEF0-CC6E-F6C0FEE479B6}"/>
              </a:ext>
            </a:extLst>
          </p:cNvPr>
          <p:cNvSpPr>
            <a:spLocks noGrp="1"/>
          </p:cNvSpPr>
          <p:nvPr>
            <p:ph idx="1"/>
          </p:nvPr>
        </p:nvSpPr>
        <p:spPr>
          <a:xfrm>
            <a:off x="372533" y="702733"/>
            <a:ext cx="11540067" cy="5474230"/>
          </a:xfrm>
        </p:spPr>
        <p:txBody>
          <a:bodyPr>
            <a:normAutofit/>
          </a:bodyPr>
          <a:lstStyle/>
          <a:p>
            <a:pPr marL="0" indent="0">
              <a:lnSpc>
                <a:spcPct val="150000"/>
              </a:lnSpc>
              <a:buNone/>
            </a:pPr>
            <a:r>
              <a:rPr lang="en-GB" sz="1100" b="1" dirty="0">
                <a:latin typeface="Arial" panose="020B0604020202020204" pitchFamily="34" charset="0"/>
                <a:cs typeface="Arial" panose="020B0604020202020204" pitchFamily="34" charset="0"/>
              </a:rPr>
              <a:t>			Empowering Older Adults Through Technology</a:t>
            </a:r>
            <a:r>
              <a:rPr lang="en-GB" sz="1100" dirty="0">
                <a:latin typeface="Arial" panose="020B0604020202020204" pitchFamily="34" charset="0"/>
                <a:cs typeface="Arial" panose="020B0604020202020204" pitchFamily="34" charset="0"/>
              </a:rPr>
              <a:t>.</a:t>
            </a:r>
          </a:p>
          <a:p>
            <a:pPr>
              <a:lnSpc>
                <a:spcPct val="150000"/>
              </a:lnSpc>
            </a:pPr>
            <a:r>
              <a:rPr lang="en-GB" sz="1100" b="1" dirty="0">
                <a:latin typeface="Arial" panose="020B0604020202020204" pitchFamily="34" charset="0"/>
                <a:cs typeface="Arial" panose="020B0604020202020204" pitchFamily="34" charset="0"/>
              </a:rPr>
              <a:t>Telecare</a:t>
            </a:r>
            <a:r>
              <a:rPr lang="en-GB" sz="1100" dirty="0">
                <a:latin typeface="Arial" panose="020B0604020202020204" pitchFamily="34" charset="0"/>
                <a:cs typeface="Arial" panose="020B0604020202020204" pitchFamily="34" charset="0"/>
              </a:rPr>
              <a:t> :Personal alarm, fall detectors, emergency response system.</a:t>
            </a:r>
          </a:p>
          <a:p>
            <a:pPr>
              <a:lnSpc>
                <a:spcPct val="150000"/>
              </a:lnSpc>
            </a:pPr>
            <a:r>
              <a:rPr lang="en-GB" sz="1100" dirty="0">
                <a:latin typeface="Arial" panose="020B0604020202020204" pitchFamily="34" charset="0"/>
                <a:cs typeface="Arial" panose="020B0604020202020204" pitchFamily="34" charset="0"/>
              </a:rPr>
              <a:t>The benefits are: Improving safety and independent living.</a:t>
            </a:r>
          </a:p>
          <a:p>
            <a:pPr>
              <a:lnSpc>
                <a:spcPct val="150000"/>
              </a:lnSpc>
            </a:pPr>
            <a:r>
              <a:rPr lang="en-GB" sz="1100" b="1" dirty="0">
                <a:latin typeface="Arial" panose="020B0604020202020204" pitchFamily="34" charset="0"/>
                <a:cs typeface="Arial" panose="020B0604020202020204" pitchFamily="34" charset="0"/>
              </a:rPr>
              <a:t>Remote Monitoring </a:t>
            </a:r>
            <a:r>
              <a:rPr lang="en-GB" sz="1100" dirty="0">
                <a:latin typeface="Arial" panose="020B0604020202020204" pitchFamily="34" charset="0"/>
                <a:cs typeface="Arial" panose="020B0604020202020204" pitchFamily="34" charset="0"/>
              </a:rPr>
              <a:t>: Wearables and health monitoring device that send data to healthcare professionals.</a:t>
            </a:r>
          </a:p>
          <a:p>
            <a:pPr>
              <a:lnSpc>
                <a:spcPct val="150000"/>
              </a:lnSpc>
            </a:pPr>
            <a:r>
              <a:rPr lang="en-GB" sz="1100" dirty="0">
                <a:latin typeface="Arial" panose="020B0604020202020204" pitchFamily="34" charset="0"/>
                <a:cs typeface="Arial" panose="020B0604020202020204" pitchFamily="34" charset="0"/>
              </a:rPr>
              <a:t>The benefits are: Early detection of health issues and reduce hospital a donation.</a:t>
            </a:r>
          </a:p>
          <a:p>
            <a:pPr>
              <a:lnSpc>
                <a:spcPct val="150000"/>
              </a:lnSpc>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Dementia Technology</a:t>
            </a:r>
            <a:r>
              <a:rPr lang="en-GB" sz="1100" dirty="0">
                <a:latin typeface="Arial" panose="020B0604020202020204" pitchFamily="34" charset="0"/>
                <a:cs typeface="Arial" panose="020B0604020202020204" pitchFamily="34" charset="0"/>
              </a:rPr>
              <a:t>: GPS trackers, medication reminders, smart home sensors.</a:t>
            </a:r>
          </a:p>
          <a:p>
            <a:pPr>
              <a:lnSpc>
                <a:spcPct val="150000"/>
              </a:lnSpc>
            </a:pPr>
            <a:r>
              <a:rPr lang="en-GB" sz="1100" dirty="0">
                <a:latin typeface="Arial" panose="020B0604020202020204" pitchFamily="34" charset="0"/>
                <a:cs typeface="Arial" panose="020B0604020202020204" pitchFamily="34" charset="0"/>
              </a:rPr>
              <a:t> The benefits are enhancing safety and helps people remain independent longer.</a:t>
            </a:r>
          </a:p>
          <a:p>
            <a:pPr>
              <a:lnSpc>
                <a:spcPct val="150000"/>
              </a:lnSpc>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Robotics</a:t>
            </a:r>
            <a:r>
              <a:rPr lang="en-GB" sz="1100" dirty="0">
                <a:latin typeface="Arial" panose="020B0604020202020204" pitchFamily="34" charset="0"/>
                <a:cs typeface="Arial" panose="020B0604020202020204" pitchFamily="34" charset="0"/>
              </a:rPr>
              <a:t>: companion robots an automated care  device.</a:t>
            </a:r>
          </a:p>
          <a:p>
            <a:pPr>
              <a:lnSpc>
                <a:spcPct val="150000"/>
              </a:lnSpc>
            </a:pPr>
            <a:r>
              <a:rPr lang="en-GB" sz="1100" dirty="0">
                <a:latin typeface="Arial" panose="020B0604020202020204" pitchFamily="34" charset="0"/>
                <a:cs typeface="Arial" panose="020B0604020202020204" pitchFamily="34" charset="0"/>
              </a:rPr>
              <a:t>The benefits are: Reduces loneliness and assists with daily activities.</a:t>
            </a:r>
          </a:p>
          <a:p>
            <a:pPr marL="0"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How Technology Empowers Older Adults</a:t>
            </a:r>
          </a:p>
          <a:p>
            <a:pPr marL="0" indent="0">
              <a:lnSpc>
                <a:spcPct val="150000"/>
              </a:lnSpc>
              <a:buNone/>
            </a:pPr>
            <a:r>
              <a:rPr lang="en-GB" sz="1100" b="1" dirty="0">
                <a:latin typeface="Arial" panose="020B0604020202020204" pitchFamily="34" charset="0"/>
                <a:cs typeface="Arial" panose="020B0604020202020204" pitchFamily="34" charset="0"/>
              </a:rPr>
              <a:t>1) </a:t>
            </a:r>
            <a:r>
              <a:rPr lang="en-GB" sz="1100" dirty="0">
                <a:latin typeface="Arial" panose="020B0604020202020204" pitchFamily="34" charset="0"/>
                <a:cs typeface="Arial" panose="020B0604020202020204" pitchFamily="34" charset="0"/>
              </a:rPr>
              <a:t>Promotes independence and autonomy</a:t>
            </a:r>
            <a:r>
              <a:rPr lang="en-GB" sz="1100" b="1" dirty="0">
                <a:latin typeface="Arial" panose="020B0604020202020204" pitchFamily="34" charset="0"/>
                <a:cs typeface="Arial" panose="020B0604020202020204" pitchFamily="34" charset="0"/>
              </a:rPr>
              <a:t>.</a:t>
            </a:r>
          </a:p>
          <a:p>
            <a:pPr marL="0" indent="0">
              <a:lnSpc>
                <a:spcPct val="150000"/>
              </a:lnSpc>
              <a:buNone/>
            </a:pPr>
            <a:r>
              <a:rPr lang="en-GB" sz="1100" b="1" dirty="0">
                <a:latin typeface="Arial" panose="020B0604020202020204" pitchFamily="34" charset="0"/>
                <a:cs typeface="Arial" panose="020B0604020202020204" pitchFamily="34" charset="0"/>
              </a:rPr>
              <a:t>2) </a:t>
            </a:r>
            <a:r>
              <a:rPr lang="en-GB" sz="1100" dirty="0">
                <a:latin typeface="Arial" panose="020B0604020202020204" pitchFamily="34" charset="0"/>
                <a:cs typeface="Arial" panose="020B0604020202020204" pitchFamily="34" charset="0"/>
              </a:rPr>
              <a:t>Support ageing in place (remaining at home longer).</a:t>
            </a:r>
          </a:p>
          <a:p>
            <a:pPr marL="0" indent="0">
              <a:lnSpc>
                <a:spcPct val="150000"/>
              </a:lnSpc>
              <a:buNone/>
            </a:pPr>
            <a:r>
              <a:rPr lang="en-GB" sz="1100" b="1" dirty="0">
                <a:latin typeface="Arial" panose="020B0604020202020204" pitchFamily="34" charset="0"/>
                <a:cs typeface="Arial" panose="020B0604020202020204" pitchFamily="34" charset="0"/>
              </a:rPr>
              <a:t>3</a:t>
            </a:r>
            <a:r>
              <a:rPr lang="en-GB" sz="1100" dirty="0">
                <a:latin typeface="Arial" panose="020B0604020202020204" pitchFamily="34" charset="0"/>
                <a:cs typeface="Arial" panose="020B0604020202020204" pitchFamily="34" charset="0"/>
              </a:rPr>
              <a:t>) Improve health and management and safety.</a:t>
            </a:r>
          </a:p>
          <a:p>
            <a:pPr marL="0" indent="0">
              <a:lnSpc>
                <a:spcPct val="150000"/>
              </a:lnSpc>
              <a:buNone/>
            </a:pPr>
            <a:r>
              <a:rPr lang="en-GB" sz="1100" b="1" dirty="0">
                <a:latin typeface="Arial" panose="020B0604020202020204" pitchFamily="34" charset="0"/>
                <a:cs typeface="Arial" panose="020B0604020202020204" pitchFamily="34" charset="0"/>
              </a:rPr>
              <a:t>4</a:t>
            </a:r>
            <a:r>
              <a:rPr lang="en-GB" sz="1100" dirty="0">
                <a:latin typeface="Arial" panose="020B0604020202020204" pitchFamily="34" charset="0"/>
                <a:cs typeface="Arial" panose="020B0604020202020204" pitchFamily="34" charset="0"/>
              </a:rPr>
              <a:t>) Provides reassurance for family and caregivers ( World Heath Organization,2022;Alzheimer’s Society,2022).</a:t>
            </a: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nSpc>
                <a:spcPct val="150000"/>
              </a:lnSpc>
              <a:buNone/>
            </a:pPr>
            <a:endParaRPr lang="en-GB" sz="11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7ACD5B1-EEEC-1F58-C38F-042B952B3750}"/>
              </a:ext>
            </a:extLst>
          </p:cNvPr>
          <p:cNvSpPr>
            <a:spLocks noGrp="1"/>
          </p:cNvSpPr>
          <p:nvPr>
            <p:ph type="sldNum" sz="quarter" idx="12"/>
          </p:nvPr>
        </p:nvSpPr>
        <p:spPr/>
        <p:txBody>
          <a:bodyPr/>
          <a:lstStyle/>
          <a:p>
            <a:fld id="{79B1814C-0808-4A26-B613-79B1E73A6133}" type="slidenum">
              <a:rPr lang="en-GB" smtClean="0"/>
              <a:t>9</a:t>
            </a:fld>
            <a:endParaRPr lang="en-GB"/>
          </a:p>
        </p:txBody>
      </p:sp>
      <p:pic>
        <p:nvPicPr>
          <p:cNvPr id="10" name="Audio 9">
            <a:hlinkClick r:id="" action="ppaction://media"/>
            <a:extLst>
              <a:ext uri="{FF2B5EF4-FFF2-40B4-BE49-F238E27FC236}">
                <a16:creationId xmlns:a16="http://schemas.microsoft.com/office/drawing/2014/main" id="{4B099B43-FA6C-1591-3F3D-BAE8362C4D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905727"/>
      </p:ext>
    </p:extLst>
  </p:cSld>
  <p:clrMapOvr>
    <a:masterClrMapping/>
  </p:clrMapOvr>
  <mc:AlternateContent xmlns:mc="http://schemas.openxmlformats.org/markup-compatibility/2006" xmlns:p14="http://schemas.microsoft.com/office/powerpoint/2010/main">
    <mc:Choice Requires="p14">
      <p:transition spd="slow" p14:dur="2000" advTm="52431"/>
    </mc:Choice>
    <mc:Fallback xmlns="">
      <p:transition spd="slow" advTm="52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ECA8-3B2A-9FB1-83E4-CE860F6AD74E}"/>
              </a:ext>
            </a:extLst>
          </p:cNvPr>
          <p:cNvSpPr>
            <a:spLocks noGrp="1"/>
          </p:cNvSpPr>
          <p:nvPr>
            <p:ph type="title"/>
          </p:nvPr>
        </p:nvSpPr>
        <p:spPr>
          <a:xfrm>
            <a:off x="838200" y="365126"/>
            <a:ext cx="10515600" cy="315912"/>
          </a:xfrm>
        </p:spPr>
        <p:txBody>
          <a:bodyPr>
            <a:normAutofit/>
          </a:bodyPr>
          <a:lstStyle/>
          <a:p>
            <a:r>
              <a:rPr lang="en-GB" sz="1400" b="1" dirty="0">
                <a:latin typeface="Arial" panose="020B0604020202020204" pitchFamily="34" charset="0"/>
                <a:cs typeface="Arial" panose="020B0604020202020204" pitchFamily="34" charset="0"/>
              </a:rPr>
              <a:t>		Critical Assessment-Benefits and Limitations</a:t>
            </a:r>
          </a:p>
        </p:txBody>
      </p:sp>
      <p:sp>
        <p:nvSpPr>
          <p:cNvPr id="3" name="Content Placeholder 2">
            <a:extLst>
              <a:ext uri="{FF2B5EF4-FFF2-40B4-BE49-F238E27FC236}">
                <a16:creationId xmlns:a16="http://schemas.microsoft.com/office/drawing/2014/main" id="{30C1A666-0005-7AC0-679F-E6D9944A47ED}"/>
              </a:ext>
            </a:extLst>
          </p:cNvPr>
          <p:cNvSpPr>
            <a:spLocks noGrp="1"/>
          </p:cNvSpPr>
          <p:nvPr>
            <p:ph idx="1"/>
          </p:nvPr>
        </p:nvSpPr>
        <p:spPr>
          <a:xfrm>
            <a:off x="838200" y="1075267"/>
            <a:ext cx="10515600" cy="5101696"/>
          </a:xfrm>
        </p:spPr>
        <p:txBody>
          <a:bodyPr>
            <a:normAutofit/>
          </a:bodyPr>
          <a:lstStyle/>
          <a:p>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Benefits</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Greater independence and quality of life.</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Better monitoring of health conditions.</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Increased safety through emergency alerts and monitoring system.</a:t>
            </a: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Limitations</a:t>
            </a:r>
          </a:p>
          <a:p>
            <a:pPr marL="0" indent="0">
              <a:buNone/>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1100" dirty="0">
                <a:latin typeface="Arial" panose="020B0604020202020204" pitchFamily="34" charset="0"/>
                <a:cs typeface="Arial" panose="020B0604020202020204" pitchFamily="34" charset="0"/>
              </a:rPr>
              <a:t>Digital exclusion -  Some older adults lack digital skills or Internet access.</a:t>
            </a:r>
          </a:p>
          <a:p>
            <a:pPr>
              <a:buFont typeface="Wingdings" panose="05000000000000000000" pitchFamily="2" charset="2"/>
              <a:buChar char="v"/>
            </a:pPr>
            <a:r>
              <a:rPr lang="en-GB" sz="1100" dirty="0">
                <a:latin typeface="Arial" panose="020B0604020202020204" pitchFamily="34" charset="0"/>
                <a:cs typeface="Arial" panose="020B0604020202020204" pitchFamily="34" charset="0"/>
              </a:rPr>
              <a:t> Privacy  concerns -  continues monitoring may feel intrusive.</a:t>
            </a:r>
          </a:p>
          <a:p>
            <a:pPr>
              <a:buFont typeface="Wingdings" panose="05000000000000000000" pitchFamily="2" charset="2"/>
              <a:buChar char="v"/>
            </a:pPr>
            <a:r>
              <a:rPr lang="en-GB" sz="1100" dirty="0">
                <a:latin typeface="Arial" panose="020B0604020202020204" pitchFamily="34" charset="0"/>
                <a:cs typeface="Arial" panose="020B0604020202020204" pitchFamily="34" charset="0"/>
              </a:rPr>
              <a:t> Cost barriers -  equipment and maintenance can be expensive.</a:t>
            </a:r>
          </a:p>
          <a:p>
            <a:pPr>
              <a:buFont typeface="Wingdings" panose="05000000000000000000" pitchFamily="2" charset="2"/>
              <a:buChar char="v"/>
            </a:pPr>
            <a:r>
              <a:rPr lang="en-GB" sz="1100" dirty="0">
                <a:latin typeface="Arial" panose="020B0604020202020204" pitchFamily="34" charset="0"/>
                <a:cs typeface="Arial" panose="020B0604020202020204" pitchFamily="34" charset="0"/>
              </a:rPr>
              <a:t> Reduced human interaction -  technology cannot RIP Lance emotional support from  caregivers.</a:t>
            </a:r>
          </a:p>
          <a:p>
            <a:pPr>
              <a:buFont typeface="Wingdings" panose="05000000000000000000" pitchFamily="2" charset="2"/>
              <a:buChar char="v"/>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Conclusion</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Technological innovation can empower elderly people by increasing independence, safety, and well-being.</a:t>
            </a:r>
          </a:p>
          <a:p>
            <a:pPr marL="0" indent="0">
              <a:buNone/>
            </a:pPr>
            <a:r>
              <a:rPr lang="en-GB" sz="1100" dirty="0">
                <a:latin typeface="Arial" panose="020B0604020202020204" pitchFamily="34" charset="0"/>
                <a:cs typeface="Arial" panose="020B0604020202020204" pitchFamily="34" charset="0"/>
              </a:rPr>
              <a:t> However, successful implementation requires addressing digital exclusion, affordability, privacy concerns, and ensuring technology complements</a:t>
            </a:r>
          </a:p>
          <a:p>
            <a:pPr marL="0" indent="0">
              <a:buNone/>
            </a:pPr>
            <a:r>
              <a:rPr lang="en-GB" sz="1100" dirty="0">
                <a:latin typeface="Arial" panose="020B0604020202020204" pitchFamily="34" charset="0"/>
                <a:cs typeface="Arial" panose="020B0604020202020204" pitchFamily="34" charset="0"/>
              </a:rPr>
              <a:t> rather than replaces human care. ( Age UK, 2023; NHS England, 2023).</a:t>
            </a:r>
          </a:p>
        </p:txBody>
      </p:sp>
      <p:sp>
        <p:nvSpPr>
          <p:cNvPr id="4" name="Slide Number Placeholder 3">
            <a:extLst>
              <a:ext uri="{FF2B5EF4-FFF2-40B4-BE49-F238E27FC236}">
                <a16:creationId xmlns:a16="http://schemas.microsoft.com/office/drawing/2014/main" id="{5F1D78D0-C756-E487-BEE3-1BF8B899A359}"/>
              </a:ext>
            </a:extLst>
          </p:cNvPr>
          <p:cNvSpPr>
            <a:spLocks noGrp="1"/>
          </p:cNvSpPr>
          <p:nvPr>
            <p:ph type="sldNum" sz="quarter" idx="12"/>
          </p:nvPr>
        </p:nvSpPr>
        <p:spPr/>
        <p:txBody>
          <a:bodyPr/>
          <a:lstStyle/>
          <a:p>
            <a:fld id="{79B1814C-0808-4A26-B613-79B1E73A6133}" type="slidenum">
              <a:rPr lang="en-GB" smtClean="0"/>
              <a:t>10</a:t>
            </a:fld>
            <a:endParaRPr lang="en-GB"/>
          </a:p>
        </p:txBody>
      </p:sp>
      <p:pic>
        <p:nvPicPr>
          <p:cNvPr id="9" name="Audio 8">
            <a:hlinkClick r:id="" action="ppaction://media"/>
            <a:extLst>
              <a:ext uri="{FF2B5EF4-FFF2-40B4-BE49-F238E27FC236}">
                <a16:creationId xmlns:a16="http://schemas.microsoft.com/office/drawing/2014/main" id="{05D36E83-C151-D94E-D1D1-31C1620196A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3682160"/>
      </p:ext>
    </p:extLst>
  </p:cSld>
  <p:clrMapOvr>
    <a:masterClrMapping/>
  </p:clrMapOvr>
  <mc:AlternateContent xmlns:mc="http://schemas.openxmlformats.org/markup-compatibility/2006" xmlns:p14="http://schemas.microsoft.com/office/powerpoint/2010/main">
    <mc:Choice Requires="p14">
      <p:transition spd="slow" p14:dur="2000" advTm="48963"/>
    </mc:Choice>
    <mc:Fallback xmlns="">
      <p:transition spd="slow" advTm="48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A233D-D076-52C4-2D8A-7108D9E41076}"/>
              </a:ext>
            </a:extLst>
          </p:cNvPr>
          <p:cNvSpPr>
            <a:spLocks noGrp="1"/>
          </p:cNvSpPr>
          <p:nvPr>
            <p:ph type="title"/>
          </p:nvPr>
        </p:nvSpPr>
        <p:spPr>
          <a:xfrm>
            <a:off x="838200" y="136525"/>
            <a:ext cx="10515600" cy="438241"/>
          </a:xfrm>
        </p:spPr>
        <p:txBody>
          <a:bodyPr>
            <a:normAutofit/>
          </a:bodyPr>
          <a:lstStyle/>
          <a:p>
            <a:r>
              <a:rPr lang="en-GB" sz="1400" dirty="0"/>
              <a:t>			 	</a:t>
            </a:r>
            <a:r>
              <a:rPr lang="en-GB" sz="1400" b="1" dirty="0"/>
              <a:t> Case Studies</a:t>
            </a:r>
          </a:p>
        </p:txBody>
      </p:sp>
      <p:sp>
        <p:nvSpPr>
          <p:cNvPr id="3" name="Content Placeholder 2">
            <a:extLst>
              <a:ext uri="{FF2B5EF4-FFF2-40B4-BE49-F238E27FC236}">
                <a16:creationId xmlns:a16="http://schemas.microsoft.com/office/drawing/2014/main" id="{3721BBD0-059E-0B41-BA33-73BD22479636}"/>
              </a:ext>
            </a:extLst>
          </p:cNvPr>
          <p:cNvSpPr>
            <a:spLocks noGrp="1"/>
          </p:cNvSpPr>
          <p:nvPr>
            <p:ph idx="1"/>
          </p:nvPr>
        </p:nvSpPr>
        <p:spPr>
          <a:xfrm>
            <a:off x="444137" y="574766"/>
            <a:ext cx="11366863" cy="6043748"/>
          </a:xfrm>
        </p:spPr>
        <p:txBody>
          <a:bodyPr>
            <a:normAutofit/>
          </a:bodyPr>
          <a:lstStyle/>
          <a:p>
            <a:pPr marL="0" indent="0">
              <a:buNone/>
            </a:pPr>
            <a:r>
              <a:rPr lang="en-GB" dirty="0"/>
              <a:t>				</a:t>
            </a:r>
            <a:endParaRPr lang="en-GB" sz="1100" dirty="0">
              <a:latin typeface="Arial" panose="020B0604020202020204" pitchFamily="34" charset="0"/>
              <a:cs typeface="Arial" panose="020B0604020202020204" pitchFamily="34" charset="0"/>
            </a:endParaRPr>
          </a:p>
          <a:p>
            <a:pPr marL="0" indent="0">
              <a:lnSpc>
                <a:spcPct val="160000"/>
              </a:lnSpc>
              <a:buNone/>
            </a:pPr>
            <a:r>
              <a:rPr lang="en-GB" sz="1100" dirty="0">
                <a:latin typeface="Arial" panose="020B0604020202020204" pitchFamily="34" charset="0"/>
                <a:cs typeface="Arial" panose="020B0604020202020204" pitchFamily="34" charset="0"/>
              </a:rPr>
              <a:t>The Okinawa Centenarian Study investigated why Okinawa,Japan,has some of the highest rates of longevity healthy ageing in the world.</a:t>
            </a:r>
          </a:p>
          <a:p>
            <a:pPr marL="0" indent="0">
              <a:lnSpc>
                <a:spcPct val="16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Important Findings</a:t>
            </a:r>
            <a:endParaRPr lang="en-GB" sz="1100" dirty="0">
              <a:latin typeface="Arial" panose="020B0604020202020204" pitchFamily="34" charset="0"/>
              <a:cs typeface="Arial" panose="020B0604020202020204" pitchFamily="34" charset="0"/>
            </a:endParaRPr>
          </a:p>
          <a:p>
            <a:pPr marL="0" indent="0">
              <a:lnSpc>
                <a:spcPct val="160000"/>
              </a:lnSpc>
              <a:buNone/>
            </a:pPr>
            <a:endParaRPr lang="en-GB" sz="1100" dirty="0">
              <a:latin typeface="Arial" panose="020B0604020202020204" pitchFamily="34" charset="0"/>
              <a:cs typeface="Arial" panose="020B0604020202020204" pitchFamily="34" charset="0"/>
            </a:endParaRPr>
          </a:p>
          <a:p>
            <a:pPr marL="0" indent="0">
              <a:lnSpc>
                <a:spcPct val="160000"/>
              </a:lnSpc>
              <a:buNone/>
            </a:pPr>
            <a:r>
              <a:rPr lang="en-GB" sz="1100" dirty="0">
                <a:latin typeface="Arial" panose="020B0604020202020204" pitchFamily="34" charset="0"/>
                <a:cs typeface="Arial" panose="020B0604020202020204" pitchFamily="34" charset="0"/>
              </a:rPr>
              <a:t> Strong social networks (moai) offer practical and emotional assistance for our lifetime. Resilience and physiological well-being Are enhanced by a sense of the purpose (ikigai). Maintaining independence is aided by active lifestyle and community involvement. Preventive health practice and nutritious diet  lower risk of chronic illness.</a:t>
            </a:r>
          </a:p>
          <a:p>
            <a:pPr marL="0" indent="0">
              <a:lnSpc>
                <a:spcPct val="16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Application of Theory</a:t>
            </a:r>
          </a:p>
          <a:p>
            <a:pPr marL="0" indent="0">
              <a:lnSpc>
                <a:spcPct val="160000"/>
              </a:lnSpc>
              <a:buNone/>
            </a:pPr>
            <a:endParaRPr lang="en-GB" sz="1100" dirty="0">
              <a:latin typeface="Arial" panose="020B0604020202020204" pitchFamily="34" charset="0"/>
              <a:cs typeface="Arial" panose="020B0604020202020204" pitchFamily="34" charset="0"/>
            </a:endParaRPr>
          </a:p>
          <a:p>
            <a:pPr marL="0" indent="0">
              <a:lnSpc>
                <a:spcPct val="160000"/>
              </a:lnSpc>
              <a:buNone/>
            </a:pPr>
            <a:r>
              <a:rPr lang="en-GB" sz="1100" dirty="0">
                <a:latin typeface="Arial" panose="020B0604020202020204" pitchFamily="34" charset="0"/>
                <a:cs typeface="Arial" panose="020B0604020202020204" pitchFamily="34" charset="0"/>
              </a:rPr>
              <a:t> Theor of Active Ageing (WHO,2021)  demonstrates how older individuals can maintain their independence an engagement through  involvement, health, and security.</a:t>
            </a:r>
          </a:p>
          <a:p>
            <a:pPr marL="0" indent="0">
              <a:lnSpc>
                <a:spcPct val="160000"/>
              </a:lnSpc>
              <a:buNone/>
            </a:pPr>
            <a:r>
              <a:rPr lang="en-GB" sz="1100" dirty="0">
                <a:latin typeface="Arial" panose="020B0604020202020204" pitchFamily="34" charset="0"/>
                <a:cs typeface="Arial" panose="020B0604020202020204" pitchFamily="34" charset="0"/>
              </a:rPr>
              <a:t> Person- centred Care (Kitwood, 1997) respect social relationships, personal identity, and autonomy. Elderly person could make choice and continue to play important rules.</a:t>
            </a:r>
          </a:p>
          <a:p>
            <a:pPr marL="0" indent="0">
              <a:lnSpc>
                <a:spcPct val="160000"/>
              </a:lnSpc>
              <a:buNone/>
            </a:pPr>
            <a:endParaRPr lang="en-GB" sz="1100" dirty="0">
              <a:latin typeface="Arial" panose="020B0604020202020204" pitchFamily="34" charset="0"/>
              <a:cs typeface="Arial" panose="020B0604020202020204" pitchFamily="34" charset="0"/>
            </a:endParaRPr>
          </a:p>
          <a:p>
            <a:pPr marL="0" indent="0">
              <a:lnSpc>
                <a:spcPct val="16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Policy and Technology</a:t>
            </a:r>
          </a:p>
          <a:p>
            <a:pPr marL="0" indent="0">
              <a:lnSpc>
                <a:spcPct val="160000"/>
              </a:lnSpc>
              <a:buNone/>
            </a:pPr>
            <a:endParaRPr lang="en-GB" sz="1100" dirty="0">
              <a:latin typeface="Arial" panose="020B0604020202020204" pitchFamily="34" charset="0"/>
              <a:cs typeface="Arial" panose="020B0604020202020204" pitchFamily="34" charset="0"/>
            </a:endParaRPr>
          </a:p>
          <a:p>
            <a:pPr marL="0" indent="0">
              <a:lnSpc>
                <a:spcPct val="160000"/>
              </a:lnSpc>
              <a:buNone/>
            </a:pPr>
            <a:r>
              <a:rPr lang="en-GB" sz="1100" dirty="0">
                <a:latin typeface="Arial" panose="020B0604020202020204" pitchFamily="34" charset="0"/>
                <a:cs typeface="Arial" panose="020B0604020202020204" pitchFamily="34" charset="0"/>
              </a:rPr>
              <a:t> In action Ageing in place is supported by Telehealth service and community- based health monitoring. Japanese regulations encourage older adults to age healthily,receivie preventative care, and engage in social activities.(Sahin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2024).</a:t>
            </a:r>
          </a:p>
        </p:txBody>
      </p:sp>
      <p:sp>
        <p:nvSpPr>
          <p:cNvPr id="4" name="Slide Number Placeholder 3">
            <a:extLst>
              <a:ext uri="{FF2B5EF4-FFF2-40B4-BE49-F238E27FC236}">
                <a16:creationId xmlns:a16="http://schemas.microsoft.com/office/drawing/2014/main" id="{315D53A7-8C3E-EA11-828A-9DAADBA559BF}"/>
              </a:ext>
            </a:extLst>
          </p:cNvPr>
          <p:cNvSpPr>
            <a:spLocks noGrp="1"/>
          </p:cNvSpPr>
          <p:nvPr>
            <p:ph type="sldNum" sz="quarter" idx="12"/>
          </p:nvPr>
        </p:nvSpPr>
        <p:spPr/>
        <p:txBody>
          <a:bodyPr/>
          <a:lstStyle/>
          <a:p>
            <a:fld id="{79B1814C-0808-4A26-B613-79B1E73A6133}" type="slidenum">
              <a:rPr lang="en-GB" smtClean="0"/>
              <a:t>11</a:t>
            </a:fld>
            <a:endParaRPr lang="en-GB"/>
          </a:p>
        </p:txBody>
      </p:sp>
      <p:pic>
        <p:nvPicPr>
          <p:cNvPr id="8" name="Audio 7">
            <a:hlinkClick r:id="" action="ppaction://media"/>
            <a:extLst>
              <a:ext uri="{FF2B5EF4-FFF2-40B4-BE49-F238E27FC236}">
                <a16:creationId xmlns:a16="http://schemas.microsoft.com/office/drawing/2014/main" id="{D8402BA3-69B5-4295-A877-A481D1DFA2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2258658"/>
      </p:ext>
    </p:extLst>
  </p:cSld>
  <p:clrMapOvr>
    <a:masterClrMapping/>
  </p:clrMapOvr>
  <mc:AlternateContent xmlns:mc="http://schemas.openxmlformats.org/markup-compatibility/2006" xmlns:p14="http://schemas.microsoft.com/office/powerpoint/2010/main">
    <mc:Choice Requires="p14">
      <p:transition spd="slow" p14:dur="2000" advTm="62417"/>
    </mc:Choice>
    <mc:Fallback xmlns="">
      <p:transition spd="slow" advTm="62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4403E-03C5-8B49-E5C2-9C1E8F2158EC}"/>
              </a:ext>
            </a:extLst>
          </p:cNvPr>
          <p:cNvSpPr>
            <a:spLocks noGrp="1"/>
          </p:cNvSpPr>
          <p:nvPr>
            <p:ph type="title"/>
          </p:nvPr>
        </p:nvSpPr>
        <p:spPr>
          <a:xfrm>
            <a:off x="838200" y="365126"/>
            <a:ext cx="10515600" cy="418646"/>
          </a:xfrm>
        </p:spPr>
        <p:txBody>
          <a:bodyPr>
            <a:normAutofit/>
          </a:bodyPr>
          <a:lstStyle/>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Learning Points – Okinawa Reveals About Elderly Care</a:t>
            </a:r>
          </a:p>
        </p:txBody>
      </p:sp>
      <p:sp>
        <p:nvSpPr>
          <p:cNvPr id="3" name="Content Placeholder 2">
            <a:extLst>
              <a:ext uri="{FF2B5EF4-FFF2-40B4-BE49-F238E27FC236}">
                <a16:creationId xmlns:a16="http://schemas.microsoft.com/office/drawing/2014/main" id="{3C34B508-D7EE-43AC-F8BD-E25DD5FC1D9A}"/>
              </a:ext>
            </a:extLst>
          </p:cNvPr>
          <p:cNvSpPr>
            <a:spLocks noGrp="1"/>
          </p:cNvSpPr>
          <p:nvPr>
            <p:ph idx="1"/>
          </p:nvPr>
        </p:nvSpPr>
        <p:spPr>
          <a:xfrm>
            <a:off x="448733" y="939800"/>
            <a:ext cx="10905067" cy="5553073"/>
          </a:xfrm>
        </p:spPr>
        <p:txBody>
          <a:bodyPr>
            <a:normAutofit lnSpcReduction="10000"/>
          </a:bodyPr>
          <a:lstStyle/>
          <a:p>
            <a:pPr marL="914400" lvl="2" indent="0">
              <a:buNone/>
            </a:pPr>
            <a:r>
              <a:rPr lang="en-GB" dirty="0"/>
              <a:t>		</a:t>
            </a:r>
            <a:r>
              <a:rPr lang="en-GB" sz="1100" b="1" dirty="0">
                <a:latin typeface="Arial" panose="020B0604020202020204" pitchFamily="34" charset="0"/>
                <a:cs typeface="Arial" panose="020B0604020202020204" pitchFamily="34" charset="0"/>
              </a:rPr>
              <a:t>What the Case Reveals</a:t>
            </a:r>
            <a:r>
              <a:rPr lang="en-GB" dirty="0"/>
              <a:t>	</a:t>
            </a:r>
          </a:p>
          <a:p>
            <a:pPr marL="914400" lvl="2" indent="0">
              <a:lnSpc>
                <a:spcPct val="150000"/>
              </a:lnSpc>
              <a:buNone/>
            </a:pPr>
            <a:endParaRPr lang="en-GB" sz="1100" dirty="0">
              <a:latin typeface="Arial" panose="020B0604020202020204" pitchFamily="34" charset="0"/>
              <a:cs typeface="Arial" panose="020B0604020202020204" pitchFamily="34" charset="0"/>
            </a:endParaRP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Successful ageing  depends on social, psychological, and environment factors, not only medical treatment.</a:t>
            </a: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Empowerment occurs when older adults maintain  autonomy, social connection, purpose on life, participation in community activities.</a:t>
            </a: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Preventive and community- based care can  reduce dependency and healthcare costs.</a:t>
            </a:r>
          </a:p>
          <a:p>
            <a:pPr lvl="2">
              <a:lnSpc>
                <a:spcPct val="150000"/>
              </a:lnSpc>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marL="914400" lvl="2"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Role of Technology</a:t>
            </a:r>
          </a:p>
          <a:p>
            <a:pPr marL="914400" lvl="2" indent="0">
              <a:lnSpc>
                <a:spcPct val="150000"/>
              </a:lnSpc>
              <a:buNone/>
            </a:pPr>
            <a:endParaRPr lang="en-GB" sz="1100" b="1" dirty="0">
              <a:latin typeface="Arial" panose="020B0604020202020204" pitchFamily="34" charset="0"/>
              <a:cs typeface="Arial" panose="020B0604020202020204" pitchFamily="34" charset="0"/>
            </a:endParaRP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Wearable  Health technologies support monitoring of chronic conditions.</a:t>
            </a: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Digital communication tools reduce social isolation and enhance community engagement.</a:t>
            </a: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Care service should promote independence rather than dependence.</a:t>
            </a: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Policies should support ageing in place and community participation.</a:t>
            </a:r>
          </a:p>
          <a:p>
            <a:pPr lvl="2">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 technology should complement human- centred care, not replace it (Batsis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2019).</a:t>
            </a:r>
          </a:p>
          <a:p>
            <a:pPr marL="914400" lvl="2" indent="0">
              <a:lnSpc>
                <a:spcPct val="150000"/>
              </a:lnSpc>
              <a:buNone/>
            </a:pPr>
            <a:endParaRPr lang="en-GB" sz="1100" dirty="0">
              <a:latin typeface="Arial" panose="020B0604020202020204" pitchFamily="34" charset="0"/>
              <a:cs typeface="Arial" panose="020B0604020202020204" pitchFamily="34" charset="0"/>
            </a:endParaRPr>
          </a:p>
          <a:p>
            <a:pPr marL="914400" lvl="2"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Conclusion</a:t>
            </a:r>
          </a:p>
          <a:p>
            <a:pPr marL="914400" lvl="2" indent="0">
              <a:lnSpc>
                <a:spcPct val="150000"/>
              </a:lnSpc>
              <a:buNone/>
            </a:pPr>
            <a:endParaRPr lang="en-GB" sz="1100" b="1" dirty="0">
              <a:latin typeface="Arial" panose="020B0604020202020204" pitchFamily="34" charset="0"/>
              <a:cs typeface="Arial" panose="020B0604020202020204" pitchFamily="34" charset="0"/>
            </a:endParaRPr>
          </a:p>
          <a:p>
            <a:pPr marL="914400" lvl="2" indent="0">
              <a:lnSpc>
                <a:spcPct val="150000"/>
              </a:lnSpc>
              <a:buNone/>
            </a:pPr>
            <a:r>
              <a:rPr lang="en-GB" sz="1100" dirty="0">
                <a:latin typeface="Arial" panose="020B0604020202020204" pitchFamily="34" charset="0"/>
                <a:cs typeface="Arial" panose="020B0604020202020204" pitchFamily="34" charset="0"/>
              </a:rPr>
              <a:t>The Okinawa  instance illustrates how active ageing  principles, person- centroid care, supportive policies, and suitable technology can  enable senior citizens to preserve independence ,well-being, and quality of life.</a:t>
            </a:r>
            <a:endParaRPr lang="en-GB" dirty="0"/>
          </a:p>
        </p:txBody>
      </p:sp>
      <p:sp>
        <p:nvSpPr>
          <p:cNvPr id="4" name="Slide Number Placeholder 3">
            <a:extLst>
              <a:ext uri="{FF2B5EF4-FFF2-40B4-BE49-F238E27FC236}">
                <a16:creationId xmlns:a16="http://schemas.microsoft.com/office/drawing/2014/main" id="{162BC6EB-A33A-870C-BA8B-63E8ED0609CE}"/>
              </a:ext>
            </a:extLst>
          </p:cNvPr>
          <p:cNvSpPr>
            <a:spLocks noGrp="1"/>
          </p:cNvSpPr>
          <p:nvPr>
            <p:ph type="sldNum" sz="quarter" idx="12"/>
          </p:nvPr>
        </p:nvSpPr>
        <p:spPr/>
        <p:txBody>
          <a:bodyPr/>
          <a:lstStyle/>
          <a:p>
            <a:fld id="{79B1814C-0808-4A26-B613-79B1E73A6133}" type="slidenum">
              <a:rPr lang="en-GB" smtClean="0"/>
              <a:t>12</a:t>
            </a:fld>
            <a:endParaRPr lang="en-GB"/>
          </a:p>
        </p:txBody>
      </p:sp>
      <p:pic>
        <p:nvPicPr>
          <p:cNvPr id="8" name="Audio 7">
            <a:hlinkClick r:id="" action="ppaction://media"/>
            <a:extLst>
              <a:ext uri="{FF2B5EF4-FFF2-40B4-BE49-F238E27FC236}">
                <a16:creationId xmlns:a16="http://schemas.microsoft.com/office/drawing/2014/main" id="{DCF76567-2B73-D4A8-707E-4041B1DCAB2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2792375"/>
      </p:ext>
    </p:extLst>
  </p:cSld>
  <p:clrMapOvr>
    <a:masterClrMapping/>
  </p:clrMapOvr>
  <mc:AlternateContent xmlns:mc="http://schemas.openxmlformats.org/markup-compatibility/2006" xmlns:p14="http://schemas.microsoft.com/office/powerpoint/2010/main">
    <mc:Choice Requires="p14">
      <p:transition spd="slow" p14:dur="2000" advTm="21901"/>
    </mc:Choice>
    <mc:Fallback xmlns="">
      <p:transition spd="slow" advTm="21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53A3-8B53-DFFE-D1F8-6CD022D9C0D2}"/>
              </a:ext>
            </a:extLst>
          </p:cNvPr>
          <p:cNvSpPr>
            <a:spLocks noGrp="1"/>
          </p:cNvSpPr>
          <p:nvPr>
            <p:ph type="title"/>
          </p:nvPr>
        </p:nvSpPr>
        <p:spPr>
          <a:xfrm>
            <a:off x="838200" y="365126"/>
            <a:ext cx="10515600" cy="506942"/>
          </a:xfrm>
        </p:spPr>
        <p:txBody>
          <a:bodyPr>
            <a:normAutofit/>
          </a:bodyPr>
          <a:lstStyle/>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Recommendations for improvement: Empowering for Older Person</a:t>
            </a:r>
          </a:p>
        </p:txBody>
      </p:sp>
      <p:sp>
        <p:nvSpPr>
          <p:cNvPr id="3" name="Content Placeholder 2">
            <a:extLst>
              <a:ext uri="{FF2B5EF4-FFF2-40B4-BE49-F238E27FC236}">
                <a16:creationId xmlns:a16="http://schemas.microsoft.com/office/drawing/2014/main" id="{06E1E58B-5B63-7463-C847-AB54A34EFB5D}"/>
              </a:ext>
            </a:extLst>
          </p:cNvPr>
          <p:cNvSpPr>
            <a:spLocks noGrp="1"/>
          </p:cNvSpPr>
          <p:nvPr>
            <p:ph idx="1"/>
          </p:nvPr>
        </p:nvSpPr>
        <p:spPr>
          <a:xfrm>
            <a:off x="304799" y="872068"/>
            <a:ext cx="11573933" cy="5304895"/>
          </a:xfrm>
        </p:spPr>
        <p:txBody>
          <a:bodyPr/>
          <a:lstStyle/>
          <a:p>
            <a:pPr marL="0" indent="0">
              <a:buNone/>
            </a:pPr>
            <a:r>
              <a:rPr lang="en-GB" dirty="0"/>
              <a:t>				</a:t>
            </a:r>
            <a:r>
              <a:rPr lang="en-GB" sz="1100" b="1" dirty="0">
                <a:latin typeface="Arial" panose="020B0604020202020204" pitchFamily="34" charset="0"/>
                <a:cs typeface="Arial" panose="020B0604020202020204" pitchFamily="34" charset="0"/>
              </a:rPr>
              <a:t>Strategic Improvements</a:t>
            </a:r>
          </a:p>
          <a:p>
            <a:pPr marL="0" indent="0">
              <a:lnSpc>
                <a:spcPct val="150000"/>
              </a:lnSpc>
              <a:buNone/>
            </a:pPr>
            <a:r>
              <a:rPr lang="en-GB" sz="1100" dirty="0">
                <a:latin typeface="Arial" panose="020B0604020202020204" pitchFamily="34" charset="0"/>
                <a:cs typeface="Arial" panose="020B0604020202020204" pitchFamily="34" charset="0"/>
              </a:rPr>
              <a:t>To lessen  Is relation and improved well-being, increase community- base  initiative that encourage volunteering, social interaction, and lifelong learning ( World Health Organisation, 2021). Through continue assistance training on digital literacy, expand access to Telehealth services and user- friendly digital technology ( Age UK, 2023). Adopt individualised care plans that encourage autonomy and independence by actively involving senior citizens in decision- making (NICE, 2023).</a:t>
            </a:r>
          </a:p>
          <a:p>
            <a:pPr marL="0"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Theory-Based Recommendations</a:t>
            </a:r>
          </a:p>
          <a:p>
            <a:pPr marL="0" indent="0">
              <a:lnSpc>
                <a:spcPct val="150000"/>
              </a:lnSpc>
              <a:buNone/>
            </a:pPr>
            <a:r>
              <a:rPr lang="en-GB" sz="1100" dirty="0">
                <a:latin typeface="Arial" panose="020B0604020202020204" pitchFamily="34" charset="0"/>
                <a:cs typeface="Arial" panose="020B0604020202020204" pitchFamily="34" charset="0"/>
              </a:rPr>
              <a:t> Apply Activity Theory, which suggests the maintaining meaningful social role and activities improves life satisfaction in older age.</a:t>
            </a:r>
          </a:p>
          <a:p>
            <a:pPr marL="0" indent="0">
              <a:lnSpc>
                <a:spcPct val="150000"/>
              </a:lnSpc>
              <a:buNone/>
            </a:pPr>
            <a:r>
              <a:rPr lang="en-GB" sz="1100" dirty="0">
                <a:latin typeface="Arial" panose="020B0604020202020204" pitchFamily="34" charset="0"/>
                <a:cs typeface="Arial" panose="020B0604020202020204" pitchFamily="34" charset="0"/>
              </a:rPr>
              <a:t> Use Person- Centre  Theory to ensure service respect individual preferences, value, and goes, terribly enhancing empowerment and self- the termination ( Kitwood, 1997).</a:t>
            </a:r>
          </a:p>
          <a:p>
            <a:pPr marL="0"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Policy Implications</a:t>
            </a:r>
          </a:p>
          <a:p>
            <a:pPr marL="0" indent="0">
              <a:lnSpc>
                <a:spcPct val="150000"/>
              </a:lnSpc>
              <a:buNone/>
            </a:pPr>
            <a:r>
              <a:rPr lang="en-GB" sz="1100" dirty="0">
                <a:latin typeface="Arial" panose="020B0604020202020204" pitchFamily="34" charset="0"/>
                <a:cs typeface="Arial" panose="020B0604020202020204" pitchFamily="34" charset="0"/>
              </a:rPr>
              <a:t> Funding for programmes that promote digital inclusion an age- friendly communities should be increased. Establish regulation mandating person- centroid care and collaborative decision- making in health and social care facilities.</a:t>
            </a:r>
          </a:p>
          <a:p>
            <a:pPr marL="0"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Critical Assessment</a:t>
            </a:r>
          </a:p>
          <a:p>
            <a:pPr marL="0" indent="0">
              <a:lnSpc>
                <a:spcPct val="150000"/>
              </a:lnSpc>
              <a:buNone/>
            </a:pPr>
            <a:r>
              <a:rPr lang="en-GB" sz="1100" dirty="0">
                <a:latin typeface="Arial" panose="020B0604020202020204" pitchFamily="34" charset="0"/>
                <a:cs typeface="Arial" panose="020B0604020202020204" pitchFamily="34" charset="0"/>
              </a:rPr>
              <a:t> Obstacles include disparities in digital literacy, staffing shortages, financing constraints. and digital exclusion. </a:t>
            </a:r>
          </a:p>
          <a:p>
            <a:pPr marL="0" indent="0">
              <a:lnSpc>
                <a:spcPct val="150000"/>
              </a:lnSpc>
              <a:buNone/>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Solution</a:t>
            </a:r>
          </a:p>
          <a:p>
            <a:pPr marL="0" indent="0">
              <a:lnSpc>
                <a:spcPct val="150000"/>
              </a:lnSpc>
              <a:buNone/>
            </a:pPr>
            <a:r>
              <a:rPr lang="en-GB" sz="1100" dirty="0">
                <a:latin typeface="Arial" panose="020B0604020202020204" pitchFamily="34" charset="0"/>
                <a:cs typeface="Arial" panose="020B0604020202020204" pitchFamily="34" charset="0"/>
              </a:rPr>
              <a:t> To increase implementation and uptake, offer staff training,  digital support service, inexpensive Internet access, and long- term government funding ( Age UK, 2023;WHO, 2021).</a:t>
            </a:r>
          </a:p>
        </p:txBody>
      </p:sp>
      <p:sp>
        <p:nvSpPr>
          <p:cNvPr id="4" name="Slide Number Placeholder 3">
            <a:extLst>
              <a:ext uri="{FF2B5EF4-FFF2-40B4-BE49-F238E27FC236}">
                <a16:creationId xmlns:a16="http://schemas.microsoft.com/office/drawing/2014/main" id="{7B35110B-E6EA-6A49-FFE9-19EAE403CE47}"/>
              </a:ext>
            </a:extLst>
          </p:cNvPr>
          <p:cNvSpPr>
            <a:spLocks noGrp="1"/>
          </p:cNvSpPr>
          <p:nvPr>
            <p:ph type="sldNum" sz="quarter" idx="12"/>
          </p:nvPr>
        </p:nvSpPr>
        <p:spPr/>
        <p:txBody>
          <a:bodyPr/>
          <a:lstStyle/>
          <a:p>
            <a:fld id="{79B1814C-0808-4A26-B613-79B1E73A6133}" type="slidenum">
              <a:rPr lang="en-GB" smtClean="0"/>
              <a:t>13</a:t>
            </a:fld>
            <a:endParaRPr lang="en-GB"/>
          </a:p>
        </p:txBody>
      </p:sp>
      <p:pic>
        <p:nvPicPr>
          <p:cNvPr id="7" name="Audio 6">
            <a:hlinkClick r:id="" action="ppaction://media"/>
            <a:extLst>
              <a:ext uri="{FF2B5EF4-FFF2-40B4-BE49-F238E27FC236}">
                <a16:creationId xmlns:a16="http://schemas.microsoft.com/office/drawing/2014/main" id="{67E89153-E630-7A74-E3CC-5A4277437F6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3930292"/>
      </p:ext>
    </p:extLst>
  </p:cSld>
  <p:clrMapOvr>
    <a:masterClrMapping/>
  </p:clrMapOvr>
  <mc:AlternateContent xmlns:mc="http://schemas.openxmlformats.org/markup-compatibility/2006" xmlns:p14="http://schemas.microsoft.com/office/powerpoint/2010/main">
    <mc:Choice Requires="p14">
      <p:transition spd="slow" p14:dur="2000" advTm="15582"/>
    </mc:Choice>
    <mc:Fallback xmlns="">
      <p:transition spd="slow" advTm="15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DF5B2-6FD9-6191-CA3F-BFAA6E48906D}"/>
              </a:ext>
            </a:extLst>
          </p:cNvPr>
          <p:cNvSpPr>
            <a:spLocks noGrp="1"/>
          </p:cNvSpPr>
          <p:nvPr>
            <p:ph type="title"/>
          </p:nvPr>
        </p:nvSpPr>
        <p:spPr>
          <a:xfrm>
            <a:off x="705394" y="365126"/>
            <a:ext cx="10648406" cy="444772"/>
          </a:xfrm>
        </p:spPr>
        <p:txBody>
          <a:bodyPr>
            <a:normAutofit fontScale="90000"/>
          </a:bodyPr>
          <a:lstStyle/>
          <a:p>
            <a:r>
              <a:rPr lang="en-GB" dirty="0"/>
              <a:t>					</a:t>
            </a:r>
            <a:r>
              <a:rPr lang="en-GB" sz="1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4AA3071-7B2F-6FD3-B683-CE657525D7A7}"/>
              </a:ext>
            </a:extLst>
          </p:cNvPr>
          <p:cNvSpPr>
            <a:spLocks noGrp="1"/>
          </p:cNvSpPr>
          <p:nvPr>
            <p:ph idx="1"/>
          </p:nvPr>
        </p:nvSpPr>
        <p:spPr>
          <a:xfrm>
            <a:off x="618309" y="1114697"/>
            <a:ext cx="10955382" cy="5062266"/>
          </a:xfrm>
        </p:spPr>
        <p:txBody>
          <a:bodyPr/>
          <a:lstStyle/>
          <a:p>
            <a:pPr marL="0" indent="0">
              <a:lnSpc>
                <a:spcPct val="150000"/>
              </a:lnSpc>
              <a:buNone/>
            </a:pPr>
            <a:r>
              <a:rPr lang="en-GB" sz="1100" dirty="0">
                <a:latin typeface="Arial" panose="020B0604020202020204" pitchFamily="34" charset="0"/>
                <a:cs typeface="Arial" panose="020B0604020202020204" pitchFamily="34" charset="0"/>
              </a:rPr>
              <a:t>To address the complex physical,psychological,and social  Requirements of older persons, person- centroid  and tailored care  techniques crucial( World Health Organisation, 2023). Those methods guarantee that care is sensitive, respectful, and customised to each person’s situation,fosterin fostering both autonomy and well-being.</a:t>
            </a:r>
          </a:p>
          <a:p>
            <a:pPr marL="0" indent="0">
              <a:lnSpc>
                <a:spcPct val="150000"/>
              </a:lnSpc>
              <a:buNone/>
            </a:pPr>
            <a:r>
              <a:rPr lang="en-GB" sz="1100" dirty="0">
                <a:latin typeface="Arial" panose="020B0604020202020204" pitchFamily="34" charset="0"/>
                <a:cs typeface="Arial" panose="020B0604020202020204" pitchFamily="34" charset="0"/>
              </a:rPr>
              <a:t> Elderly people’s independence, safety, and general quality of life can be greatly improved by using technology, such as digital monitoring systems, assistive technology, and Tele health service(NHS England, 2022). When properly applied, those innovations also fatality earlier innovation and more effective care delivery.</a:t>
            </a:r>
          </a:p>
          <a:p>
            <a:pPr marL="0" indent="0">
              <a:lnSpc>
                <a:spcPct val="150000"/>
              </a:lnSpc>
              <a:buNone/>
            </a:pPr>
            <a:r>
              <a:rPr lang="en-GB" sz="1100" dirty="0">
                <a:latin typeface="Arial" panose="020B0604020202020204" pitchFamily="34" charset="0"/>
                <a:cs typeface="Arial" panose="020B0604020202020204" pitchFamily="34" charset="0"/>
              </a:rPr>
              <a:t> Providing high- quality elder care require integrating theory, policy, and actual implementation. This integration service the overarching goal of encouraging healthy ageing across the life span and aids in aligning services with best practice guideline (NICE,2021).</a:t>
            </a:r>
          </a:p>
          <a:p>
            <a:pPr marL="0" indent="0">
              <a:lnSpc>
                <a:spcPct val="150000"/>
              </a:lnSpc>
              <a:buNone/>
            </a:pPr>
            <a:r>
              <a:rPr lang="en-GB" sz="1100" u="sng" dirty="0">
                <a:latin typeface="Arial" panose="020B0604020202020204" pitchFamily="34" charset="0"/>
                <a:cs typeface="Arial" panose="020B0604020202020204" pitchFamily="34" charset="0"/>
              </a:rPr>
              <a:t>Outlook</a:t>
            </a:r>
          </a:p>
          <a:p>
            <a:pPr marL="0" indent="0">
              <a:lnSpc>
                <a:spcPct val="150000"/>
              </a:lnSpc>
              <a:buNone/>
            </a:pPr>
            <a:r>
              <a:rPr lang="en-GB" sz="1100" dirty="0">
                <a:latin typeface="Arial" panose="020B0604020202020204" pitchFamily="34" charset="0"/>
                <a:cs typeface="Arial" panose="020B0604020202020204" pitchFamily="34" charset="0"/>
              </a:rPr>
              <a:t> To assist ageing populations, artificial intelligence, smart home technology, and remote health care services will continue to grow.</a:t>
            </a:r>
          </a:p>
          <a:p>
            <a:pPr marL="0" indent="0">
              <a:lnSpc>
                <a:spcPct val="150000"/>
              </a:lnSpc>
              <a:buNone/>
            </a:pPr>
            <a:r>
              <a:rPr lang="en-GB" sz="1100" dirty="0">
                <a:latin typeface="Arial" panose="020B0604020202020204" pitchFamily="34" charset="0"/>
                <a:cs typeface="Arial" panose="020B0604020202020204" pitchFamily="34" charset="0"/>
              </a:rPr>
              <a:t> A greater emphasis on community- based, holistic, and preventative care methods.</a:t>
            </a:r>
          </a:p>
          <a:p>
            <a:pPr marL="0" indent="0">
              <a:lnSpc>
                <a:spcPct val="150000"/>
              </a:lnSpc>
              <a:buNone/>
            </a:pPr>
            <a:r>
              <a:rPr lang="en-GB" sz="1100" dirty="0">
                <a:latin typeface="Arial" panose="020B0604020202020204" pitchFamily="34" charset="0"/>
                <a:cs typeface="Arial" panose="020B0604020202020204" pitchFamily="34" charset="0"/>
              </a:rPr>
              <a:t> Redacting digital exclusion and enhancing accessibility for  senior citizens are the main goals of ongoing research and policy.</a:t>
            </a:r>
          </a:p>
        </p:txBody>
      </p:sp>
      <p:sp>
        <p:nvSpPr>
          <p:cNvPr id="4" name="Slide Number Placeholder 3">
            <a:extLst>
              <a:ext uri="{FF2B5EF4-FFF2-40B4-BE49-F238E27FC236}">
                <a16:creationId xmlns:a16="http://schemas.microsoft.com/office/drawing/2014/main" id="{9CA2B474-B770-6812-A3D3-D5B163B3D26D}"/>
              </a:ext>
            </a:extLst>
          </p:cNvPr>
          <p:cNvSpPr>
            <a:spLocks noGrp="1"/>
          </p:cNvSpPr>
          <p:nvPr>
            <p:ph type="sldNum" sz="quarter" idx="12"/>
          </p:nvPr>
        </p:nvSpPr>
        <p:spPr/>
        <p:txBody>
          <a:bodyPr/>
          <a:lstStyle/>
          <a:p>
            <a:fld id="{79B1814C-0808-4A26-B613-79B1E73A6133}" type="slidenum">
              <a:rPr lang="en-GB" smtClean="0"/>
              <a:t>14</a:t>
            </a:fld>
            <a:endParaRPr lang="en-GB"/>
          </a:p>
        </p:txBody>
      </p:sp>
      <p:pic>
        <p:nvPicPr>
          <p:cNvPr id="7" name="Audio 6">
            <a:hlinkClick r:id="" action="ppaction://media"/>
            <a:extLst>
              <a:ext uri="{FF2B5EF4-FFF2-40B4-BE49-F238E27FC236}">
                <a16:creationId xmlns:a16="http://schemas.microsoft.com/office/drawing/2014/main" id="{29E01DFD-939F-E1EC-8691-18008C7E5DC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4771775"/>
      </p:ext>
    </p:extLst>
  </p:cSld>
  <p:clrMapOvr>
    <a:masterClrMapping/>
  </p:clrMapOvr>
  <mc:AlternateContent xmlns:mc="http://schemas.openxmlformats.org/markup-compatibility/2006" xmlns:p14="http://schemas.microsoft.com/office/powerpoint/2010/main">
    <mc:Choice Requires="p14">
      <p:transition spd="slow" p14:dur="2000" advTm="16589"/>
    </mc:Choice>
    <mc:Fallback xmlns="">
      <p:transition spd="slow" advTm="16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75A31-B202-5B5D-2A7D-E270CB790232}"/>
              </a:ext>
            </a:extLst>
          </p:cNvPr>
          <p:cNvSpPr>
            <a:spLocks noGrp="1"/>
          </p:cNvSpPr>
          <p:nvPr>
            <p:ph type="title"/>
          </p:nvPr>
        </p:nvSpPr>
        <p:spPr>
          <a:xfrm>
            <a:off x="838200" y="136525"/>
            <a:ext cx="10515600" cy="351156"/>
          </a:xfrm>
        </p:spPr>
        <p:txBody>
          <a:bodyPr>
            <a:normAutofit/>
          </a:bodyPr>
          <a:lstStyle/>
          <a:p>
            <a:r>
              <a:rPr lang="en-GB" sz="1800" dirty="0"/>
              <a:t>				</a:t>
            </a:r>
            <a:r>
              <a:rPr lang="en-GB" sz="1200" dirty="0"/>
              <a:t>References</a:t>
            </a:r>
          </a:p>
        </p:txBody>
      </p:sp>
      <p:sp>
        <p:nvSpPr>
          <p:cNvPr id="3" name="Content Placeholder 2">
            <a:extLst>
              <a:ext uri="{FF2B5EF4-FFF2-40B4-BE49-F238E27FC236}">
                <a16:creationId xmlns:a16="http://schemas.microsoft.com/office/drawing/2014/main" id="{FA6AD371-CF5F-3DAA-552C-5EC8DBF0AFC7}"/>
              </a:ext>
            </a:extLst>
          </p:cNvPr>
          <p:cNvSpPr>
            <a:spLocks noGrp="1"/>
          </p:cNvSpPr>
          <p:nvPr>
            <p:ph idx="1"/>
          </p:nvPr>
        </p:nvSpPr>
        <p:spPr>
          <a:xfrm>
            <a:off x="499533" y="487682"/>
            <a:ext cx="11125200" cy="6233794"/>
          </a:xfrm>
        </p:spPr>
        <p:txBody>
          <a:bodyPr>
            <a:normAutofit fontScale="77500" lnSpcReduction="20000"/>
          </a:bodyPr>
          <a:lstStyle/>
          <a:p>
            <a:pPr>
              <a:lnSpc>
                <a:spcPct val="170000"/>
              </a:lnSpc>
            </a:pPr>
            <a:r>
              <a:rPr lang="en-GB" sz="1300" dirty="0">
                <a:latin typeface="Arial" panose="020B0604020202020204" pitchFamily="34" charset="0"/>
                <a:cs typeface="Arial" panose="020B0604020202020204" pitchFamily="34" charset="0"/>
              </a:rPr>
              <a:t>Age UK (2023) </a:t>
            </a:r>
            <a:r>
              <a:rPr lang="en-GB" sz="1300" i="1" dirty="0">
                <a:latin typeface="Arial" panose="020B0604020202020204" pitchFamily="34" charset="0"/>
                <a:cs typeface="Arial" panose="020B0604020202020204" pitchFamily="34" charset="0"/>
              </a:rPr>
              <a:t>Digital inclusion and older people</a:t>
            </a:r>
            <a:r>
              <a:rPr lang="en-GB" sz="1300" dirty="0">
                <a:latin typeface="Arial" panose="020B0604020202020204" pitchFamily="34" charset="0"/>
                <a:cs typeface="Arial" panose="020B0604020202020204" pitchFamily="34" charset="0"/>
              </a:rPr>
              <a:t>. London: Age UK.</a:t>
            </a:r>
          </a:p>
          <a:p>
            <a:pPr>
              <a:lnSpc>
                <a:spcPct val="170000"/>
              </a:lnSpc>
            </a:pPr>
            <a:r>
              <a:rPr lang="en-GB" sz="1300" dirty="0">
                <a:latin typeface="Arial" panose="020B0604020202020204" pitchFamily="34" charset="0"/>
                <a:cs typeface="Arial" panose="020B0604020202020204" pitchFamily="34" charset="0"/>
              </a:rPr>
              <a:t>Alzheimer’s Society (2023) </a:t>
            </a:r>
            <a:r>
              <a:rPr lang="en-GB" sz="1300" i="1" dirty="0">
                <a:latin typeface="Arial" panose="020B0604020202020204" pitchFamily="34" charset="0"/>
                <a:cs typeface="Arial" panose="020B0604020202020204" pitchFamily="34" charset="0"/>
              </a:rPr>
              <a:t>Technology and dementia. </a:t>
            </a:r>
            <a:r>
              <a:rPr lang="en-GB" sz="1300" dirty="0">
                <a:latin typeface="Arial" panose="020B0604020202020204" pitchFamily="34" charset="0"/>
                <a:cs typeface="Arial" panose="020B0604020202020204" pitchFamily="34" charset="0"/>
              </a:rPr>
              <a:t>Available</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at: htpps://www.alzheimers.org.uk. (Accessed:16 June 2026).</a:t>
            </a:r>
          </a:p>
          <a:p>
            <a:pPr>
              <a:lnSpc>
                <a:spcPct val="170000"/>
              </a:lnSpc>
            </a:pPr>
            <a:r>
              <a:rPr lang="en-GB" sz="1300" dirty="0">
                <a:latin typeface="Arial" panose="020B0604020202020204" pitchFamily="34" charset="0"/>
                <a:cs typeface="Arial" panose="020B0604020202020204" pitchFamily="34" charset="0"/>
              </a:rPr>
              <a:t>Batsis, J.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 (2019). Effectiveness of ambulatory telemedicine care in older adults: A systematic review. Journal of the American Geriatrics Society,67(8)1737-1749.</a:t>
            </a:r>
          </a:p>
          <a:p>
            <a:pPr marL="0" indent="0">
              <a:lnSpc>
                <a:spcPct val="170000"/>
              </a:lnSpc>
              <a:buNone/>
            </a:pP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2"/>
              </a:rPr>
              <a:t>https://doi.org/10.1111/jgs.15959</a:t>
            </a:r>
            <a:r>
              <a:rPr lang="en-GB" sz="1300" dirty="0">
                <a:latin typeface="Arial" panose="020B0604020202020204" pitchFamily="34" charset="0"/>
                <a:cs typeface="Arial" panose="020B0604020202020204" pitchFamily="34" charset="0"/>
              </a:rPr>
              <a:t>.</a:t>
            </a:r>
          </a:p>
          <a:p>
            <a:pPr>
              <a:lnSpc>
                <a:spcPct val="170000"/>
              </a:lnSpc>
            </a:pPr>
            <a:r>
              <a:rPr lang="en-GB" sz="1300" dirty="0">
                <a:latin typeface="Arial" panose="020B0604020202020204" pitchFamily="34" charset="0"/>
                <a:cs typeface="Arial" panose="020B0604020202020204" pitchFamily="34" charset="0"/>
              </a:rPr>
              <a:t>Czaja,S</a:t>
            </a:r>
            <a:r>
              <a:rPr lang="en-GB" sz="1300" i="1" dirty="0">
                <a:latin typeface="Arial" panose="020B0604020202020204" pitchFamily="34" charset="0"/>
                <a:cs typeface="Arial" panose="020B0604020202020204" pitchFamily="34" charset="0"/>
              </a:rPr>
              <a:t>. et al (</a:t>
            </a:r>
            <a:r>
              <a:rPr lang="en-GB" sz="1300" dirty="0">
                <a:latin typeface="Arial" panose="020B0604020202020204" pitchFamily="34" charset="0"/>
                <a:cs typeface="Arial" panose="020B0604020202020204" pitchFamily="34" charset="0"/>
              </a:rPr>
              <a:t>2019) </a:t>
            </a:r>
            <a:r>
              <a:rPr lang="en-GB" sz="1300" i="1" dirty="0">
                <a:latin typeface="Arial" panose="020B0604020202020204" pitchFamily="34" charset="0"/>
                <a:cs typeface="Arial" panose="020B0604020202020204" pitchFamily="34" charset="0"/>
              </a:rPr>
              <a:t>Designing for Older Adults: Principles and Creative Human Factors Approaches</a:t>
            </a:r>
            <a:r>
              <a:rPr lang="en-GB" sz="1300" dirty="0">
                <a:latin typeface="Arial" panose="020B0604020202020204" pitchFamily="34" charset="0"/>
                <a:cs typeface="Arial" panose="020B0604020202020204" pitchFamily="34" charset="0"/>
              </a:rPr>
              <a:t>.3</a:t>
            </a:r>
            <a:r>
              <a:rPr lang="en-GB" sz="1300" baseline="30000" dirty="0">
                <a:latin typeface="Arial" panose="020B0604020202020204" pitchFamily="34" charset="0"/>
                <a:cs typeface="Arial" panose="020B0604020202020204" pitchFamily="34" charset="0"/>
              </a:rPr>
              <a:t>rd</a:t>
            </a:r>
            <a:r>
              <a:rPr lang="en-GB" sz="1300" dirty="0">
                <a:latin typeface="Arial" panose="020B0604020202020204" pitchFamily="34" charset="0"/>
                <a:cs typeface="Arial" panose="020B0604020202020204" pitchFamily="34" charset="0"/>
              </a:rPr>
              <a:t> edn.Boca Raton: CRC Press.</a:t>
            </a:r>
          </a:p>
          <a:p>
            <a:pPr>
              <a:lnSpc>
                <a:spcPct val="170000"/>
              </a:lnSpc>
            </a:pPr>
            <a:r>
              <a:rPr lang="en-GB" sz="1300" dirty="0">
                <a:latin typeface="Arial" panose="020B0604020202020204" pitchFamily="34" charset="0"/>
                <a:cs typeface="Arial" panose="020B0604020202020204" pitchFamily="34" charset="0"/>
              </a:rPr>
              <a:t>Centre of Ageing Better (2025) </a:t>
            </a:r>
            <a:r>
              <a:rPr lang="en-GB" sz="1300" i="1" dirty="0">
                <a:latin typeface="Arial" panose="020B0604020202020204" pitchFamily="34" charset="0"/>
                <a:cs typeface="Arial" panose="020B0604020202020204" pitchFamily="34" charset="0"/>
              </a:rPr>
              <a:t>The State of Ageing 2025</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3"/>
              </a:rPr>
              <a:t>https://ageing-better</a:t>
            </a:r>
            <a:r>
              <a:rPr lang="en-GB" sz="1300" dirty="0">
                <a:latin typeface="Arial" panose="020B0604020202020204" pitchFamily="34" charset="0"/>
                <a:cs typeface="Arial" panose="020B0604020202020204" pitchFamily="34" charset="0"/>
              </a:rPr>
              <a:t>.org.uk (Accessed:9 June 2026).</a:t>
            </a:r>
          </a:p>
          <a:p>
            <a:pPr>
              <a:lnSpc>
                <a:spcPct val="170000"/>
              </a:lnSpc>
            </a:pPr>
            <a:r>
              <a:rPr lang="en-GB" sz="1300" dirty="0">
                <a:latin typeface="Arial" panose="020B0604020202020204" pitchFamily="34" charset="0"/>
                <a:cs typeface="Arial" panose="020B0604020202020204" pitchFamily="34" charset="0"/>
              </a:rPr>
              <a:t>Department of Health and Social Care (2021) </a:t>
            </a:r>
            <a:r>
              <a:rPr lang="en-GB" sz="1300" i="1" dirty="0">
                <a:latin typeface="Arial" panose="020B0604020202020204" pitchFamily="34" charset="0"/>
                <a:cs typeface="Arial" panose="020B0604020202020204" pitchFamily="34" charset="0"/>
              </a:rPr>
              <a:t>People at the Heart of Care: Adult Social Care Reform White Papier</a:t>
            </a:r>
            <a:r>
              <a:rPr lang="en-GB" sz="1300" dirty="0">
                <a:latin typeface="Arial" panose="020B0604020202020204" pitchFamily="34" charset="0"/>
                <a:cs typeface="Arial" panose="020B0604020202020204" pitchFamily="34" charset="0"/>
              </a:rPr>
              <a:t>.London:DSHC.</a:t>
            </a:r>
          </a:p>
          <a:p>
            <a:pPr>
              <a:lnSpc>
                <a:spcPct val="170000"/>
              </a:lnSpc>
            </a:pPr>
            <a:r>
              <a:rPr lang="en-GB" sz="1300" dirty="0">
                <a:latin typeface="Arial" panose="020B0604020202020204" pitchFamily="34" charset="0"/>
                <a:cs typeface="Arial" panose="020B0604020202020204" pitchFamily="34" charset="0"/>
              </a:rPr>
              <a:t>Department of Health and Social Care, 2014. </a:t>
            </a:r>
            <a:r>
              <a:rPr lang="en-GB" sz="1300" i="1" dirty="0">
                <a:latin typeface="Arial" panose="020B0604020202020204" pitchFamily="34" charset="0"/>
                <a:cs typeface="Arial" panose="020B0604020202020204" pitchFamily="34" charset="0"/>
              </a:rPr>
              <a:t>Care Act 2014</a:t>
            </a:r>
            <a:r>
              <a:rPr lang="en-GB" sz="1300" dirty="0">
                <a:latin typeface="Arial" panose="020B0604020202020204" pitchFamily="34" charset="0"/>
                <a:cs typeface="Arial" panose="020B0604020202020204" pitchFamily="34" charset="0"/>
              </a:rPr>
              <a:t>.London:HMSO.</a:t>
            </a:r>
          </a:p>
          <a:p>
            <a:pPr>
              <a:lnSpc>
                <a:spcPct val="170000"/>
              </a:lnSpc>
            </a:pPr>
            <a:r>
              <a:rPr lang="en-GB" sz="1300" dirty="0">
                <a:latin typeface="Arial" panose="020B0604020202020204" pitchFamily="34" charset="0"/>
                <a:cs typeface="Arial" panose="020B0604020202020204" pitchFamily="34" charset="0"/>
              </a:rPr>
              <a:t>Equality and Human Rights Commission, 2010. </a:t>
            </a:r>
            <a:r>
              <a:rPr lang="en-GB" sz="1300" i="1" dirty="0">
                <a:latin typeface="Arial" panose="020B0604020202020204" pitchFamily="34" charset="0"/>
                <a:cs typeface="Arial" panose="020B0604020202020204" pitchFamily="34" charset="0"/>
              </a:rPr>
              <a:t>Equality Act 2010</a:t>
            </a:r>
            <a:r>
              <a:rPr lang="en-GB" sz="1300" dirty="0">
                <a:latin typeface="Arial" panose="020B0604020202020204" pitchFamily="34" charset="0"/>
                <a:cs typeface="Arial" panose="020B0604020202020204" pitchFamily="34" charset="0"/>
              </a:rPr>
              <a:t>.London:EHRC</a:t>
            </a:r>
          </a:p>
          <a:p>
            <a:pPr>
              <a:lnSpc>
                <a:spcPct val="170000"/>
              </a:lnSpc>
            </a:pPr>
            <a:r>
              <a:rPr lang="en-GB" sz="1300" dirty="0">
                <a:latin typeface="Arial" panose="020B0604020202020204" pitchFamily="34" charset="0"/>
                <a:cs typeface="Arial" panose="020B0604020202020204" pitchFamily="34" charset="0"/>
              </a:rPr>
              <a:t>Jin,K.(2020)</a:t>
            </a:r>
            <a:r>
              <a:rPr lang="en-GB" sz="1300" i="1" dirty="0">
                <a:latin typeface="Arial" panose="020B0604020202020204" pitchFamily="34" charset="0"/>
                <a:cs typeface="Arial" panose="020B0604020202020204" pitchFamily="34" charset="0"/>
              </a:rPr>
              <a:t>’Modern biological theories of aging’ Aging and Disease</a:t>
            </a:r>
            <a:r>
              <a:rPr lang="en-GB" sz="1300" dirty="0">
                <a:latin typeface="Arial" panose="020B0604020202020204" pitchFamily="34" charset="0"/>
                <a:cs typeface="Arial" panose="020B0604020202020204" pitchFamily="34" charset="0"/>
              </a:rPr>
              <a:t>,1(2),pp72-74.</a:t>
            </a:r>
          </a:p>
          <a:p>
            <a:pPr>
              <a:lnSpc>
                <a:spcPct val="170000"/>
              </a:lnSpc>
            </a:pPr>
            <a:r>
              <a:rPr lang="en-GB" sz="1300" dirty="0">
                <a:latin typeface="Arial" panose="020B0604020202020204" pitchFamily="34" charset="0"/>
                <a:cs typeface="Arial" panose="020B0604020202020204" pitchFamily="34" charset="0"/>
              </a:rPr>
              <a:t>Kirkwood ,T. (2005) ‘Understanding the odd science of aging</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Cell</a:t>
            </a:r>
            <a:r>
              <a:rPr lang="en-GB" sz="1300" dirty="0">
                <a:latin typeface="Arial" panose="020B0604020202020204" pitchFamily="34" charset="0"/>
                <a:cs typeface="Arial" panose="020B0604020202020204" pitchFamily="34" charset="0"/>
              </a:rPr>
              <a:t>,120(4),pp.437-447.</a:t>
            </a:r>
          </a:p>
          <a:p>
            <a:pPr>
              <a:lnSpc>
                <a:spcPct val="170000"/>
              </a:lnSpc>
            </a:pPr>
            <a:r>
              <a:rPr lang="en-GB" sz="1300" dirty="0">
                <a:latin typeface="Arial" panose="020B0604020202020204" pitchFamily="34" charset="0"/>
                <a:cs typeface="Arial" panose="020B0604020202020204" pitchFamily="34" charset="0"/>
              </a:rPr>
              <a:t>Kitwood, T. (1997) </a:t>
            </a:r>
            <a:r>
              <a:rPr lang="en-GB" sz="1300" i="1" dirty="0">
                <a:latin typeface="Arial" panose="020B0604020202020204" pitchFamily="34" charset="0"/>
                <a:cs typeface="Arial" panose="020B0604020202020204" pitchFamily="34" charset="0"/>
              </a:rPr>
              <a:t>Dementia Reconsidered: The Person Comes First</a:t>
            </a:r>
            <a:r>
              <a:rPr lang="en-GB" sz="1300" dirty="0">
                <a:latin typeface="Arial" panose="020B0604020202020204" pitchFamily="34" charset="0"/>
                <a:cs typeface="Arial" panose="020B0604020202020204" pitchFamily="34" charset="0"/>
              </a:rPr>
              <a:t>. Buckingham: Open University Press.</a:t>
            </a:r>
          </a:p>
          <a:p>
            <a:pPr>
              <a:lnSpc>
                <a:spcPct val="170000"/>
              </a:lnSpc>
            </a:pPr>
            <a:r>
              <a:rPr lang="en-GB" sz="1300" dirty="0">
                <a:latin typeface="Arial" panose="020B0604020202020204" pitchFamily="34" charset="0"/>
                <a:cs typeface="Arial" panose="020B0604020202020204" pitchFamily="34" charset="0"/>
              </a:rPr>
              <a:t>Maslow, A. H. (1943) ‘A Theory of Human Motivation,’  </a:t>
            </a:r>
            <a:r>
              <a:rPr lang="en-GB" sz="1300" i="1" dirty="0">
                <a:latin typeface="Arial" panose="020B0604020202020204" pitchFamily="34" charset="0"/>
                <a:cs typeface="Arial" panose="020B0604020202020204" pitchFamily="34" charset="0"/>
              </a:rPr>
              <a:t>Psychological Review,50(4),pp. 370-396</a:t>
            </a:r>
          </a:p>
          <a:p>
            <a:pPr>
              <a:lnSpc>
                <a:spcPct val="170000"/>
              </a:lnSpc>
            </a:pPr>
            <a:r>
              <a:rPr lang="en-GB" sz="1300" dirty="0">
                <a:latin typeface="Arial" panose="020B0604020202020204" pitchFamily="34" charset="0"/>
                <a:cs typeface="Arial" panose="020B0604020202020204" pitchFamily="34" charset="0"/>
              </a:rPr>
              <a:t>Methodist Homes (MHA) (2025</a:t>
            </a:r>
            <a:r>
              <a:rPr lang="en-GB" sz="1300" i="1" dirty="0">
                <a:latin typeface="Arial" panose="020B0604020202020204" pitchFamily="34" charset="0"/>
                <a:cs typeface="Arial" panose="020B0604020202020204" pitchFamily="34" charset="0"/>
              </a:rPr>
              <a:t>) Facts &amp; Stats About Older People in the UK</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4"/>
              </a:rPr>
              <a:t>https://mha.org.uk</a:t>
            </a:r>
            <a:r>
              <a:rPr lang="en-GB" sz="1300" dirty="0">
                <a:latin typeface="Arial" panose="020B0604020202020204" pitchFamily="34" charset="0"/>
                <a:cs typeface="Arial" panose="020B0604020202020204" pitchFamily="34" charset="0"/>
              </a:rPr>
              <a:t>. (Accessed:9 June2026).</a:t>
            </a:r>
          </a:p>
          <a:p>
            <a:pPr>
              <a:lnSpc>
                <a:spcPct val="170000"/>
              </a:lnSpc>
            </a:pPr>
            <a:r>
              <a:rPr lang="en-GB" sz="1300" dirty="0">
                <a:latin typeface="Arial" panose="020B0604020202020204" pitchFamily="34" charset="0"/>
                <a:cs typeface="Arial" panose="020B0604020202020204" pitchFamily="34" charset="0"/>
              </a:rPr>
              <a:t>Office for National Statistics (2018) </a:t>
            </a:r>
            <a:r>
              <a:rPr lang="en-GB" sz="1300" i="1" dirty="0">
                <a:latin typeface="Arial" panose="020B0604020202020204" pitchFamily="34" charset="0"/>
                <a:cs typeface="Arial" panose="020B0604020202020204" pitchFamily="34" charset="0"/>
              </a:rPr>
              <a:t>Living Longer: How Our Population is Changing and Why it Matters</a:t>
            </a:r>
            <a:r>
              <a:rPr lang="en-GB" sz="1300" dirty="0">
                <a:latin typeface="Arial" panose="020B0604020202020204" pitchFamily="34" charset="0"/>
                <a:cs typeface="Arial" panose="020B0604020202020204" pitchFamily="34" charset="0"/>
              </a:rPr>
              <a:t>. Available at: https://www.gov.uk.(Accessed:9 June 2026).</a:t>
            </a:r>
          </a:p>
          <a:p>
            <a:pPr>
              <a:lnSpc>
                <a:spcPct val="170000"/>
              </a:lnSpc>
            </a:pPr>
            <a:r>
              <a:rPr lang="en-GB" sz="1300" dirty="0">
                <a:latin typeface="Arial" panose="020B0604020202020204" pitchFamily="34" charset="0"/>
                <a:cs typeface="Arial" panose="020B0604020202020204" pitchFamily="34" charset="0"/>
              </a:rPr>
              <a:t>NHS England (2023) </a:t>
            </a:r>
            <a:r>
              <a:rPr lang="en-GB" sz="1300" i="1" dirty="0">
                <a:latin typeface="Arial" panose="020B0604020202020204" pitchFamily="34" charset="0"/>
                <a:cs typeface="Arial" panose="020B0604020202020204" pitchFamily="34" charset="0"/>
              </a:rPr>
              <a:t>Remote monitoring and virtual wards</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5"/>
              </a:rPr>
              <a:t>https://www.england.nhs.uk</a:t>
            </a:r>
            <a:r>
              <a:rPr lang="en-GB" sz="1300" dirty="0">
                <a:latin typeface="Arial" panose="020B0604020202020204" pitchFamily="34" charset="0"/>
                <a:cs typeface="Arial" panose="020B0604020202020204" pitchFamily="34" charset="0"/>
              </a:rPr>
              <a:t>. (Accessed: 16 June 2026).</a:t>
            </a:r>
          </a:p>
          <a:p>
            <a:pPr>
              <a:lnSpc>
                <a:spcPct val="170000"/>
              </a:lnSpc>
            </a:pPr>
            <a:r>
              <a:rPr lang="en-GB" sz="1300" dirty="0">
                <a:latin typeface="Arial" panose="020B0604020202020204" pitchFamily="34" charset="0"/>
                <a:cs typeface="Arial" panose="020B0604020202020204" pitchFamily="34" charset="0"/>
              </a:rPr>
              <a:t>Office for National Statistics (2026</a:t>
            </a:r>
            <a:r>
              <a:rPr lang="en-GB" sz="1300" i="1" dirty="0">
                <a:latin typeface="Arial" panose="020B0604020202020204" pitchFamily="34" charset="0"/>
                <a:cs typeface="Arial" panose="020B0604020202020204" pitchFamily="34" charset="0"/>
              </a:rPr>
              <a:t>) Ageing</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6"/>
              </a:rPr>
              <a:t>https://ww.ons.gov.uk</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(Accessed 9 June 2026).</a:t>
            </a:r>
          </a:p>
          <a:p>
            <a:pPr>
              <a:lnSpc>
                <a:spcPct val="150000"/>
              </a:lnSpc>
            </a:pPr>
            <a:endParaRPr lang="en-GB" sz="1200" dirty="0">
              <a:latin typeface="Arial" panose="020B0604020202020204" pitchFamily="34" charset="0"/>
              <a:cs typeface="Arial" panose="020B0604020202020204" pitchFamily="34" charset="0"/>
            </a:endParaRPr>
          </a:p>
          <a:p>
            <a:pPr marL="0" indent="0">
              <a:lnSpc>
                <a:spcPct val="150000"/>
              </a:lnSpc>
              <a:buNone/>
            </a:pPr>
            <a:endParaRPr lang="en-GB" sz="1600" dirty="0"/>
          </a:p>
          <a:p>
            <a:pPr>
              <a:lnSpc>
                <a:spcPct val="150000"/>
              </a:lnSpc>
            </a:pPr>
            <a:endParaRPr lang="en-GB" sz="1600" dirty="0"/>
          </a:p>
          <a:p>
            <a:pPr>
              <a:lnSpc>
                <a:spcPct val="150000"/>
              </a:lnSpc>
            </a:pPr>
            <a:endParaRPr lang="en-GB" sz="1600" dirty="0"/>
          </a:p>
        </p:txBody>
      </p:sp>
      <p:sp>
        <p:nvSpPr>
          <p:cNvPr id="4" name="Slide Number Placeholder 3">
            <a:extLst>
              <a:ext uri="{FF2B5EF4-FFF2-40B4-BE49-F238E27FC236}">
                <a16:creationId xmlns:a16="http://schemas.microsoft.com/office/drawing/2014/main" id="{3210579E-A67D-ADED-9454-E8D20CF82D7A}"/>
              </a:ext>
            </a:extLst>
          </p:cNvPr>
          <p:cNvSpPr>
            <a:spLocks noGrp="1"/>
          </p:cNvSpPr>
          <p:nvPr>
            <p:ph type="sldNum" sz="quarter" idx="12"/>
          </p:nvPr>
        </p:nvSpPr>
        <p:spPr/>
        <p:txBody>
          <a:bodyPr/>
          <a:lstStyle/>
          <a:p>
            <a:fld id="{79B1814C-0808-4A26-B613-79B1E73A6133}" type="slidenum">
              <a:rPr lang="en-GB" smtClean="0"/>
              <a:t>15</a:t>
            </a:fld>
            <a:endParaRPr lang="en-GB" dirty="0"/>
          </a:p>
        </p:txBody>
      </p:sp>
    </p:spTree>
    <p:extLst>
      <p:ext uri="{BB962C8B-B14F-4D97-AF65-F5344CB8AC3E}">
        <p14:creationId xmlns:p14="http://schemas.microsoft.com/office/powerpoint/2010/main" val="1466383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BE4F-C1B2-BD3F-05E8-EB21CFA076F8}"/>
              </a:ext>
            </a:extLst>
          </p:cNvPr>
          <p:cNvSpPr>
            <a:spLocks noGrp="1"/>
          </p:cNvSpPr>
          <p:nvPr>
            <p:ph type="title"/>
          </p:nvPr>
        </p:nvSpPr>
        <p:spPr>
          <a:xfrm>
            <a:off x="722811" y="136526"/>
            <a:ext cx="10630989" cy="368572"/>
          </a:xfrm>
        </p:spPr>
        <p:txBody>
          <a:bodyPr>
            <a:normAutofit/>
          </a:bodyPr>
          <a:lstStyle/>
          <a:p>
            <a:r>
              <a:rPr lang="en-GB" sz="2000" dirty="0"/>
              <a:t>				</a:t>
            </a:r>
            <a:r>
              <a:rPr lang="en-GB" sz="1200" dirty="0">
                <a:latin typeface="Arial" panose="020B0604020202020204" pitchFamily="34" charset="0"/>
                <a:cs typeface="Arial" panose="020B0604020202020204" pitchFamily="34" charset="0"/>
              </a:rPr>
              <a:t>References</a:t>
            </a:r>
            <a:r>
              <a:rPr lang="en-GB" sz="2000" dirty="0"/>
              <a:t> </a:t>
            </a:r>
          </a:p>
        </p:txBody>
      </p:sp>
      <p:sp>
        <p:nvSpPr>
          <p:cNvPr id="3" name="Content Placeholder 2">
            <a:extLst>
              <a:ext uri="{FF2B5EF4-FFF2-40B4-BE49-F238E27FC236}">
                <a16:creationId xmlns:a16="http://schemas.microsoft.com/office/drawing/2014/main" id="{CFC59A89-F4C5-CD99-98B1-8E60E85C0C60}"/>
              </a:ext>
            </a:extLst>
          </p:cNvPr>
          <p:cNvSpPr>
            <a:spLocks noGrp="1"/>
          </p:cNvSpPr>
          <p:nvPr>
            <p:ph idx="1"/>
          </p:nvPr>
        </p:nvSpPr>
        <p:spPr>
          <a:xfrm>
            <a:off x="487680" y="618310"/>
            <a:ext cx="10866120" cy="5738040"/>
          </a:xfrm>
        </p:spPr>
        <p:txBody>
          <a:bodyPr>
            <a:normAutofit/>
          </a:bodyPr>
          <a:lstStyle/>
          <a:p>
            <a:pPr>
              <a:lnSpc>
                <a:spcPct val="150000"/>
              </a:lnSpc>
            </a:pPr>
            <a:r>
              <a:rPr lang="en-GB" sz="13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National Institute for Health and Care Excellence, 2021. </a:t>
            </a:r>
            <a:r>
              <a:rPr lang="en-GB" sz="1100" i="1" dirty="0">
                <a:latin typeface="Arial" panose="020B0604020202020204" pitchFamily="34" charset="0"/>
                <a:cs typeface="Arial" panose="020B0604020202020204" pitchFamily="34" charset="0"/>
              </a:rPr>
              <a:t>People‘s experience in adult social care service</a:t>
            </a:r>
            <a:r>
              <a:rPr lang="en-GB" sz="1100" dirty="0">
                <a:latin typeface="Arial" panose="020B0604020202020204" pitchFamily="34" charset="0"/>
                <a:cs typeface="Arial" panose="020B0604020202020204" pitchFamily="34" charset="0"/>
              </a:rPr>
              <a:t>:</a:t>
            </a:r>
            <a:r>
              <a:rPr lang="en-GB" sz="1100" i="1" dirty="0">
                <a:latin typeface="Arial" panose="020B0604020202020204" pitchFamily="34" charset="0"/>
                <a:cs typeface="Arial" panose="020B0604020202020204" pitchFamily="34" charset="0"/>
              </a:rPr>
              <a:t> improving quality an experience.</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Petrova, C. ( 2025) ‘Psychological Agining:Understand the Social and Psychological Aspects of Growing Older’, </a:t>
            </a:r>
            <a:r>
              <a:rPr lang="en-GB" sz="1100" i="1" dirty="0">
                <a:latin typeface="Arial" panose="020B0604020202020204" pitchFamily="34" charset="0"/>
                <a:cs typeface="Arial" panose="020B0604020202020204" pitchFamily="34" charset="0"/>
              </a:rPr>
              <a:t>Journal of Mental and Aging</a:t>
            </a:r>
            <a:r>
              <a:rPr lang="en-GB" sz="1100" dirty="0">
                <a:latin typeface="Arial" panose="020B0604020202020204" pitchFamily="34" charset="0"/>
                <a:cs typeface="Arial" panose="020B0604020202020204" pitchFamily="34" charset="0"/>
              </a:rPr>
              <a:t>, vol 9 , no.2,p.257.</a:t>
            </a:r>
          </a:p>
          <a:p>
            <a:pPr>
              <a:lnSpc>
                <a:spcPct val="150000"/>
              </a:lnSpc>
            </a:pPr>
            <a:r>
              <a:rPr lang="en-GB" sz="1100" dirty="0">
                <a:latin typeface="Arial" panose="020B0604020202020204" pitchFamily="34" charset="0"/>
                <a:cs typeface="Arial" panose="020B0604020202020204" pitchFamily="34" charset="0"/>
              </a:rPr>
              <a:t>Sharkey, A. (2012) ‘ Granny and the robots: Ethical issues in robot care for the elderly’, </a:t>
            </a:r>
            <a:r>
              <a:rPr lang="en-GB" sz="1100" i="1" dirty="0">
                <a:latin typeface="Arial" panose="020B0604020202020204" pitchFamily="34" charset="0"/>
                <a:cs typeface="Arial" panose="020B0604020202020204" pitchFamily="34" charset="0"/>
              </a:rPr>
              <a:t>Ethics and Information Technology, 14(1), pp27-40.</a:t>
            </a:r>
          </a:p>
          <a:p>
            <a:pPr>
              <a:lnSpc>
                <a:spcPct val="150000"/>
              </a:lnSpc>
            </a:pPr>
            <a:r>
              <a:rPr lang="en-GB" sz="1100" dirty="0">
                <a:latin typeface="Arial" panose="020B0604020202020204" pitchFamily="34" charset="0"/>
                <a:cs typeface="Arial" panose="020B0604020202020204" pitchFamily="34" charset="0"/>
              </a:rPr>
              <a:t>Sahin , E</a:t>
            </a:r>
            <a:r>
              <a:rPr lang="en-GB" sz="1100" i="1" dirty="0">
                <a:latin typeface="Arial" panose="020B0604020202020204" pitchFamily="34" charset="0"/>
                <a:cs typeface="Arial" panose="020B0604020202020204" pitchFamily="34" charset="0"/>
              </a:rPr>
              <a:t>. et al (2024). Telemedicine intervention for older adults: A systematic review. Journal of telemedicine and telecare, </a:t>
            </a:r>
            <a:r>
              <a:rPr lang="en-GB" sz="1100" dirty="0">
                <a:latin typeface="Arial" panose="020B0604020202020204" pitchFamily="34" charset="0"/>
                <a:cs typeface="Arial" panose="020B0604020202020204" pitchFamily="34" charset="0"/>
              </a:rPr>
              <a:t>30 (2),305-319</a:t>
            </a:r>
          </a:p>
          <a:p>
            <a:pPr marL="0" indent="0">
              <a:lnSpc>
                <a:spcPct val="150000"/>
              </a:lnSpc>
              <a:buNone/>
            </a:pP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2"/>
              </a:rPr>
              <a:t>https://doi.org/10.1177/1357633X211058340</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Willcox, B., </a:t>
            </a:r>
            <a:r>
              <a:rPr lang="en-GB" sz="1100" i="1" dirty="0">
                <a:latin typeface="Arial" panose="020B0604020202020204" pitchFamily="34" charset="0"/>
                <a:cs typeface="Arial" panose="020B0604020202020204" pitchFamily="34" charset="0"/>
              </a:rPr>
              <a:t>et a</a:t>
            </a:r>
            <a:r>
              <a:rPr lang="en-GB" sz="1100" dirty="0">
                <a:latin typeface="Arial" panose="020B0604020202020204" pitchFamily="34" charset="0"/>
                <a:cs typeface="Arial" panose="020B0604020202020204" pitchFamily="34" charset="0"/>
              </a:rPr>
              <a:t>l (2008)’Secrets of healthy ageing and longevity from exceptional survivors around the globe : Lessons from Okinawa ‘, </a:t>
            </a:r>
          </a:p>
          <a:p>
            <a:pPr marL="0" indent="0">
              <a:lnSpc>
                <a:spcPct val="150000"/>
              </a:lnSpc>
              <a:buNone/>
            </a:pPr>
            <a:r>
              <a:rPr lang="en-GB" sz="1100" i="1" dirty="0">
                <a:latin typeface="Arial" panose="020B0604020202020204" pitchFamily="34" charset="0"/>
                <a:cs typeface="Arial" panose="020B0604020202020204" pitchFamily="34" charset="0"/>
              </a:rPr>
              <a:t>	The Journals Gerontology Series A</a:t>
            </a:r>
            <a:r>
              <a:rPr lang="en-GB" sz="1100" dirty="0">
                <a:latin typeface="Arial" panose="020B0604020202020204" pitchFamily="34" charset="0"/>
                <a:cs typeface="Arial" panose="020B0604020202020204" pitchFamily="34" charset="0"/>
              </a:rPr>
              <a:t>, 63(11),pp 1181 – 1185.</a:t>
            </a:r>
          </a:p>
          <a:p>
            <a:pPr>
              <a:lnSpc>
                <a:spcPct val="150000"/>
              </a:lnSpc>
            </a:pPr>
            <a:r>
              <a:rPr lang="en-GB" sz="1100" dirty="0">
                <a:latin typeface="Arial" panose="020B0604020202020204" pitchFamily="34" charset="0"/>
                <a:cs typeface="Arial" panose="020B0604020202020204" pitchFamily="34" charset="0"/>
              </a:rPr>
              <a:t>Willcox, D</a:t>
            </a:r>
            <a:r>
              <a:rPr lang="en-GB" sz="1100" i="1" dirty="0">
                <a:latin typeface="Arial" panose="020B0604020202020204" pitchFamily="34" charset="0"/>
                <a:cs typeface="Arial" panose="020B0604020202020204" pitchFamily="34" charset="0"/>
              </a:rPr>
              <a:t>. et </a:t>
            </a:r>
            <a:r>
              <a:rPr lang="en-GB" sz="1100" i="1">
                <a:latin typeface="Arial" panose="020B0604020202020204" pitchFamily="34" charset="0"/>
                <a:cs typeface="Arial" panose="020B0604020202020204" pitchFamily="34" charset="0"/>
              </a:rPr>
              <a:t>al  </a:t>
            </a:r>
            <a:r>
              <a:rPr lang="en-GB" sz="110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2017</a:t>
            </a:r>
            <a:r>
              <a:rPr lang="en-GB" sz="1100" i="1" dirty="0">
                <a:latin typeface="Arial" panose="020B0604020202020204" pitchFamily="34" charset="0"/>
                <a:cs typeface="Arial" panose="020B0604020202020204" pitchFamily="34" charset="0"/>
              </a:rPr>
              <a:t>) The Okinawa Program: How the Word’s Longest- Livet People Achieve Everlasting Health. New York: Clarkson Potter.</a:t>
            </a:r>
          </a:p>
          <a:p>
            <a:pPr>
              <a:lnSpc>
                <a:spcPct val="150000"/>
              </a:lnSpc>
            </a:pPr>
            <a:r>
              <a:rPr lang="en-GB" sz="1100" dirty="0">
                <a:latin typeface="Arial" panose="020B0604020202020204" pitchFamily="34" charset="0"/>
                <a:cs typeface="Arial" panose="020B0604020202020204" pitchFamily="34" charset="0"/>
              </a:rPr>
              <a:t>World Health Organization (2022) </a:t>
            </a:r>
            <a:r>
              <a:rPr lang="en-GB" sz="1100" i="1" dirty="0">
                <a:latin typeface="Arial" panose="020B0604020202020204" pitchFamily="34" charset="0"/>
                <a:cs typeface="Arial" panose="020B0604020202020204" pitchFamily="34" charset="0"/>
              </a:rPr>
              <a:t>Global report of ageism and healthy ageing</a:t>
            </a:r>
            <a:r>
              <a:rPr lang="en-GB" sz="1100" dirty="0">
                <a:latin typeface="Arial" panose="020B0604020202020204" pitchFamily="34" charset="0"/>
                <a:cs typeface="Arial" panose="020B0604020202020204" pitchFamily="34" charset="0"/>
              </a:rPr>
              <a:t>. Geneva: World Health Organization.</a:t>
            </a:r>
          </a:p>
          <a:p>
            <a:pPr>
              <a:lnSpc>
                <a:spcPct val="150000"/>
              </a:lnSpc>
            </a:pPr>
            <a:r>
              <a:rPr lang="en-GB" sz="1100" dirty="0">
                <a:latin typeface="Arial" panose="020B0604020202020204" pitchFamily="34" charset="0"/>
                <a:cs typeface="Arial" panose="020B0604020202020204" pitchFamily="34" charset="0"/>
              </a:rPr>
              <a:t>Randall,G. &amp; Bishop, A . 2019, ‘ Life course processes and resilience in older adults,’ </a:t>
            </a:r>
            <a:r>
              <a:rPr lang="en-GB" sz="1100" i="1" dirty="0">
                <a:latin typeface="Arial" panose="020B0604020202020204" pitchFamily="34" charset="0"/>
                <a:cs typeface="Arial" panose="020B0604020202020204" pitchFamily="34" charset="0"/>
              </a:rPr>
              <a:t>Journal of Gerontology: Psychological Sciences</a:t>
            </a:r>
            <a:r>
              <a:rPr lang="en-GB" sz="1100" dirty="0">
                <a:latin typeface="Arial" panose="020B0604020202020204" pitchFamily="34" charset="0"/>
                <a:cs typeface="Arial" panose="020B0604020202020204" pitchFamily="34" charset="0"/>
              </a:rPr>
              <a:t>,vol.74,no.5.pp.842-853</a:t>
            </a:r>
          </a:p>
          <a:p>
            <a:endParaRPr lang="en-GB" dirty="0"/>
          </a:p>
        </p:txBody>
      </p:sp>
      <p:sp>
        <p:nvSpPr>
          <p:cNvPr id="4" name="Slide Number Placeholder 3">
            <a:extLst>
              <a:ext uri="{FF2B5EF4-FFF2-40B4-BE49-F238E27FC236}">
                <a16:creationId xmlns:a16="http://schemas.microsoft.com/office/drawing/2014/main" id="{FF9FA929-7EF8-9F65-1B72-92CDD2C301B5}"/>
              </a:ext>
            </a:extLst>
          </p:cNvPr>
          <p:cNvSpPr>
            <a:spLocks noGrp="1"/>
          </p:cNvSpPr>
          <p:nvPr>
            <p:ph type="sldNum" sz="quarter" idx="12"/>
          </p:nvPr>
        </p:nvSpPr>
        <p:spPr/>
        <p:txBody>
          <a:bodyPr/>
          <a:lstStyle/>
          <a:p>
            <a:fld id="{79B1814C-0808-4A26-B613-79B1E73A6133}" type="slidenum">
              <a:rPr lang="en-GB" smtClean="0"/>
              <a:t>16</a:t>
            </a:fld>
            <a:endParaRPr lang="en-GB"/>
          </a:p>
        </p:txBody>
      </p:sp>
    </p:spTree>
    <p:extLst>
      <p:ext uri="{BB962C8B-B14F-4D97-AF65-F5344CB8AC3E}">
        <p14:creationId xmlns:p14="http://schemas.microsoft.com/office/powerpoint/2010/main" val="2962459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CCFE041-612A-718C-E880-CAA523C20A8F}"/>
              </a:ext>
            </a:extLst>
          </p:cNvPr>
          <p:cNvSpPr>
            <a:spLocks noGrp="1"/>
          </p:cNvSpPr>
          <p:nvPr>
            <p:ph type="sldNum" sz="quarter" idx="12"/>
          </p:nvPr>
        </p:nvSpPr>
        <p:spPr/>
        <p:txBody>
          <a:bodyPr/>
          <a:lstStyle/>
          <a:p>
            <a:fld id="{79B1814C-0808-4A26-B613-79B1E73A6133}" type="slidenum">
              <a:rPr lang="en-GB" smtClean="0"/>
              <a:t>17</a:t>
            </a:fld>
            <a:endParaRPr lang="en-GB"/>
          </a:p>
        </p:txBody>
      </p:sp>
      <p:pic>
        <p:nvPicPr>
          <p:cNvPr id="4" name="Dorota Maciulewicz">
            <a:hlinkClick r:id="" action="ppaction://media"/>
            <a:extLst>
              <a:ext uri="{FF2B5EF4-FFF2-40B4-BE49-F238E27FC236}">
                <a16:creationId xmlns:a16="http://schemas.microsoft.com/office/drawing/2014/main" id="{B7A9CA97-A317-B6CA-F331-D87EEB5249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47758" y="4718304"/>
            <a:ext cx="406400" cy="406400"/>
          </a:xfrm>
          <a:prstGeom prst="rect">
            <a:avLst/>
          </a:prstGeom>
        </p:spPr>
      </p:pic>
      <p:pic>
        <p:nvPicPr>
          <p:cNvPr id="8" name="Recorded Sound">
            <a:hlinkClick r:id="" action="ppaction://media"/>
            <a:extLst>
              <a:ext uri="{FF2B5EF4-FFF2-40B4-BE49-F238E27FC236}">
                <a16:creationId xmlns:a16="http://schemas.microsoft.com/office/drawing/2014/main" id="{2DDF60B5-6958-3ED0-D5B0-B7ADA085B059}"/>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67082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1" fill="hold"/>
                                        <p:tgtEl>
                                          <p:spTgt spid="4"/>
                                        </p:tgtEl>
                                      </p:cBhvr>
                                    </p:cmd>
                                  </p:childTnLst>
                                </p:cTn>
                              </p:par>
                            </p:childTnLst>
                          </p:cTn>
                        </p:par>
                        <p:par>
                          <p:cTn id="7" fill="hold">
                            <p:stCondLst>
                              <p:cond delay="5081"/>
                            </p:stCondLst>
                            <p:childTnLst>
                              <p:par>
                                <p:cTn id="8" presetID="1" presetClass="mediacall" presetSubtype="0" fill="hold" nodeType="afterEffect">
                                  <p:stCondLst>
                                    <p:cond delay="0"/>
                                  </p:stCondLst>
                                  <p:childTnLst>
                                    <p:cmd type="call" cmd="playFrom(0.0)">
                                      <p:cBhvr>
                                        <p:cTn id="9" dur="1712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6939" mute="1">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14950</TotalTime>
  <Words>3149</Words>
  <Application>Microsoft Office PowerPoint</Application>
  <PresentationFormat>Widescreen</PresentationFormat>
  <Paragraphs>245</Paragraphs>
  <Slides>17</Slides>
  <Notes>1</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Algerian</vt:lpstr>
      <vt:lpstr>Aptos</vt:lpstr>
      <vt:lpstr>Aptos Display</vt:lpstr>
      <vt:lpstr>Arial</vt:lpstr>
      <vt:lpstr>Wingdings</vt:lpstr>
      <vt:lpstr>Office Theme</vt:lpstr>
      <vt:lpstr>  Level 6 Assessment Specification</vt:lpstr>
      <vt:lpstr>    Introduction</vt:lpstr>
      <vt:lpstr>   The Ageing Population: Setting the Scene</vt:lpstr>
      <vt:lpstr>   Theoretical Frameworks</vt:lpstr>
      <vt:lpstr>    Policy and Legislation</vt:lpstr>
      <vt:lpstr>    Policy and Legislation</vt:lpstr>
      <vt:lpstr>  Evaluation of Current Provisions (Critical Analysis) </vt:lpstr>
      <vt:lpstr>    Current Provision</vt:lpstr>
      <vt:lpstr>   Technological Innovations in Elderly Care</vt:lpstr>
      <vt:lpstr>  Critical Assessment-Benefits and Limitations</vt:lpstr>
      <vt:lpstr>      Case Studies</vt:lpstr>
      <vt:lpstr>  Learning Points – Okinawa Reveals About Elderly Care</vt:lpstr>
      <vt:lpstr>  Recommendations for improvement: Empowering for Older Person</vt:lpstr>
      <vt:lpstr>     Conclusion</vt:lpstr>
      <vt:lpstr>    References</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Dorota Maciulewicz</dc:creator>
  <cp:lastModifiedBy>Dorota Maciulewicz</cp:lastModifiedBy>
  <cp:revision>1</cp:revision>
  <dcterms:created xsi:type="dcterms:W3CDTF">2026-06-09T18:14:54Z</dcterms:created>
  <dcterms:modified xsi:type="dcterms:W3CDTF">2026-06-25T18:24:08Z</dcterms:modified>
</cp:coreProperties>
</file>