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3.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60" r:id="rId4"/>
    <p:sldMasterId id="2147483713" r:id="rId5"/>
    <p:sldMasterId id="2147483741" r:id="rId6"/>
    <p:sldMasterId id="2147483727" r:id="rId7"/>
  </p:sldMasterIdLst>
  <p:notesMasterIdLst>
    <p:notesMasterId r:id="rId30"/>
  </p:notesMasterIdLst>
  <p:sldIdLst>
    <p:sldId id="300" r:id="rId8"/>
    <p:sldId id="301" r:id="rId9"/>
    <p:sldId id="294" r:id="rId10"/>
    <p:sldId id="283" r:id="rId11"/>
    <p:sldId id="284" r:id="rId12"/>
    <p:sldId id="273" r:id="rId13"/>
    <p:sldId id="295" r:id="rId14"/>
    <p:sldId id="285" r:id="rId15"/>
    <p:sldId id="296" r:id="rId16"/>
    <p:sldId id="297" r:id="rId17"/>
    <p:sldId id="298" r:id="rId18"/>
    <p:sldId id="299" r:id="rId19"/>
    <p:sldId id="289" r:id="rId20"/>
    <p:sldId id="288" r:id="rId21"/>
    <p:sldId id="277" r:id="rId22"/>
    <p:sldId id="290" r:id="rId23"/>
    <p:sldId id="279" r:id="rId24"/>
    <p:sldId id="291" r:id="rId25"/>
    <p:sldId id="278" r:id="rId26"/>
    <p:sldId id="280" r:id="rId27"/>
    <p:sldId id="281" r:id="rId28"/>
    <p:sldId id="292" r:id="rId29"/>
  </p:sldIdLst>
  <p:sldSz cx="9144000" cy="6858000" type="screen4x3"/>
  <p:notesSz cx="6810375" cy="9942513"/>
  <p:embeddedFontLst>
    <p:embeddedFont>
      <p:font typeface="Arial Narrow" panose="020B0606020202030204" pitchFamily="34" charset="0"/>
      <p:regular r:id="rId31"/>
      <p:bold r:id="rId32"/>
      <p:italic r:id="rId33"/>
      <p:boldItalic r:id="rId34"/>
    </p:embeddedFont>
    <p:embeddedFont>
      <p:font typeface="Calibri" panose="020F0502020204030204" pitchFamily="34" charset="0"/>
      <p:regular r:id="rId35"/>
      <p:bold r:id="rId36"/>
      <p:italic r:id="rId37"/>
      <p:boldItalic r:id="rId38"/>
    </p:embeddedFont>
    <p:embeddedFont>
      <p:font typeface="Calibri Light" panose="020F0302020204030204" pitchFamily="34" charset="0"/>
      <p:regular r:id="rId39"/>
      <p:italic r:id="rId4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05FFC"/>
    <a:srgbClr val="8B6AA2"/>
    <a:srgbClr val="B26806"/>
    <a:srgbClr val="3408B0"/>
    <a:srgbClr val="A991BC"/>
    <a:srgbClr val="97999C"/>
    <a:srgbClr val="DB1D52"/>
    <a:srgbClr val="520D5D"/>
    <a:srgbClr val="58595B"/>
    <a:srgbClr val="DBD3E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272" autoAdjust="0"/>
    <p:restoredTop sz="95226" autoAdjust="0"/>
  </p:normalViewPr>
  <p:slideViewPr>
    <p:cSldViewPr snapToGrid="0">
      <p:cViewPr varScale="1">
        <p:scale>
          <a:sx n="86" d="100"/>
          <a:sy n="86" d="100"/>
        </p:scale>
        <p:origin x="1142" y="58"/>
      </p:cViewPr>
      <p:guideLst>
        <p:guide orient="horz" pos="2160"/>
        <p:guide pos="2880"/>
      </p:guideLst>
    </p:cSldViewPr>
  </p:slideViewPr>
  <p:outlineViewPr>
    <p:cViewPr>
      <p:scale>
        <a:sx n="33" d="100"/>
        <a:sy n="33" d="100"/>
      </p:scale>
      <p:origin x="42" y="2982"/>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font" Target="fonts/font9.fntdata"/><Relationship Id="rId21" Type="http://schemas.openxmlformats.org/officeDocument/2006/relationships/slide" Target="slides/slide14.xml"/><Relationship Id="rId34" Type="http://schemas.openxmlformats.org/officeDocument/2006/relationships/font" Target="fonts/font4.fntdata"/><Relationship Id="rId42" Type="http://schemas.openxmlformats.org/officeDocument/2006/relationships/viewProps" Target="view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41"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font" Target="fonts/font2.fntdata"/><Relationship Id="rId37" Type="http://schemas.openxmlformats.org/officeDocument/2006/relationships/font" Target="fonts/font7.fntdata"/><Relationship Id="rId40" Type="http://schemas.openxmlformats.org/officeDocument/2006/relationships/font" Target="fonts/font10.fntdata"/><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font" Target="fonts/font6.fntdata"/><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font" Target="fonts/font1.fntdata"/><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notesMaster" Target="notesMasters/notesMaster1.xml"/><Relationship Id="rId35" Type="http://schemas.openxmlformats.org/officeDocument/2006/relationships/font" Target="fonts/font5.fntdata"/><Relationship Id="rId43" Type="http://schemas.openxmlformats.org/officeDocument/2006/relationships/theme" Target="theme/theme1.xml"/><Relationship Id="rId8" Type="http://schemas.openxmlformats.org/officeDocument/2006/relationships/slide" Target="slides/slide1.xml"/><Relationship Id="rId3" Type="http://schemas.openxmlformats.org/officeDocument/2006/relationships/customXml" Target="../customXml/item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font" Target="fonts/font3.fntdata"/><Relationship Id="rId38" Type="http://schemas.openxmlformats.org/officeDocument/2006/relationships/font" Target="fonts/font8.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51163"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7625" y="0"/>
            <a:ext cx="2951163" cy="496888"/>
          </a:xfrm>
          <a:prstGeom prst="rect">
            <a:avLst/>
          </a:prstGeom>
        </p:spPr>
        <p:txBody>
          <a:bodyPr vert="horz" lIns="91440" tIns="45720" rIns="91440" bIns="45720" rtlCol="0"/>
          <a:lstStyle>
            <a:lvl1pPr algn="r">
              <a:defRPr sz="1200"/>
            </a:lvl1pPr>
          </a:lstStyle>
          <a:p>
            <a:fld id="{7E370449-BA03-46E9-A50A-24E73E92BF52}" type="datetimeFigureOut">
              <a:rPr lang="en-GB" smtClean="0"/>
              <a:t>12/09/2020</a:t>
            </a:fld>
            <a:endParaRPr lang="en-GB"/>
          </a:p>
        </p:txBody>
      </p:sp>
      <p:sp>
        <p:nvSpPr>
          <p:cNvPr id="4" name="Slide Image Placeholder 3"/>
          <p:cNvSpPr>
            <a:spLocks noGrp="1" noRot="1" noChangeAspect="1"/>
          </p:cNvSpPr>
          <p:nvPr>
            <p:ph type="sldImg" idx="2"/>
          </p:nvPr>
        </p:nvSpPr>
        <p:spPr>
          <a:xfrm>
            <a:off x="920750" y="746125"/>
            <a:ext cx="4968875" cy="372745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1038" y="4722813"/>
            <a:ext cx="5448300" cy="447357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4038"/>
            <a:ext cx="2951163" cy="4968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7625" y="9444038"/>
            <a:ext cx="2951163" cy="496887"/>
          </a:xfrm>
          <a:prstGeom prst="rect">
            <a:avLst/>
          </a:prstGeom>
        </p:spPr>
        <p:txBody>
          <a:bodyPr vert="horz" lIns="91440" tIns="45720" rIns="91440" bIns="45720" rtlCol="0" anchor="b"/>
          <a:lstStyle>
            <a:lvl1pPr algn="r">
              <a:defRPr sz="1200"/>
            </a:lvl1pPr>
          </a:lstStyle>
          <a:p>
            <a:fld id="{F4B9E6EF-8E04-43AF-B087-9D16E2B8925E}" type="slidenum">
              <a:rPr lang="en-GB" smtClean="0"/>
              <a:t>‹#›</a:t>
            </a:fld>
            <a:endParaRPr lang="en-GB"/>
          </a:p>
        </p:txBody>
      </p:sp>
    </p:spTree>
    <p:extLst>
      <p:ext uri="{BB962C8B-B14F-4D97-AF65-F5344CB8AC3E}">
        <p14:creationId xmlns:p14="http://schemas.microsoft.com/office/powerpoint/2010/main" val="40847289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4B9E6EF-8E04-43AF-B087-9D16E2B8925E}" type="slidenum">
              <a:rPr lang="en-GB" smtClean="0"/>
              <a:t>1</a:t>
            </a:fld>
            <a:endParaRPr lang="en-GB"/>
          </a:p>
        </p:txBody>
      </p:sp>
    </p:spTree>
    <p:extLst>
      <p:ext uri="{BB962C8B-B14F-4D97-AF65-F5344CB8AC3E}">
        <p14:creationId xmlns:p14="http://schemas.microsoft.com/office/powerpoint/2010/main" val="12157568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4B9E6EF-8E04-43AF-B087-9D16E2B8925E}" type="slidenum">
              <a:rPr lang="en-GB" smtClean="0"/>
              <a:t>2</a:t>
            </a:fld>
            <a:endParaRPr lang="en-GB"/>
          </a:p>
        </p:txBody>
      </p:sp>
    </p:spTree>
    <p:extLst>
      <p:ext uri="{BB962C8B-B14F-4D97-AF65-F5344CB8AC3E}">
        <p14:creationId xmlns:p14="http://schemas.microsoft.com/office/powerpoint/2010/main" val="27045901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Introduction</a:t>
            </a:r>
          </a:p>
          <a:p>
            <a:endParaRPr lang="en-GB" dirty="0"/>
          </a:p>
          <a:p>
            <a:r>
              <a:rPr lang="en-GB" dirty="0"/>
              <a:t>ER Introduction:  ER is multi-disciplinary and is permeated by economic, psychological, sociological, technological, political, legal, ethical, historical factors etc.  The good news for you as students is two-fold; 1. If you engage with this topic fully it is actually a very interesting field of study, 2. You can be quite flexible with the angles you focus on in your assignment. </a:t>
            </a:r>
          </a:p>
          <a:p>
            <a:endParaRPr lang="en-GB" dirty="0"/>
          </a:p>
        </p:txBody>
      </p:sp>
      <p:sp>
        <p:nvSpPr>
          <p:cNvPr id="4" name="Slide Number Placeholder 3"/>
          <p:cNvSpPr>
            <a:spLocks noGrp="1"/>
          </p:cNvSpPr>
          <p:nvPr>
            <p:ph type="sldNum" sz="quarter" idx="5"/>
          </p:nvPr>
        </p:nvSpPr>
        <p:spPr/>
        <p:txBody>
          <a:bodyPr/>
          <a:lstStyle/>
          <a:p>
            <a:fld id="{F4B9E6EF-8E04-43AF-B087-9D16E2B8925E}" type="slidenum">
              <a:rPr lang="en-GB" smtClean="0"/>
              <a:t>3</a:t>
            </a:fld>
            <a:endParaRPr lang="en-GB"/>
          </a:p>
        </p:txBody>
      </p:sp>
    </p:spTree>
    <p:extLst>
      <p:ext uri="{BB962C8B-B14F-4D97-AF65-F5344CB8AC3E}">
        <p14:creationId xmlns:p14="http://schemas.microsoft.com/office/powerpoint/2010/main" val="33397403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the session outline as per the core text.  However, in order to contextualise this module and for it to mean more to you in both your studies and back at your respective workplaces I feel it is important you consider the history of employment relations in the UK.</a:t>
            </a:r>
          </a:p>
          <a:p>
            <a:endParaRPr lang="en-GB" dirty="0"/>
          </a:p>
          <a:p>
            <a:r>
              <a:rPr lang="en-GB" dirty="0"/>
              <a:t>Hopefully you have had chance to watch the following.</a:t>
            </a:r>
          </a:p>
          <a:p>
            <a:endParaRPr lang="en-GB" dirty="0"/>
          </a:p>
          <a:p>
            <a:pPr marL="171450" indent="-171450">
              <a:buFont typeface="Arial" panose="020B0604020202020204" pitchFamily="34" charset="0"/>
              <a:buChar char="•"/>
            </a:pPr>
            <a:r>
              <a:rPr lang="en-GB" dirty="0"/>
              <a:t>Valley’s Rebellion &amp; Quiz</a:t>
            </a:r>
          </a:p>
          <a:p>
            <a:pPr marL="171450" indent="-171450">
              <a:buFont typeface="Arial" panose="020B0604020202020204" pitchFamily="34" charset="0"/>
              <a:buChar char="•"/>
            </a:pPr>
            <a:r>
              <a:rPr lang="en-GB" dirty="0"/>
              <a:t>Made in Dagenham</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Also, read the historical Donovan Report on Moodle – that provides a good insight in to how employment relations has come in the last 30 years. </a:t>
            </a:r>
          </a:p>
          <a:p>
            <a:pPr marL="0" indent="0">
              <a:buFont typeface="Arial" panose="020B0604020202020204" pitchFamily="34" charset="0"/>
              <a:buNone/>
            </a:pPr>
            <a:endParaRPr lang="en-GB" dirty="0"/>
          </a:p>
          <a:p>
            <a:r>
              <a:rPr lang="en-GB" dirty="0"/>
              <a:t>With this definition in mind, it is worth looking at other resources to contextualise the employment relationship:-</a:t>
            </a:r>
          </a:p>
          <a:p>
            <a:pPr marL="228600" indent="-228600">
              <a:buAutoNum type="arabicParenR"/>
            </a:pPr>
            <a:r>
              <a:rPr lang="en-GB" dirty="0"/>
              <a:t>CIPD Megatrends section – the introductory video to this is on Moodle.</a:t>
            </a:r>
          </a:p>
          <a:p>
            <a:pPr marL="228600" indent="-228600">
              <a:buAutoNum type="arabicParenR"/>
            </a:pPr>
            <a:r>
              <a:rPr lang="en-GB" dirty="0"/>
              <a:t>The World Economic Forum on the 4</a:t>
            </a:r>
            <a:r>
              <a:rPr lang="en-GB" baseline="30000" dirty="0"/>
              <a:t>th</a:t>
            </a:r>
            <a:r>
              <a:rPr lang="en-GB" dirty="0"/>
              <a:t> Industrial Revolution on Moodle.</a:t>
            </a:r>
          </a:p>
          <a:p>
            <a:pPr marL="228600" indent="-228600">
              <a:buAutoNum type="arabicParenR"/>
            </a:pPr>
            <a:r>
              <a:rPr lang="en-GB" dirty="0" err="1"/>
              <a:t>Coronovirus</a:t>
            </a:r>
            <a:r>
              <a:rPr lang="en-GB" dirty="0"/>
              <a:t> – employers guidance on Moodle.</a:t>
            </a:r>
          </a:p>
          <a:p>
            <a:pPr marL="228600" indent="-228600">
              <a:buAutoNum type="arabicParenR"/>
            </a:pPr>
            <a:endParaRPr lang="en-GB" dirty="0"/>
          </a:p>
          <a:p>
            <a:pPr marL="0" indent="0">
              <a:buNone/>
            </a:pPr>
            <a:r>
              <a:rPr lang="en-GB" dirty="0"/>
              <a:t>Jot down the impact of these external factors on the employment relationship,</a:t>
            </a:r>
          </a:p>
          <a:p>
            <a:pPr marL="0" indent="0">
              <a:buNone/>
            </a:pPr>
            <a:endParaRPr lang="en-GB" dirty="0"/>
          </a:p>
          <a:p>
            <a:pPr>
              <a:buFont typeface="Arial" charset="0"/>
              <a:buNone/>
            </a:pPr>
            <a:r>
              <a:rPr lang="en-GB" dirty="0">
                <a:latin typeface="Arial" charset="0"/>
                <a:cs typeface="Arial" charset="0"/>
              </a:rPr>
              <a:t>Employment relationships influenced by:</a:t>
            </a:r>
          </a:p>
          <a:p>
            <a:pPr marL="228600" indent="-228600">
              <a:buFont typeface="+mj-lt"/>
              <a:buAutoNum type="arabicPeriod"/>
            </a:pPr>
            <a:r>
              <a:rPr lang="en-GB" dirty="0">
                <a:latin typeface="Arial" charset="0"/>
                <a:cs typeface="Arial" charset="0"/>
              </a:rPr>
              <a:t>Turbulent external environments such as BREXIT/Recession</a:t>
            </a:r>
          </a:p>
          <a:p>
            <a:pPr marL="228600" indent="-228600">
              <a:buFont typeface="+mj-lt"/>
              <a:buAutoNum type="arabicPeriod"/>
            </a:pPr>
            <a:r>
              <a:rPr lang="en-GB" dirty="0">
                <a:latin typeface="Arial" charset="0"/>
                <a:cs typeface="Arial" charset="0"/>
              </a:rPr>
              <a:t>Power relations – Legislation shifting the balance of power.</a:t>
            </a:r>
          </a:p>
          <a:p>
            <a:pPr marL="228600" indent="-228600">
              <a:buFont typeface="+mj-lt"/>
              <a:buAutoNum type="arabicPeriod"/>
            </a:pPr>
            <a:r>
              <a:rPr lang="en-GB" dirty="0">
                <a:latin typeface="Arial" charset="0"/>
                <a:cs typeface="Arial" charset="0"/>
              </a:rPr>
              <a:t>Shifting trends in labour markets (e.g. CIPD 2013, </a:t>
            </a:r>
            <a:r>
              <a:rPr lang="en-GB" i="1" dirty="0">
                <a:latin typeface="Arial" charset="0"/>
                <a:cs typeface="Arial" charset="0"/>
              </a:rPr>
              <a:t>Megatrends </a:t>
            </a:r>
            <a:r>
              <a:rPr lang="en-GB" i="0" dirty="0">
                <a:latin typeface="Arial" charset="0"/>
                <a:cs typeface="Arial" charset="0"/>
              </a:rPr>
              <a:t>in comparison to the most recent CIPD Megatrends</a:t>
            </a:r>
            <a:r>
              <a:rPr lang="en-GB" dirty="0">
                <a:latin typeface="Arial" charset="0"/>
                <a:cs typeface="Arial" charset="0"/>
              </a:rPr>
              <a:t>)</a:t>
            </a:r>
          </a:p>
          <a:p>
            <a:pPr marL="228600" indent="-228600">
              <a:buFont typeface="+mj-lt"/>
              <a:buAutoNum type="arabicPeriod"/>
            </a:pPr>
            <a:r>
              <a:rPr lang="en-GB" dirty="0">
                <a:latin typeface="Arial" charset="0"/>
                <a:cs typeface="Arial" charset="0"/>
              </a:rPr>
              <a:t>Legal framework – both UK and EU.</a:t>
            </a:r>
          </a:p>
          <a:p>
            <a:pPr marL="228600" indent="-228600">
              <a:buFont typeface="+mj-lt"/>
              <a:buAutoNum type="arabicPeriod"/>
            </a:pPr>
            <a:r>
              <a:rPr lang="en-GB" dirty="0">
                <a:latin typeface="Arial" charset="0"/>
                <a:cs typeface="Arial" charset="0"/>
              </a:rPr>
              <a:t>Contemporary employment relationships are characterised by uncertainty, conflict and cooperation</a:t>
            </a:r>
          </a:p>
          <a:p>
            <a:pPr marL="228600" indent="-228600">
              <a:buFont typeface="+mj-lt"/>
              <a:buAutoNum type="arabicPeriod"/>
            </a:pPr>
            <a:r>
              <a:rPr lang="en-GB" dirty="0"/>
              <a:t>Global pandemic – COVID 19</a:t>
            </a:r>
          </a:p>
          <a:p>
            <a:pPr marL="228600" indent="-228600">
              <a:buFont typeface="+mj-lt"/>
              <a:buAutoNum type="arabicPeriod"/>
            </a:pPr>
            <a:r>
              <a:rPr lang="en-GB" dirty="0"/>
              <a:t>Social  - Social activism on the increase</a:t>
            </a:r>
          </a:p>
          <a:p>
            <a:endParaRPr lang="en-GB" dirty="0">
              <a:latin typeface="Arial" charset="0"/>
              <a:cs typeface="Arial" charset="0"/>
            </a:endParaRPr>
          </a:p>
          <a:p>
            <a:pPr marL="0" indent="0">
              <a:buNone/>
            </a:pPr>
            <a:endParaRPr lang="en-GB" dirty="0"/>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F4B9E6EF-8E04-43AF-B087-9D16E2B8925E}" type="slidenum">
              <a:rPr lang="en-GB" smtClean="0"/>
              <a:t>4</a:t>
            </a:fld>
            <a:endParaRPr lang="en-GB"/>
          </a:p>
        </p:txBody>
      </p:sp>
    </p:spTree>
    <p:extLst>
      <p:ext uri="{BB962C8B-B14F-4D97-AF65-F5344CB8AC3E}">
        <p14:creationId xmlns:p14="http://schemas.microsoft.com/office/powerpoint/2010/main" val="37754285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dirty="0">
                <a:cs typeface="Arial" charset="0"/>
              </a:rPr>
              <a:t>Two main types of definitions: </a:t>
            </a:r>
          </a:p>
          <a:p>
            <a:pPr marL="0" indent="0">
              <a:buNone/>
            </a:pPr>
            <a:endParaRPr lang="en-GB" sz="1200" dirty="0">
              <a:cs typeface="Arial" charset="0"/>
            </a:endParaRPr>
          </a:p>
          <a:p>
            <a:pPr marL="838200" lvl="1" indent="-381000">
              <a:buFont typeface="Arial" charset="0"/>
              <a:buAutoNum type="arabicPeriod"/>
            </a:pPr>
            <a:r>
              <a:rPr lang="en-GB" sz="1200" dirty="0">
                <a:cs typeface="Arial" charset="0"/>
              </a:rPr>
              <a:t>Regulatory focused e.g. Gennard and Judge (2010: 225): ‘The purpose of employment relations is to establish rules, regulations and agreements to regulate the employment relationship’</a:t>
            </a:r>
          </a:p>
          <a:p>
            <a:pPr marL="838200" lvl="1" indent="-381000">
              <a:buFont typeface="Arial" charset="0"/>
              <a:buAutoNum type="arabicPeriod"/>
            </a:pPr>
            <a:r>
              <a:rPr lang="en-GB" sz="1200" dirty="0">
                <a:cs typeface="Arial" charset="0"/>
              </a:rPr>
              <a:t>Relationship-based e.g. CIPD Factsheet (2018): ‘</a:t>
            </a:r>
            <a:r>
              <a:rPr lang="en-GB" sz="1200" dirty="0"/>
              <a:t>Today, employee relations is seen as focusing on both individual and collective relationships in the workplace, with an increasing emphasis on helping line managers establish trust-based relationships with employees. A positive climate of employee relations - with high levels of employee involvement, commitment and engagement - can improve business outcomes as well as contribute to employees' well-being.’</a:t>
            </a:r>
            <a:endParaRPr lang="en-GB" sz="1200" dirty="0">
              <a:cs typeface="Arial" charset="0"/>
            </a:endParaRPr>
          </a:p>
          <a:p>
            <a:endParaRPr lang="en-GB" sz="1200" dirty="0"/>
          </a:p>
          <a:p>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Employee relations in contemporary organisations is about creating and sustaining effective employee relationships between employers and employees within the constraints and opportunities presented by organisational contexts’ (Ellis, 2016, p.100). </a:t>
            </a:r>
          </a:p>
          <a:p>
            <a:endParaRPr lang="en-GB" dirty="0"/>
          </a:p>
        </p:txBody>
      </p:sp>
      <p:sp>
        <p:nvSpPr>
          <p:cNvPr id="4" name="Slide Number Placeholder 3"/>
          <p:cNvSpPr>
            <a:spLocks noGrp="1"/>
          </p:cNvSpPr>
          <p:nvPr>
            <p:ph type="sldNum" sz="quarter" idx="5"/>
          </p:nvPr>
        </p:nvSpPr>
        <p:spPr/>
        <p:txBody>
          <a:bodyPr/>
          <a:lstStyle/>
          <a:p>
            <a:fld id="{F4B9E6EF-8E04-43AF-B087-9D16E2B8925E}" type="slidenum">
              <a:rPr lang="en-GB" smtClean="0"/>
              <a:t>5</a:t>
            </a:fld>
            <a:endParaRPr lang="en-GB"/>
          </a:p>
        </p:txBody>
      </p:sp>
    </p:spTree>
    <p:extLst>
      <p:ext uri="{BB962C8B-B14F-4D97-AF65-F5344CB8AC3E}">
        <p14:creationId xmlns:p14="http://schemas.microsoft.com/office/powerpoint/2010/main" val="8020385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This is far from the reality that plays out in the employment relationship</a:t>
            </a:r>
          </a:p>
          <a:p>
            <a:pPr marL="0" indent="0">
              <a:buFont typeface="Arial" panose="020B0604020202020204" pitchFamily="34" charset="0"/>
              <a:buNone/>
            </a:pPr>
            <a:endParaRPr lang="en-GB" dirty="0"/>
          </a:p>
          <a:p>
            <a:pPr marL="171450" indent="-171450">
              <a:buFont typeface="Arial" panose="020B0604020202020204" pitchFamily="34" charset="0"/>
              <a:buChar char="•"/>
            </a:pPr>
            <a:r>
              <a:rPr lang="en-GB" dirty="0"/>
              <a:t>The employee is likely to be reliant on the employer for his/her standard of living (and even for the standard of living for their family), whereas the employer can replace the employee at any time.</a:t>
            </a:r>
          </a:p>
          <a:p>
            <a:pPr marL="171450" indent="-171450">
              <a:buFont typeface="Arial" panose="020B0604020202020204" pitchFamily="34" charset="0"/>
              <a:buChar char="•"/>
            </a:pPr>
            <a:r>
              <a:rPr lang="en-GB" dirty="0"/>
              <a:t>‘obedience’ – this is a fascinating area, and more recently we are seeing the historical ‘</a:t>
            </a:r>
            <a:r>
              <a:rPr lang="en-GB" i="1" dirty="0"/>
              <a:t>low trust and high process</a:t>
            </a:r>
            <a:r>
              <a:rPr lang="en-GB" dirty="0"/>
              <a:t>’ style of management being replaced by the ‘</a:t>
            </a:r>
            <a:r>
              <a:rPr lang="en-GB" i="1" dirty="0"/>
              <a:t>high trust and low process’ </a:t>
            </a:r>
            <a:r>
              <a:rPr lang="en-GB" dirty="0"/>
              <a:t>style – Google are a good example of this and I recommend Bock’s book – Workplace Rules.</a:t>
            </a:r>
          </a:p>
          <a:p>
            <a:pPr marL="171450" indent="-171450">
              <a:buFont typeface="Arial" panose="020B0604020202020204" pitchFamily="34" charset="0"/>
              <a:buChar char="•"/>
            </a:pPr>
            <a:r>
              <a:rPr lang="en-GB" dirty="0"/>
              <a:t>The employer holds the power in most cases</a:t>
            </a:r>
          </a:p>
          <a:p>
            <a:pPr marL="171450" indent="-171450">
              <a:buFont typeface="Arial" panose="020B0604020202020204" pitchFamily="34" charset="0"/>
              <a:buChar char="•"/>
            </a:pPr>
            <a:r>
              <a:rPr lang="en-GB" dirty="0"/>
              <a:t>For those of you who are working, you will appreciate that the job description is not a ‘finite’ list of expected tasks – when you start any job, there will always be an element of expectation that is not set out within that JD.</a:t>
            </a:r>
          </a:p>
          <a:p>
            <a:endParaRPr lang="en-GB" dirty="0"/>
          </a:p>
        </p:txBody>
      </p:sp>
      <p:sp>
        <p:nvSpPr>
          <p:cNvPr id="4" name="Slide Number Placeholder 3"/>
          <p:cNvSpPr>
            <a:spLocks noGrp="1"/>
          </p:cNvSpPr>
          <p:nvPr>
            <p:ph type="sldNum" sz="quarter" idx="5"/>
          </p:nvPr>
        </p:nvSpPr>
        <p:spPr/>
        <p:txBody>
          <a:bodyPr/>
          <a:lstStyle/>
          <a:p>
            <a:fld id="{F4B9E6EF-8E04-43AF-B087-9D16E2B8925E}" type="slidenum">
              <a:rPr lang="en-GB" smtClean="0"/>
              <a:t>6</a:t>
            </a:fld>
            <a:endParaRPr lang="en-GB"/>
          </a:p>
        </p:txBody>
      </p:sp>
    </p:spTree>
    <p:extLst>
      <p:ext uri="{BB962C8B-B14F-4D97-AF65-F5344CB8AC3E}">
        <p14:creationId xmlns:p14="http://schemas.microsoft.com/office/powerpoint/2010/main" val="18902460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See the John Lewis case study on Moodle, where they have true co-operation with the workforce in a partnership agreement.</a:t>
            </a:r>
          </a:p>
          <a:p>
            <a:pPr marL="171450" indent="-171450">
              <a:buFont typeface="Arial" panose="020B0604020202020204" pitchFamily="34" charset="0"/>
              <a:buChar char="•"/>
            </a:pPr>
            <a:r>
              <a:rPr lang="en-GB" dirty="0"/>
              <a:t>See the CIPD research on Power Dynamics.</a:t>
            </a:r>
          </a:p>
        </p:txBody>
      </p:sp>
      <p:sp>
        <p:nvSpPr>
          <p:cNvPr id="4" name="Slide Number Placeholder 3"/>
          <p:cNvSpPr>
            <a:spLocks noGrp="1"/>
          </p:cNvSpPr>
          <p:nvPr>
            <p:ph type="sldNum" sz="quarter" idx="10"/>
          </p:nvPr>
        </p:nvSpPr>
        <p:spPr/>
        <p:txBody>
          <a:bodyPr/>
          <a:lstStyle/>
          <a:p>
            <a:fld id="{42A32336-E330-4386-84BE-5A9ACF4E8711}" type="slidenum">
              <a:rPr lang="en-GB" smtClean="0"/>
              <a:t>7</a:t>
            </a:fld>
            <a:endParaRPr lang="en-GB"/>
          </a:p>
        </p:txBody>
      </p:sp>
    </p:spTree>
    <p:extLst>
      <p:ext uri="{BB962C8B-B14F-4D97-AF65-F5344CB8AC3E}">
        <p14:creationId xmlns:p14="http://schemas.microsoft.com/office/powerpoint/2010/main" val="2538204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It is important to note the different employment relations climates that exist – </a:t>
            </a:r>
            <a:r>
              <a:rPr lang="en-GB" dirty="0" err="1"/>
              <a:t>i.e</a:t>
            </a:r>
            <a:r>
              <a:rPr lang="en-GB" dirty="0"/>
              <a:t> public v private / SME v MNC / Gig economy workers – The CIPD Festival of Work July 2020 had some excellent content on the inequality present within different sectors across the UK – read up on the articles from that event in the People Management magazine.  Also, refer to the RSA Report “A Blueprint for Good Work”.</a:t>
            </a:r>
          </a:p>
          <a:p>
            <a:pPr marL="0" indent="0">
              <a:buFont typeface="Arial" panose="020B0604020202020204" pitchFamily="34" charset="0"/>
              <a:buNone/>
            </a:pPr>
            <a:endParaRPr lang="en-GB" dirty="0"/>
          </a:p>
          <a:p>
            <a:pPr marL="171450" indent="-171450">
              <a:buFont typeface="Arial" panose="020B0604020202020204" pitchFamily="34" charset="0"/>
              <a:buChar char="•"/>
            </a:pPr>
            <a:r>
              <a:rPr lang="en-GB" dirty="0"/>
              <a:t>For your assignment you must be able to research the most recent statistics – megatrends on the CIPD website is a good source (examples on Moodle) likewise the ONS is another good source.  I do not think I have ever seen employment data so widely reported as has been the case since COVID, so use this to your advantage and demonstrate a breadth of knowledge and an ability to conduct and include independent research.</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Keep an eye on the following websites for further </a:t>
            </a:r>
            <a:r>
              <a:rPr lang="en-GB" dirty="0" err="1"/>
              <a:t>udpates</a:t>
            </a:r>
            <a:r>
              <a:rPr lang="en-GB" dirty="0"/>
              <a:t> EHRC / TUC / CBI – also, consider the EU framework, the Maastricht Treaty and BREXIT</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F4B9E6EF-8E04-43AF-B087-9D16E2B8925E}" type="slidenum">
              <a:rPr lang="en-GB" smtClean="0"/>
              <a:t>8</a:t>
            </a:fld>
            <a:endParaRPr lang="en-GB"/>
          </a:p>
        </p:txBody>
      </p:sp>
    </p:spTree>
    <p:extLst>
      <p:ext uri="{BB962C8B-B14F-4D97-AF65-F5344CB8AC3E}">
        <p14:creationId xmlns:p14="http://schemas.microsoft.com/office/powerpoint/2010/main" val="41551843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Gallup’s It’s the Manager book (2019) singles out the Manager as the most important person to lead organisations to success.  This book is jam packed with useful statistics and practical examples for anyone who wants to delve a bit deeper. </a:t>
            </a:r>
          </a:p>
          <a:p>
            <a:endParaRPr lang="en-GB" dirty="0"/>
          </a:p>
          <a:p>
            <a:r>
              <a:rPr lang="en-GB" dirty="0"/>
              <a:t>See the Google article “Teach New Managers these 6 things” on Moodle.</a:t>
            </a:r>
          </a:p>
          <a:p>
            <a:endParaRPr lang="en-GB" dirty="0"/>
          </a:p>
          <a:p>
            <a:r>
              <a:rPr lang="en-GB" dirty="0"/>
              <a:t>See the IES report on Moodle “the squeezed middle managers”.</a:t>
            </a:r>
          </a:p>
        </p:txBody>
      </p:sp>
      <p:sp>
        <p:nvSpPr>
          <p:cNvPr id="4" name="Slide Number Placeholder 3"/>
          <p:cNvSpPr>
            <a:spLocks noGrp="1"/>
          </p:cNvSpPr>
          <p:nvPr>
            <p:ph type="sldNum" sz="quarter" idx="5"/>
          </p:nvPr>
        </p:nvSpPr>
        <p:spPr/>
        <p:txBody>
          <a:bodyPr/>
          <a:lstStyle/>
          <a:p>
            <a:fld id="{A74F7143-3262-4712-BBAC-9EEC69AABB0A}" type="slidenum">
              <a:rPr lang="en-GB" smtClean="0"/>
              <a:t>9</a:t>
            </a:fld>
            <a:endParaRPr lang="en-GB"/>
          </a:p>
        </p:txBody>
      </p:sp>
    </p:spTree>
    <p:extLst>
      <p:ext uri="{BB962C8B-B14F-4D97-AF65-F5344CB8AC3E}">
        <p14:creationId xmlns:p14="http://schemas.microsoft.com/office/powerpoint/2010/main" val="14465357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Also refer to Gennard and Judge (2016) – Paternalistic, Consultative, Traditionalist, Opportunistic. </a:t>
            </a:r>
          </a:p>
          <a:p>
            <a:endParaRPr lang="en-GB" dirty="0"/>
          </a:p>
          <a:p>
            <a:r>
              <a:rPr lang="en-GB" dirty="0"/>
              <a:t>Leader, there has been a shift from leader – follower, to leader-leader according to David </a:t>
            </a:r>
            <a:r>
              <a:rPr lang="en-GB" dirty="0" err="1"/>
              <a:t>Marquet</a:t>
            </a:r>
            <a:r>
              <a:rPr lang="en-GB" dirty="0"/>
              <a:t> in his book “Turn the Ship Around”.  The new paradigm of leadership is centred around bringing the best out of those in your team, not being the charismatic leader leading from the front, but being the leader who can get each and every person in the team to think and act like Leaders.</a:t>
            </a:r>
          </a:p>
          <a:p>
            <a:endParaRPr lang="en-GB" dirty="0"/>
          </a:p>
          <a:p>
            <a:r>
              <a:rPr lang="en-GB" dirty="0"/>
              <a:t>Policy Enactor – Some organisations are  moving away from high volume policies (Netflix for example) and adopting a more agile approach that supports high trust and low control, as opposed to low trust and high control via rules and policies. </a:t>
            </a:r>
          </a:p>
          <a:p>
            <a:endParaRPr lang="en-GB" dirty="0"/>
          </a:p>
          <a:p>
            <a:r>
              <a:rPr lang="en-GB" dirty="0"/>
              <a:t>Employee Coach – “It’s the Manager” book by Gallup states OUT with the boss and IN with the coach for the future.   David Clutterbuck and Peter Hawkins, Global experts on coaching and both authors for the CIPD predict a huge increase in ‘team coaching’ in the next three years.  They state the skills of ‘team literacy’ and ‘group coach’ are going to be highly sought after in the Managers and Leaders of tomorrow.  - See their </a:t>
            </a:r>
            <a:r>
              <a:rPr lang="en-GB" dirty="0" err="1"/>
              <a:t>powerpoint</a:t>
            </a:r>
            <a:r>
              <a:rPr lang="en-GB" dirty="0"/>
              <a:t> on Moodle.</a:t>
            </a:r>
          </a:p>
        </p:txBody>
      </p:sp>
      <p:sp>
        <p:nvSpPr>
          <p:cNvPr id="4" name="Slide Number Placeholder 3"/>
          <p:cNvSpPr>
            <a:spLocks noGrp="1"/>
          </p:cNvSpPr>
          <p:nvPr>
            <p:ph type="sldNum" sz="quarter" idx="5"/>
          </p:nvPr>
        </p:nvSpPr>
        <p:spPr/>
        <p:txBody>
          <a:bodyPr/>
          <a:lstStyle/>
          <a:p>
            <a:fld id="{A74F7143-3262-4712-BBAC-9EEC69AABB0A}" type="slidenum">
              <a:rPr lang="en-GB" smtClean="0"/>
              <a:t>10</a:t>
            </a:fld>
            <a:endParaRPr lang="en-GB"/>
          </a:p>
        </p:txBody>
      </p:sp>
    </p:spTree>
    <p:extLst>
      <p:ext uri="{BB962C8B-B14F-4D97-AF65-F5344CB8AC3E}">
        <p14:creationId xmlns:p14="http://schemas.microsoft.com/office/powerpoint/2010/main" val="2035371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2019 Factsheet – Trade Union Membership at it’s peak was 12m, today is it 7m – this is mostly in the public sector.</a:t>
            </a:r>
          </a:p>
          <a:p>
            <a:endParaRPr lang="en-GB" dirty="0"/>
          </a:p>
          <a:p>
            <a:r>
              <a:rPr lang="en-GB" dirty="0"/>
              <a:t>ONS 2019 – 5.39m employers in the public sector, 16.5 % of the workforce.</a:t>
            </a:r>
          </a:p>
          <a:p>
            <a:endParaRPr lang="en-GB" dirty="0"/>
          </a:p>
          <a:p>
            <a:r>
              <a:rPr lang="en-GB" dirty="0"/>
              <a:t>National Federation of Small Businesses (2019) – 5.82m small businesses,  SME’s 3/5 of the workforce &amp; HALF of the turnover!</a:t>
            </a:r>
          </a:p>
          <a:p>
            <a:r>
              <a:rPr lang="en-GB" dirty="0"/>
              <a:t>16.6m (60%) of employees work in SME’s.</a:t>
            </a:r>
          </a:p>
          <a:p>
            <a:endParaRPr lang="en-GB" dirty="0"/>
          </a:p>
          <a:p>
            <a:r>
              <a:rPr lang="en-GB" dirty="0"/>
              <a:t>Globalisation has seen the convergence of National Unions in the UK, meaning they have had to join forces in the face of international conflicts and this has diluted their domestic power further.</a:t>
            </a:r>
          </a:p>
        </p:txBody>
      </p:sp>
      <p:sp>
        <p:nvSpPr>
          <p:cNvPr id="4" name="Slide Number Placeholder 3"/>
          <p:cNvSpPr>
            <a:spLocks noGrp="1"/>
          </p:cNvSpPr>
          <p:nvPr>
            <p:ph type="sldNum" sz="quarter" idx="5"/>
          </p:nvPr>
        </p:nvSpPr>
        <p:spPr/>
        <p:txBody>
          <a:bodyPr/>
          <a:lstStyle/>
          <a:p>
            <a:fld id="{A74F7143-3262-4712-BBAC-9EEC69AABB0A}" type="slidenum">
              <a:rPr lang="en-GB" smtClean="0"/>
              <a:t>11</a:t>
            </a:fld>
            <a:endParaRPr lang="en-GB"/>
          </a:p>
        </p:txBody>
      </p:sp>
    </p:spTree>
    <p:extLst>
      <p:ext uri="{BB962C8B-B14F-4D97-AF65-F5344CB8AC3E}">
        <p14:creationId xmlns:p14="http://schemas.microsoft.com/office/powerpoint/2010/main" val="16021444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See the article on Moodle “Can Tories and TUs be friends”</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Boris Johnson Learns the real lesson from his first year in power – on Moodle.</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If you are able, subscribe to a quality newspaper to keep abreast of political and current affairs – alternatively, you can research newspaper articles via the Library Services portal.</a:t>
            </a:r>
          </a:p>
        </p:txBody>
      </p:sp>
      <p:sp>
        <p:nvSpPr>
          <p:cNvPr id="4" name="Slide Number Placeholder 3"/>
          <p:cNvSpPr>
            <a:spLocks noGrp="1"/>
          </p:cNvSpPr>
          <p:nvPr>
            <p:ph type="sldNum" sz="quarter" idx="5"/>
          </p:nvPr>
        </p:nvSpPr>
        <p:spPr/>
        <p:txBody>
          <a:bodyPr/>
          <a:lstStyle/>
          <a:p>
            <a:fld id="{A74F7143-3262-4712-BBAC-9EEC69AABB0A}" type="slidenum">
              <a:rPr lang="en-GB" smtClean="0"/>
              <a:t>12</a:t>
            </a:fld>
            <a:endParaRPr lang="en-GB"/>
          </a:p>
        </p:txBody>
      </p:sp>
    </p:spTree>
    <p:extLst>
      <p:ext uri="{BB962C8B-B14F-4D97-AF65-F5344CB8AC3E}">
        <p14:creationId xmlns:p14="http://schemas.microsoft.com/office/powerpoint/2010/main" val="12944887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Government – how it can impact the employment relationship:</a:t>
            </a:r>
          </a:p>
          <a:p>
            <a:pPr marL="171450" indent="-171450">
              <a:buFont typeface="Arial" panose="020B0604020202020204" pitchFamily="34" charset="0"/>
              <a:buChar char="•"/>
            </a:pPr>
            <a:r>
              <a:rPr lang="en-GB" dirty="0"/>
              <a:t>Manifesto and fiscal policy – interest rates etc.</a:t>
            </a:r>
          </a:p>
          <a:p>
            <a:pPr marL="171450" indent="-171450">
              <a:buFont typeface="Arial" panose="020B0604020202020204" pitchFamily="34" charset="0"/>
              <a:buChar char="•"/>
            </a:pPr>
            <a:r>
              <a:rPr lang="en-GB" dirty="0"/>
              <a:t>Capitalism agenda</a:t>
            </a:r>
          </a:p>
          <a:p>
            <a:pPr marL="171450" indent="-171450">
              <a:buFont typeface="Arial" panose="020B0604020202020204" pitchFamily="34" charset="0"/>
              <a:buChar char="•"/>
            </a:pPr>
            <a:r>
              <a:rPr lang="en-GB" dirty="0"/>
              <a:t>BREXIT</a:t>
            </a:r>
          </a:p>
          <a:p>
            <a:pPr marL="171450" indent="-171450">
              <a:buFont typeface="Arial" panose="020B0604020202020204" pitchFamily="34" charset="0"/>
              <a:buChar char="•"/>
            </a:pPr>
            <a:r>
              <a:rPr lang="en-GB" dirty="0"/>
              <a:t>Pandemic Regulations</a:t>
            </a:r>
          </a:p>
          <a:p>
            <a:pPr marL="171450" indent="-171450">
              <a:buFont typeface="Arial" panose="020B0604020202020204" pitchFamily="34" charset="0"/>
              <a:buChar char="•"/>
            </a:pPr>
            <a:r>
              <a:rPr lang="en-GB" dirty="0"/>
              <a:t>Leading by example as an employer in the Public Sector</a:t>
            </a:r>
          </a:p>
          <a:p>
            <a:pPr marL="171450" indent="-171450">
              <a:buFont typeface="Arial" panose="020B0604020202020204" pitchFamily="34" charset="0"/>
              <a:buChar char="•"/>
            </a:pPr>
            <a:r>
              <a:rPr lang="en-GB" dirty="0"/>
              <a:t>Statutes </a:t>
            </a:r>
            <a:r>
              <a:rPr lang="en-GB" dirty="0" err="1"/>
              <a:t>e.g</a:t>
            </a:r>
            <a:r>
              <a:rPr lang="en-GB" dirty="0"/>
              <a:t> Equality Act 2010 and Health and Safety at Work Act 1974</a:t>
            </a:r>
          </a:p>
          <a:p>
            <a:pPr marL="171450" indent="-171450">
              <a:buFont typeface="Arial" panose="020B0604020202020204" pitchFamily="34" charset="0"/>
              <a:buChar char="•"/>
            </a:pPr>
            <a:r>
              <a:rPr lang="en-GB" dirty="0"/>
              <a:t>Taxes</a:t>
            </a:r>
          </a:p>
          <a:p>
            <a:pPr marL="171450" indent="-171450">
              <a:buFont typeface="Arial" panose="020B0604020202020204" pitchFamily="34" charset="0"/>
              <a:buChar char="•"/>
            </a:pPr>
            <a:r>
              <a:rPr lang="en-GB" dirty="0"/>
              <a:t>Inspections</a:t>
            </a:r>
          </a:p>
          <a:p>
            <a:pPr marL="171450" indent="-171450">
              <a:buFont typeface="Arial" panose="020B0604020202020204" pitchFamily="34" charset="0"/>
              <a:buChar char="•"/>
            </a:pPr>
            <a:r>
              <a:rPr lang="en-GB" dirty="0"/>
              <a:t>Funding</a:t>
            </a:r>
          </a:p>
          <a:p>
            <a:pPr marL="171450" indent="-171450">
              <a:buFont typeface="Arial" panose="020B0604020202020204" pitchFamily="34" charset="0"/>
              <a:buChar char="•"/>
            </a:pPr>
            <a:r>
              <a:rPr lang="en-GB" dirty="0"/>
              <a:t>Environmental levies</a:t>
            </a:r>
          </a:p>
          <a:p>
            <a:pPr marL="171450" indent="-171450">
              <a:buFont typeface="Arial" panose="020B0604020202020204" pitchFamily="34" charset="0"/>
              <a:buChar char="•"/>
            </a:pPr>
            <a:r>
              <a:rPr lang="en-GB" dirty="0"/>
              <a:t>Trade levies</a:t>
            </a:r>
          </a:p>
          <a:p>
            <a:pPr marL="171450" indent="-171450">
              <a:buFont typeface="Arial" panose="020B0604020202020204" pitchFamily="34" charset="0"/>
              <a:buChar char="•"/>
            </a:pPr>
            <a:r>
              <a:rPr lang="en-GB" dirty="0"/>
              <a:t>Migration laws</a:t>
            </a:r>
          </a:p>
          <a:p>
            <a:pPr marL="171450" indent="-171450">
              <a:buFont typeface="Arial" panose="020B0604020202020204" pitchFamily="34" charset="0"/>
              <a:buChar char="•"/>
            </a:pPr>
            <a:r>
              <a:rPr lang="en-GB" dirty="0"/>
              <a:t>Consultative processes</a:t>
            </a:r>
          </a:p>
          <a:p>
            <a:endParaRPr lang="en-GB" dirty="0"/>
          </a:p>
        </p:txBody>
      </p:sp>
      <p:sp>
        <p:nvSpPr>
          <p:cNvPr id="4" name="Slide Number Placeholder 3"/>
          <p:cNvSpPr>
            <a:spLocks noGrp="1"/>
          </p:cNvSpPr>
          <p:nvPr>
            <p:ph type="sldNum" sz="quarter" idx="5"/>
          </p:nvPr>
        </p:nvSpPr>
        <p:spPr/>
        <p:txBody>
          <a:bodyPr/>
          <a:lstStyle/>
          <a:p>
            <a:fld id="{F4B9E6EF-8E04-43AF-B087-9D16E2B8925E}" type="slidenum">
              <a:rPr lang="en-GB" smtClean="0"/>
              <a:t>13</a:t>
            </a:fld>
            <a:endParaRPr lang="en-GB"/>
          </a:p>
        </p:txBody>
      </p:sp>
    </p:spTree>
    <p:extLst>
      <p:ext uri="{BB962C8B-B14F-4D97-AF65-F5344CB8AC3E}">
        <p14:creationId xmlns:p14="http://schemas.microsoft.com/office/powerpoint/2010/main" val="254935926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this table it is easy to understand that conflict is often overlaid with these competing perspectives pulling in different directions.</a:t>
            </a:r>
          </a:p>
          <a:p>
            <a:endParaRPr lang="en-GB" dirty="0"/>
          </a:p>
          <a:p>
            <a:r>
              <a:rPr lang="en-GB" dirty="0"/>
              <a:t>Factors affecting ER</a:t>
            </a:r>
          </a:p>
          <a:p>
            <a:endParaRPr lang="en-GB" dirty="0"/>
          </a:p>
          <a:p>
            <a:pPr marL="514350" indent="-514350" eaLnBrk="1" hangingPunct="1">
              <a:buAutoNum type="arabicPeriod"/>
            </a:pPr>
            <a:r>
              <a:rPr lang="en-US" altLang="en-US" dirty="0">
                <a:latin typeface="Arial Narrow" panose="020B0606020202030204" pitchFamily="34" charset="0"/>
              </a:rPr>
              <a:t>De-</a:t>
            </a:r>
            <a:r>
              <a:rPr lang="en-US" altLang="en-US" dirty="0" err="1">
                <a:latin typeface="Arial Narrow" panose="020B0606020202030204" pitchFamily="34" charset="0"/>
              </a:rPr>
              <a:t>industrialisation</a:t>
            </a:r>
            <a:r>
              <a:rPr lang="en-US" altLang="en-US" dirty="0">
                <a:latin typeface="Arial Narrow" panose="020B0606020202030204" pitchFamily="34" charset="0"/>
              </a:rPr>
              <a:t> and the rise of the knowledge worker – broader composition of </a:t>
            </a:r>
            <a:r>
              <a:rPr lang="en-US" altLang="en-US" dirty="0" err="1">
                <a:latin typeface="Arial Narrow" panose="020B0606020202030204" pitchFamily="34" charset="0"/>
              </a:rPr>
              <a:t>labour</a:t>
            </a:r>
            <a:r>
              <a:rPr lang="en-US" altLang="en-US" dirty="0">
                <a:latin typeface="Arial Narrow" panose="020B0606020202030204" pitchFamily="34" charset="0"/>
              </a:rPr>
              <a:t> market - more variety (part-time, temporary, term-time, Gig, Zero hours, side </a:t>
            </a:r>
            <a:r>
              <a:rPr lang="en-US" altLang="en-US" dirty="0" err="1">
                <a:latin typeface="Arial Narrow" panose="020B0606020202030204" pitchFamily="34" charset="0"/>
              </a:rPr>
              <a:t>hussles</a:t>
            </a:r>
            <a:r>
              <a:rPr lang="en-US" altLang="en-US" dirty="0">
                <a:latin typeface="Arial Narrow" panose="020B0606020202030204" pitchFamily="34" charset="0"/>
              </a:rPr>
              <a:t>).</a:t>
            </a:r>
          </a:p>
          <a:p>
            <a:pPr marL="514350" indent="-514350" eaLnBrk="1" hangingPunct="1">
              <a:buAutoNum type="arabicPeriod"/>
            </a:pPr>
            <a:r>
              <a:rPr lang="en-US" altLang="en-US" dirty="0">
                <a:latin typeface="Arial Narrow" panose="020B0606020202030204" pitchFamily="34" charset="0"/>
              </a:rPr>
              <a:t>Technological change and </a:t>
            </a:r>
            <a:r>
              <a:rPr lang="en-US" altLang="en-US" dirty="0" err="1">
                <a:latin typeface="Arial Narrow" panose="020B0606020202030204" pitchFamily="34" charset="0"/>
              </a:rPr>
              <a:t>globalisation</a:t>
            </a:r>
            <a:r>
              <a:rPr lang="en-US" altLang="en-US" dirty="0">
                <a:latin typeface="Arial Narrow" panose="020B0606020202030204" pitchFamily="34" charset="0"/>
              </a:rPr>
              <a:t> – increased size and scope of </a:t>
            </a:r>
            <a:r>
              <a:rPr lang="en-US" altLang="en-US" dirty="0" err="1">
                <a:latin typeface="Arial Narrow" panose="020B0606020202030204" pitchFamily="34" charset="0"/>
              </a:rPr>
              <a:t>labour</a:t>
            </a:r>
            <a:r>
              <a:rPr lang="en-US" altLang="en-US" dirty="0">
                <a:latin typeface="Arial Narrow" panose="020B0606020202030204" pitchFamily="34" charset="0"/>
              </a:rPr>
              <a:t> markets – global context, effect of technology.</a:t>
            </a:r>
          </a:p>
          <a:p>
            <a:pPr marL="514350" indent="-514350" eaLnBrk="1" hangingPunct="1">
              <a:buAutoNum type="arabicPeriod"/>
            </a:pPr>
            <a:r>
              <a:rPr lang="en-US" altLang="en-US" dirty="0">
                <a:latin typeface="Arial Narrow" panose="020B0606020202030204" pitchFamily="34" charset="0"/>
              </a:rPr>
              <a:t>Demographic change – people working longer, more diversity in the workplace, Millennials having different needs and wants.</a:t>
            </a:r>
          </a:p>
          <a:p>
            <a:pPr marL="514350" indent="-514350" eaLnBrk="1" hangingPunct="1">
              <a:buAutoNum type="arabicPeriod"/>
            </a:pPr>
            <a:r>
              <a:rPr lang="en-US" altLang="en-US" dirty="0">
                <a:latin typeface="Arial Narrow" panose="020B0606020202030204" pitchFamily="34" charset="0"/>
              </a:rPr>
              <a:t>Increased female participation – increased supply, demand for flexibility.</a:t>
            </a:r>
          </a:p>
          <a:p>
            <a:pPr marL="514350" indent="-514350" eaLnBrk="1" hangingPunct="1">
              <a:buAutoNum type="arabicPeriod"/>
            </a:pPr>
            <a:r>
              <a:rPr lang="en-US" altLang="en-US" dirty="0">
                <a:latin typeface="Arial Narrow" panose="020B0606020202030204" pitchFamily="34" charset="0"/>
              </a:rPr>
              <a:t>Increased educational participation – increased supply but need to ensure graduates have skills employers want and there is sufficient demand – despite the increase in University graduates there are still pockets of still shortages in the UK.</a:t>
            </a:r>
          </a:p>
          <a:p>
            <a:pPr marL="514350" indent="-514350" eaLnBrk="1" hangingPunct="1">
              <a:buAutoNum type="arabicPeriod"/>
            </a:pPr>
            <a:r>
              <a:rPr lang="en-US" altLang="en-US" dirty="0">
                <a:latin typeface="Arial Narrow" panose="020B0606020202030204" pitchFamily="34" charset="0"/>
              </a:rPr>
              <a:t>Decline of collective workplace institutions – shift from collective to individual employment relationship.</a:t>
            </a:r>
          </a:p>
          <a:p>
            <a:pPr marL="514350" indent="-514350" eaLnBrk="1" hangingPunct="1">
              <a:buAutoNum type="arabicPeriod"/>
            </a:pPr>
            <a:r>
              <a:rPr lang="en-US" altLang="en-US" dirty="0">
                <a:latin typeface="Arial Narrow" panose="020B0606020202030204" pitchFamily="34" charset="0"/>
              </a:rPr>
              <a:t>Greater diversity in employment relationships and how we work – atypical employment relationships (home-working, flexible working, agile working). </a:t>
            </a:r>
          </a:p>
          <a:p>
            <a:endParaRPr lang="en-GB" dirty="0"/>
          </a:p>
        </p:txBody>
      </p:sp>
      <p:sp>
        <p:nvSpPr>
          <p:cNvPr id="4" name="Slide Number Placeholder 3"/>
          <p:cNvSpPr>
            <a:spLocks noGrp="1"/>
          </p:cNvSpPr>
          <p:nvPr>
            <p:ph type="sldNum" sz="quarter" idx="5"/>
          </p:nvPr>
        </p:nvSpPr>
        <p:spPr/>
        <p:txBody>
          <a:bodyPr/>
          <a:lstStyle/>
          <a:p>
            <a:fld id="{F4B9E6EF-8E04-43AF-B087-9D16E2B8925E}" type="slidenum">
              <a:rPr lang="en-GB" smtClean="0"/>
              <a:t>14</a:t>
            </a:fld>
            <a:endParaRPr lang="en-GB"/>
          </a:p>
        </p:txBody>
      </p:sp>
    </p:spTree>
    <p:extLst>
      <p:ext uri="{BB962C8B-B14F-4D97-AF65-F5344CB8AC3E}">
        <p14:creationId xmlns:p14="http://schemas.microsoft.com/office/powerpoint/2010/main" val="285095837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This is becoming more prevalent, generation X &amp; Y employees seek more than just financial incentives.</a:t>
            </a:r>
          </a:p>
          <a:p>
            <a:pPr marL="171450" indent="-171450">
              <a:buFont typeface="Arial" panose="020B0604020202020204" pitchFamily="34" charset="0"/>
              <a:buChar char="•"/>
            </a:pPr>
            <a:r>
              <a:rPr lang="en-GB" dirty="0"/>
              <a:t>Many employees have side-</a:t>
            </a:r>
            <a:r>
              <a:rPr lang="en-GB" dirty="0" err="1"/>
              <a:t>hussles</a:t>
            </a:r>
            <a:r>
              <a:rPr lang="en-GB" dirty="0"/>
              <a:t> outside of work, or more than one employer making the wage-effort bargain more complex – see the article on Moodle about side Hustles</a:t>
            </a:r>
          </a:p>
          <a:p>
            <a:pPr marL="171450" indent="-171450">
              <a:buFont typeface="Arial" panose="020B0604020202020204" pitchFamily="34" charset="0"/>
              <a:buChar char="•"/>
            </a:pPr>
            <a:r>
              <a:rPr lang="en-GB" b="1" dirty="0"/>
              <a:t>What are your views?  Do you think conflict is inherent in the employment relationship?</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To demonstrate currency think about this in terms of the recent pandemic – one of the things that was brought to the fore was that many of the key workers who were integral to keeping us going throughout that pandemic, were often on the lowest wages and working with the least protections </a:t>
            </a:r>
            <a:r>
              <a:rPr lang="en-GB" dirty="0" err="1"/>
              <a:t>i.e</a:t>
            </a:r>
            <a:r>
              <a:rPr lang="en-GB" dirty="0"/>
              <a:t> Gig workers.</a:t>
            </a:r>
          </a:p>
        </p:txBody>
      </p:sp>
      <p:sp>
        <p:nvSpPr>
          <p:cNvPr id="4" name="Slide Number Placeholder 3"/>
          <p:cNvSpPr>
            <a:spLocks noGrp="1"/>
          </p:cNvSpPr>
          <p:nvPr>
            <p:ph type="sldNum" sz="quarter" idx="5"/>
          </p:nvPr>
        </p:nvSpPr>
        <p:spPr/>
        <p:txBody>
          <a:bodyPr/>
          <a:lstStyle/>
          <a:p>
            <a:fld id="{F4B9E6EF-8E04-43AF-B087-9D16E2B8925E}" type="slidenum">
              <a:rPr lang="en-GB" smtClean="0"/>
              <a:t>15</a:t>
            </a:fld>
            <a:endParaRPr lang="en-GB"/>
          </a:p>
        </p:txBody>
      </p:sp>
    </p:spTree>
    <p:extLst>
      <p:ext uri="{BB962C8B-B14F-4D97-AF65-F5344CB8AC3E}">
        <p14:creationId xmlns:p14="http://schemas.microsoft.com/office/powerpoint/2010/main" val="106519864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0"/>
              </a:spcBef>
            </a:pPr>
            <a:endParaRPr lang="pt-BR" sz="1200" dirty="0">
              <a:latin typeface="Arial" panose="020B0604020202020204" pitchFamily="34" charset="0"/>
              <a:cs typeface="Arial" panose="020B0604020202020204" pitchFamily="34" charset="0"/>
            </a:endParaRPr>
          </a:p>
          <a:p>
            <a:pPr>
              <a:spcBef>
                <a:spcPts val="0"/>
              </a:spcBef>
            </a:pPr>
            <a:r>
              <a:rPr lang="pt-BR" sz="1200" dirty="0">
                <a:latin typeface="Arial" panose="020B0604020202020204" pitchFamily="34" charset="0"/>
                <a:cs typeface="Arial" panose="020B0604020202020204" pitchFamily="34" charset="0"/>
              </a:rPr>
              <a:t>Pluralist perspective</a:t>
            </a:r>
            <a:endParaRPr lang="en-GB" sz="1200" dirty="0">
              <a:latin typeface="Arial" panose="020B0604020202020204" pitchFamily="34" charset="0"/>
              <a:cs typeface="Arial" panose="020B0604020202020204" pitchFamily="34" charset="0"/>
            </a:endParaRPr>
          </a:p>
          <a:p>
            <a:pPr lvl="1">
              <a:spcBef>
                <a:spcPts val="0"/>
              </a:spcBef>
            </a:pPr>
            <a:r>
              <a:rPr lang="en-GB" sz="1200" i="1" dirty="0">
                <a:latin typeface="Arial" panose="020B0604020202020204" pitchFamily="34" charset="0"/>
                <a:cs typeface="Arial" panose="020B0604020202020204" pitchFamily="34" charset="0"/>
              </a:rPr>
              <a:t>Conflict is inevitable - employers and employees have different interests</a:t>
            </a:r>
          </a:p>
          <a:p>
            <a:pPr lvl="1">
              <a:spcBef>
                <a:spcPts val="0"/>
              </a:spcBef>
            </a:pPr>
            <a:r>
              <a:rPr lang="en-GB" sz="1200" i="1" dirty="0">
                <a:latin typeface="Arial" panose="020B0604020202020204" pitchFamily="34" charset="0"/>
                <a:cs typeface="Arial" panose="020B0604020202020204" pitchFamily="34" charset="0"/>
              </a:rPr>
              <a:t>ER is about minimising and resolving conflict</a:t>
            </a:r>
          </a:p>
          <a:p>
            <a:pPr lvl="1">
              <a:spcBef>
                <a:spcPts val="0"/>
              </a:spcBef>
            </a:pPr>
            <a:r>
              <a:rPr lang="en-GB" sz="1200" i="1" dirty="0">
                <a:latin typeface="Arial" panose="020B0604020202020204" pitchFamily="34" charset="0"/>
                <a:cs typeface="Arial" panose="020B0604020202020204" pitchFamily="34" charset="0"/>
              </a:rPr>
              <a:t>Government and state plays a neutral role</a:t>
            </a:r>
          </a:p>
          <a:p>
            <a:pPr>
              <a:spcBef>
                <a:spcPts val="0"/>
              </a:spcBef>
            </a:pPr>
            <a:r>
              <a:rPr lang="en-GB" sz="1200" dirty="0" err="1">
                <a:latin typeface="Arial" panose="020B0604020202020204" pitchFamily="34" charset="0"/>
                <a:cs typeface="Arial" panose="020B0604020202020204" pitchFamily="34" charset="0"/>
              </a:rPr>
              <a:t>Marxis</a:t>
            </a:r>
            <a:r>
              <a:rPr lang="en-GB" sz="1200" dirty="0">
                <a:latin typeface="Arial" panose="020B0604020202020204" pitchFamily="34" charset="0"/>
                <a:cs typeface="Arial" panose="020B0604020202020204" pitchFamily="34" charset="0"/>
              </a:rPr>
              <a:t>/Radical perspective</a:t>
            </a:r>
          </a:p>
          <a:p>
            <a:pPr lvl="1">
              <a:spcBef>
                <a:spcPts val="0"/>
              </a:spcBef>
            </a:pPr>
            <a:r>
              <a:rPr lang="en-GB" sz="1200" i="1" dirty="0">
                <a:latin typeface="Arial" panose="020B0604020202020204" pitchFamily="34" charset="0"/>
                <a:cs typeface="Arial" panose="020B0604020202020204" pitchFamily="34" charset="0"/>
              </a:rPr>
              <a:t>Conflict is inherent in capitalist system</a:t>
            </a:r>
          </a:p>
          <a:p>
            <a:pPr lvl="1">
              <a:spcBef>
                <a:spcPts val="0"/>
              </a:spcBef>
            </a:pPr>
            <a:r>
              <a:rPr lang="en-GB" sz="1200" i="1" dirty="0">
                <a:latin typeface="Arial" panose="020B0604020202020204" pitchFamily="34" charset="0"/>
                <a:cs typeface="Arial" panose="020B0604020202020204" pitchFamily="34" charset="0"/>
              </a:rPr>
              <a:t>State represents the interests of capital</a:t>
            </a:r>
          </a:p>
          <a:p>
            <a:pPr lvl="1">
              <a:spcBef>
                <a:spcPts val="0"/>
              </a:spcBef>
            </a:pPr>
            <a:r>
              <a:rPr lang="en-GB" sz="1200" i="1" dirty="0">
                <a:latin typeface="Arial" panose="020B0604020202020204" pitchFamily="34" charset="0"/>
                <a:cs typeface="Arial" panose="020B0604020202020204" pitchFamily="34" charset="0"/>
              </a:rPr>
              <a:t>Conflict can only be resolved by removal of capitalism itself</a:t>
            </a:r>
          </a:p>
          <a:p>
            <a:pPr>
              <a:spcBef>
                <a:spcPts val="0"/>
              </a:spcBef>
            </a:pPr>
            <a:r>
              <a:rPr lang="en-GB" sz="1200" dirty="0">
                <a:latin typeface="Arial" panose="020B0604020202020204" pitchFamily="34" charset="0"/>
                <a:cs typeface="Arial" panose="020B0604020202020204" pitchFamily="34" charset="0"/>
              </a:rPr>
              <a:t>Unitarist perspective</a:t>
            </a:r>
          </a:p>
          <a:p>
            <a:pPr lvl="1">
              <a:spcBef>
                <a:spcPts val="0"/>
              </a:spcBef>
            </a:pPr>
            <a:r>
              <a:rPr lang="en-GB" sz="1200" i="1" dirty="0">
                <a:latin typeface="Arial" panose="020B0604020202020204" pitchFamily="34" charset="0"/>
                <a:cs typeface="Arial" panose="020B0604020202020204" pitchFamily="34" charset="0"/>
              </a:rPr>
              <a:t>Implies shared values and objectives</a:t>
            </a:r>
          </a:p>
          <a:p>
            <a:pPr lvl="1">
              <a:spcBef>
                <a:spcPts val="0"/>
              </a:spcBef>
            </a:pPr>
            <a:r>
              <a:rPr lang="en-GB" sz="1200" i="1" dirty="0">
                <a:latin typeface="Arial" panose="020B0604020202020204" pitchFamily="34" charset="0"/>
                <a:cs typeface="Arial" panose="020B0604020202020204" pitchFamily="34" charset="0"/>
              </a:rPr>
              <a:t>Conflict due to misunderstanding or agitation</a:t>
            </a:r>
          </a:p>
          <a:p>
            <a:pPr lvl="1">
              <a:spcBef>
                <a:spcPts val="0"/>
              </a:spcBef>
            </a:pPr>
            <a:r>
              <a:rPr lang="en-GB" sz="1200" i="1" dirty="0">
                <a:latin typeface="Arial" panose="020B0604020202020204" pitchFamily="34" charset="0"/>
                <a:cs typeface="Arial" panose="020B0604020202020204" pitchFamily="34" charset="0"/>
              </a:rPr>
              <a:t>Legitimises managerial prerogative and authority </a:t>
            </a:r>
          </a:p>
          <a:p>
            <a:endParaRPr lang="en-GB" dirty="0"/>
          </a:p>
        </p:txBody>
      </p:sp>
      <p:sp>
        <p:nvSpPr>
          <p:cNvPr id="4" name="Slide Number Placeholder 3"/>
          <p:cNvSpPr>
            <a:spLocks noGrp="1"/>
          </p:cNvSpPr>
          <p:nvPr>
            <p:ph type="sldNum" sz="quarter" idx="5"/>
          </p:nvPr>
        </p:nvSpPr>
        <p:spPr/>
        <p:txBody>
          <a:bodyPr/>
          <a:lstStyle/>
          <a:p>
            <a:fld id="{F4B9E6EF-8E04-43AF-B087-9D16E2B8925E}" type="slidenum">
              <a:rPr lang="en-GB" smtClean="0"/>
              <a:t>16</a:t>
            </a:fld>
            <a:endParaRPr lang="en-GB"/>
          </a:p>
        </p:txBody>
      </p:sp>
    </p:spTree>
    <p:extLst>
      <p:ext uri="{BB962C8B-B14F-4D97-AF65-F5344CB8AC3E}">
        <p14:creationId xmlns:p14="http://schemas.microsoft.com/office/powerpoint/2010/main" val="35092801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Pluralist – Tata Steel</a:t>
            </a:r>
          </a:p>
          <a:p>
            <a:endParaRPr lang="en-GB" dirty="0"/>
          </a:p>
          <a:p>
            <a:r>
              <a:rPr lang="en-GB" dirty="0"/>
              <a:t>Unitarist – Pure Wafer</a:t>
            </a:r>
          </a:p>
          <a:p>
            <a:endParaRPr lang="en-GB" dirty="0"/>
          </a:p>
          <a:p>
            <a:r>
              <a:rPr lang="en-GB" dirty="0"/>
              <a:t>Radical – Third Sector ..</a:t>
            </a:r>
          </a:p>
        </p:txBody>
      </p:sp>
      <p:sp>
        <p:nvSpPr>
          <p:cNvPr id="4" name="Slide Number Placeholder 3"/>
          <p:cNvSpPr>
            <a:spLocks noGrp="1"/>
          </p:cNvSpPr>
          <p:nvPr>
            <p:ph type="sldNum" sz="quarter" idx="5"/>
          </p:nvPr>
        </p:nvSpPr>
        <p:spPr/>
        <p:txBody>
          <a:bodyPr/>
          <a:lstStyle/>
          <a:p>
            <a:fld id="{F4B9E6EF-8E04-43AF-B087-9D16E2B8925E}" type="slidenum">
              <a:rPr lang="en-GB" smtClean="0"/>
              <a:t>17</a:t>
            </a:fld>
            <a:endParaRPr lang="en-GB"/>
          </a:p>
        </p:txBody>
      </p:sp>
    </p:spTree>
    <p:extLst>
      <p:ext uri="{BB962C8B-B14F-4D97-AF65-F5344CB8AC3E}">
        <p14:creationId xmlns:p14="http://schemas.microsoft.com/office/powerpoint/2010/main" val="46351243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Consider the following strike case studies:</a:t>
            </a:r>
          </a:p>
          <a:p>
            <a:endParaRPr lang="en-GB" dirty="0"/>
          </a:p>
          <a:p>
            <a:pPr marL="228600" indent="-228600">
              <a:buAutoNum type="arabicPeriod"/>
            </a:pPr>
            <a:r>
              <a:rPr lang="en-GB" dirty="0"/>
              <a:t>BA</a:t>
            </a:r>
          </a:p>
          <a:p>
            <a:pPr marL="228600" indent="-228600">
              <a:buAutoNum type="arabicPeriod"/>
            </a:pPr>
            <a:r>
              <a:rPr lang="en-GB" dirty="0"/>
              <a:t>Universities</a:t>
            </a:r>
          </a:p>
          <a:p>
            <a:pPr marL="228600" indent="-228600">
              <a:buAutoNum type="arabicPeriod"/>
            </a:pPr>
            <a:r>
              <a:rPr lang="en-GB" dirty="0"/>
              <a:t>Great Western</a:t>
            </a:r>
          </a:p>
          <a:p>
            <a:pPr marL="228600" indent="-228600">
              <a:buAutoNum type="arabicPeriod"/>
            </a:pPr>
            <a:endParaRPr lang="en-GB" dirty="0"/>
          </a:p>
          <a:p>
            <a:pPr marL="0" indent="0">
              <a:buNone/>
            </a:pPr>
            <a:r>
              <a:rPr lang="en-GB" dirty="0"/>
              <a:t>Consider the following protest case studies:</a:t>
            </a:r>
          </a:p>
          <a:p>
            <a:pPr marL="0" indent="0">
              <a:buNone/>
            </a:pPr>
            <a:endParaRPr lang="en-GB" dirty="0"/>
          </a:p>
          <a:p>
            <a:pPr marL="228600" indent="-228600">
              <a:buAutoNum type="arabicPeriod"/>
            </a:pPr>
            <a:r>
              <a:rPr lang="en-GB" dirty="0"/>
              <a:t>Google</a:t>
            </a:r>
          </a:p>
          <a:p>
            <a:pPr marL="228600" indent="-228600">
              <a:buAutoNum type="arabicPeriod"/>
            </a:pPr>
            <a:r>
              <a:rPr lang="en-GB" dirty="0"/>
              <a:t>McDonalds</a:t>
            </a:r>
          </a:p>
          <a:p>
            <a:pPr marL="228600" indent="-228600">
              <a:buAutoNum type="arabicPeriod"/>
            </a:pPr>
            <a:r>
              <a:rPr lang="en-GB" dirty="0"/>
              <a:t>Sports Direct</a:t>
            </a:r>
          </a:p>
          <a:p>
            <a:pPr marL="228600" indent="-228600">
              <a:buAutoNum type="arabicPeriod"/>
            </a:pPr>
            <a:endParaRPr lang="en-GB" dirty="0"/>
          </a:p>
          <a:p>
            <a:pPr marL="228600" indent="-228600">
              <a:buAutoNum type="arabicPeriod"/>
            </a:pPr>
            <a:endParaRPr lang="en-GB" dirty="0"/>
          </a:p>
        </p:txBody>
      </p:sp>
      <p:sp>
        <p:nvSpPr>
          <p:cNvPr id="4" name="Slide Number Placeholder 3"/>
          <p:cNvSpPr>
            <a:spLocks noGrp="1"/>
          </p:cNvSpPr>
          <p:nvPr>
            <p:ph type="sldNum" sz="quarter" idx="5"/>
          </p:nvPr>
        </p:nvSpPr>
        <p:spPr/>
        <p:txBody>
          <a:bodyPr/>
          <a:lstStyle/>
          <a:p>
            <a:fld id="{F4B9E6EF-8E04-43AF-B087-9D16E2B8925E}" type="slidenum">
              <a:rPr lang="en-GB" smtClean="0"/>
              <a:t>18</a:t>
            </a:fld>
            <a:endParaRPr lang="en-GB"/>
          </a:p>
        </p:txBody>
      </p:sp>
    </p:spTree>
    <p:extLst>
      <p:ext uri="{BB962C8B-B14F-4D97-AF65-F5344CB8AC3E}">
        <p14:creationId xmlns:p14="http://schemas.microsoft.com/office/powerpoint/2010/main" val="242598605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will be looking at each of these in more detail in later </a:t>
            </a:r>
            <a:r>
              <a:rPr lang="en-GB" dirty="0" err="1"/>
              <a:t>powerpoints</a:t>
            </a:r>
            <a:r>
              <a:rPr lang="en-GB" dirty="0"/>
              <a:t>, but for now, I just want you to </a:t>
            </a:r>
            <a:r>
              <a:rPr lang="en-GB" dirty="0" err="1"/>
              <a:t>consier</a:t>
            </a:r>
            <a:r>
              <a:rPr lang="en-GB" dirty="0"/>
              <a:t> Employment Relations from these very broad perspectives and keep your eyes and ears open for developments in these areas at 1. an international level, 2. a national level, and 3 within your organisation.</a:t>
            </a:r>
          </a:p>
          <a:p>
            <a:endParaRPr lang="en-GB" dirty="0"/>
          </a:p>
          <a:p>
            <a:r>
              <a:rPr lang="en-GB" dirty="0"/>
              <a:t>In terms of your assignment, you need to be able to talk about your organisation in these employment relations terms – is it pluralist/unitarist/</a:t>
            </a:r>
            <a:r>
              <a:rPr lang="en-GB" dirty="0" err="1"/>
              <a:t>radicalist</a:t>
            </a:r>
            <a:r>
              <a:rPr lang="en-GB" dirty="0"/>
              <a:t>?  You need to be able to underpin the employment relations climate at your organisation by explaining mega trends and macro factors that shape your organisation.  You need to be able to critically evaluate how this impacts on the engagement of the workforce at your organisation. </a:t>
            </a:r>
          </a:p>
        </p:txBody>
      </p:sp>
      <p:sp>
        <p:nvSpPr>
          <p:cNvPr id="4" name="Slide Number Placeholder 3"/>
          <p:cNvSpPr>
            <a:spLocks noGrp="1"/>
          </p:cNvSpPr>
          <p:nvPr>
            <p:ph type="sldNum" sz="quarter" idx="5"/>
          </p:nvPr>
        </p:nvSpPr>
        <p:spPr/>
        <p:txBody>
          <a:bodyPr/>
          <a:lstStyle/>
          <a:p>
            <a:fld id="{F4B9E6EF-8E04-43AF-B087-9D16E2B8925E}" type="slidenum">
              <a:rPr lang="en-GB" smtClean="0"/>
              <a:t>19</a:t>
            </a:fld>
            <a:endParaRPr lang="en-GB"/>
          </a:p>
        </p:txBody>
      </p:sp>
    </p:spTree>
    <p:extLst>
      <p:ext uri="{BB962C8B-B14F-4D97-AF65-F5344CB8AC3E}">
        <p14:creationId xmlns:p14="http://schemas.microsoft.com/office/powerpoint/2010/main" val="117454674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dirty="0"/>
              <a:t>Work your way through the material I have signposted you to on Moodle.</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Then you can move on to </a:t>
            </a:r>
            <a:r>
              <a:rPr lang="en-GB" dirty="0" err="1"/>
              <a:t>Powerpoint</a:t>
            </a:r>
            <a:r>
              <a:rPr lang="en-GB" dirty="0"/>
              <a:t> Chapter 3 also under block one on Moodle.</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Make a note of any questions or queries you have so we can discuss this in our next tutorial.  I look forward to seeing you then.</a:t>
            </a:r>
          </a:p>
        </p:txBody>
      </p:sp>
      <p:sp>
        <p:nvSpPr>
          <p:cNvPr id="4" name="Slide Number Placeholder 3"/>
          <p:cNvSpPr>
            <a:spLocks noGrp="1"/>
          </p:cNvSpPr>
          <p:nvPr>
            <p:ph type="sldNum" sz="quarter" idx="5"/>
          </p:nvPr>
        </p:nvSpPr>
        <p:spPr/>
        <p:txBody>
          <a:bodyPr/>
          <a:lstStyle/>
          <a:p>
            <a:fld id="{F4B9E6EF-8E04-43AF-B087-9D16E2B8925E}" type="slidenum">
              <a:rPr lang="en-GB" smtClean="0"/>
              <a:t>20</a:t>
            </a:fld>
            <a:endParaRPr lang="en-GB"/>
          </a:p>
        </p:txBody>
      </p:sp>
    </p:spTree>
    <p:extLst>
      <p:ext uri="{BB962C8B-B14F-4D97-AF65-F5344CB8AC3E}">
        <p14:creationId xmlns:p14="http://schemas.microsoft.com/office/powerpoint/2010/main" val="39751859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4B9E6EF-8E04-43AF-B087-9D16E2B8925E}" type="slidenum">
              <a:rPr lang="en-GB" smtClean="0"/>
              <a:t>21</a:t>
            </a:fld>
            <a:endParaRPr lang="en-GB"/>
          </a:p>
        </p:txBody>
      </p:sp>
    </p:spTree>
    <p:extLst>
      <p:ext uri="{BB962C8B-B14F-4D97-AF65-F5344CB8AC3E}">
        <p14:creationId xmlns:p14="http://schemas.microsoft.com/office/powerpoint/2010/main" val="411965509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4B9E6EF-8E04-43AF-B087-9D16E2B8925E}" type="slidenum">
              <a:rPr lang="en-GB" smtClean="0"/>
              <a:t>22</a:t>
            </a:fld>
            <a:endParaRPr lang="en-GB"/>
          </a:p>
        </p:txBody>
      </p:sp>
    </p:spTree>
    <p:extLst>
      <p:ext uri="{BB962C8B-B14F-4D97-AF65-F5344CB8AC3E}">
        <p14:creationId xmlns:p14="http://schemas.microsoft.com/office/powerpoint/2010/main" val="137353406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CIPD Title Slide with logo">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 y="-14401"/>
            <a:ext cx="9144001" cy="6858001"/>
          </a:xfrm>
          <a:prstGeom prst="rect">
            <a:avLst/>
          </a:prstGeom>
        </p:spPr>
      </p:pic>
      <p:sp>
        <p:nvSpPr>
          <p:cNvPr id="2" name="Title 1"/>
          <p:cNvSpPr>
            <a:spLocks noGrp="1"/>
          </p:cNvSpPr>
          <p:nvPr>
            <p:ph type="ctrTitle"/>
          </p:nvPr>
        </p:nvSpPr>
        <p:spPr>
          <a:xfrm>
            <a:off x="685800" y="1122363"/>
            <a:ext cx="7772400" cy="2387600"/>
          </a:xfrm>
        </p:spPr>
        <p:txBody>
          <a:bodyPr anchor="b"/>
          <a:lstStyle>
            <a:lvl1pPr algn="ctr">
              <a:defRPr sz="6000">
                <a:solidFill>
                  <a:schemeClr val="bg1"/>
                </a:solidFill>
              </a:defRPr>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chemeClr val="bg1"/>
                </a:solidFill>
              </a:defRPr>
            </a:lvl1pPr>
          </a:lstStyle>
          <a:p>
            <a:fld id="{111C1156-9F48-442B-9650-93B414C8510A}" type="datetimeFigureOut">
              <a:rPr lang="en-GB" smtClean="0"/>
              <a:pPr/>
              <a:t>12/09/2020</a:t>
            </a:fld>
            <a:endParaRPr lang="en-GB"/>
          </a:p>
        </p:txBody>
      </p:sp>
      <p:sp>
        <p:nvSpPr>
          <p:cNvPr id="5" name="Footer Placeholder 4"/>
          <p:cNvSpPr>
            <a:spLocks noGrp="1"/>
          </p:cNvSpPr>
          <p:nvPr>
            <p:ph type="ftr" sz="quarter" idx="11"/>
          </p:nvPr>
        </p:nvSpPr>
        <p:spPr/>
        <p:txBody>
          <a:bodyPr/>
          <a:lstStyle>
            <a:lvl1pPr>
              <a:defRPr>
                <a:solidFill>
                  <a:schemeClr val="bg1"/>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bg1"/>
                </a:solidFill>
              </a:defRPr>
            </a:lvl1pPr>
          </a:lstStyle>
          <a:p>
            <a:fld id="{56D0D72C-7A67-4C52-B3B9-1710A04F6D2A}" type="slidenum">
              <a:rPr lang="en-GB" smtClean="0"/>
              <a:pPr/>
              <a:t>‹#›</a:t>
            </a:fld>
            <a:endParaRPr lang="en-GB"/>
          </a:p>
        </p:txBody>
      </p:sp>
      <p:pic>
        <p:nvPicPr>
          <p:cNvPr id="8" name="Picture 7"/>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7465393" y="494063"/>
            <a:ext cx="1422302" cy="809137"/>
          </a:xfrm>
          <a:prstGeom prst="rect">
            <a:avLst/>
          </a:prstGeom>
        </p:spPr>
      </p:pic>
    </p:spTree>
    <p:extLst>
      <p:ext uri="{BB962C8B-B14F-4D97-AF65-F5344CB8AC3E}">
        <p14:creationId xmlns:p14="http://schemas.microsoft.com/office/powerpoint/2010/main" val="2669382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lternate section break or opening slide">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111C1156-9F48-442B-9650-93B414C8510A}" type="datetimeFigureOut">
              <a:rPr lang="en-GB" smtClean="0"/>
              <a:pPr/>
              <a:t>12/09/2020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D0D72C-7A67-4C52-B3B9-1710A04F6D2A}" type="slidenum">
              <a:rPr lang="en-GB" smtClean="0"/>
              <a:pPr/>
              <a:t>‹#›</a:t>
            </a:fld>
            <a:endParaRPr lang="en-GB"/>
          </a:p>
        </p:txBody>
      </p:sp>
      <p:pic>
        <p:nvPicPr>
          <p:cNvPr id="6" name="Picture 5"/>
          <p:cNvPicPr>
            <a:picLocks noChangeAspect="1"/>
          </p:cNvPicPr>
          <p:nvPr userDrawn="1"/>
        </p:nvPicPr>
        <p:blipFill rotWithShape="1">
          <a:blip r:embed="rId2" cstate="print">
            <a:extLst>
              <a:ext uri="{28A0092B-C50C-407E-A947-70E740481C1C}">
                <a14:useLocalDpi xmlns:a14="http://schemas.microsoft.com/office/drawing/2010/main" val="0"/>
              </a:ext>
            </a:extLst>
          </a:blip>
          <a:srcRect l="11349" r="-26553"/>
          <a:stretch/>
        </p:blipFill>
        <p:spPr>
          <a:xfrm>
            <a:off x="-5806" y="-1526"/>
            <a:ext cx="12092445" cy="6992874"/>
          </a:xfrm>
          <a:prstGeom prst="rect">
            <a:avLst/>
          </a:prstGeom>
        </p:spPr>
      </p:pic>
      <p:pic>
        <p:nvPicPr>
          <p:cNvPr id="8" name="Picture 7"/>
          <p:cNvPicPr>
            <a:picLocks noChangeAspect="1"/>
          </p:cNvPicPr>
          <p:nvPr userDrawn="1"/>
        </p:nvPicPr>
        <p:blipFill>
          <a:blip r:embed="rId3" cstate="print"/>
          <a:stretch>
            <a:fillRect/>
          </a:stretch>
        </p:blipFill>
        <p:spPr>
          <a:xfrm>
            <a:off x="7293171" y="493200"/>
            <a:ext cx="1441850" cy="824612"/>
          </a:xfrm>
          <a:prstGeom prst="rect">
            <a:avLst/>
          </a:prstGeom>
        </p:spPr>
      </p:pic>
      <p:sp>
        <p:nvSpPr>
          <p:cNvPr id="10" name="TextBox 9"/>
          <p:cNvSpPr txBox="1">
            <a:spLocks noChangeAspect="1"/>
          </p:cNvSpPr>
          <p:nvPr userDrawn="1"/>
        </p:nvSpPr>
        <p:spPr>
          <a:xfrm>
            <a:off x="-1" y="1524002"/>
            <a:ext cx="4564743" cy="2663369"/>
          </a:xfrm>
          <a:prstGeom prst="rect">
            <a:avLst/>
          </a:prstGeom>
          <a:solidFill>
            <a:srgbClr val="58595B">
              <a:alpha val="81000"/>
            </a:srgbClr>
          </a:solidFill>
        </p:spPr>
        <p:txBody>
          <a:bodyPr wrap="square" rtlCol="0">
            <a:normAutofit/>
          </a:bodyPr>
          <a:lstStyle/>
          <a:p>
            <a:endParaRPr lang="en-US" sz="2800" baseline="0" dirty="0">
              <a:solidFill>
                <a:schemeClr val="bg1"/>
              </a:solidFill>
            </a:endParaRPr>
          </a:p>
        </p:txBody>
      </p:sp>
      <p:sp>
        <p:nvSpPr>
          <p:cNvPr id="11" name="Title 1"/>
          <p:cNvSpPr>
            <a:spLocks noGrp="1"/>
          </p:cNvSpPr>
          <p:nvPr>
            <p:ph type="title"/>
          </p:nvPr>
        </p:nvSpPr>
        <p:spPr>
          <a:xfrm>
            <a:off x="159196" y="1761558"/>
            <a:ext cx="4184204" cy="2299453"/>
          </a:xfrm>
        </p:spPr>
        <p:txBody>
          <a:bodyPr anchor="ctr" anchorCtr="0"/>
          <a:lstStyle>
            <a:lvl1pPr>
              <a:defRPr sz="3200">
                <a:solidFill>
                  <a:schemeClr val="bg1"/>
                </a:solidFill>
              </a:defRPr>
            </a:lvl1pPr>
          </a:lstStyle>
          <a:p>
            <a:r>
              <a:rPr lang="en-US" dirty="0"/>
              <a:t>Click to edit Master title style</a:t>
            </a:r>
          </a:p>
        </p:txBody>
      </p:sp>
    </p:spTree>
    <p:extLst>
      <p:ext uri="{BB962C8B-B14F-4D97-AF65-F5344CB8AC3E}">
        <p14:creationId xmlns:p14="http://schemas.microsoft.com/office/powerpoint/2010/main" val="30410133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8650" y="1"/>
            <a:ext cx="7886700" cy="1231200"/>
          </a:xfrm>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12/09/2020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8549235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_WhiteDottedPatter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12/09/2020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1803413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rgbClr val="58595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1C1156-9F48-442B-9650-93B414C8510A}" type="datetimeFigureOut">
              <a:rPr lang="en-GB" smtClean="0"/>
              <a:t>12/09/2020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5306788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_Whi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1C1156-9F48-442B-9650-93B414C8510A}" type="datetimeFigureOut">
              <a:rPr lang="en-GB" smtClean="0"/>
              <a:t>12/09/2020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4155750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dirty="0"/>
              <a:t>Click to edit Master title style</a:t>
            </a:r>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1C1156-9F48-442B-9650-93B414C8510A}" type="datetimeFigureOut">
              <a:rPr lang="en-GB" smtClean="0"/>
              <a:t>12/09/2020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40379057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_Whi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11C1156-9F48-442B-9650-93B414C8510A}" type="datetimeFigureOut">
              <a:rPr lang="en-GB" smtClean="0"/>
              <a:t>12/09/2020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5410878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Blank_Whi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12/09/2020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40640364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Picture_Whi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12/09/2020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628650" y="856801"/>
            <a:ext cx="7967663" cy="5270950"/>
          </a:xfrm>
        </p:spPr>
        <p:txBody>
          <a:bodyPr/>
          <a:lstStyle/>
          <a:p>
            <a:endParaRPr lang="en-GB"/>
          </a:p>
        </p:txBody>
      </p:sp>
    </p:spTree>
    <p:extLst>
      <p:ext uri="{BB962C8B-B14F-4D97-AF65-F5344CB8AC3E}">
        <p14:creationId xmlns:p14="http://schemas.microsoft.com/office/powerpoint/2010/main" val="32954578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wo Pictures_Whi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12/09/2020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273600" y="547688"/>
            <a:ext cx="4306338" cy="5600700"/>
          </a:xfrm>
        </p:spPr>
        <p:txBody>
          <a:bodyPr/>
          <a:lstStyle/>
          <a:p>
            <a:endParaRPr lang="en-GB"/>
          </a:p>
        </p:txBody>
      </p:sp>
      <p:sp>
        <p:nvSpPr>
          <p:cNvPr id="8" name="Picture Placeholder 7"/>
          <p:cNvSpPr>
            <a:spLocks noGrp="1"/>
          </p:cNvSpPr>
          <p:nvPr>
            <p:ph type="pic" sz="quarter" idx="14"/>
          </p:nvPr>
        </p:nvSpPr>
        <p:spPr>
          <a:xfrm>
            <a:off x="4651375" y="539750"/>
            <a:ext cx="4233863" cy="5608638"/>
          </a:xfrm>
        </p:spPr>
        <p:txBody>
          <a:bodyPr/>
          <a:lstStyle/>
          <a:p>
            <a:endParaRPr lang="en-GB"/>
          </a:p>
        </p:txBody>
      </p:sp>
    </p:spTree>
    <p:extLst>
      <p:ext uri="{BB962C8B-B14F-4D97-AF65-F5344CB8AC3E}">
        <p14:creationId xmlns:p14="http://schemas.microsoft.com/office/powerpoint/2010/main" val="23249021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12/09/2020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8135787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12/09/2020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5250359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_Whi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12/09/2020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7297690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_WhiteDottedPatter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12/09/2020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41958133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CIPD End Slide with logo">
    <p:spTree>
      <p:nvGrpSpPr>
        <p:cNvPr id="1" name=""/>
        <p:cNvGrpSpPr/>
        <p:nvPr/>
      </p:nvGrpSpPr>
      <p:grpSpPr>
        <a:xfrm>
          <a:off x="0" y="0"/>
          <a:ext cx="0" cy="0"/>
          <a:chOff x="0" y="0"/>
          <a:chExt cx="0" cy="0"/>
        </a:xfrm>
      </p:grpSpPr>
      <p:pic>
        <p:nvPicPr>
          <p:cNvPr id="5" name="Picture 4"/>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 y="-14401"/>
            <a:ext cx="9144001" cy="6858001"/>
          </a:xfrm>
          <a:prstGeom prst="rect">
            <a:avLst/>
          </a:prstGeom>
        </p:spPr>
      </p:pic>
      <p:pic>
        <p:nvPicPr>
          <p:cNvPr id="6" name="Picture 5"/>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7465393" y="494063"/>
            <a:ext cx="1422302" cy="809137"/>
          </a:xfrm>
          <a:prstGeom prst="rect">
            <a:avLst/>
          </a:prstGeom>
        </p:spPr>
      </p:pic>
      <p:sp>
        <p:nvSpPr>
          <p:cNvPr id="2" name="Date Placeholder 1"/>
          <p:cNvSpPr>
            <a:spLocks noGrp="1"/>
          </p:cNvSpPr>
          <p:nvPr>
            <p:ph type="dt" sz="half" idx="10"/>
          </p:nvPr>
        </p:nvSpPr>
        <p:spPr/>
        <p:txBody>
          <a:bodyPr/>
          <a:lstStyle>
            <a:lvl1pPr>
              <a:defRPr>
                <a:solidFill>
                  <a:schemeClr val="bg1"/>
                </a:solidFill>
              </a:defRPr>
            </a:lvl1pPr>
          </a:lstStyle>
          <a:p>
            <a:fld id="{111C1156-9F48-442B-9650-93B414C8510A}" type="datetimeFigureOut">
              <a:rPr lang="en-GB" smtClean="0"/>
              <a:pPr/>
              <a:t>12/09/2020</a:t>
            </a:fld>
            <a:endParaRPr lang="en-GB"/>
          </a:p>
        </p:txBody>
      </p:sp>
      <p:sp>
        <p:nvSpPr>
          <p:cNvPr id="3" name="Footer Placeholder 2"/>
          <p:cNvSpPr>
            <a:spLocks noGrp="1"/>
          </p:cNvSpPr>
          <p:nvPr>
            <p:ph type="ftr" sz="quarter" idx="11"/>
          </p:nvPr>
        </p:nvSpPr>
        <p:spPr/>
        <p:txBody>
          <a:bodyPr/>
          <a:lstStyle>
            <a:lvl1pPr>
              <a:defRPr>
                <a:solidFill>
                  <a:schemeClr val="bg1"/>
                </a:solidFill>
              </a:defRPr>
            </a:lvl1pPr>
          </a:lstStyle>
          <a:p>
            <a:endParaRPr lang="en-GB"/>
          </a:p>
        </p:txBody>
      </p:sp>
      <p:sp>
        <p:nvSpPr>
          <p:cNvPr id="4" name="Slide Number Placeholder 3"/>
          <p:cNvSpPr>
            <a:spLocks noGrp="1"/>
          </p:cNvSpPr>
          <p:nvPr>
            <p:ph type="sldNum" sz="quarter" idx="12"/>
          </p:nvPr>
        </p:nvSpPr>
        <p:spPr/>
        <p:txBody>
          <a:bodyPr/>
          <a:lstStyle>
            <a:lvl1pPr>
              <a:defRPr>
                <a:solidFill>
                  <a:schemeClr val="bg1"/>
                </a:solidFill>
              </a:defRPr>
            </a:lvl1pPr>
          </a:lstStyle>
          <a:p>
            <a:fld id="{56D0D72C-7A67-4C52-B3B9-1710A04F6D2A}" type="slidenum">
              <a:rPr lang="en-GB" smtClean="0"/>
              <a:pPr/>
              <a:t>‹#›</a:t>
            </a:fld>
            <a:endParaRPr lang="en-GB"/>
          </a:p>
        </p:txBody>
      </p:sp>
    </p:spTree>
    <p:extLst>
      <p:ext uri="{BB962C8B-B14F-4D97-AF65-F5344CB8AC3E}">
        <p14:creationId xmlns:p14="http://schemas.microsoft.com/office/powerpoint/2010/main" val="36532939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_PurpleDottedPatter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12/09/2020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426770939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_Purpl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12/09/2020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09093511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_Purpl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rgbClr val="58595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1C1156-9F48-442B-9650-93B414C8510A}" type="datetimeFigureOut">
              <a:rPr lang="en-GB" smtClean="0"/>
              <a:t>12/09/2020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137918576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_Purpl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1C1156-9F48-442B-9650-93B414C8510A}" type="datetimeFigureOut">
              <a:rPr lang="en-GB" smtClean="0"/>
              <a:t>12/09/2020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27232010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_Purpl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1C1156-9F48-442B-9650-93B414C8510A}" type="datetimeFigureOut">
              <a:rPr lang="en-GB" smtClean="0"/>
              <a:t>12/09/2020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62171783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_Purpl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11C1156-9F48-442B-9650-93B414C8510A}" type="datetimeFigureOut">
              <a:rPr lang="en-GB" smtClean="0"/>
              <a:t>12/09/2020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115841899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_Purpl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12/09/2020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44089571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Picture_Purpl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12/09/2020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628650" y="856801"/>
            <a:ext cx="7967663" cy="5270950"/>
          </a:xfrm>
        </p:spPr>
        <p:txBody>
          <a:bodyPr/>
          <a:lstStyle/>
          <a:p>
            <a:endParaRPr lang="en-GB"/>
          </a:p>
        </p:txBody>
      </p:sp>
    </p:spTree>
    <p:extLst>
      <p:ext uri="{BB962C8B-B14F-4D97-AF65-F5344CB8AC3E}">
        <p14:creationId xmlns:p14="http://schemas.microsoft.com/office/powerpoint/2010/main" val="383663007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wo Pictures_Purpl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12/09/2020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273600" y="547688"/>
            <a:ext cx="4306338" cy="5600700"/>
          </a:xfrm>
        </p:spPr>
        <p:txBody>
          <a:bodyPr/>
          <a:lstStyle/>
          <a:p>
            <a:endParaRPr lang="en-GB"/>
          </a:p>
        </p:txBody>
      </p:sp>
      <p:sp>
        <p:nvSpPr>
          <p:cNvPr id="8" name="Picture Placeholder 7"/>
          <p:cNvSpPr>
            <a:spLocks noGrp="1"/>
          </p:cNvSpPr>
          <p:nvPr>
            <p:ph type="pic" sz="quarter" idx="14"/>
          </p:nvPr>
        </p:nvSpPr>
        <p:spPr>
          <a:xfrm>
            <a:off x="4651375" y="539750"/>
            <a:ext cx="4233863" cy="5608638"/>
          </a:xfrm>
        </p:spPr>
        <p:txBody>
          <a:bodyPr/>
          <a:lstStyle/>
          <a:p>
            <a:endParaRPr lang="en-GB"/>
          </a:p>
        </p:txBody>
      </p:sp>
    </p:spTree>
    <p:extLst>
      <p:ext uri="{BB962C8B-B14F-4D97-AF65-F5344CB8AC3E}">
        <p14:creationId xmlns:p14="http://schemas.microsoft.com/office/powerpoint/2010/main" val="111361284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Tx" preserve="1">
  <p:cSld name="Content with Caption_Purpl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12/09/2020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160144209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picTx" preserve="1">
  <p:cSld name="Picture with Caption_Purpl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12/09/2020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69985249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x" preserve="1">
  <p:cSld name="Title and Vertical Text_Purpl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12/09/2020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23204731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vertTitleAndTx" preserve="1">
  <p:cSld name="Vertical Title and Text_PurpleDottedPatter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12/09/2020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6757297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 preserve="1">
  <p:cSld name="Title Slide_SlateDottedPatter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12/09/2020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44332381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 preserve="1">
  <p:cSld name="Title and Content_Sla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12/09/2020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01776593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secHead" preserve="1">
  <p:cSld name="Section Header_Sla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rgbClr val="58595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1C1156-9F48-442B-9650-93B414C8510A}" type="datetimeFigureOut">
              <a:rPr lang="en-GB" smtClean="0"/>
              <a:t>12/09/2020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26478433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Obj" preserve="1">
  <p:cSld name="Two Content_Sla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1C1156-9F48-442B-9650-93B414C8510A}" type="datetimeFigureOut">
              <a:rPr lang="en-GB" smtClean="0"/>
              <a:t>12/09/2020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58689073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TxTwoObj" preserve="1">
  <p:cSld name="Comparison_Sla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1C1156-9F48-442B-9650-93B414C8510A}" type="datetimeFigureOut">
              <a:rPr lang="en-GB" smtClean="0"/>
              <a:t>12/09/2020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61092542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Only" preserve="1">
  <p:cSld name="Title Only_Sla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11C1156-9F48-442B-9650-93B414C8510A}" type="datetimeFigureOut">
              <a:rPr lang="en-GB" smtClean="0"/>
              <a:t>12/09/2020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55644637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Blank_Sla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12/09/2020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68796171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Picture_Sla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12/09/2020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628650" y="856801"/>
            <a:ext cx="7967663" cy="5270950"/>
          </a:xfrm>
        </p:spPr>
        <p:txBody>
          <a:bodyPr/>
          <a:lstStyle/>
          <a:p>
            <a:endParaRPr lang="en-GB"/>
          </a:p>
        </p:txBody>
      </p:sp>
    </p:spTree>
    <p:extLst>
      <p:ext uri="{BB962C8B-B14F-4D97-AF65-F5344CB8AC3E}">
        <p14:creationId xmlns:p14="http://schemas.microsoft.com/office/powerpoint/2010/main" val="311276499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Two Pictures_Sla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12/09/2020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273600" y="547688"/>
            <a:ext cx="4306338" cy="5600700"/>
          </a:xfrm>
        </p:spPr>
        <p:txBody>
          <a:bodyPr/>
          <a:lstStyle/>
          <a:p>
            <a:endParaRPr lang="en-GB"/>
          </a:p>
        </p:txBody>
      </p:sp>
      <p:sp>
        <p:nvSpPr>
          <p:cNvPr id="8" name="Picture Placeholder 7"/>
          <p:cNvSpPr>
            <a:spLocks noGrp="1"/>
          </p:cNvSpPr>
          <p:nvPr>
            <p:ph type="pic" sz="quarter" idx="14"/>
          </p:nvPr>
        </p:nvSpPr>
        <p:spPr>
          <a:xfrm>
            <a:off x="4651375" y="539750"/>
            <a:ext cx="4233863" cy="5608638"/>
          </a:xfrm>
        </p:spPr>
        <p:txBody>
          <a:bodyPr/>
          <a:lstStyle/>
          <a:p>
            <a:endParaRPr lang="en-GB"/>
          </a:p>
        </p:txBody>
      </p:sp>
    </p:spTree>
    <p:extLst>
      <p:ext uri="{BB962C8B-B14F-4D97-AF65-F5344CB8AC3E}">
        <p14:creationId xmlns:p14="http://schemas.microsoft.com/office/powerpoint/2010/main" val="247001430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Tx" preserve="1">
  <p:cSld name="Content with Caption_Sla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12/09/2020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43724126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picTx" preserve="1">
  <p:cSld name="Picture with Caption_Sla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12/09/2020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1380593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vertTx" preserve="1">
  <p:cSld name="Title and Vertical Text_Sla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12/09/2020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22128652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vertTitleAndTx" preserve="1">
  <p:cSld name="Vertical Title and Text_SlateDottedPatter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12/09/2020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65003135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 preserve="1">
  <p:cSld name="Title Slide_WhitePlai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12/09/2020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486650" y="331480"/>
            <a:ext cx="1422000" cy="483215"/>
          </a:xfrm>
          <a:prstGeom prst="rect">
            <a:avLst/>
          </a:prstGeom>
        </p:spPr>
      </p:pic>
    </p:spTree>
    <p:extLst>
      <p:ext uri="{BB962C8B-B14F-4D97-AF65-F5344CB8AC3E}">
        <p14:creationId xmlns:p14="http://schemas.microsoft.com/office/powerpoint/2010/main" val="92372506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 preserve="1">
  <p:cSld name="Title and Content_White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12/09/2020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16358196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secHead" preserve="1">
  <p:cSld name="Section Header_WhitePlain">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rgbClr val="58595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1C1156-9F48-442B-9650-93B414C8510A}" type="datetimeFigureOut">
              <a:rPr lang="en-GB" smtClean="0"/>
              <a:t>12/09/2020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486650" y="331480"/>
            <a:ext cx="1422000" cy="483215"/>
          </a:xfrm>
          <a:prstGeom prst="rect">
            <a:avLst/>
          </a:prstGeom>
        </p:spPr>
      </p:pic>
    </p:spTree>
    <p:extLst>
      <p:ext uri="{BB962C8B-B14F-4D97-AF65-F5344CB8AC3E}">
        <p14:creationId xmlns:p14="http://schemas.microsoft.com/office/powerpoint/2010/main" val="44935178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Obj" preserve="1">
  <p:cSld name="Two Content_White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1C1156-9F48-442B-9650-93B414C8510A}" type="datetimeFigureOut">
              <a:rPr lang="en-GB" smtClean="0"/>
              <a:t>12/09/2020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76981003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woTxTwoObj" preserve="1">
  <p:cSld name="Comparison_WhitePlai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1C1156-9F48-442B-9650-93B414C8510A}" type="datetimeFigureOut">
              <a:rPr lang="en-GB" smtClean="0"/>
              <a:t>12/09/2020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54966305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Only" preserve="1">
  <p:cSld name="Title Only_White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11C1156-9F48-442B-9650-93B414C8510A}" type="datetimeFigureOut">
              <a:rPr lang="en-GB" smtClean="0"/>
              <a:t>12/09/2020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56030692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reserve="1">
  <p:cSld name="Blank_WhitePlai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12/09/2020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94030200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Picture_WhitePlai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12/09/2020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628650" y="856801"/>
            <a:ext cx="7967663" cy="5270950"/>
          </a:xfrm>
        </p:spPr>
        <p:txBody>
          <a:bodyPr/>
          <a:lstStyle/>
          <a:p>
            <a:endParaRPr lang="en-GB"/>
          </a:p>
        </p:txBody>
      </p:sp>
    </p:spTree>
    <p:extLst>
      <p:ext uri="{BB962C8B-B14F-4D97-AF65-F5344CB8AC3E}">
        <p14:creationId xmlns:p14="http://schemas.microsoft.com/office/powerpoint/2010/main" val="395154095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Two Pictues_WhitePlai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12/09/2020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273600" y="547688"/>
            <a:ext cx="4306338" cy="5600700"/>
          </a:xfrm>
        </p:spPr>
        <p:txBody>
          <a:bodyPr/>
          <a:lstStyle/>
          <a:p>
            <a:endParaRPr lang="en-GB"/>
          </a:p>
        </p:txBody>
      </p:sp>
      <p:sp>
        <p:nvSpPr>
          <p:cNvPr id="8" name="Picture Placeholder 7"/>
          <p:cNvSpPr>
            <a:spLocks noGrp="1"/>
          </p:cNvSpPr>
          <p:nvPr>
            <p:ph type="pic" sz="quarter" idx="14"/>
          </p:nvPr>
        </p:nvSpPr>
        <p:spPr>
          <a:xfrm>
            <a:off x="4651375" y="539750"/>
            <a:ext cx="4233863" cy="5608638"/>
          </a:xfrm>
        </p:spPr>
        <p:txBody>
          <a:bodyPr/>
          <a:lstStyle/>
          <a:p>
            <a:endParaRPr lang="en-GB"/>
          </a:p>
        </p:txBody>
      </p:sp>
    </p:spTree>
    <p:extLst>
      <p:ext uri="{BB962C8B-B14F-4D97-AF65-F5344CB8AC3E}">
        <p14:creationId xmlns:p14="http://schemas.microsoft.com/office/powerpoint/2010/main" val="82824519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_WhitePlai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12/09/2020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062530980"/>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_WhitePlai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12/09/2020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806162192"/>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_White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12/09/2020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189918231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_WhitePlai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12/09/2020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10035811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slideLayout" Target="../slideLayouts/slideLayout29.xml"/><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slideLayout" Target="../slideLayouts/slideLayout28.xml"/><Relationship Id="rId2" Type="http://schemas.openxmlformats.org/officeDocument/2006/relationships/slideLayout" Target="../slideLayouts/slideLayout18.xml"/><Relationship Id="rId16" Type="http://schemas.openxmlformats.org/officeDocument/2006/relationships/image" Target="../media/image2.png"/><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5" Type="http://schemas.openxmlformats.org/officeDocument/2006/relationships/image" Target="../media/image7.png"/><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 Id="rId1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7.xml"/><Relationship Id="rId13" Type="http://schemas.openxmlformats.org/officeDocument/2006/relationships/slideLayout" Target="../slideLayouts/slideLayout42.xml"/><Relationship Id="rId3" Type="http://schemas.openxmlformats.org/officeDocument/2006/relationships/slideLayout" Target="../slideLayouts/slideLayout32.xml"/><Relationship Id="rId7" Type="http://schemas.openxmlformats.org/officeDocument/2006/relationships/slideLayout" Target="../slideLayouts/slideLayout36.xml"/><Relationship Id="rId12" Type="http://schemas.openxmlformats.org/officeDocument/2006/relationships/slideLayout" Target="../slideLayouts/slideLayout41.xml"/><Relationship Id="rId2" Type="http://schemas.openxmlformats.org/officeDocument/2006/relationships/slideLayout" Target="../slideLayouts/slideLayout31.xml"/><Relationship Id="rId16" Type="http://schemas.openxmlformats.org/officeDocument/2006/relationships/image" Target="../media/image2.png"/><Relationship Id="rId1" Type="http://schemas.openxmlformats.org/officeDocument/2006/relationships/slideLayout" Target="../slideLayouts/slideLayout30.xml"/><Relationship Id="rId6" Type="http://schemas.openxmlformats.org/officeDocument/2006/relationships/slideLayout" Target="../slideLayouts/slideLayout35.xml"/><Relationship Id="rId11" Type="http://schemas.openxmlformats.org/officeDocument/2006/relationships/slideLayout" Target="../slideLayouts/slideLayout40.xml"/><Relationship Id="rId5" Type="http://schemas.openxmlformats.org/officeDocument/2006/relationships/slideLayout" Target="../slideLayouts/slideLayout34.xml"/><Relationship Id="rId15" Type="http://schemas.openxmlformats.org/officeDocument/2006/relationships/image" Target="../media/image7.png"/><Relationship Id="rId10" Type="http://schemas.openxmlformats.org/officeDocument/2006/relationships/slideLayout" Target="../slideLayouts/slideLayout39.xml"/><Relationship Id="rId4" Type="http://schemas.openxmlformats.org/officeDocument/2006/relationships/slideLayout" Target="../slideLayouts/slideLayout33.xml"/><Relationship Id="rId9" Type="http://schemas.openxmlformats.org/officeDocument/2006/relationships/slideLayout" Target="../slideLayouts/slideLayout38.xml"/><Relationship Id="rId1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50.xml"/><Relationship Id="rId13" Type="http://schemas.openxmlformats.org/officeDocument/2006/relationships/slideLayout" Target="../slideLayouts/slideLayout55.xml"/><Relationship Id="rId3" Type="http://schemas.openxmlformats.org/officeDocument/2006/relationships/slideLayout" Target="../slideLayouts/slideLayout45.xml"/><Relationship Id="rId7" Type="http://schemas.openxmlformats.org/officeDocument/2006/relationships/slideLayout" Target="../slideLayouts/slideLayout49.xml"/><Relationship Id="rId12" Type="http://schemas.openxmlformats.org/officeDocument/2006/relationships/slideLayout" Target="../slideLayouts/slideLayout54.xml"/><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slideLayout" Target="../slideLayouts/slideLayout48.xml"/><Relationship Id="rId11" Type="http://schemas.openxmlformats.org/officeDocument/2006/relationships/slideLayout" Target="../slideLayouts/slideLayout53.xml"/><Relationship Id="rId5" Type="http://schemas.openxmlformats.org/officeDocument/2006/relationships/slideLayout" Target="../slideLayouts/slideLayout47.xml"/><Relationship Id="rId10" Type="http://schemas.openxmlformats.org/officeDocument/2006/relationships/slideLayout" Target="../slideLayouts/slideLayout52.xml"/><Relationship Id="rId4" Type="http://schemas.openxmlformats.org/officeDocument/2006/relationships/slideLayout" Target="../slideLayouts/slideLayout46.xml"/><Relationship Id="rId9" Type="http://schemas.openxmlformats.org/officeDocument/2006/relationships/slideLayout" Target="../slideLayouts/slideLayout51.xml"/><Relationship Id="rId14" Type="http://schemas.openxmlformats.org/officeDocument/2006/relationships/theme" Target="../theme/theme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1"/>
            <a:ext cx="7886700" cy="12312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321624"/>
            <a:ext cx="7886700" cy="489917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rgbClr val="58595B"/>
                </a:solidFill>
                <a:latin typeface="Arial" panose="020B0604020202020204" pitchFamily="34" charset="0"/>
                <a:cs typeface="Arial" panose="020B0604020202020204" pitchFamily="34" charset="0"/>
              </a:defRPr>
            </a:lvl1pPr>
          </a:lstStyle>
          <a:p>
            <a:fld id="{111C1156-9F48-442B-9650-93B414C8510A}" type="datetimeFigureOut">
              <a:rPr lang="en-GB" smtClean="0"/>
              <a:pPr/>
              <a:t>12/09/2020</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rgbClr val="58595B"/>
                </a:solidFill>
                <a:latin typeface="Arial" panose="020B0604020202020204" pitchFamily="34" charset="0"/>
                <a:cs typeface="Arial" panose="020B0604020202020204" pitchFamily="34" charset="0"/>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rgbClr val="58595B"/>
                </a:solidFill>
                <a:latin typeface="Arial" panose="020B0604020202020204" pitchFamily="34" charset="0"/>
                <a:cs typeface="Arial" panose="020B0604020202020204" pitchFamily="34" charset="0"/>
              </a:defRPr>
            </a:lvl1pPr>
          </a:lstStyle>
          <a:p>
            <a:fld id="{56D0D72C-7A67-4C52-B3B9-1710A04F6D2A}" type="slidenum">
              <a:rPr lang="en-GB" smtClean="0"/>
              <a:pPr/>
              <a:t>‹#›</a:t>
            </a:fld>
            <a:endParaRPr lang="en-GB"/>
          </a:p>
        </p:txBody>
      </p:sp>
      <p:pic>
        <p:nvPicPr>
          <p:cNvPr id="8" name="Picture 7"/>
          <p:cNvPicPr>
            <a:picLocks noChangeAspect="1"/>
          </p:cNvPicPr>
          <p:nvPr userDrawn="1"/>
        </p:nvPicPr>
        <p:blipFill>
          <a:blip r:embed="rId18">
            <a:extLst>
              <a:ext uri="{28A0092B-C50C-407E-A947-70E740481C1C}">
                <a14:useLocalDpi xmlns:a14="http://schemas.microsoft.com/office/drawing/2010/main" val="0"/>
              </a:ext>
            </a:extLst>
          </a:blip>
          <a:stretch>
            <a:fillRect/>
          </a:stretch>
        </p:blipFill>
        <p:spPr>
          <a:xfrm>
            <a:off x="7345524" y="5059524"/>
            <a:ext cx="1798476" cy="1798476"/>
          </a:xfrm>
          <a:prstGeom prst="rect">
            <a:avLst/>
          </a:prstGeom>
        </p:spPr>
      </p:pic>
      <p:pic>
        <p:nvPicPr>
          <p:cNvPr id="9" name="Picture 8"/>
          <p:cNvPicPr>
            <a:picLocks noChangeAspect="1"/>
          </p:cNvPicPr>
          <p:nvPr userDrawn="1"/>
        </p:nvPicPr>
        <p:blipFill>
          <a:blip r:embed="rId19" cstate="print">
            <a:extLst>
              <a:ext uri="{28A0092B-C50C-407E-A947-70E740481C1C}">
                <a14:useLocalDpi xmlns:a14="http://schemas.microsoft.com/office/drawing/2010/main" val="0"/>
              </a:ext>
            </a:extLst>
          </a:blip>
          <a:stretch>
            <a:fillRect/>
          </a:stretch>
        </p:blipFill>
        <p:spPr>
          <a:xfrm>
            <a:off x="621083" y="6363946"/>
            <a:ext cx="786059" cy="270000"/>
          </a:xfrm>
          <a:prstGeom prst="rect">
            <a:avLst/>
          </a:prstGeom>
        </p:spPr>
      </p:pic>
    </p:spTree>
    <p:extLst>
      <p:ext uri="{BB962C8B-B14F-4D97-AF65-F5344CB8AC3E}">
        <p14:creationId xmlns:p14="http://schemas.microsoft.com/office/powerpoint/2010/main" val="1173112174"/>
      </p:ext>
    </p:extLst>
  </p:cSld>
  <p:clrMap bg1="lt1" tx1="dk1" bg2="lt2" tx2="dk2" accent1="accent1" accent2="accent2" accent3="accent3" accent4="accent4" accent5="accent5" accent6="accent6" hlink="hlink" folHlink="folHlink"/>
  <p:sldLayoutIdLst>
    <p:sldLayoutId id="2147483755" r:id="rId1"/>
    <p:sldLayoutId id="2147483757" r:id="rId2"/>
    <p:sldLayoutId id="2147483662" r:id="rId3"/>
    <p:sldLayoutId id="2147483661" r:id="rId4"/>
    <p:sldLayoutId id="2147483663" r:id="rId5"/>
    <p:sldLayoutId id="2147483664" r:id="rId6"/>
    <p:sldLayoutId id="2147483665" r:id="rId7"/>
    <p:sldLayoutId id="2147483666" r:id="rId8"/>
    <p:sldLayoutId id="2147483667" r:id="rId9"/>
    <p:sldLayoutId id="2147483672" r:id="rId10"/>
    <p:sldLayoutId id="2147483712" r:id="rId11"/>
    <p:sldLayoutId id="2147483668" r:id="rId12"/>
    <p:sldLayoutId id="2147483669" r:id="rId13"/>
    <p:sldLayoutId id="2147483670" r:id="rId14"/>
    <p:sldLayoutId id="2147483671" r:id="rId15"/>
    <p:sldLayoutId id="2147483756" r:id="rId16"/>
  </p:sldLayoutIdLst>
  <p:txStyles>
    <p:title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baseline="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DBD3E5"/>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1"/>
            <a:ext cx="7886700" cy="12312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321624"/>
            <a:ext cx="7886700" cy="489917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rgbClr val="58595B"/>
                </a:solidFill>
                <a:latin typeface="Arial" panose="020B0604020202020204" pitchFamily="34" charset="0"/>
                <a:cs typeface="Arial" panose="020B0604020202020204" pitchFamily="34" charset="0"/>
              </a:defRPr>
            </a:lvl1pPr>
          </a:lstStyle>
          <a:p>
            <a:fld id="{111C1156-9F48-442B-9650-93B414C8510A}" type="datetimeFigureOut">
              <a:rPr lang="en-GB" smtClean="0"/>
              <a:pPr/>
              <a:t>12/09/2020</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rgbClr val="58595B"/>
                </a:solidFill>
                <a:latin typeface="Arial" panose="020B0604020202020204" pitchFamily="34" charset="0"/>
                <a:cs typeface="Arial" panose="020B0604020202020204" pitchFamily="34" charset="0"/>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rgbClr val="58595B"/>
                </a:solidFill>
                <a:latin typeface="Arial" panose="020B0604020202020204" pitchFamily="34" charset="0"/>
                <a:cs typeface="Arial" panose="020B0604020202020204" pitchFamily="34" charset="0"/>
              </a:defRPr>
            </a:lvl1pPr>
          </a:lstStyle>
          <a:p>
            <a:fld id="{56D0D72C-7A67-4C52-B3B9-1710A04F6D2A}" type="slidenum">
              <a:rPr lang="en-GB" smtClean="0"/>
              <a:pPr/>
              <a:t>‹#›</a:t>
            </a:fld>
            <a:endParaRPr lang="en-GB"/>
          </a:p>
        </p:txBody>
      </p:sp>
      <p:pic>
        <p:nvPicPr>
          <p:cNvPr id="9" name="Picture 8"/>
          <p:cNvPicPr>
            <a:picLocks noChangeAspect="1"/>
          </p:cNvPicPr>
          <p:nvPr userDrawn="1"/>
        </p:nvPicPr>
        <p:blipFill>
          <a:blip r:embed="rId15">
            <a:extLst>
              <a:ext uri="{28A0092B-C50C-407E-A947-70E740481C1C}">
                <a14:useLocalDpi xmlns:a14="http://schemas.microsoft.com/office/drawing/2010/main" val="0"/>
              </a:ext>
            </a:extLst>
          </a:blip>
          <a:stretch>
            <a:fillRect/>
          </a:stretch>
        </p:blipFill>
        <p:spPr>
          <a:xfrm>
            <a:off x="7345524" y="5059524"/>
            <a:ext cx="1798476" cy="1798476"/>
          </a:xfrm>
          <a:prstGeom prst="rect">
            <a:avLst/>
          </a:prstGeom>
        </p:spPr>
      </p:pic>
      <p:pic>
        <p:nvPicPr>
          <p:cNvPr id="8" name="Picture 7"/>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21083" y="6363946"/>
            <a:ext cx="786059" cy="270000"/>
          </a:xfrm>
          <a:prstGeom prst="rect">
            <a:avLst/>
          </a:prstGeom>
        </p:spPr>
      </p:pic>
    </p:spTree>
    <p:extLst>
      <p:ext uri="{BB962C8B-B14F-4D97-AF65-F5344CB8AC3E}">
        <p14:creationId xmlns:p14="http://schemas.microsoft.com/office/powerpoint/2010/main" val="847506107"/>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 id="2147483726" r:id="rId13"/>
  </p:sldLayoutIdLst>
  <p:txStyles>
    <p:title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rgbClr val="DADBDC"/>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1"/>
            <a:ext cx="7886700" cy="12312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321624"/>
            <a:ext cx="7886700" cy="489917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rgbClr val="58595B"/>
                </a:solidFill>
                <a:latin typeface="Arial" panose="020B0604020202020204" pitchFamily="34" charset="0"/>
                <a:cs typeface="Arial" panose="020B0604020202020204" pitchFamily="34" charset="0"/>
              </a:defRPr>
            </a:lvl1pPr>
          </a:lstStyle>
          <a:p>
            <a:fld id="{111C1156-9F48-442B-9650-93B414C8510A}" type="datetimeFigureOut">
              <a:rPr lang="en-GB" smtClean="0"/>
              <a:pPr/>
              <a:t>12/09/2020</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rgbClr val="58595B"/>
                </a:solidFill>
                <a:latin typeface="Arial" panose="020B0604020202020204" pitchFamily="34" charset="0"/>
                <a:cs typeface="Arial" panose="020B0604020202020204" pitchFamily="34" charset="0"/>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rgbClr val="58595B"/>
                </a:solidFill>
                <a:latin typeface="Arial" panose="020B0604020202020204" pitchFamily="34" charset="0"/>
                <a:cs typeface="Arial" panose="020B0604020202020204" pitchFamily="34" charset="0"/>
              </a:defRPr>
            </a:lvl1pPr>
          </a:lstStyle>
          <a:p>
            <a:fld id="{56D0D72C-7A67-4C52-B3B9-1710A04F6D2A}" type="slidenum">
              <a:rPr lang="en-GB" smtClean="0"/>
              <a:pPr/>
              <a:t>‹#›</a:t>
            </a:fld>
            <a:endParaRPr lang="en-GB"/>
          </a:p>
        </p:txBody>
      </p:sp>
      <p:pic>
        <p:nvPicPr>
          <p:cNvPr id="9" name="Picture 8"/>
          <p:cNvPicPr>
            <a:picLocks noChangeAspect="1"/>
          </p:cNvPicPr>
          <p:nvPr userDrawn="1"/>
        </p:nvPicPr>
        <p:blipFill>
          <a:blip r:embed="rId15">
            <a:extLst>
              <a:ext uri="{28A0092B-C50C-407E-A947-70E740481C1C}">
                <a14:useLocalDpi xmlns:a14="http://schemas.microsoft.com/office/drawing/2010/main" val="0"/>
              </a:ext>
            </a:extLst>
          </a:blip>
          <a:stretch>
            <a:fillRect/>
          </a:stretch>
        </p:blipFill>
        <p:spPr>
          <a:xfrm>
            <a:off x="7345524" y="5059524"/>
            <a:ext cx="1798476" cy="1798476"/>
          </a:xfrm>
          <a:prstGeom prst="rect">
            <a:avLst/>
          </a:prstGeom>
        </p:spPr>
      </p:pic>
      <p:pic>
        <p:nvPicPr>
          <p:cNvPr id="8" name="Picture 7"/>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21083" y="6363946"/>
            <a:ext cx="786059" cy="270000"/>
          </a:xfrm>
          <a:prstGeom prst="rect">
            <a:avLst/>
          </a:prstGeom>
        </p:spPr>
      </p:pic>
    </p:spTree>
    <p:extLst>
      <p:ext uri="{BB962C8B-B14F-4D97-AF65-F5344CB8AC3E}">
        <p14:creationId xmlns:p14="http://schemas.microsoft.com/office/powerpoint/2010/main" val="180605915"/>
      </p:ext>
    </p:extLst>
  </p:cSld>
  <p:clrMap bg1="lt1" tx1="dk1" bg2="lt2" tx2="dk2" accent1="accent1" accent2="accent2" accent3="accent3" accent4="accent4" accent5="accent5" accent6="accent6" hlink="hlink" folHlink="folHlink"/>
  <p:sldLayoutIdLst>
    <p:sldLayoutId id="2147483742" r:id="rId1"/>
    <p:sldLayoutId id="2147483743" r:id="rId2"/>
    <p:sldLayoutId id="2147483744" r:id="rId3"/>
    <p:sldLayoutId id="2147483745" r:id="rId4"/>
    <p:sldLayoutId id="2147483746" r:id="rId5"/>
    <p:sldLayoutId id="2147483747" r:id="rId6"/>
    <p:sldLayoutId id="2147483748" r:id="rId7"/>
    <p:sldLayoutId id="2147483749" r:id="rId8"/>
    <p:sldLayoutId id="2147483750" r:id="rId9"/>
    <p:sldLayoutId id="2147483751" r:id="rId10"/>
    <p:sldLayoutId id="2147483752" r:id="rId11"/>
    <p:sldLayoutId id="2147483753" r:id="rId12"/>
    <p:sldLayoutId id="2147483754" r:id="rId13"/>
  </p:sldLayoutIdLst>
  <p:txStyles>
    <p:title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1"/>
            <a:ext cx="7886700" cy="12312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321624"/>
            <a:ext cx="7886700" cy="489917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rgbClr val="58595B"/>
                </a:solidFill>
                <a:latin typeface="Arial" panose="020B0604020202020204" pitchFamily="34" charset="0"/>
                <a:cs typeface="Arial" panose="020B0604020202020204" pitchFamily="34" charset="0"/>
              </a:defRPr>
            </a:lvl1pPr>
          </a:lstStyle>
          <a:p>
            <a:fld id="{111C1156-9F48-442B-9650-93B414C8510A}" type="datetimeFigureOut">
              <a:rPr lang="en-GB" smtClean="0"/>
              <a:pPr/>
              <a:t>12/09/2020</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rgbClr val="58595B"/>
                </a:solidFill>
                <a:latin typeface="Arial" panose="020B0604020202020204" pitchFamily="34" charset="0"/>
                <a:cs typeface="Arial" panose="020B0604020202020204" pitchFamily="34" charset="0"/>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rgbClr val="58595B"/>
                </a:solidFill>
                <a:latin typeface="Arial" panose="020B0604020202020204" pitchFamily="34" charset="0"/>
                <a:cs typeface="Arial" panose="020B0604020202020204" pitchFamily="34" charset="0"/>
              </a:defRPr>
            </a:lvl1pPr>
          </a:lstStyle>
          <a:p>
            <a:fld id="{56D0D72C-7A67-4C52-B3B9-1710A04F6D2A}" type="slidenum">
              <a:rPr lang="en-GB" smtClean="0"/>
              <a:pPr/>
              <a:t>‹#›</a:t>
            </a:fld>
            <a:endParaRPr lang="en-GB"/>
          </a:p>
        </p:txBody>
      </p:sp>
    </p:spTree>
    <p:extLst>
      <p:ext uri="{BB962C8B-B14F-4D97-AF65-F5344CB8AC3E}">
        <p14:creationId xmlns:p14="http://schemas.microsoft.com/office/powerpoint/2010/main" val="4024760899"/>
      </p:ext>
    </p:extLst>
  </p:cSld>
  <p:clrMap bg1="lt1" tx1="dk1" bg2="lt2" tx2="dk2" accent1="accent1" accent2="accent2" accent3="accent3" accent4="accent4" accent5="accent5" accent6="accent6" hlink="hlink" folHlink="folHlink"/>
  <p:sldLayoutIdLst>
    <p:sldLayoutId id="2147483728" r:id="rId1"/>
    <p:sldLayoutId id="2147483729" r:id="rId2"/>
    <p:sldLayoutId id="2147483730" r:id="rId3"/>
    <p:sldLayoutId id="2147483731" r:id="rId4"/>
    <p:sldLayoutId id="2147483732" r:id="rId5"/>
    <p:sldLayoutId id="2147483733" r:id="rId6"/>
    <p:sldLayoutId id="2147483734" r:id="rId7"/>
    <p:sldLayoutId id="2147483735" r:id="rId8"/>
    <p:sldLayoutId id="2147483736" r:id="rId9"/>
    <p:sldLayoutId id="2147483737" r:id="rId10"/>
    <p:sldLayoutId id="2147483738" r:id="rId11"/>
    <p:sldLayoutId id="2147483739" r:id="rId12"/>
    <p:sldLayoutId id="2147483740" r:id="rId13"/>
  </p:sldLayoutIdLst>
  <p:txStyles>
    <p:title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9.png"/><Relationship Id="rId7" Type="http://schemas.openxmlformats.org/officeDocument/2006/relationships/image" Target="../media/image13.jpeg"/><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image" Target="../media/image12.jpeg"/><Relationship Id="rId5" Type="http://schemas.openxmlformats.org/officeDocument/2006/relationships/image" Target="../media/image11.png"/><Relationship Id="rId10" Type="http://schemas.openxmlformats.org/officeDocument/2006/relationships/image" Target="../media/image16.jpeg"/><Relationship Id="rId4" Type="http://schemas.openxmlformats.org/officeDocument/2006/relationships/image" Target="../media/image10.png"/><Relationship Id="rId9" Type="http://schemas.openxmlformats.org/officeDocument/2006/relationships/image" Target="../media/image15.png"/></Relationships>
</file>

<file path=ppt/slides/_rels/slide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124744"/>
            <a:ext cx="7772400" cy="1988641"/>
          </a:xfrm>
        </p:spPr>
        <p:txBody>
          <a:bodyPr>
            <a:normAutofit fontScale="90000"/>
          </a:bodyPr>
          <a:lstStyle/>
          <a:p>
            <a:r>
              <a:rPr lang="en-GB" dirty="0">
                <a:solidFill>
                  <a:schemeClr val="bg1"/>
                </a:solidFill>
              </a:rPr>
              <a:t>CIPD Level 7</a:t>
            </a:r>
            <a:br>
              <a:rPr lang="en-GB" dirty="0">
                <a:solidFill>
                  <a:schemeClr val="bg1"/>
                </a:solidFill>
              </a:rPr>
            </a:br>
            <a:r>
              <a:rPr lang="en-GB" dirty="0">
                <a:solidFill>
                  <a:schemeClr val="bg1"/>
                </a:solidFill>
              </a:rPr>
              <a:t>Managing Employment Relations</a:t>
            </a:r>
          </a:p>
        </p:txBody>
      </p:sp>
      <p:sp>
        <p:nvSpPr>
          <p:cNvPr id="3" name="Subtitle 2"/>
          <p:cNvSpPr>
            <a:spLocks noGrp="1"/>
          </p:cNvSpPr>
          <p:nvPr>
            <p:ph type="subTitle" idx="1"/>
          </p:nvPr>
        </p:nvSpPr>
        <p:spPr>
          <a:xfrm>
            <a:off x="914400" y="3284984"/>
            <a:ext cx="7906072" cy="1988641"/>
          </a:xfrm>
        </p:spPr>
        <p:txBody>
          <a:bodyPr>
            <a:normAutofit fontScale="47500" lnSpcReduction="20000"/>
          </a:bodyPr>
          <a:lstStyle/>
          <a:p>
            <a:r>
              <a:rPr lang="en-GB" sz="7600" b="1" dirty="0">
                <a:solidFill>
                  <a:srgbClr val="105FFC"/>
                </a:solidFill>
              </a:rPr>
              <a:t>Deborah Rees</a:t>
            </a:r>
          </a:p>
          <a:p>
            <a:r>
              <a:rPr lang="en-GB" sz="7600" b="1" dirty="0">
                <a:solidFill>
                  <a:srgbClr val="105FFC"/>
                </a:solidFill>
              </a:rPr>
              <a:t>deborah.rees@uwtsd.ac.uk</a:t>
            </a:r>
          </a:p>
          <a:p>
            <a:r>
              <a:rPr lang="en-GB" sz="7600" b="1" dirty="0">
                <a:solidFill>
                  <a:srgbClr val="105FFC"/>
                </a:solidFill>
              </a:rPr>
              <a:t>Week 1</a:t>
            </a:r>
            <a:br>
              <a:rPr lang="en-GB" sz="4600" b="1" dirty="0"/>
            </a:br>
            <a:br>
              <a:rPr lang="en-GB" altLang="en-US" sz="1600" dirty="0"/>
            </a:br>
            <a:br>
              <a:rPr lang="en-GB" altLang="en-US" dirty="0"/>
            </a:br>
            <a:endParaRPr lang="en-GB" dirty="0"/>
          </a:p>
          <a:p>
            <a:endParaRPr lang="en-GB" dirty="0"/>
          </a:p>
        </p:txBody>
      </p:sp>
      <p:sp>
        <p:nvSpPr>
          <p:cNvPr id="4" name="Slide Number Placeholder 3">
            <a:extLst>
              <a:ext uri="{FF2B5EF4-FFF2-40B4-BE49-F238E27FC236}">
                <a16:creationId xmlns:a16="http://schemas.microsoft.com/office/drawing/2014/main" id="{E2AB8713-5AAC-4F01-9C64-D9799E7BF322}"/>
              </a:ext>
            </a:extLst>
          </p:cNvPr>
          <p:cNvSpPr>
            <a:spLocks noGrp="1"/>
          </p:cNvSpPr>
          <p:nvPr>
            <p:ph type="sldNum" sz="quarter" idx="12"/>
          </p:nvPr>
        </p:nvSpPr>
        <p:spPr/>
        <p:txBody>
          <a:bodyPr/>
          <a:lstStyle/>
          <a:p>
            <a:fld id="{AC82685A-BD3A-4230-8D85-804689F67293}" type="slidenum">
              <a:rPr lang="en-GB" smtClean="0"/>
              <a:t>1</a:t>
            </a:fld>
            <a:endParaRPr lang="en-GB"/>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3D886DC-10D4-46F4-9A19-BDE3C57D6101}"/>
              </a:ext>
            </a:extLst>
          </p:cNvPr>
          <p:cNvSpPr>
            <a:spLocks noGrp="1"/>
          </p:cNvSpPr>
          <p:nvPr>
            <p:ph type="sldNum" sz="quarter" idx="12"/>
          </p:nvPr>
        </p:nvSpPr>
        <p:spPr/>
        <p:txBody>
          <a:bodyPr/>
          <a:lstStyle/>
          <a:p>
            <a:fld id="{AC82685A-BD3A-4230-8D85-804689F67293}" type="slidenum">
              <a:rPr lang="en-GB" smtClean="0"/>
              <a:t>2</a:t>
            </a:fld>
            <a:endParaRPr lang="en-GB"/>
          </a:p>
        </p:txBody>
      </p:sp>
      <p:sp>
        <p:nvSpPr>
          <p:cNvPr id="10" name="Title 1">
            <a:extLst>
              <a:ext uri="{FF2B5EF4-FFF2-40B4-BE49-F238E27FC236}">
                <a16:creationId xmlns:a16="http://schemas.microsoft.com/office/drawing/2014/main" id="{047C32F9-6BAB-4448-8A05-01DC21F2A5AE}"/>
              </a:ext>
            </a:extLst>
          </p:cNvPr>
          <p:cNvSpPr txBox="1">
            <a:spLocks/>
          </p:cNvSpPr>
          <p:nvPr/>
        </p:nvSpPr>
        <p:spPr>
          <a:xfrm>
            <a:off x="1568908" y="644522"/>
            <a:ext cx="6858000" cy="1131404"/>
          </a:xfrm>
          <a:prstGeom prst="rect">
            <a:avLst/>
          </a:prstGeom>
        </p:spPr>
        <p:txBody>
          <a:bodyPr vert="horz" lIns="91440" tIns="45720" rIns="91440" bIns="45720" rtlCol="0" anchor="ctr">
            <a:normAutofit fontScale="9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2400" b="1" dirty="0"/>
              <a:t>Deborah Rees </a:t>
            </a:r>
            <a:br>
              <a:rPr lang="en-GB" sz="2400" b="1" dirty="0"/>
            </a:br>
            <a:r>
              <a:rPr lang="en-GB" sz="2400" dirty="0"/>
              <a:t>LLM Employment Law, Chartered MCIPD, </a:t>
            </a:r>
            <a:br>
              <a:rPr lang="en-GB" sz="2400" dirty="0"/>
            </a:br>
            <a:r>
              <a:rPr lang="en-GB" sz="2400" dirty="0"/>
              <a:t>ILML7 Executive Coaching and Leadership Mentoring</a:t>
            </a:r>
            <a:br>
              <a:rPr lang="en-GB" sz="2400" dirty="0"/>
            </a:br>
            <a:r>
              <a:rPr lang="en-GB" sz="1650" dirty="0"/>
              <a:t>Lecturer Human Resource Management</a:t>
            </a:r>
          </a:p>
        </p:txBody>
      </p:sp>
      <p:sp>
        <p:nvSpPr>
          <p:cNvPr id="11" name="Subtitle 2">
            <a:extLst>
              <a:ext uri="{FF2B5EF4-FFF2-40B4-BE49-F238E27FC236}">
                <a16:creationId xmlns:a16="http://schemas.microsoft.com/office/drawing/2014/main" id="{800234C0-2436-487E-92BB-98DF27499A13}"/>
              </a:ext>
            </a:extLst>
          </p:cNvPr>
          <p:cNvSpPr txBox="1">
            <a:spLocks/>
          </p:cNvSpPr>
          <p:nvPr/>
        </p:nvSpPr>
        <p:spPr>
          <a:xfrm>
            <a:off x="181470" y="2187178"/>
            <a:ext cx="2707806" cy="124182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1800" b="1" dirty="0"/>
              <a:t>Places where</a:t>
            </a:r>
          </a:p>
          <a:p>
            <a:r>
              <a:rPr lang="en-GB" sz="1800" b="1" dirty="0"/>
              <a:t>I have worked in HR/Training:</a:t>
            </a:r>
          </a:p>
        </p:txBody>
      </p:sp>
      <p:pic>
        <p:nvPicPr>
          <p:cNvPr id="12" name="Picture 2" descr="Tata group logo">
            <a:extLst>
              <a:ext uri="{FF2B5EF4-FFF2-40B4-BE49-F238E27FC236}">
                <a16:creationId xmlns:a16="http://schemas.microsoft.com/office/drawing/2014/main" id="{AB5E58A8-E3B3-4EE5-B9F3-27ECCC826C7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25450" y="2306392"/>
            <a:ext cx="1365821" cy="1199257"/>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4" descr="South Wales Police Crest">
            <a:extLst>
              <a:ext uri="{FF2B5EF4-FFF2-40B4-BE49-F238E27FC236}">
                <a16:creationId xmlns:a16="http://schemas.microsoft.com/office/drawing/2014/main" id="{F0EB97FD-BD56-4310-824F-417A2BB0A11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65302" y="1903128"/>
            <a:ext cx="1620078" cy="1466650"/>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13">
            <a:extLst>
              <a:ext uri="{FF2B5EF4-FFF2-40B4-BE49-F238E27FC236}">
                <a16:creationId xmlns:a16="http://schemas.microsoft.com/office/drawing/2014/main" id="{EBB59430-A6BD-40BD-BCE4-0D8B620E1D0A}"/>
              </a:ext>
            </a:extLst>
          </p:cNvPr>
          <p:cNvPicPr/>
          <p:nvPr/>
        </p:nvPicPr>
        <p:blipFill rotWithShape="1">
          <a:blip r:embed="rId5"/>
          <a:srcRect l="3490" t="16847" r="70585" b="49754"/>
          <a:stretch/>
        </p:blipFill>
        <p:spPr bwMode="auto">
          <a:xfrm>
            <a:off x="2889276" y="3811514"/>
            <a:ext cx="2415830" cy="1332042"/>
          </a:xfrm>
          <a:prstGeom prst="rect">
            <a:avLst/>
          </a:prstGeom>
          <a:ln>
            <a:noFill/>
          </a:ln>
          <a:extLst>
            <a:ext uri="{53640926-AAD7-44D8-BBD7-CCE9431645EC}">
              <a14:shadowObscured xmlns:a14="http://schemas.microsoft.com/office/drawing/2010/main"/>
            </a:ext>
          </a:extLst>
        </p:spPr>
      </p:pic>
      <p:pic>
        <p:nvPicPr>
          <p:cNvPr id="15" name="Picture 6" descr="Image result for NHS Logo picture">
            <a:extLst>
              <a:ext uri="{FF2B5EF4-FFF2-40B4-BE49-F238E27FC236}">
                <a16:creationId xmlns:a16="http://schemas.microsoft.com/office/drawing/2014/main" id="{B42F9404-DFD6-47BB-ACE8-B6AD282722E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932165" y="3505649"/>
            <a:ext cx="1747739" cy="972720"/>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8" descr="Image result for Bridgend Council Logo Picture">
            <a:extLst>
              <a:ext uri="{FF2B5EF4-FFF2-40B4-BE49-F238E27FC236}">
                <a16:creationId xmlns:a16="http://schemas.microsoft.com/office/drawing/2014/main" id="{491D5736-2D30-4F12-99E5-E6C3C9554E3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238154" y="2636453"/>
            <a:ext cx="1405923" cy="1251665"/>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10" descr="Image result for NTL logo picture">
            <a:extLst>
              <a:ext uri="{FF2B5EF4-FFF2-40B4-BE49-F238E27FC236}">
                <a16:creationId xmlns:a16="http://schemas.microsoft.com/office/drawing/2014/main" id="{00A3D98C-5F21-44DE-AFEF-8F6D8B92775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894743" y="4786745"/>
            <a:ext cx="1593056" cy="928688"/>
          </a:xfrm>
          <a:prstGeom prst="rect">
            <a:avLst/>
          </a:prstGeom>
          <a:noFill/>
          <a:extLst>
            <a:ext uri="{909E8E84-426E-40DD-AFC4-6F175D3DCCD1}">
              <a14:hiddenFill xmlns:a14="http://schemas.microsoft.com/office/drawing/2010/main">
                <a:solidFill>
                  <a:srgbClr val="FFFFFF"/>
                </a:solidFill>
              </a14:hiddenFill>
            </a:ext>
          </a:extLst>
        </p:spPr>
      </p:pic>
      <p:sp>
        <p:nvSpPr>
          <p:cNvPr id="18" name="Subtitle 2">
            <a:extLst>
              <a:ext uri="{FF2B5EF4-FFF2-40B4-BE49-F238E27FC236}">
                <a16:creationId xmlns:a16="http://schemas.microsoft.com/office/drawing/2014/main" id="{AB11F3C4-213B-4C2E-A226-279F2E251229}"/>
              </a:ext>
            </a:extLst>
          </p:cNvPr>
          <p:cNvSpPr txBox="1">
            <a:spLocks/>
          </p:cNvSpPr>
          <p:nvPr/>
        </p:nvSpPr>
        <p:spPr>
          <a:xfrm>
            <a:off x="83705" y="3863576"/>
            <a:ext cx="2497016" cy="1428750"/>
          </a:xfrm>
          <a:prstGeom prst="rect">
            <a:avLst/>
          </a:prstGeom>
        </p:spPr>
        <p:txBody>
          <a:bodyPr vert="horz" lIns="68580" tIns="34290" rIns="68580" bIns="3429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GB" sz="1600" b="1" dirty="0"/>
              <a:t>Interesting facts:</a:t>
            </a:r>
          </a:p>
          <a:p>
            <a:pPr algn="l"/>
            <a:r>
              <a:rPr lang="en-GB" sz="1600" b="1" dirty="0"/>
              <a:t>I was born in Cyprus and lived in Germany for 5 years.  I am crazy about horses and dogs.  My biggest achievement by far is my daughter.</a:t>
            </a:r>
          </a:p>
        </p:txBody>
      </p:sp>
      <p:pic>
        <p:nvPicPr>
          <p:cNvPr id="19" name="Picture 12" descr="Image result for Pure Wafer picture logo">
            <a:extLst>
              <a:ext uri="{FF2B5EF4-FFF2-40B4-BE49-F238E27FC236}">
                <a16:creationId xmlns:a16="http://schemas.microsoft.com/office/drawing/2014/main" id="{4666B351-243C-4416-AECA-F1CD25B0F90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239137" y="4748645"/>
            <a:ext cx="2246243" cy="928688"/>
          </a:xfrm>
          <a:prstGeom prst="rect">
            <a:avLst/>
          </a:prstGeom>
          <a:noFill/>
          <a:extLst>
            <a:ext uri="{909E8E84-426E-40DD-AFC4-6F175D3DCCD1}">
              <a14:hiddenFill xmlns:a14="http://schemas.microsoft.com/office/drawing/2010/main">
                <a:solidFill>
                  <a:srgbClr val="FFFFFF"/>
                </a:solidFill>
              </a14:hiddenFill>
            </a:ext>
          </a:extLst>
        </p:spPr>
      </p:pic>
      <p:pic>
        <p:nvPicPr>
          <p:cNvPr id="20" name="Picture 14" descr="Edit photo">
            <a:extLst>
              <a:ext uri="{FF2B5EF4-FFF2-40B4-BE49-F238E27FC236}">
                <a16:creationId xmlns:a16="http://schemas.microsoft.com/office/drawing/2014/main" id="{C3C7B5B0-27E9-491E-B6D5-848D1DB9BF91}"/>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28758" y="222701"/>
            <a:ext cx="1428750" cy="1428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921213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0B27210-D0CA-4654-B3E3-9ABB4F178E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ctrTitle"/>
          </p:nvPr>
        </p:nvSpPr>
        <p:spPr>
          <a:xfrm>
            <a:off x="5059971" y="1783959"/>
            <a:ext cx="3483937" cy="2889114"/>
          </a:xfrm>
        </p:spPr>
        <p:txBody>
          <a:bodyPr anchor="b">
            <a:normAutofit fontScale="90000"/>
          </a:bodyPr>
          <a:lstStyle/>
          <a:p>
            <a:pPr algn="l"/>
            <a:r>
              <a:rPr lang="en-GB" sz="2400" b="1" kern="1200" dirty="0">
                <a:effectLst/>
              </a:rPr>
              <a:t>Managing Employment Relations, 7e</a:t>
            </a:r>
            <a:br>
              <a:rPr lang="en-GB" sz="2400" b="1" kern="1200" dirty="0">
                <a:effectLst/>
              </a:rPr>
            </a:br>
            <a:br>
              <a:rPr lang="en-GB" sz="2400" kern="1200" dirty="0">
                <a:effectLst/>
              </a:rPr>
            </a:br>
            <a:r>
              <a:rPr lang="en-GB" sz="2400" kern="1200" dirty="0">
                <a:effectLst/>
              </a:rPr>
              <a:t>Chapter </a:t>
            </a:r>
            <a:r>
              <a:rPr lang="en-GB" sz="2400" dirty="0"/>
              <a:t>2</a:t>
            </a:r>
            <a:br>
              <a:rPr lang="en-GB" sz="2400" kern="1200" dirty="0">
                <a:effectLst/>
              </a:rPr>
            </a:br>
            <a:br>
              <a:rPr lang="en-GB" sz="2400" kern="1200" dirty="0">
                <a:effectLst/>
              </a:rPr>
            </a:br>
            <a:r>
              <a:rPr lang="en-GB" sz="2400" b="1" dirty="0"/>
              <a:t>The Concepts and Processes of Employment Relations</a:t>
            </a:r>
          </a:p>
        </p:txBody>
      </p:sp>
      <p:sp>
        <p:nvSpPr>
          <p:cNvPr id="11" name="Freeform: Shape 10">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629586"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70B66945-4967-4040-926D-DCA44313CD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18115" cy="685800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A screenshot of a cell phone&#10;&#10;Description automatically generated">
            <a:extLst>
              <a:ext uri="{FF2B5EF4-FFF2-40B4-BE49-F238E27FC236}">
                <a16:creationId xmlns:a16="http://schemas.microsoft.com/office/drawing/2014/main" id="{85E9AED6-6168-4930-AFE3-B6AC64B6322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14536" y="767140"/>
            <a:ext cx="3035882" cy="3955548"/>
          </a:xfrm>
          <a:prstGeom prst="rect">
            <a:avLst/>
          </a:prstGeom>
        </p:spPr>
      </p:pic>
    </p:spTree>
    <p:extLst>
      <p:ext uri="{BB962C8B-B14F-4D97-AF65-F5344CB8AC3E}">
        <p14:creationId xmlns:p14="http://schemas.microsoft.com/office/powerpoint/2010/main" val="10505609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Session outline</a:t>
            </a:r>
          </a:p>
        </p:txBody>
      </p:sp>
      <p:sp>
        <p:nvSpPr>
          <p:cNvPr id="3" name="Content Placeholder 2"/>
          <p:cNvSpPr>
            <a:spLocks noGrp="1"/>
          </p:cNvSpPr>
          <p:nvPr>
            <p:ph idx="1"/>
          </p:nvPr>
        </p:nvSpPr>
        <p:spPr>
          <a:xfrm>
            <a:off x="628650" y="1547446"/>
            <a:ext cx="7886700" cy="4673354"/>
          </a:xfrm>
        </p:spPr>
        <p:txBody>
          <a:bodyPr/>
          <a:lstStyle/>
          <a:p>
            <a:r>
              <a:rPr lang="en-US" dirty="0"/>
              <a:t>Defining employment relations</a:t>
            </a:r>
          </a:p>
          <a:p>
            <a:r>
              <a:rPr lang="en-US" dirty="0"/>
              <a:t>Roles and interests of key employment relations actors</a:t>
            </a:r>
          </a:p>
          <a:p>
            <a:r>
              <a:rPr lang="en-US" dirty="0"/>
              <a:t>Concepts and theoretical perspectives</a:t>
            </a:r>
          </a:p>
          <a:p>
            <a:pPr lvl="1"/>
            <a:r>
              <a:rPr lang="en-US" dirty="0"/>
              <a:t>systems theory</a:t>
            </a:r>
          </a:p>
          <a:p>
            <a:pPr lvl="1"/>
            <a:r>
              <a:rPr lang="en-US" dirty="0"/>
              <a:t>frames of reference</a:t>
            </a:r>
          </a:p>
          <a:p>
            <a:pPr lvl="1"/>
            <a:r>
              <a:rPr lang="en-US" dirty="0"/>
              <a:t>radical approaches and perspectives</a:t>
            </a:r>
          </a:p>
          <a:p>
            <a:r>
              <a:rPr lang="en-US" dirty="0"/>
              <a:t>Core processes used to regulate the employment relationship. </a:t>
            </a:r>
            <a:endParaRPr lang="en-GB" dirty="0"/>
          </a:p>
          <a:p>
            <a:endParaRPr lang="en-GB" dirty="0"/>
          </a:p>
        </p:txBody>
      </p:sp>
    </p:spTree>
    <p:extLst>
      <p:ext uri="{BB962C8B-B14F-4D97-AF65-F5344CB8AC3E}">
        <p14:creationId xmlns:p14="http://schemas.microsoft.com/office/powerpoint/2010/main" val="594855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outcomes</a:t>
            </a:r>
          </a:p>
        </p:txBody>
      </p:sp>
      <p:sp>
        <p:nvSpPr>
          <p:cNvPr id="3" name="Content Placeholder 2"/>
          <p:cNvSpPr>
            <a:spLocks noGrp="1"/>
          </p:cNvSpPr>
          <p:nvPr>
            <p:ph idx="1"/>
          </p:nvPr>
        </p:nvSpPr>
        <p:spPr>
          <a:xfrm>
            <a:off x="628650" y="1207477"/>
            <a:ext cx="7886700" cy="5013323"/>
          </a:xfrm>
        </p:spPr>
        <p:txBody>
          <a:bodyPr/>
          <a:lstStyle/>
          <a:p>
            <a:pPr lvl="0"/>
            <a:r>
              <a:rPr lang="en-US" dirty="0"/>
              <a:t>After this session, you should be able to:</a:t>
            </a:r>
          </a:p>
          <a:p>
            <a:pPr lvl="1"/>
            <a:r>
              <a:rPr lang="en-GB" dirty="0"/>
              <a:t>Understand and analyse the nature of the employment relationship</a:t>
            </a:r>
          </a:p>
          <a:p>
            <a:pPr lvl="1"/>
            <a:r>
              <a:rPr lang="en-GB" dirty="0"/>
              <a:t>Describe the key actors (the participants) in employment relations and critically evaluate the roles that they play and their interests</a:t>
            </a:r>
          </a:p>
          <a:p>
            <a:pPr lvl="1"/>
            <a:r>
              <a:rPr lang="en-GB" dirty="0"/>
              <a:t>Critically assess competing theoretical approaches to employment relations </a:t>
            </a:r>
          </a:p>
          <a:p>
            <a:pPr lvl="1"/>
            <a:r>
              <a:rPr lang="en-GB" dirty="0"/>
              <a:t>Understand the main processes available to employers and employees through which the employment relationship is regulated and conflict is mediated and accommodated</a:t>
            </a:r>
          </a:p>
          <a:p>
            <a:pPr lvl="1"/>
            <a:r>
              <a:rPr lang="en-GB" dirty="0"/>
              <a:t>Assess different perspectives of the role and implications of employment relations processes </a:t>
            </a:r>
          </a:p>
          <a:p>
            <a:pPr marL="0" indent="0">
              <a:buNone/>
            </a:pPr>
            <a:endParaRPr lang="en-GB" dirty="0"/>
          </a:p>
        </p:txBody>
      </p:sp>
    </p:spTree>
    <p:extLst>
      <p:ext uri="{BB962C8B-B14F-4D97-AF65-F5344CB8AC3E}">
        <p14:creationId xmlns:p14="http://schemas.microsoft.com/office/powerpoint/2010/main" val="38631202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34463"/>
            <a:ext cx="7886700" cy="1231200"/>
          </a:xfrm>
        </p:spPr>
        <p:txBody>
          <a:bodyPr>
            <a:normAutofit/>
          </a:bodyPr>
          <a:lstStyle/>
          <a:p>
            <a:r>
              <a:rPr lang="en-GB" sz="3600" dirty="0">
                <a:solidFill>
                  <a:srgbClr val="7030A0"/>
                </a:solidFill>
                <a:latin typeface="Arial" pitchFamily="34" charset="0"/>
                <a:cs typeface="Arial" pitchFamily="34" charset="0"/>
              </a:rPr>
              <a:t>The employment relationship – just a contract?</a:t>
            </a:r>
          </a:p>
        </p:txBody>
      </p:sp>
      <p:sp>
        <p:nvSpPr>
          <p:cNvPr id="3" name="Content Placeholder 2"/>
          <p:cNvSpPr>
            <a:spLocks noGrp="1"/>
          </p:cNvSpPr>
          <p:nvPr>
            <p:ph idx="1"/>
          </p:nvPr>
        </p:nvSpPr>
        <p:spPr>
          <a:xfrm>
            <a:off x="457200" y="1600200"/>
            <a:ext cx="8229600" cy="4277071"/>
          </a:xfrm>
        </p:spPr>
        <p:txBody>
          <a:bodyPr/>
          <a:lstStyle/>
          <a:p>
            <a:r>
              <a:rPr lang="en-GB" dirty="0"/>
              <a:t>Employment relationship portrayed as simple exchange – work for pay</a:t>
            </a:r>
          </a:p>
          <a:p>
            <a:r>
              <a:rPr lang="en-GB" dirty="0"/>
              <a:t>Reality is more complex:</a:t>
            </a:r>
          </a:p>
          <a:p>
            <a:pPr lvl="1"/>
            <a:r>
              <a:rPr lang="en-GB" dirty="0"/>
              <a:t>Unequal distribution of power</a:t>
            </a:r>
          </a:p>
          <a:p>
            <a:pPr lvl="1"/>
            <a:r>
              <a:rPr lang="en-GB" dirty="0"/>
              <a:t>Employment contract underpinned by ‘obedience’</a:t>
            </a:r>
          </a:p>
          <a:p>
            <a:pPr lvl="1"/>
            <a:r>
              <a:rPr lang="en-GB" dirty="0"/>
              <a:t>Employer can only secure the capacity to work</a:t>
            </a:r>
          </a:p>
          <a:p>
            <a:pPr lvl="1"/>
            <a:r>
              <a:rPr lang="en-GB" dirty="0"/>
              <a:t>Employment contract is open-ended </a:t>
            </a:r>
            <a:r>
              <a:rPr lang="en-GB"/>
              <a:t>and indeterminate</a:t>
            </a:r>
            <a:endParaRPr lang="en-GB" dirty="0"/>
          </a:p>
        </p:txBody>
      </p:sp>
    </p:spTree>
    <p:extLst>
      <p:ext uri="{BB962C8B-B14F-4D97-AF65-F5344CB8AC3E}">
        <p14:creationId xmlns:p14="http://schemas.microsoft.com/office/powerpoint/2010/main" val="10371004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DE909D-C374-4A1F-9EAD-43D3367A7409}"/>
              </a:ext>
            </a:extLst>
          </p:cNvPr>
          <p:cNvSpPr>
            <a:spLocks noGrp="1"/>
          </p:cNvSpPr>
          <p:nvPr>
            <p:ph type="title"/>
          </p:nvPr>
        </p:nvSpPr>
        <p:spPr>
          <a:xfrm>
            <a:off x="457200" y="274638"/>
            <a:ext cx="8229600" cy="850106"/>
          </a:xfrm>
        </p:spPr>
        <p:txBody>
          <a:bodyPr>
            <a:normAutofit/>
          </a:bodyPr>
          <a:lstStyle/>
          <a:p>
            <a:r>
              <a:rPr lang="en-GB" sz="3200" dirty="0"/>
              <a:t>Chapters 1/2 – </a:t>
            </a:r>
            <a:r>
              <a:rPr lang="en-GB" sz="3200" dirty="0" err="1"/>
              <a:t>Dundon</a:t>
            </a:r>
            <a:r>
              <a:rPr lang="en-GB" sz="3200" dirty="0"/>
              <a:t> and Rollinson (2011)</a:t>
            </a:r>
          </a:p>
        </p:txBody>
      </p:sp>
      <p:sp>
        <p:nvSpPr>
          <p:cNvPr id="3" name="Content Placeholder 2">
            <a:extLst>
              <a:ext uri="{FF2B5EF4-FFF2-40B4-BE49-F238E27FC236}">
                <a16:creationId xmlns:a16="http://schemas.microsoft.com/office/drawing/2014/main" id="{C1443BE0-5C13-40F7-A532-FACB1ED26A1C}"/>
              </a:ext>
            </a:extLst>
          </p:cNvPr>
          <p:cNvSpPr>
            <a:spLocks noGrp="1"/>
          </p:cNvSpPr>
          <p:nvPr>
            <p:ph idx="1"/>
          </p:nvPr>
        </p:nvSpPr>
        <p:spPr>
          <a:xfrm>
            <a:off x="457200" y="1268760"/>
            <a:ext cx="8229600" cy="4392488"/>
          </a:xfrm>
        </p:spPr>
        <p:txBody>
          <a:bodyPr>
            <a:normAutofit fontScale="92500" lnSpcReduction="10000"/>
          </a:bodyPr>
          <a:lstStyle/>
          <a:p>
            <a:r>
              <a:rPr lang="en-GB" dirty="0"/>
              <a:t>Employers are buyers of labour power, employees are sellers. This can lead to conflict.</a:t>
            </a:r>
          </a:p>
          <a:p>
            <a:r>
              <a:rPr lang="en-GB" dirty="0"/>
              <a:t>Can be reconciled – one route to profitability is to engage the commitment and co-operation of employees  - this satisfies their desire for job security, social status and satisfaction.</a:t>
            </a:r>
          </a:p>
          <a:p>
            <a:r>
              <a:rPr lang="en-GB" dirty="0"/>
              <a:t>However, balance of power often with management. They use control to regulate employee behaviour (in order to achieve goals), which employees can feel the need to react to.</a:t>
            </a:r>
          </a:p>
          <a:p>
            <a:pPr marL="0" indent="0">
              <a:buNone/>
            </a:pPr>
            <a:endParaRPr lang="en-GB" dirty="0"/>
          </a:p>
          <a:p>
            <a:pPr marL="0" indent="0">
              <a:buNone/>
            </a:pPr>
            <a:r>
              <a:rPr lang="en-GB" dirty="0"/>
              <a:t>Understanding the employment relationship relies on an understanding of </a:t>
            </a:r>
            <a:r>
              <a:rPr lang="en-GB" b="1" dirty="0"/>
              <a:t>power</a:t>
            </a:r>
            <a:r>
              <a:rPr lang="en-GB" dirty="0"/>
              <a:t>. </a:t>
            </a:r>
          </a:p>
          <a:p>
            <a:endParaRPr lang="en-GB" dirty="0"/>
          </a:p>
          <a:p>
            <a:endParaRPr lang="en-GB" dirty="0"/>
          </a:p>
        </p:txBody>
      </p:sp>
      <p:sp>
        <p:nvSpPr>
          <p:cNvPr id="4" name="Slide Number Placeholder 3">
            <a:extLst>
              <a:ext uri="{FF2B5EF4-FFF2-40B4-BE49-F238E27FC236}">
                <a16:creationId xmlns:a16="http://schemas.microsoft.com/office/drawing/2014/main" id="{28061824-E111-4EE2-9C61-60C6A7ADC803}"/>
              </a:ext>
            </a:extLst>
          </p:cNvPr>
          <p:cNvSpPr>
            <a:spLocks noGrp="1"/>
          </p:cNvSpPr>
          <p:nvPr>
            <p:ph type="sldNum" sz="quarter" idx="12"/>
          </p:nvPr>
        </p:nvSpPr>
        <p:spPr/>
        <p:txBody>
          <a:bodyPr/>
          <a:lstStyle/>
          <a:p>
            <a:fld id="{AC82685A-BD3A-4230-8D85-804689F67293}" type="slidenum">
              <a:rPr lang="en-GB" smtClean="0"/>
              <a:t>7</a:t>
            </a:fld>
            <a:endParaRPr lang="en-GB"/>
          </a:p>
        </p:txBody>
      </p:sp>
    </p:spTree>
    <p:extLst>
      <p:ext uri="{BB962C8B-B14F-4D97-AF65-F5344CB8AC3E}">
        <p14:creationId xmlns:p14="http://schemas.microsoft.com/office/powerpoint/2010/main" val="36162908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Key actors </a:t>
            </a:r>
          </a:p>
        </p:txBody>
      </p:sp>
      <p:sp>
        <p:nvSpPr>
          <p:cNvPr id="3" name="Content Placeholder 2"/>
          <p:cNvSpPr>
            <a:spLocks noGrp="1"/>
          </p:cNvSpPr>
          <p:nvPr>
            <p:ph idx="1"/>
          </p:nvPr>
        </p:nvSpPr>
        <p:spPr/>
        <p:txBody>
          <a:bodyPr/>
          <a:lstStyle/>
          <a:p>
            <a:r>
              <a:rPr lang="en-GB" dirty="0"/>
              <a:t>Employers and managers</a:t>
            </a:r>
          </a:p>
          <a:p>
            <a:pPr lvl="1"/>
            <a:r>
              <a:rPr lang="en-GB" dirty="0"/>
              <a:t>80% of employees work in SMEs</a:t>
            </a:r>
          </a:p>
          <a:p>
            <a:pPr lvl="2"/>
            <a:r>
              <a:rPr lang="en-GB" i="1" dirty="0"/>
              <a:t>Highly personal and informal employment relations</a:t>
            </a:r>
          </a:p>
          <a:p>
            <a:pPr lvl="1"/>
            <a:r>
              <a:rPr lang="en-GB" dirty="0"/>
              <a:t>Larger organisations – views of managers tend to cohere with owners</a:t>
            </a:r>
          </a:p>
          <a:p>
            <a:r>
              <a:rPr lang="en-GB" dirty="0"/>
              <a:t>Employees, representatives and unions</a:t>
            </a:r>
          </a:p>
          <a:p>
            <a:pPr lvl="1"/>
            <a:r>
              <a:rPr lang="en-GB" dirty="0"/>
              <a:t>6.4 million union members in 2014 compared to 13 million in 1979</a:t>
            </a:r>
          </a:p>
          <a:p>
            <a:pPr lvl="1"/>
            <a:r>
              <a:rPr lang="en-GB" dirty="0"/>
              <a:t>Shift from representation over collective to individual issues</a:t>
            </a:r>
          </a:p>
          <a:p>
            <a:pPr lvl="1"/>
            <a:r>
              <a:rPr lang="en-GB" dirty="0"/>
              <a:t>Limited non-union representation </a:t>
            </a:r>
          </a:p>
          <a:p>
            <a:r>
              <a:rPr lang="en-GB" dirty="0"/>
              <a:t>The State</a:t>
            </a:r>
          </a:p>
          <a:p>
            <a:pPr lvl="1"/>
            <a:r>
              <a:rPr lang="en-GB" dirty="0"/>
              <a:t>Largest employer, legislator and economic manager</a:t>
            </a:r>
          </a:p>
          <a:p>
            <a:pPr lvl="1"/>
            <a:r>
              <a:rPr lang="en-GB" dirty="0"/>
              <a:t>Key agencies: </a:t>
            </a:r>
            <a:r>
              <a:rPr lang="en-GB" dirty="0" err="1"/>
              <a:t>Acas</a:t>
            </a:r>
            <a:r>
              <a:rPr lang="en-GB" dirty="0"/>
              <a:t>, CAC, Certification Officer</a:t>
            </a:r>
          </a:p>
          <a:p>
            <a:pPr marL="0" indent="0">
              <a:buNone/>
            </a:pPr>
            <a:endParaRPr lang="en-GB" dirty="0"/>
          </a:p>
        </p:txBody>
      </p:sp>
    </p:spTree>
    <p:extLst>
      <p:ext uri="{BB962C8B-B14F-4D97-AF65-F5344CB8AC3E}">
        <p14:creationId xmlns:p14="http://schemas.microsoft.com/office/powerpoint/2010/main" val="32880925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Title 1"/>
          <p:cNvSpPr>
            <a:spLocks noGrp="1"/>
          </p:cNvSpPr>
          <p:nvPr>
            <p:ph type="title"/>
          </p:nvPr>
        </p:nvSpPr>
        <p:spPr>
          <a:xfrm>
            <a:off x="251520" y="132520"/>
            <a:ext cx="8568952" cy="1231900"/>
          </a:xfrm>
        </p:spPr>
        <p:txBody>
          <a:bodyPr>
            <a:normAutofit/>
          </a:bodyPr>
          <a:lstStyle/>
          <a:p>
            <a:r>
              <a:rPr lang="en-GB" sz="3600" dirty="0">
                <a:cs typeface="Arial" charset="0"/>
              </a:rPr>
              <a:t>Parties to Employment Relationships (1)</a:t>
            </a:r>
          </a:p>
        </p:txBody>
      </p:sp>
      <p:sp>
        <p:nvSpPr>
          <p:cNvPr id="3" name="Content Placeholder 2"/>
          <p:cNvSpPr>
            <a:spLocks noGrp="1"/>
          </p:cNvSpPr>
          <p:nvPr>
            <p:ph idx="1"/>
          </p:nvPr>
        </p:nvSpPr>
        <p:spPr>
          <a:xfrm>
            <a:off x="628650" y="1484784"/>
            <a:ext cx="7886700" cy="4899025"/>
          </a:xfrm>
        </p:spPr>
        <p:txBody>
          <a:bodyPr>
            <a:normAutofit/>
          </a:bodyPr>
          <a:lstStyle/>
          <a:p>
            <a:pPr marL="0" indent="0">
              <a:lnSpc>
                <a:spcPct val="80000"/>
              </a:lnSpc>
              <a:buNone/>
            </a:pPr>
            <a:r>
              <a:rPr lang="en-GB" b="1" dirty="0">
                <a:cs typeface="Arial" charset="0"/>
              </a:rPr>
              <a:t>Management</a:t>
            </a:r>
          </a:p>
          <a:p>
            <a:pPr marL="838200" lvl="1" indent="-381000">
              <a:lnSpc>
                <a:spcPct val="80000"/>
              </a:lnSpc>
            </a:pPr>
            <a:r>
              <a:rPr lang="en-GB" sz="2500" dirty="0">
                <a:cs typeface="Arial" charset="0"/>
              </a:rPr>
              <a:t>refers to a process, a system of authority and a group of people;</a:t>
            </a:r>
          </a:p>
          <a:p>
            <a:pPr marL="838200" lvl="1" indent="-381000">
              <a:lnSpc>
                <a:spcPct val="80000"/>
              </a:lnSpc>
              <a:spcBef>
                <a:spcPts val="1000"/>
              </a:spcBef>
            </a:pPr>
            <a:r>
              <a:rPr lang="en-GB" sz="2500" dirty="0">
                <a:cs typeface="Arial" charset="0"/>
              </a:rPr>
              <a:t>Sisson (2010: 235) argues that since the 1980s, management ‘had become the major force for change in the arrangements governing the employee relationship’ </a:t>
            </a:r>
          </a:p>
          <a:p>
            <a:pPr marL="838200" lvl="1" indent="-381000">
              <a:lnSpc>
                <a:spcPct val="80000"/>
              </a:lnSpc>
            </a:pPr>
            <a:r>
              <a:rPr lang="en-GB" sz="2500" dirty="0">
                <a:cs typeface="Arial" charset="0"/>
              </a:rPr>
              <a:t>Role of management in employee relations has increased in comparison with the roles of the government and trade unions;</a:t>
            </a:r>
          </a:p>
          <a:p>
            <a:pPr marL="838200" lvl="1" indent="-381000">
              <a:lnSpc>
                <a:spcPct val="80000"/>
              </a:lnSpc>
            </a:pPr>
            <a:r>
              <a:rPr lang="en-GB" sz="2500" dirty="0">
                <a:cs typeface="Arial" charset="0"/>
              </a:rPr>
              <a:t>Management style is the approach adopted by managers in their interactions with employees </a:t>
            </a:r>
          </a:p>
          <a:p>
            <a:pPr marL="838200" lvl="1" indent="-381000">
              <a:lnSpc>
                <a:spcPct val="80000"/>
              </a:lnSpc>
              <a:buFont typeface="Arial" charset="0"/>
              <a:buNone/>
            </a:pPr>
            <a:r>
              <a:rPr lang="en-GB" sz="2800" dirty="0">
                <a:latin typeface="Arial" charset="0"/>
                <a:cs typeface="Arial" charset="0"/>
              </a:rPr>
              <a:t>  </a:t>
            </a:r>
          </a:p>
          <a:p>
            <a:pPr marL="838200" lvl="1" indent="-381000">
              <a:lnSpc>
                <a:spcPct val="80000"/>
              </a:lnSpc>
              <a:buFont typeface="Arial" charset="0"/>
              <a:buNone/>
            </a:pPr>
            <a:endParaRPr lang="en-GB" sz="2800" dirty="0">
              <a:latin typeface="Arial" charset="0"/>
              <a:cs typeface="Arial" charset="0"/>
            </a:endParaRPr>
          </a:p>
        </p:txBody>
      </p:sp>
      <p:sp>
        <p:nvSpPr>
          <p:cNvPr id="2" name="Slide Number Placeholder 1">
            <a:extLst>
              <a:ext uri="{FF2B5EF4-FFF2-40B4-BE49-F238E27FC236}">
                <a16:creationId xmlns:a16="http://schemas.microsoft.com/office/drawing/2014/main" id="{51334072-ABDC-4819-BA05-009FB8AE5579}"/>
              </a:ext>
            </a:extLst>
          </p:cNvPr>
          <p:cNvSpPr>
            <a:spLocks noGrp="1"/>
          </p:cNvSpPr>
          <p:nvPr>
            <p:ph type="sldNum" sz="quarter" idx="12"/>
          </p:nvPr>
        </p:nvSpPr>
        <p:spPr/>
        <p:txBody>
          <a:bodyPr/>
          <a:lstStyle/>
          <a:p>
            <a:fld id="{AC82685A-BD3A-4230-8D85-804689F67293}" type="slidenum">
              <a:rPr lang="en-GB" smtClean="0"/>
              <a:t>9</a:t>
            </a:fld>
            <a:endParaRPr lang="en-GB"/>
          </a:p>
        </p:txBody>
      </p:sp>
    </p:spTree>
    <p:extLst>
      <p:ext uri="{BB962C8B-B14F-4D97-AF65-F5344CB8AC3E}">
        <p14:creationId xmlns:p14="http://schemas.microsoft.com/office/powerpoint/2010/main" val="8693954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Management Style</a:t>
            </a:r>
          </a:p>
        </p:txBody>
      </p:sp>
      <p:sp>
        <p:nvSpPr>
          <p:cNvPr id="3" name="Content Placeholder 2"/>
          <p:cNvSpPr>
            <a:spLocks noGrp="1"/>
          </p:cNvSpPr>
          <p:nvPr>
            <p:ph idx="1"/>
          </p:nvPr>
        </p:nvSpPr>
        <p:spPr/>
        <p:txBody>
          <a:bodyPr/>
          <a:lstStyle/>
          <a:p>
            <a:r>
              <a:rPr lang="en-GB" dirty="0"/>
              <a:t>Organisational leader</a:t>
            </a:r>
          </a:p>
          <a:p>
            <a:r>
              <a:rPr lang="en-GB" dirty="0"/>
              <a:t>Policy enactor</a:t>
            </a:r>
          </a:p>
          <a:p>
            <a:r>
              <a:rPr lang="en-GB" dirty="0"/>
              <a:t>Employee coach </a:t>
            </a:r>
          </a:p>
          <a:p>
            <a:pPr marL="0" indent="0">
              <a:buNone/>
            </a:pPr>
            <a:endParaRPr lang="en-GB" dirty="0"/>
          </a:p>
          <a:p>
            <a:pPr marL="0" indent="0">
              <a:buNone/>
            </a:pPr>
            <a:r>
              <a:rPr lang="en-GB" dirty="0"/>
              <a:t>(Kilroy and </a:t>
            </a:r>
            <a:r>
              <a:rPr lang="en-GB" dirty="0" err="1"/>
              <a:t>Dundon</a:t>
            </a:r>
            <a:r>
              <a:rPr lang="en-GB" dirty="0"/>
              <a:t>, 2015)</a:t>
            </a:r>
          </a:p>
        </p:txBody>
      </p:sp>
      <p:sp>
        <p:nvSpPr>
          <p:cNvPr id="4" name="Slide Number Placeholder 3">
            <a:extLst>
              <a:ext uri="{FF2B5EF4-FFF2-40B4-BE49-F238E27FC236}">
                <a16:creationId xmlns:a16="http://schemas.microsoft.com/office/drawing/2014/main" id="{3D9C0D60-D009-4ACD-9339-45D4AF1875F4}"/>
              </a:ext>
            </a:extLst>
          </p:cNvPr>
          <p:cNvSpPr>
            <a:spLocks noGrp="1"/>
          </p:cNvSpPr>
          <p:nvPr>
            <p:ph type="sldNum" sz="quarter" idx="12"/>
          </p:nvPr>
        </p:nvSpPr>
        <p:spPr/>
        <p:txBody>
          <a:bodyPr/>
          <a:lstStyle/>
          <a:p>
            <a:fld id="{AC82685A-BD3A-4230-8D85-804689F67293}" type="slidenum">
              <a:rPr lang="en-GB" smtClean="0"/>
              <a:t>10</a:t>
            </a:fld>
            <a:endParaRPr lang="en-GB"/>
          </a:p>
        </p:txBody>
      </p:sp>
    </p:spTree>
    <p:extLst>
      <p:ext uri="{BB962C8B-B14F-4D97-AF65-F5344CB8AC3E}">
        <p14:creationId xmlns:p14="http://schemas.microsoft.com/office/powerpoint/2010/main" val="29968480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3" name="Title 1"/>
          <p:cNvSpPr>
            <a:spLocks noGrp="1"/>
          </p:cNvSpPr>
          <p:nvPr>
            <p:ph type="title"/>
          </p:nvPr>
        </p:nvSpPr>
        <p:spPr>
          <a:xfrm>
            <a:off x="251520" y="92764"/>
            <a:ext cx="8640960" cy="743948"/>
          </a:xfrm>
        </p:spPr>
        <p:txBody>
          <a:bodyPr>
            <a:normAutofit/>
          </a:bodyPr>
          <a:lstStyle/>
          <a:p>
            <a:r>
              <a:rPr lang="en-GB" sz="3200" dirty="0">
                <a:cs typeface="Arial" charset="0"/>
              </a:rPr>
              <a:t>Parties to Employment Relationships (2)</a:t>
            </a:r>
          </a:p>
        </p:txBody>
      </p:sp>
      <p:sp>
        <p:nvSpPr>
          <p:cNvPr id="69634" name="Content Placeholder 2"/>
          <p:cNvSpPr>
            <a:spLocks noGrp="1"/>
          </p:cNvSpPr>
          <p:nvPr>
            <p:ph idx="1"/>
          </p:nvPr>
        </p:nvSpPr>
        <p:spPr>
          <a:xfrm>
            <a:off x="628650" y="836712"/>
            <a:ext cx="7886700" cy="5187057"/>
          </a:xfrm>
        </p:spPr>
        <p:txBody>
          <a:bodyPr>
            <a:normAutofit/>
          </a:bodyPr>
          <a:lstStyle/>
          <a:p>
            <a:pPr marL="0" indent="0">
              <a:buNone/>
            </a:pPr>
            <a:r>
              <a:rPr lang="en-GB" b="1" dirty="0">
                <a:latin typeface="Arial" charset="0"/>
                <a:cs typeface="Arial" charset="0"/>
              </a:rPr>
              <a:t>Trade Unions (TUs)</a:t>
            </a:r>
          </a:p>
          <a:p>
            <a:pPr marL="476250" indent="-476250"/>
            <a:r>
              <a:rPr lang="en-GB" sz="2400" dirty="0">
                <a:latin typeface="Arial" charset="0"/>
                <a:cs typeface="Arial" charset="0"/>
              </a:rPr>
              <a:t>‘workers of one or more description and whose principal purposes include the regulation of relations between workers and employers’ (Trade Unions and Labour Relations (Consolidation) Act 1992) </a:t>
            </a:r>
          </a:p>
          <a:p>
            <a:pPr marL="476250" indent="-476250"/>
            <a:r>
              <a:rPr lang="en-GB" sz="2400" dirty="0">
                <a:latin typeface="Arial" charset="0"/>
                <a:cs typeface="Arial" charset="0"/>
              </a:rPr>
              <a:t>Role: represent the interests of their members in pursuit of democracy in the workplace </a:t>
            </a:r>
          </a:p>
          <a:p>
            <a:pPr marL="476250" indent="-476250"/>
            <a:r>
              <a:rPr lang="en-GB" sz="2400" dirty="0">
                <a:latin typeface="Arial" charset="0"/>
                <a:cs typeface="Arial" charset="0"/>
              </a:rPr>
              <a:t>Trade unions can represent their members’ interests individually or collectively </a:t>
            </a:r>
          </a:p>
          <a:p>
            <a:pPr marL="476250" indent="-476250"/>
            <a:r>
              <a:rPr lang="en-GB" sz="2400" dirty="0">
                <a:latin typeface="Arial" charset="0"/>
                <a:cs typeface="Arial" charset="0"/>
              </a:rPr>
              <a:t>Aim to re-balance the distribution of power in employee relationships more equally between management and workers</a:t>
            </a:r>
          </a:p>
          <a:p>
            <a:pPr marL="476250" indent="-476250"/>
            <a:r>
              <a:rPr lang="en-GB" sz="2400" dirty="0">
                <a:latin typeface="Arial" charset="0"/>
                <a:cs typeface="Arial" charset="0"/>
              </a:rPr>
              <a:t>Declining membership levels and reduced influence </a:t>
            </a:r>
          </a:p>
          <a:p>
            <a:pPr marL="476250" indent="-476250">
              <a:buFont typeface="Arial" charset="0"/>
              <a:buNone/>
            </a:pPr>
            <a:endParaRPr lang="en-GB" dirty="0">
              <a:latin typeface="Arial" charset="0"/>
              <a:cs typeface="Arial" charset="0"/>
            </a:endParaRPr>
          </a:p>
        </p:txBody>
      </p:sp>
      <p:sp>
        <p:nvSpPr>
          <p:cNvPr id="2" name="Slide Number Placeholder 1">
            <a:extLst>
              <a:ext uri="{FF2B5EF4-FFF2-40B4-BE49-F238E27FC236}">
                <a16:creationId xmlns:a16="http://schemas.microsoft.com/office/drawing/2014/main" id="{A3BDDFFE-F07E-4F16-9CCA-7AE3BF575539}"/>
              </a:ext>
            </a:extLst>
          </p:cNvPr>
          <p:cNvSpPr>
            <a:spLocks noGrp="1"/>
          </p:cNvSpPr>
          <p:nvPr>
            <p:ph type="sldNum" sz="quarter" idx="12"/>
          </p:nvPr>
        </p:nvSpPr>
        <p:spPr/>
        <p:txBody>
          <a:bodyPr/>
          <a:lstStyle/>
          <a:p>
            <a:fld id="{AC82685A-BD3A-4230-8D85-804689F67293}" type="slidenum">
              <a:rPr lang="en-GB" smtClean="0"/>
              <a:t>11</a:t>
            </a:fld>
            <a:endParaRPr lang="en-GB"/>
          </a:p>
        </p:txBody>
      </p:sp>
    </p:spTree>
    <p:extLst>
      <p:ext uri="{BB962C8B-B14F-4D97-AF65-F5344CB8AC3E}">
        <p14:creationId xmlns:p14="http://schemas.microsoft.com/office/powerpoint/2010/main" val="29468368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Content Placeholder 2"/>
          <p:cNvSpPr>
            <a:spLocks noGrp="1"/>
          </p:cNvSpPr>
          <p:nvPr>
            <p:ph idx="1"/>
          </p:nvPr>
        </p:nvSpPr>
        <p:spPr>
          <a:xfrm>
            <a:off x="457200" y="1196752"/>
            <a:ext cx="8229600" cy="4464496"/>
          </a:xfrm>
        </p:spPr>
        <p:txBody>
          <a:bodyPr>
            <a:normAutofit/>
          </a:bodyPr>
          <a:lstStyle/>
          <a:p>
            <a:pPr marL="0" indent="0">
              <a:buNone/>
            </a:pPr>
            <a:r>
              <a:rPr lang="en-GB" b="1" dirty="0">
                <a:cs typeface="Arial" charset="0"/>
              </a:rPr>
              <a:t>Government</a:t>
            </a:r>
          </a:p>
          <a:p>
            <a:r>
              <a:rPr lang="en-GB" dirty="0">
                <a:cs typeface="Arial" charset="0"/>
              </a:rPr>
              <a:t>Current Conservative Government</a:t>
            </a:r>
          </a:p>
          <a:p>
            <a:r>
              <a:rPr lang="en-GB" dirty="0">
                <a:cs typeface="Arial" charset="0"/>
              </a:rPr>
              <a:t>Government agencies e.g. Advisory, Conciliation and Arbitration Service (Acas) and the Equality and Human Rights Commission (EHRC) </a:t>
            </a:r>
          </a:p>
          <a:p>
            <a:r>
              <a:rPr lang="en-GB" dirty="0">
                <a:cs typeface="Arial" charset="0"/>
              </a:rPr>
              <a:t>Roles include </a:t>
            </a:r>
          </a:p>
          <a:p>
            <a:pPr marL="742950" lvl="1" indent="-285750"/>
            <a:r>
              <a:rPr lang="en-GB" sz="2400" dirty="0">
                <a:cs typeface="Arial" charset="0"/>
              </a:rPr>
              <a:t>Employer in the public sector</a:t>
            </a:r>
          </a:p>
          <a:p>
            <a:pPr marL="742950" lvl="1" indent="-285750"/>
            <a:r>
              <a:rPr lang="en-GB" sz="2400" dirty="0">
                <a:cs typeface="Arial" charset="0"/>
              </a:rPr>
              <a:t>Legislator</a:t>
            </a:r>
          </a:p>
          <a:p>
            <a:pPr marL="742950" lvl="1" indent="-285750"/>
            <a:r>
              <a:rPr lang="en-GB" sz="2400" dirty="0">
                <a:cs typeface="Arial" charset="0"/>
              </a:rPr>
              <a:t>Agencies implement key ER policies</a:t>
            </a:r>
          </a:p>
          <a:p>
            <a:r>
              <a:rPr lang="en-GB" dirty="0">
                <a:cs typeface="Arial" charset="0"/>
              </a:rPr>
              <a:t>Shift away from traditional role as a model employer</a:t>
            </a:r>
          </a:p>
        </p:txBody>
      </p:sp>
      <p:sp>
        <p:nvSpPr>
          <p:cNvPr id="6" name="Title 1"/>
          <p:cNvSpPr>
            <a:spLocks noGrp="1"/>
          </p:cNvSpPr>
          <p:nvPr>
            <p:ph type="title"/>
          </p:nvPr>
        </p:nvSpPr>
        <p:spPr>
          <a:xfrm>
            <a:off x="179512" y="53008"/>
            <a:ext cx="8784976" cy="1231900"/>
          </a:xfrm>
        </p:spPr>
        <p:txBody>
          <a:bodyPr>
            <a:normAutofit/>
          </a:bodyPr>
          <a:lstStyle/>
          <a:p>
            <a:r>
              <a:rPr lang="en-GB" sz="3200" b="1" dirty="0">
                <a:cs typeface="Arial" charset="0"/>
              </a:rPr>
              <a:t>Parties to Employment Relationships (3)</a:t>
            </a:r>
          </a:p>
        </p:txBody>
      </p:sp>
      <p:sp>
        <p:nvSpPr>
          <p:cNvPr id="2" name="Slide Number Placeholder 1">
            <a:extLst>
              <a:ext uri="{FF2B5EF4-FFF2-40B4-BE49-F238E27FC236}">
                <a16:creationId xmlns:a16="http://schemas.microsoft.com/office/drawing/2014/main" id="{3428CDCB-D53C-4680-B43D-0314D9B004E6}"/>
              </a:ext>
            </a:extLst>
          </p:cNvPr>
          <p:cNvSpPr>
            <a:spLocks noGrp="1"/>
          </p:cNvSpPr>
          <p:nvPr>
            <p:ph type="sldNum" sz="quarter" idx="12"/>
          </p:nvPr>
        </p:nvSpPr>
        <p:spPr/>
        <p:txBody>
          <a:bodyPr/>
          <a:lstStyle/>
          <a:p>
            <a:fld id="{AC82685A-BD3A-4230-8D85-804689F67293}" type="slidenum">
              <a:rPr lang="en-GB" smtClean="0"/>
              <a:t>12</a:t>
            </a:fld>
            <a:endParaRPr lang="en-GB"/>
          </a:p>
        </p:txBody>
      </p:sp>
    </p:spTree>
    <p:extLst>
      <p:ext uri="{BB962C8B-B14F-4D97-AF65-F5344CB8AC3E}">
        <p14:creationId xmlns:p14="http://schemas.microsoft.com/office/powerpoint/2010/main" val="41338434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23888" y="1709739"/>
            <a:ext cx="7886700" cy="4151799"/>
          </a:xfrm>
        </p:spPr>
        <p:txBody>
          <a:bodyPr>
            <a:normAutofit fontScale="90000"/>
          </a:bodyPr>
          <a:lstStyle/>
          <a:p>
            <a:r>
              <a:rPr lang="en-GB" dirty="0"/>
              <a:t>How does the State affect employment relations in your organisation?</a:t>
            </a:r>
            <a:br>
              <a:rPr lang="en-GB" dirty="0"/>
            </a:br>
            <a:endParaRPr lang="en-GB" dirty="0"/>
          </a:p>
        </p:txBody>
      </p:sp>
    </p:spTree>
    <p:extLst>
      <p:ext uri="{BB962C8B-B14F-4D97-AF65-F5344CB8AC3E}">
        <p14:creationId xmlns:p14="http://schemas.microsoft.com/office/powerpoint/2010/main" val="42069591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Interests in employment relations</a:t>
            </a:r>
          </a:p>
        </p:txBody>
      </p:sp>
      <p:graphicFrame>
        <p:nvGraphicFramePr>
          <p:cNvPr id="5" name="Content Placeholder 4"/>
          <p:cNvGraphicFramePr>
            <a:graphicFrameLocks noGrp="1"/>
          </p:cNvGraphicFramePr>
          <p:nvPr>
            <p:ph sz="half" idx="1"/>
            <p:extLst>
              <p:ext uri="{D42A27DB-BD31-4B8C-83A1-F6EECF244321}">
                <p14:modId xmlns:p14="http://schemas.microsoft.com/office/powerpoint/2010/main" val="338551493"/>
              </p:ext>
            </p:extLst>
          </p:nvPr>
        </p:nvGraphicFramePr>
        <p:xfrm>
          <a:off x="628648" y="1090243"/>
          <a:ext cx="7225815" cy="4888525"/>
        </p:xfrm>
        <a:graphic>
          <a:graphicData uri="http://schemas.openxmlformats.org/drawingml/2006/table">
            <a:tbl>
              <a:tblPr firstRow="1" bandRow="1">
                <a:tableStyleId>{5C22544A-7EE6-4342-B048-85BDC9FD1C3A}</a:tableStyleId>
              </a:tblPr>
              <a:tblGrid>
                <a:gridCol w="2408605">
                  <a:extLst>
                    <a:ext uri="{9D8B030D-6E8A-4147-A177-3AD203B41FA5}">
                      <a16:colId xmlns:a16="http://schemas.microsoft.com/office/drawing/2014/main" val="20000"/>
                    </a:ext>
                  </a:extLst>
                </a:gridCol>
                <a:gridCol w="2408605">
                  <a:extLst>
                    <a:ext uri="{9D8B030D-6E8A-4147-A177-3AD203B41FA5}">
                      <a16:colId xmlns:a16="http://schemas.microsoft.com/office/drawing/2014/main" val="20001"/>
                    </a:ext>
                  </a:extLst>
                </a:gridCol>
                <a:gridCol w="2408605">
                  <a:extLst>
                    <a:ext uri="{9D8B030D-6E8A-4147-A177-3AD203B41FA5}">
                      <a16:colId xmlns:a16="http://schemas.microsoft.com/office/drawing/2014/main" val="20002"/>
                    </a:ext>
                  </a:extLst>
                </a:gridCol>
              </a:tblGrid>
              <a:tr h="575927">
                <a:tc>
                  <a:txBody>
                    <a:bodyPr/>
                    <a:lstStyle/>
                    <a:p>
                      <a:pPr algn="just">
                        <a:lnSpc>
                          <a:spcPct val="200000"/>
                        </a:lnSpc>
                        <a:spcAft>
                          <a:spcPts val="0"/>
                        </a:spcAft>
                      </a:pPr>
                      <a:r>
                        <a:rPr lang="en-GB" sz="1800" dirty="0">
                          <a:solidFill>
                            <a:srgbClr val="FFFFFF"/>
                          </a:solidFill>
                          <a:effectLst/>
                          <a:latin typeface="Arial" panose="020B0604020202020204" pitchFamily="34" charset="0"/>
                          <a:ea typeface="SimHei"/>
                          <a:cs typeface="Arial" panose="020B0604020202020204" pitchFamily="34" charset="0"/>
                        </a:rPr>
                        <a:t>Employee </a:t>
                      </a:r>
                      <a:endParaRPr lang="en-GB" sz="1800" dirty="0">
                        <a:effectLst/>
                        <a:latin typeface="Arial" panose="020B0604020202020204" pitchFamily="34" charset="0"/>
                        <a:ea typeface="Times New Roman"/>
                        <a:cs typeface="Arial" panose="020B0604020202020204" pitchFamily="34" charset="0"/>
                      </a:endParaRPr>
                    </a:p>
                  </a:txBody>
                  <a:tcPr marL="68580" marR="68580" marT="0" marB="0">
                    <a:solidFill>
                      <a:srgbClr val="8B6AA2"/>
                    </a:solidFill>
                  </a:tcPr>
                </a:tc>
                <a:tc>
                  <a:txBody>
                    <a:bodyPr/>
                    <a:lstStyle/>
                    <a:p>
                      <a:pPr algn="just">
                        <a:lnSpc>
                          <a:spcPct val="200000"/>
                        </a:lnSpc>
                        <a:spcAft>
                          <a:spcPts val="0"/>
                        </a:spcAft>
                      </a:pPr>
                      <a:r>
                        <a:rPr lang="en-GB" sz="1800" dirty="0">
                          <a:solidFill>
                            <a:srgbClr val="FFFFFF"/>
                          </a:solidFill>
                          <a:effectLst/>
                          <a:latin typeface="Arial" panose="020B0604020202020204" pitchFamily="34" charset="0"/>
                          <a:ea typeface="SimHei"/>
                          <a:cs typeface="Arial" panose="020B0604020202020204" pitchFamily="34" charset="0"/>
                        </a:rPr>
                        <a:t>Employer</a:t>
                      </a:r>
                      <a:endParaRPr lang="en-GB" sz="1800" dirty="0">
                        <a:effectLst/>
                        <a:latin typeface="Arial" panose="020B0604020202020204" pitchFamily="34" charset="0"/>
                        <a:ea typeface="Times New Roman"/>
                        <a:cs typeface="Arial" panose="020B0604020202020204" pitchFamily="34" charset="0"/>
                      </a:endParaRPr>
                    </a:p>
                  </a:txBody>
                  <a:tcPr marL="68580" marR="68580" marT="0" marB="0">
                    <a:solidFill>
                      <a:srgbClr val="8B6AA2"/>
                    </a:solidFill>
                  </a:tcPr>
                </a:tc>
                <a:tc>
                  <a:txBody>
                    <a:bodyPr/>
                    <a:lstStyle/>
                    <a:p>
                      <a:pPr algn="just">
                        <a:lnSpc>
                          <a:spcPct val="200000"/>
                        </a:lnSpc>
                        <a:spcAft>
                          <a:spcPts val="0"/>
                        </a:spcAft>
                      </a:pPr>
                      <a:r>
                        <a:rPr lang="en-GB" sz="1800" dirty="0">
                          <a:solidFill>
                            <a:srgbClr val="FFFFFF"/>
                          </a:solidFill>
                          <a:effectLst/>
                          <a:latin typeface="Arial" panose="020B0604020202020204" pitchFamily="34" charset="0"/>
                          <a:ea typeface="SimHei"/>
                          <a:cs typeface="Arial" panose="020B0604020202020204" pitchFamily="34" charset="0"/>
                        </a:rPr>
                        <a:t>The State</a:t>
                      </a:r>
                      <a:endParaRPr lang="en-GB" sz="1800" dirty="0">
                        <a:effectLst/>
                        <a:latin typeface="Arial" panose="020B0604020202020204" pitchFamily="34" charset="0"/>
                        <a:ea typeface="Times New Roman"/>
                        <a:cs typeface="Arial" panose="020B0604020202020204" pitchFamily="34" charset="0"/>
                      </a:endParaRPr>
                    </a:p>
                  </a:txBody>
                  <a:tcPr marL="68580" marR="68580" marT="0" marB="0">
                    <a:solidFill>
                      <a:srgbClr val="8B6AA2"/>
                    </a:solidFill>
                  </a:tcPr>
                </a:tc>
                <a:extLst>
                  <a:ext uri="{0D108BD9-81ED-4DB2-BD59-A6C34878D82A}">
                    <a16:rowId xmlns:a16="http://schemas.microsoft.com/office/drawing/2014/main" val="10000"/>
                  </a:ext>
                </a:extLst>
              </a:tr>
              <a:tr h="575927">
                <a:tc>
                  <a:txBody>
                    <a:bodyPr/>
                    <a:lstStyle/>
                    <a:p>
                      <a:pPr algn="just">
                        <a:lnSpc>
                          <a:spcPct val="200000"/>
                        </a:lnSpc>
                        <a:spcAft>
                          <a:spcPts val="0"/>
                        </a:spcAft>
                      </a:pPr>
                      <a:r>
                        <a:rPr lang="en-GB" sz="1600" b="1" dirty="0">
                          <a:effectLst/>
                          <a:latin typeface="Arial" panose="020B0604020202020204" pitchFamily="34" charset="0"/>
                          <a:ea typeface="SimHei"/>
                          <a:cs typeface="Arial" panose="020B0604020202020204" pitchFamily="34" charset="0"/>
                        </a:rPr>
                        <a:t>Employment</a:t>
                      </a:r>
                      <a:endParaRPr lang="en-GB" sz="160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a:txBody>
                    <a:bodyPr/>
                    <a:lstStyle/>
                    <a:p>
                      <a:pPr algn="just">
                        <a:lnSpc>
                          <a:spcPct val="200000"/>
                        </a:lnSpc>
                        <a:spcAft>
                          <a:spcPts val="0"/>
                        </a:spcAft>
                      </a:pPr>
                      <a:r>
                        <a:rPr lang="en-GB" sz="1600" dirty="0">
                          <a:effectLst/>
                          <a:latin typeface="Arial" panose="020B0604020202020204" pitchFamily="34" charset="0"/>
                          <a:ea typeface="SimHei"/>
                          <a:cs typeface="Arial" panose="020B0604020202020204" pitchFamily="34" charset="0"/>
                        </a:rPr>
                        <a:t>Profit maximisation</a:t>
                      </a:r>
                      <a:endParaRPr lang="en-GB" sz="160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a:txBody>
                    <a:bodyPr/>
                    <a:lstStyle/>
                    <a:p>
                      <a:pPr algn="just">
                        <a:lnSpc>
                          <a:spcPct val="200000"/>
                        </a:lnSpc>
                        <a:spcAft>
                          <a:spcPts val="0"/>
                        </a:spcAft>
                      </a:pPr>
                      <a:r>
                        <a:rPr lang="en-GB" sz="1600" dirty="0">
                          <a:effectLst/>
                          <a:latin typeface="Arial" panose="020B0604020202020204" pitchFamily="34" charset="0"/>
                          <a:ea typeface="SimHei"/>
                          <a:cs typeface="Arial" panose="020B0604020202020204" pitchFamily="34" charset="0"/>
                        </a:rPr>
                        <a:t>Power</a:t>
                      </a:r>
                      <a:endParaRPr lang="en-GB" sz="160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extLst>
                  <a:ext uri="{0D108BD9-81ED-4DB2-BD59-A6C34878D82A}">
                    <a16:rowId xmlns:a16="http://schemas.microsoft.com/office/drawing/2014/main" val="10001"/>
                  </a:ext>
                </a:extLst>
              </a:tr>
              <a:tr h="575927">
                <a:tc>
                  <a:txBody>
                    <a:bodyPr/>
                    <a:lstStyle/>
                    <a:p>
                      <a:pPr algn="just">
                        <a:lnSpc>
                          <a:spcPct val="200000"/>
                        </a:lnSpc>
                        <a:spcAft>
                          <a:spcPts val="0"/>
                        </a:spcAft>
                      </a:pPr>
                      <a:r>
                        <a:rPr lang="en-GB" sz="1600" b="1" dirty="0">
                          <a:effectLst/>
                          <a:latin typeface="Arial" panose="020B0604020202020204" pitchFamily="34" charset="0"/>
                          <a:ea typeface="SimHei"/>
                          <a:cs typeface="Arial" panose="020B0604020202020204" pitchFamily="34" charset="0"/>
                        </a:rPr>
                        <a:t>Income</a:t>
                      </a:r>
                      <a:endParaRPr lang="en-GB" sz="160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a:txBody>
                    <a:bodyPr/>
                    <a:lstStyle/>
                    <a:p>
                      <a:pPr algn="just">
                        <a:lnSpc>
                          <a:spcPct val="200000"/>
                        </a:lnSpc>
                        <a:spcAft>
                          <a:spcPts val="0"/>
                        </a:spcAft>
                      </a:pPr>
                      <a:r>
                        <a:rPr lang="en-GB" sz="1600" dirty="0">
                          <a:effectLst/>
                          <a:latin typeface="Arial" panose="020B0604020202020204" pitchFamily="34" charset="0"/>
                          <a:ea typeface="SimHei"/>
                          <a:cs typeface="Arial" panose="020B0604020202020204" pitchFamily="34" charset="0"/>
                        </a:rPr>
                        <a:t>Shareholder value</a:t>
                      </a:r>
                      <a:endParaRPr lang="en-GB" sz="160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a:txBody>
                    <a:bodyPr/>
                    <a:lstStyle/>
                    <a:p>
                      <a:pPr algn="just">
                        <a:lnSpc>
                          <a:spcPct val="200000"/>
                        </a:lnSpc>
                        <a:spcAft>
                          <a:spcPts val="0"/>
                        </a:spcAft>
                      </a:pPr>
                      <a:r>
                        <a:rPr lang="en-GB" sz="1600" dirty="0">
                          <a:effectLst/>
                          <a:latin typeface="Arial" panose="020B0604020202020204" pitchFamily="34" charset="0"/>
                          <a:ea typeface="SimHei"/>
                          <a:cs typeface="Arial" panose="020B0604020202020204" pitchFamily="34" charset="0"/>
                        </a:rPr>
                        <a:t>Economic growth</a:t>
                      </a:r>
                      <a:endParaRPr lang="en-GB" sz="160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extLst>
                  <a:ext uri="{0D108BD9-81ED-4DB2-BD59-A6C34878D82A}">
                    <a16:rowId xmlns:a16="http://schemas.microsoft.com/office/drawing/2014/main" val="10002"/>
                  </a:ext>
                </a:extLst>
              </a:tr>
              <a:tr h="575927">
                <a:tc>
                  <a:txBody>
                    <a:bodyPr/>
                    <a:lstStyle/>
                    <a:p>
                      <a:pPr algn="just">
                        <a:lnSpc>
                          <a:spcPct val="200000"/>
                        </a:lnSpc>
                        <a:spcAft>
                          <a:spcPts val="0"/>
                        </a:spcAft>
                      </a:pPr>
                      <a:r>
                        <a:rPr lang="en-GB" sz="1600" b="1">
                          <a:effectLst/>
                          <a:latin typeface="Arial" panose="020B0604020202020204" pitchFamily="34" charset="0"/>
                          <a:ea typeface="SimHei"/>
                          <a:cs typeface="Arial" panose="020B0604020202020204" pitchFamily="34" charset="0"/>
                        </a:rPr>
                        <a:t>Fairness </a:t>
                      </a:r>
                      <a:endParaRPr lang="en-GB" sz="160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a:txBody>
                    <a:bodyPr/>
                    <a:lstStyle/>
                    <a:p>
                      <a:pPr algn="just">
                        <a:lnSpc>
                          <a:spcPct val="200000"/>
                        </a:lnSpc>
                        <a:spcAft>
                          <a:spcPts val="0"/>
                        </a:spcAft>
                      </a:pPr>
                      <a:r>
                        <a:rPr lang="en-GB" sz="1600" dirty="0">
                          <a:effectLst/>
                          <a:latin typeface="Arial" panose="020B0604020202020204" pitchFamily="34" charset="0"/>
                          <a:ea typeface="SimHei"/>
                          <a:cs typeface="Arial" panose="020B0604020202020204" pitchFamily="34" charset="0"/>
                        </a:rPr>
                        <a:t>Stakeholder interests</a:t>
                      </a:r>
                      <a:endParaRPr lang="en-GB" sz="160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a:txBody>
                    <a:bodyPr/>
                    <a:lstStyle/>
                    <a:p>
                      <a:pPr algn="just">
                        <a:lnSpc>
                          <a:spcPct val="200000"/>
                        </a:lnSpc>
                        <a:spcAft>
                          <a:spcPts val="0"/>
                        </a:spcAft>
                      </a:pPr>
                      <a:r>
                        <a:rPr lang="en-GB" sz="1600" dirty="0">
                          <a:effectLst/>
                          <a:latin typeface="Arial" panose="020B0604020202020204" pitchFamily="34" charset="0"/>
                          <a:ea typeface="SimHei"/>
                          <a:cs typeface="Arial" panose="020B0604020202020204" pitchFamily="34" charset="0"/>
                        </a:rPr>
                        <a:t>Ideology</a:t>
                      </a:r>
                      <a:endParaRPr lang="en-GB" sz="160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extLst>
                  <a:ext uri="{0D108BD9-81ED-4DB2-BD59-A6C34878D82A}">
                    <a16:rowId xmlns:a16="http://schemas.microsoft.com/office/drawing/2014/main" val="10003"/>
                  </a:ext>
                </a:extLst>
              </a:tr>
              <a:tr h="575927">
                <a:tc>
                  <a:txBody>
                    <a:bodyPr/>
                    <a:lstStyle/>
                    <a:p>
                      <a:pPr algn="just">
                        <a:lnSpc>
                          <a:spcPct val="200000"/>
                        </a:lnSpc>
                        <a:spcAft>
                          <a:spcPts val="0"/>
                        </a:spcAft>
                      </a:pPr>
                      <a:r>
                        <a:rPr lang="en-GB" sz="1600" b="1" dirty="0">
                          <a:effectLst/>
                          <a:latin typeface="Arial" panose="020B0604020202020204" pitchFamily="34" charset="0"/>
                          <a:ea typeface="SimHei"/>
                          <a:cs typeface="Arial" panose="020B0604020202020204" pitchFamily="34" charset="0"/>
                        </a:rPr>
                        <a:t>Voice</a:t>
                      </a:r>
                      <a:endParaRPr lang="en-GB" sz="160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a:txBody>
                    <a:bodyPr/>
                    <a:lstStyle/>
                    <a:p>
                      <a:pPr algn="just">
                        <a:lnSpc>
                          <a:spcPct val="200000"/>
                        </a:lnSpc>
                        <a:spcAft>
                          <a:spcPts val="0"/>
                        </a:spcAft>
                      </a:pPr>
                      <a:r>
                        <a:rPr lang="en-GB" sz="1600" dirty="0">
                          <a:effectLst/>
                          <a:latin typeface="Arial" panose="020B0604020202020204" pitchFamily="34" charset="0"/>
                          <a:ea typeface="SimHei"/>
                          <a:cs typeface="Arial" panose="020B0604020202020204" pitchFamily="34" charset="0"/>
                        </a:rPr>
                        <a:t>Quality and service</a:t>
                      </a:r>
                      <a:endParaRPr lang="en-GB" sz="160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a:txBody>
                    <a:bodyPr/>
                    <a:lstStyle/>
                    <a:p>
                      <a:pPr algn="just">
                        <a:lnSpc>
                          <a:spcPct val="200000"/>
                        </a:lnSpc>
                        <a:spcAft>
                          <a:spcPts val="0"/>
                        </a:spcAft>
                      </a:pPr>
                      <a:r>
                        <a:rPr lang="en-GB" sz="1600" dirty="0">
                          <a:effectLst/>
                          <a:latin typeface="Arial" panose="020B0604020202020204" pitchFamily="34" charset="0"/>
                          <a:ea typeface="SimHei"/>
                          <a:cs typeface="Arial" panose="020B0604020202020204" pitchFamily="34" charset="0"/>
                        </a:rPr>
                        <a:t>Continuity</a:t>
                      </a:r>
                      <a:endParaRPr lang="en-GB" sz="160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extLst>
                  <a:ext uri="{0D108BD9-81ED-4DB2-BD59-A6C34878D82A}">
                    <a16:rowId xmlns:a16="http://schemas.microsoft.com/office/drawing/2014/main" val="10004"/>
                  </a:ext>
                </a:extLst>
              </a:tr>
              <a:tr h="575927">
                <a:tc>
                  <a:txBody>
                    <a:bodyPr/>
                    <a:lstStyle/>
                    <a:p>
                      <a:pPr algn="just">
                        <a:lnSpc>
                          <a:spcPct val="200000"/>
                        </a:lnSpc>
                        <a:spcAft>
                          <a:spcPts val="0"/>
                        </a:spcAft>
                      </a:pPr>
                      <a:r>
                        <a:rPr lang="en-GB" sz="1600" b="1">
                          <a:effectLst/>
                          <a:latin typeface="Arial" panose="020B0604020202020204" pitchFamily="34" charset="0"/>
                          <a:ea typeface="SimHei"/>
                          <a:cs typeface="Arial" panose="020B0604020202020204" pitchFamily="34" charset="0"/>
                        </a:rPr>
                        <a:t>Job satisfaction</a:t>
                      </a:r>
                      <a:endParaRPr lang="en-GB" sz="160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a:txBody>
                    <a:bodyPr/>
                    <a:lstStyle/>
                    <a:p>
                      <a:pPr algn="just">
                        <a:lnSpc>
                          <a:spcPct val="200000"/>
                        </a:lnSpc>
                        <a:spcAft>
                          <a:spcPts val="0"/>
                        </a:spcAft>
                      </a:pPr>
                      <a:r>
                        <a:rPr lang="en-GB" sz="1600" dirty="0">
                          <a:effectLst/>
                          <a:latin typeface="Arial" panose="020B0604020202020204" pitchFamily="34" charset="0"/>
                          <a:ea typeface="SimHei"/>
                          <a:cs typeface="Arial" panose="020B0604020202020204" pitchFamily="34" charset="0"/>
                        </a:rPr>
                        <a:t>Employee engagement</a:t>
                      </a:r>
                      <a:endParaRPr lang="en-GB" sz="160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rowSpan="3">
                  <a:txBody>
                    <a:bodyPr/>
                    <a:lstStyle/>
                    <a:p>
                      <a:pPr algn="just">
                        <a:lnSpc>
                          <a:spcPct val="200000"/>
                        </a:lnSpc>
                        <a:spcAft>
                          <a:spcPts val="0"/>
                        </a:spcAft>
                      </a:pPr>
                      <a:r>
                        <a:rPr lang="en-GB" sz="1600" dirty="0">
                          <a:effectLst/>
                          <a:latin typeface="Arial" panose="020B0604020202020204" pitchFamily="34" charset="0"/>
                          <a:ea typeface="SimHei"/>
                          <a:cs typeface="Arial" panose="020B0604020202020204" pitchFamily="34" charset="0"/>
                        </a:rPr>
                        <a:t> </a:t>
                      </a:r>
                      <a:endParaRPr lang="en-GB" sz="1600" dirty="0">
                        <a:effectLst/>
                        <a:latin typeface="Arial" panose="020B0604020202020204" pitchFamily="34" charset="0"/>
                        <a:ea typeface="Times New Roman"/>
                        <a:cs typeface="Arial" panose="020B0604020202020204" pitchFamily="34" charset="0"/>
                      </a:endParaRPr>
                    </a:p>
                    <a:p>
                      <a:pPr algn="just">
                        <a:lnSpc>
                          <a:spcPct val="200000"/>
                        </a:lnSpc>
                        <a:spcAft>
                          <a:spcPts val="0"/>
                        </a:spcAft>
                      </a:pPr>
                      <a:r>
                        <a:rPr lang="en-GB" sz="1600" dirty="0">
                          <a:effectLst/>
                          <a:latin typeface="Arial" panose="020B0604020202020204" pitchFamily="34" charset="0"/>
                          <a:ea typeface="SimHei"/>
                          <a:cs typeface="Arial" panose="020B0604020202020204" pitchFamily="34" charset="0"/>
                        </a:rPr>
                        <a:t> </a:t>
                      </a:r>
                    </a:p>
                  </a:txBody>
                  <a:tcPr marL="68580" marR="68580" marT="0" marB="0">
                    <a:solidFill>
                      <a:srgbClr val="A991BC"/>
                    </a:solidFill>
                  </a:tcPr>
                </a:tc>
                <a:extLst>
                  <a:ext uri="{0D108BD9-81ED-4DB2-BD59-A6C34878D82A}">
                    <a16:rowId xmlns:a16="http://schemas.microsoft.com/office/drawing/2014/main" val="10005"/>
                  </a:ext>
                </a:extLst>
              </a:tr>
              <a:tr h="575927">
                <a:tc>
                  <a:txBody>
                    <a:bodyPr/>
                    <a:lstStyle/>
                    <a:p>
                      <a:pPr algn="just">
                        <a:lnSpc>
                          <a:spcPct val="200000"/>
                        </a:lnSpc>
                        <a:spcAft>
                          <a:spcPts val="0"/>
                        </a:spcAft>
                      </a:pPr>
                      <a:r>
                        <a:rPr lang="en-GB" sz="1600" b="1">
                          <a:effectLst/>
                          <a:latin typeface="Arial" panose="020B0604020202020204" pitchFamily="34" charset="0"/>
                          <a:ea typeface="SimHei"/>
                          <a:cs typeface="Arial" panose="020B0604020202020204" pitchFamily="34" charset="0"/>
                        </a:rPr>
                        <a:t>Occupational identity</a:t>
                      </a:r>
                      <a:endParaRPr lang="en-GB" sz="160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a:txBody>
                    <a:bodyPr/>
                    <a:lstStyle/>
                    <a:p>
                      <a:pPr algn="just">
                        <a:lnSpc>
                          <a:spcPct val="200000"/>
                        </a:lnSpc>
                        <a:spcAft>
                          <a:spcPts val="0"/>
                        </a:spcAft>
                      </a:pPr>
                      <a:r>
                        <a:rPr lang="en-GB" sz="1600" dirty="0">
                          <a:effectLst/>
                          <a:latin typeface="Arial" panose="020B0604020202020204" pitchFamily="34" charset="0"/>
                          <a:ea typeface="SimHei"/>
                          <a:cs typeface="Arial" panose="020B0604020202020204" pitchFamily="34" charset="0"/>
                        </a:rPr>
                        <a:t>Creation of employment</a:t>
                      </a:r>
                      <a:endParaRPr lang="en-GB" sz="160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vMerge="1">
                  <a:txBody>
                    <a:bodyPr/>
                    <a:lstStyle/>
                    <a:p>
                      <a:pPr algn="just">
                        <a:lnSpc>
                          <a:spcPct val="200000"/>
                        </a:lnSpc>
                        <a:spcAft>
                          <a:spcPts val="0"/>
                        </a:spcAft>
                      </a:pPr>
                      <a:endParaRPr lang="en-GB" sz="160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extLst>
                  <a:ext uri="{0D108BD9-81ED-4DB2-BD59-A6C34878D82A}">
                    <a16:rowId xmlns:a16="http://schemas.microsoft.com/office/drawing/2014/main" val="10006"/>
                  </a:ext>
                </a:extLst>
              </a:tr>
              <a:tr h="857036">
                <a:tc>
                  <a:txBody>
                    <a:bodyPr/>
                    <a:lstStyle/>
                    <a:p>
                      <a:pPr algn="just">
                        <a:lnSpc>
                          <a:spcPct val="200000"/>
                        </a:lnSpc>
                        <a:spcAft>
                          <a:spcPts val="0"/>
                        </a:spcAft>
                      </a:pPr>
                      <a:r>
                        <a:rPr lang="en-GB" sz="1600" b="1">
                          <a:effectLst/>
                          <a:latin typeface="Arial" panose="020B0604020202020204" pitchFamily="34" charset="0"/>
                          <a:ea typeface="SimHei"/>
                          <a:cs typeface="Arial" panose="020B0604020202020204" pitchFamily="34" charset="0"/>
                        </a:rPr>
                        <a:t>Autonomy</a:t>
                      </a:r>
                      <a:endParaRPr lang="en-GB" sz="160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a:txBody>
                    <a:bodyPr/>
                    <a:lstStyle/>
                    <a:p>
                      <a:pPr algn="just">
                        <a:lnSpc>
                          <a:spcPct val="200000"/>
                        </a:lnSpc>
                        <a:spcAft>
                          <a:spcPts val="0"/>
                        </a:spcAft>
                      </a:pPr>
                      <a:r>
                        <a:rPr lang="en-GB" sz="1600" dirty="0">
                          <a:effectLst/>
                          <a:latin typeface="Arial" panose="020B0604020202020204" pitchFamily="34" charset="0"/>
                          <a:ea typeface="SimHei"/>
                          <a:cs typeface="Arial" panose="020B0604020202020204" pitchFamily="34" charset="0"/>
                        </a:rPr>
                        <a:t>Control</a:t>
                      </a:r>
                      <a:endParaRPr lang="en-GB" sz="160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vMerge="1">
                  <a:txBody>
                    <a:bodyPr/>
                    <a:lstStyle/>
                    <a:p>
                      <a:pPr algn="just">
                        <a:lnSpc>
                          <a:spcPct val="200000"/>
                        </a:lnSpc>
                        <a:spcAft>
                          <a:spcPts val="0"/>
                        </a:spcAft>
                      </a:pPr>
                      <a:endParaRPr lang="en-GB" sz="1400" i="1"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extLst>
                  <a:ext uri="{0D108BD9-81ED-4DB2-BD59-A6C34878D82A}">
                    <a16:rowId xmlns:a16="http://schemas.microsoft.com/office/drawing/2014/main" val="10007"/>
                  </a:ext>
                </a:extLst>
              </a:tr>
            </a:tbl>
          </a:graphicData>
        </a:graphic>
      </p:graphicFrame>
      <p:sp>
        <p:nvSpPr>
          <p:cNvPr id="3" name="TextBox 2">
            <a:extLst>
              <a:ext uri="{FF2B5EF4-FFF2-40B4-BE49-F238E27FC236}">
                <a16:creationId xmlns:a16="http://schemas.microsoft.com/office/drawing/2014/main" id="{572E1D5C-152A-4225-BE43-3F379DCD7D08}"/>
              </a:ext>
            </a:extLst>
          </p:cNvPr>
          <p:cNvSpPr txBox="1"/>
          <p:nvPr/>
        </p:nvSpPr>
        <p:spPr>
          <a:xfrm>
            <a:off x="1577130" y="6073629"/>
            <a:ext cx="5343787" cy="369332"/>
          </a:xfrm>
          <a:prstGeom prst="rect">
            <a:avLst/>
          </a:prstGeom>
          <a:noFill/>
        </p:spPr>
        <p:txBody>
          <a:bodyPr wrap="square" rtlCol="0">
            <a:spAutoFit/>
          </a:bodyPr>
          <a:lstStyle/>
          <a:p>
            <a:r>
              <a:rPr lang="en-GB"/>
              <a:t>(Adapted from Budd and Bhave (2008)) </a:t>
            </a:r>
            <a:endParaRPr lang="en-GB" dirty="0"/>
          </a:p>
        </p:txBody>
      </p:sp>
    </p:spTree>
    <p:extLst>
      <p:ext uri="{BB962C8B-B14F-4D97-AF65-F5344CB8AC3E}">
        <p14:creationId xmlns:p14="http://schemas.microsoft.com/office/powerpoint/2010/main" val="6939854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a:solidFill>
                  <a:srgbClr val="7030A0"/>
                </a:solidFill>
                <a:latin typeface="Arial" pitchFamily="34" charset="0"/>
                <a:cs typeface="Arial" pitchFamily="34" charset="0"/>
              </a:rPr>
              <a:t>The Wage-effort Bargain</a:t>
            </a:r>
            <a:endParaRPr lang="en-GB" sz="3600" dirty="0">
              <a:solidFill>
                <a:srgbClr val="7030A0"/>
              </a:solidFill>
              <a:latin typeface="Arial" pitchFamily="34" charset="0"/>
              <a:cs typeface="Arial" pitchFamily="34" charset="0"/>
            </a:endParaRPr>
          </a:p>
        </p:txBody>
      </p:sp>
      <p:sp>
        <p:nvSpPr>
          <p:cNvPr id="3" name="Content Placeholder 2"/>
          <p:cNvSpPr>
            <a:spLocks noGrp="1"/>
          </p:cNvSpPr>
          <p:nvPr>
            <p:ph idx="1"/>
          </p:nvPr>
        </p:nvSpPr>
        <p:spPr>
          <a:xfrm>
            <a:off x="457200" y="1340768"/>
            <a:ext cx="8229600" cy="4392489"/>
          </a:xfrm>
        </p:spPr>
        <p:txBody>
          <a:bodyPr/>
          <a:lstStyle/>
          <a:p>
            <a:r>
              <a:rPr lang="en-GB" sz="2800" dirty="0"/>
              <a:t>Constant process of negotiation and renegotiation</a:t>
            </a:r>
          </a:p>
          <a:p>
            <a:r>
              <a:rPr lang="en-GB" sz="2800" dirty="0">
                <a:solidFill>
                  <a:schemeClr val="tx1">
                    <a:lumMod val="65000"/>
                    <a:lumOff val="35000"/>
                  </a:schemeClr>
                </a:solidFill>
              </a:rPr>
              <a:t>Wage-effort bargain (</a:t>
            </a:r>
            <a:r>
              <a:rPr lang="en-GB" sz="2800" dirty="0" err="1">
                <a:solidFill>
                  <a:schemeClr val="tx1">
                    <a:lumMod val="65000"/>
                    <a:lumOff val="35000"/>
                  </a:schemeClr>
                </a:solidFill>
              </a:rPr>
              <a:t>Behrend</a:t>
            </a:r>
            <a:r>
              <a:rPr lang="en-GB" sz="2800" dirty="0">
                <a:solidFill>
                  <a:schemeClr val="tx1">
                    <a:lumMod val="65000"/>
                    <a:lumOff val="35000"/>
                  </a:schemeClr>
                </a:solidFill>
              </a:rPr>
              <a:t>, 1957)</a:t>
            </a:r>
          </a:p>
          <a:p>
            <a:r>
              <a:rPr lang="en-GB" sz="2800" dirty="0"/>
              <a:t>Some argue that conflict is inherent in employment relations</a:t>
            </a:r>
          </a:p>
          <a:p>
            <a:pPr lvl="1"/>
            <a:r>
              <a:rPr lang="en-GB" sz="2400" i="1" dirty="0"/>
              <a:t>Focus on securing control of the labour process</a:t>
            </a:r>
          </a:p>
          <a:p>
            <a:pPr lvl="1"/>
            <a:r>
              <a:rPr lang="en-GB" sz="2400" i="1" dirty="0"/>
              <a:t>Clash of economic interests</a:t>
            </a:r>
          </a:p>
          <a:p>
            <a:r>
              <a:rPr lang="en-GB" sz="2800" dirty="0"/>
              <a:t>Complex balance of conflict and co-operation (Edwards, 2003)</a:t>
            </a:r>
          </a:p>
          <a:p>
            <a:pPr lvl="1"/>
            <a:r>
              <a:rPr lang="en-GB" sz="2400" i="1" dirty="0"/>
              <a:t>Employers also need to secure commitment</a:t>
            </a:r>
          </a:p>
        </p:txBody>
      </p:sp>
    </p:spTree>
    <p:extLst>
      <p:ext uri="{BB962C8B-B14F-4D97-AF65-F5344CB8AC3E}">
        <p14:creationId xmlns:p14="http://schemas.microsoft.com/office/powerpoint/2010/main" val="29314364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a:solidFill>
                  <a:srgbClr val="7030A0"/>
                </a:solidFill>
                <a:latin typeface="Arial" pitchFamily="34" charset="0"/>
                <a:cs typeface="Arial" pitchFamily="34" charset="0"/>
              </a:rPr>
              <a:t>Theoretical Approaches </a:t>
            </a:r>
            <a:endParaRPr lang="en-GB" sz="3600" dirty="0">
              <a:solidFill>
                <a:srgbClr val="7030A0"/>
              </a:solidFill>
              <a:latin typeface="Arial" pitchFamily="34" charset="0"/>
              <a:cs typeface="Arial" pitchFamily="34" charset="0"/>
            </a:endParaRPr>
          </a:p>
        </p:txBody>
      </p:sp>
      <p:sp>
        <p:nvSpPr>
          <p:cNvPr id="3" name="Content Placeholder 2"/>
          <p:cNvSpPr>
            <a:spLocks noGrp="1"/>
          </p:cNvSpPr>
          <p:nvPr>
            <p:ph idx="1"/>
          </p:nvPr>
        </p:nvSpPr>
        <p:spPr>
          <a:xfrm>
            <a:off x="457200" y="1340768"/>
            <a:ext cx="8229600" cy="4392489"/>
          </a:xfrm>
        </p:spPr>
        <p:txBody>
          <a:bodyPr>
            <a:normAutofit lnSpcReduction="10000"/>
          </a:bodyPr>
          <a:lstStyle/>
          <a:p>
            <a:r>
              <a:rPr lang="en-GB" sz="2800" dirty="0"/>
              <a:t>Systems theory</a:t>
            </a:r>
          </a:p>
          <a:p>
            <a:r>
              <a:rPr lang="en-GB" sz="2800" dirty="0"/>
              <a:t>Marxist and radical approaches</a:t>
            </a:r>
          </a:p>
          <a:p>
            <a:pPr lvl="1"/>
            <a:r>
              <a:rPr lang="en-GB" sz="2300" dirty="0"/>
              <a:t>Political economy of employment relations (Hyman, 1975)</a:t>
            </a:r>
          </a:p>
          <a:p>
            <a:pPr lvl="1"/>
            <a:r>
              <a:rPr lang="en-GB" sz="2300" dirty="0"/>
              <a:t>Labour Process Theory (</a:t>
            </a:r>
            <a:r>
              <a:rPr lang="en-GB" sz="2300" dirty="0" err="1"/>
              <a:t>Braverman</a:t>
            </a:r>
            <a:r>
              <a:rPr lang="en-GB" sz="2300" dirty="0"/>
              <a:t>, 1974)</a:t>
            </a:r>
          </a:p>
          <a:p>
            <a:pPr lvl="1"/>
            <a:r>
              <a:rPr lang="en-GB" sz="2300" dirty="0"/>
              <a:t>Feminist Perspectives (</a:t>
            </a:r>
            <a:r>
              <a:rPr lang="en-GB" sz="2300" dirty="0" err="1"/>
              <a:t>Wajcman</a:t>
            </a:r>
            <a:r>
              <a:rPr lang="en-GB" sz="2300" dirty="0"/>
              <a:t>, 2000; </a:t>
            </a:r>
            <a:r>
              <a:rPr lang="en-GB" sz="2300" dirty="0" err="1"/>
              <a:t>Kirton</a:t>
            </a:r>
            <a:r>
              <a:rPr lang="en-GB" sz="2300" dirty="0"/>
              <a:t> and Healy, 2013)</a:t>
            </a:r>
          </a:p>
          <a:p>
            <a:r>
              <a:rPr lang="en-GB" sz="2800" dirty="0"/>
              <a:t>Frames of Reference (Fox, 1974)  </a:t>
            </a:r>
          </a:p>
          <a:p>
            <a:pPr lvl="1"/>
            <a:r>
              <a:rPr lang="en-GB" sz="2300" dirty="0" err="1"/>
              <a:t>Unitarist</a:t>
            </a:r>
            <a:endParaRPr lang="en-GB" sz="2300" dirty="0"/>
          </a:p>
          <a:p>
            <a:pPr lvl="1"/>
            <a:r>
              <a:rPr lang="en-GB" sz="2300" dirty="0"/>
              <a:t>Pluralist</a:t>
            </a:r>
          </a:p>
          <a:p>
            <a:pPr lvl="1"/>
            <a:r>
              <a:rPr lang="en-GB" sz="2300" dirty="0"/>
              <a:t>Radical/Marxist</a:t>
            </a:r>
          </a:p>
        </p:txBody>
      </p:sp>
    </p:spTree>
    <p:extLst>
      <p:ext uri="{BB962C8B-B14F-4D97-AF65-F5344CB8AC3E}">
        <p14:creationId xmlns:p14="http://schemas.microsoft.com/office/powerpoint/2010/main" val="33736774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11015"/>
            <a:ext cx="7886700" cy="1020186"/>
          </a:xfrm>
        </p:spPr>
        <p:txBody>
          <a:bodyPr>
            <a:normAutofit fontScale="90000"/>
          </a:bodyPr>
          <a:lstStyle/>
          <a:p>
            <a:r>
              <a:rPr lang="en-US" sz="3600" dirty="0">
                <a:solidFill>
                  <a:srgbClr val="7030A0"/>
                </a:solidFill>
                <a:latin typeface="Arial" pitchFamily="34" charset="0"/>
                <a:cs typeface="Arial" pitchFamily="34" charset="0"/>
              </a:rPr>
              <a:t>Different Perspectives on Employee Relations</a:t>
            </a:r>
            <a:endParaRPr lang="en-GB" sz="3600" dirty="0">
              <a:solidFill>
                <a:srgbClr val="7030A0"/>
              </a:solidFill>
              <a:latin typeface="Arial" pitchFamily="34" charset="0"/>
              <a:cs typeface="Arial" pitchFamily="34" charset="0"/>
            </a:endParaRPr>
          </a:p>
        </p:txBody>
      </p:sp>
      <p:sp>
        <p:nvSpPr>
          <p:cNvPr id="3" name="Content Placeholder 2"/>
          <p:cNvSpPr>
            <a:spLocks noGrp="1"/>
          </p:cNvSpPr>
          <p:nvPr>
            <p:ph idx="1"/>
          </p:nvPr>
        </p:nvSpPr>
        <p:spPr>
          <a:xfrm>
            <a:off x="457200" y="1629508"/>
            <a:ext cx="8229600" cy="4103749"/>
          </a:xfrm>
        </p:spPr>
        <p:txBody>
          <a:bodyPr>
            <a:normAutofit/>
          </a:bodyPr>
          <a:lstStyle/>
          <a:p>
            <a:pPr>
              <a:spcBef>
                <a:spcPts val="0"/>
              </a:spcBef>
            </a:pPr>
            <a:r>
              <a:rPr lang="pt-BR" sz="2400" dirty="0"/>
              <a:t>Pluralist perspective</a:t>
            </a:r>
            <a:endParaRPr lang="en-GB" sz="2400" dirty="0"/>
          </a:p>
          <a:p>
            <a:pPr lvl="1">
              <a:spcBef>
                <a:spcPts val="0"/>
              </a:spcBef>
            </a:pPr>
            <a:r>
              <a:rPr lang="en-GB" sz="2000" i="1" dirty="0"/>
              <a:t>Conflict is inevitable - employers and employees have different interests</a:t>
            </a:r>
          </a:p>
          <a:p>
            <a:pPr lvl="1">
              <a:spcBef>
                <a:spcPts val="0"/>
              </a:spcBef>
            </a:pPr>
            <a:r>
              <a:rPr lang="en-GB" sz="2000" i="1" dirty="0"/>
              <a:t>ER is about minimising and resolving conflict</a:t>
            </a:r>
          </a:p>
          <a:p>
            <a:pPr lvl="1">
              <a:spcBef>
                <a:spcPts val="0"/>
              </a:spcBef>
            </a:pPr>
            <a:r>
              <a:rPr lang="en-GB" sz="2000" i="1" dirty="0"/>
              <a:t>Government and state plays a neutral role</a:t>
            </a:r>
          </a:p>
          <a:p>
            <a:pPr>
              <a:spcBef>
                <a:spcPts val="0"/>
              </a:spcBef>
            </a:pPr>
            <a:r>
              <a:rPr lang="en-GB" sz="2400" dirty="0"/>
              <a:t>Radical perspective</a:t>
            </a:r>
          </a:p>
          <a:p>
            <a:pPr lvl="1">
              <a:spcBef>
                <a:spcPts val="0"/>
              </a:spcBef>
            </a:pPr>
            <a:r>
              <a:rPr lang="en-GB" sz="2000" i="1" dirty="0"/>
              <a:t>Conflict is inherent in capitalist system</a:t>
            </a:r>
          </a:p>
          <a:p>
            <a:pPr lvl="1">
              <a:spcBef>
                <a:spcPts val="0"/>
              </a:spcBef>
            </a:pPr>
            <a:r>
              <a:rPr lang="en-GB" sz="2000" i="1" dirty="0"/>
              <a:t>State represents the interests of capital</a:t>
            </a:r>
          </a:p>
          <a:p>
            <a:pPr lvl="1">
              <a:spcBef>
                <a:spcPts val="0"/>
              </a:spcBef>
            </a:pPr>
            <a:r>
              <a:rPr lang="en-GB" sz="2000" i="1" dirty="0"/>
              <a:t>Conflict can only be resolved by removal of capitalism itself</a:t>
            </a:r>
          </a:p>
          <a:p>
            <a:pPr>
              <a:spcBef>
                <a:spcPts val="0"/>
              </a:spcBef>
            </a:pPr>
            <a:r>
              <a:rPr lang="en-GB" sz="2400" dirty="0" err="1"/>
              <a:t>Unitarist</a:t>
            </a:r>
            <a:r>
              <a:rPr lang="en-GB" sz="2400" dirty="0"/>
              <a:t> perspective</a:t>
            </a:r>
          </a:p>
          <a:p>
            <a:pPr lvl="1">
              <a:spcBef>
                <a:spcPts val="0"/>
              </a:spcBef>
            </a:pPr>
            <a:r>
              <a:rPr lang="en-GB" sz="2000" i="1" dirty="0"/>
              <a:t>Implies shared values and objectives</a:t>
            </a:r>
          </a:p>
          <a:p>
            <a:pPr lvl="1">
              <a:spcBef>
                <a:spcPts val="0"/>
              </a:spcBef>
            </a:pPr>
            <a:r>
              <a:rPr lang="en-GB" sz="2000" i="1" dirty="0"/>
              <a:t>Conflict due to misunderstanding or agitation</a:t>
            </a:r>
          </a:p>
          <a:p>
            <a:pPr lvl="1">
              <a:spcBef>
                <a:spcPts val="0"/>
              </a:spcBef>
            </a:pPr>
            <a:r>
              <a:rPr lang="en-GB" sz="2000" i="1" dirty="0"/>
              <a:t>Legitimises managerial prerogative and authority </a:t>
            </a:r>
          </a:p>
        </p:txBody>
      </p:sp>
    </p:spTree>
    <p:extLst>
      <p:ext uri="{BB962C8B-B14F-4D97-AF65-F5344CB8AC3E}">
        <p14:creationId xmlns:p14="http://schemas.microsoft.com/office/powerpoint/2010/main" val="17303856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23888" y="1709739"/>
            <a:ext cx="7886700" cy="4878630"/>
          </a:xfrm>
        </p:spPr>
        <p:txBody>
          <a:bodyPr>
            <a:normAutofit fontScale="90000"/>
          </a:bodyPr>
          <a:lstStyle/>
          <a:p>
            <a:br>
              <a:rPr lang="en-GB" dirty="0"/>
            </a:br>
            <a:br>
              <a:rPr lang="en-GB" dirty="0"/>
            </a:br>
            <a:br>
              <a:rPr lang="en-GB" dirty="0"/>
            </a:br>
            <a:r>
              <a:rPr lang="en-GB" dirty="0"/>
              <a:t>Think about a recent example of strike action – do your views suggest a pluralist, </a:t>
            </a:r>
            <a:r>
              <a:rPr lang="en-GB" dirty="0" err="1"/>
              <a:t>unitarist</a:t>
            </a:r>
            <a:r>
              <a:rPr lang="en-GB" dirty="0"/>
              <a:t> or radical perspective</a:t>
            </a:r>
            <a:br>
              <a:rPr lang="en-GB" dirty="0"/>
            </a:br>
            <a:endParaRPr lang="en-GB" dirty="0"/>
          </a:p>
        </p:txBody>
      </p:sp>
    </p:spTree>
    <p:extLst>
      <p:ext uri="{BB962C8B-B14F-4D97-AF65-F5344CB8AC3E}">
        <p14:creationId xmlns:p14="http://schemas.microsoft.com/office/powerpoint/2010/main" val="11094399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75845"/>
            <a:ext cx="7886700" cy="1055355"/>
          </a:xfrm>
        </p:spPr>
        <p:txBody>
          <a:bodyPr>
            <a:normAutofit/>
          </a:bodyPr>
          <a:lstStyle/>
          <a:p>
            <a:r>
              <a:rPr lang="en-US" sz="3600" dirty="0">
                <a:solidFill>
                  <a:srgbClr val="7030A0"/>
                </a:solidFill>
                <a:latin typeface="Arial" pitchFamily="34" charset="0"/>
                <a:cs typeface="Arial" pitchFamily="34" charset="0"/>
              </a:rPr>
              <a:t>Regulating Employee Relations</a:t>
            </a:r>
            <a:endParaRPr lang="en-GB" sz="3600" dirty="0">
              <a:solidFill>
                <a:srgbClr val="7030A0"/>
              </a:solidFill>
              <a:latin typeface="Arial" pitchFamily="34" charset="0"/>
              <a:cs typeface="Arial" pitchFamily="34" charset="0"/>
            </a:endParaRPr>
          </a:p>
        </p:txBody>
      </p:sp>
      <p:sp>
        <p:nvSpPr>
          <p:cNvPr id="3" name="Content Placeholder 2"/>
          <p:cNvSpPr>
            <a:spLocks noGrp="1"/>
          </p:cNvSpPr>
          <p:nvPr>
            <p:ph idx="1"/>
          </p:nvPr>
        </p:nvSpPr>
        <p:spPr>
          <a:xfrm>
            <a:off x="457200" y="1336431"/>
            <a:ext cx="8229600" cy="4396826"/>
          </a:xfrm>
        </p:spPr>
        <p:txBody>
          <a:bodyPr>
            <a:normAutofit lnSpcReduction="10000"/>
          </a:bodyPr>
          <a:lstStyle/>
          <a:p>
            <a:r>
              <a:rPr lang="en-GB" dirty="0"/>
              <a:t>Employee relations is essentially about regulating the employment relationship</a:t>
            </a:r>
          </a:p>
          <a:p>
            <a:r>
              <a:rPr lang="en-GB" dirty="0"/>
              <a:t>Regulated through key employment relations processes:</a:t>
            </a:r>
          </a:p>
          <a:p>
            <a:pPr lvl="1"/>
            <a:r>
              <a:rPr lang="en-GB" i="1" dirty="0"/>
              <a:t>Bargaining – with individuals and also collectively through trade unions</a:t>
            </a:r>
          </a:p>
          <a:p>
            <a:pPr lvl="1"/>
            <a:r>
              <a:rPr lang="en-GB" i="1" dirty="0"/>
              <a:t>Managerial prerogative </a:t>
            </a:r>
          </a:p>
          <a:p>
            <a:pPr lvl="1"/>
            <a:r>
              <a:rPr lang="en-GB" i="1" dirty="0"/>
              <a:t>Involvement and participation mechanisms</a:t>
            </a:r>
          </a:p>
          <a:p>
            <a:pPr lvl="1"/>
            <a:r>
              <a:rPr lang="en-GB" i="1" dirty="0"/>
              <a:t>Employee engagement</a:t>
            </a:r>
          </a:p>
          <a:p>
            <a:pPr lvl="1"/>
            <a:r>
              <a:rPr lang="en-GB" i="1" dirty="0"/>
              <a:t>Third-party intervention i.e. </a:t>
            </a:r>
            <a:r>
              <a:rPr lang="en-GB" i="1" dirty="0" err="1"/>
              <a:t>Acas</a:t>
            </a:r>
            <a:endParaRPr lang="en-GB" i="1" dirty="0"/>
          </a:p>
          <a:p>
            <a:pPr lvl="1"/>
            <a:r>
              <a:rPr lang="en-GB" i="1" dirty="0"/>
              <a:t>Industrial sanctions</a:t>
            </a:r>
          </a:p>
          <a:p>
            <a:r>
              <a:rPr lang="en-GB" dirty="0"/>
              <a:t>These processes are shaped by social, economic and political context</a:t>
            </a:r>
          </a:p>
        </p:txBody>
      </p:sp>
    </p:spTree>
    <p:extLst>
      <p:ext uri="{BB962C8B-B14F-4D97-AF65-F5344CB8AC3E}">
        <p14:creationId xmlns:p14="http://schemas.microsoft.com/office/powerpoint/2010/main" val="25519969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a:solidFill>
                  <a:srgbClr val="7030A0"/>
                </a:solidFill>
                <a:latin typeface="Arial" pitchFamily="34" charset="0"/>
                <a:cs typeface="Arial" pitchFamily="34" charset="0"/>
              </a:rPr>
              <a:t>Conclusion</a:t>
            </a:r>
            <a:endParaRPr lang="en-GB" sz="3600" dirty="0">
              <a:solidFill>
                <a:srgbClr val="7030A0"/>
              </a:solidFill>
              <a:latin typeface="Arial" pitchFamily="34" charset="0"/>
              <a:cs typeface="Arial" pitchFamily="34" charset="0"/>
            </a:endParaRPr>
          </a:p>
        </p:txBody>
      </p:sp>
      <p:sp>
        <p:nvSpPr>
          <p:cNvPr id="3" name="Content Placeholder 2"/>
          <p:cNvSpPr>
            <a:spLocks noGrp="1"/>
          </p:cNvSpPr>
          <p:nvPr>
            <p:ph idx="1"/>
          </p:nvPr>
        </p:nvSpPr>
        <p:spPr>
          <a:xfrm>
            <a:off x="457200" y="1412776"/>
            <a:ext cx="8229600" cy="4320481"/>
          </a:xfrm>
        </p:spPr>
        <p:txBody>
          <a:bodyPr>
            <a:normAutofit lnSpcReduction="10000"/>
          </a:bodyPr>
          <a:lstStyle/>
          <a:p>
            <a:r>
              <a:rPr lang="en-GB" sz="2400" dirty="0"/>
              <a:t>Traditionally employee relations has been concerned with managing conflict</a:t>
            </a:r>
          </a:p>
          <a:p>
            <a:r>
              <a:rPr lang="en-GB" sz="2400" dirty="0"/>
              <a:t>Pluralist approaches that revolved around collective bargaining were dominant</a:t>
            </a:r>
          </a:p>
          <a:p>
            <a:r>
              <a:rPr lang="en-GB" sz="2400" dirty="0" err="1"/>
              <a:t>Unitarist</a:t>
            </a:r>
            <a:r>
              <a:rPr lang="en-GB" sz="2400" dirty="0"/>
              <a:t> perspectives have become more influential with the decline of trade unions and increased influence of HRM</a:t>
            </a:r>
          </a:p>
          <a:p>
            <a:pPr lvl="1"/>
            <a:r>
              <a:rPr lang="en-GB" sz="2000" dirty="0"/>
              <a:t>65% of employees share many of the values of their organisation (Wanrooy et al., 2013)</a:t>
            </a:r>
          </a:p>
          <a:p>
            <a:pPr lvl="1"/>
            <a:r>
              <a:rPr lang="en-GB" sz="2000" dirty="0"/>
              <a:t>Increase in fear of dismissal, discrimination and victimisation since 2000 (</a:t>
            </a:r>
            <a:r>
              <a:rPr lang="en-GB" sz="2000" dirty="0" err="1"/>
              <a:t>Gallie</a:t>
            </a:r>
            <a:r>
              <a:rPr lang="en-GB" sz="2000" dirty="0"/>
              <a:t> et al., 2013) </a:t>
            </a:r>
          </a:p>
          <a:p>
            <a:r>
              <a:rPr lang="en-GB" sz="2400" dirty="0"/>
              <a:t>Conflict still persists but manifests itself in different ways</a:t>
            </a:r>
          </a:p>
        </p:txBody>
      </p:sp>
    </p:spTree>
    <p:extLst>
      <p:ext uri="{BB962C8B-B14F-4D97-AF65-F5344CB8AC3E}">
        <p14:creationId xmlns:p14="http://schemas.microsoft.com/office/powerpoint/2010/main" val="322057280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a:solidFill>
                  <a:srgbClr val="7030A0"/>
                </a:solidFill>
                <a:latin typeface="Arial" pitchFamily="34" charset="0"/>
                <a:cs typeface="Arial" pitchFamily="34" charset="0"/>
              </a:rPr>
              <a:t>References and further reading</a:t>
            </a:r>
            <a:endParaRPr lang="en-GB" sz="3600" dirty="0">
              <a:solidFill>
                <a:srgbClr val="7030A0"/>
              </a:solidFill>
              <a:latin typeface="Arial" pitchFamily="34" charset="0"/>
              <a:cs typeface="Arial" pitchFamily="34" charset="0"/>
            </a:endParaRPr>
          </a:p>
        </p:txBody>
      </p:sp>
      <p:sp>
        <p:nvSpPr>
          <p:cNvPr id="3" name="Content Placeholder 2"/>
          <p:cNvSpPr>
            <a:spLocks noGrp="1"/>
          </p:cNvSpPr>
          <p:nvPr>
            <p:ph idx="1"/>
          </p:nvPr>
        </p:nvSpPr>
        <p:spPr>
          <a:xfrm>
            <a:off x="457200" y="1195754"/>
            <a:ext cx="8229600" cy="4537503"/>
          </a:xfrm>
        </p:spPr>
        <p:txBody>
          <a:bodyPr>
            <a:normAutofit lnSpcReduction="10000"/>
          </a:bodyPr>
          <a:lstStyle/>
          <a:p>
            <a:pPr>
              <a:defRPr/>
            </a:pPr>
            <a:r>
              <a:rPr lang="en-GB" sz="2000" dirty="0" err="1"/>
              <a:t>Braverman</a:t>
            </a:r>
            <a:r>
              <a:rPr lang="en-GB" sz="2000" dirty="0"/>
              <a:t>, H. (1974) </a:t>
            </a:r>
            <a:r>
              <a:rPr lang="en-GB" sz="2000" i="1" dirty="0" err="1"/>
              <a:t>Labor</a:t>
            </a:r>
            <a:r>
              <a:rPr lang="en-GB" sz="2000" i="1" dirty="0"/>
              <a:t> and Monopoly Capital: The Degradation of Work in the Twentieth Century</a:t>
            </a:r>
            <a:r>
              <a:rPr lang="en-GB" sz="2000" dirty="0"/>
              <a:t>, New York: Monthly Review Press.</a:t>
            </a:r>
          </a:p>
          <a:p>
            <a:pPr>
              <a:defRPr/>
            </a:pPr>
            <a:r>
              <a:rPr lang="en-GB" sz="2000" dirty="0"/>
              <a:t>Budd, J. and </a:t>
            </a:r>
            <a:r>
              <a:rPr lang="en-GB" sz="2000" dirty="0" err="1"/>
              <a:t>Bhave</a:t>
            </a:r>
            <a:r>
              <a:rPr lang="en-GB" sz="2000" dirty="0"/>
              <a:t>, D. (2008) ‘Values, Ideologies and Frames of Reference in Industrial Relations’  in </a:t>
            </a:r>
            <a:r>
              <a:rPr lang="en-GB" sz="2000" dirty="0" err="1"/>
              <a:t>Blyton</a:t>
            </a:r>
            <a:r>
              <a:rPr lang="en-GB" sz="2000" dirty="0"/>
              <a:t>, P. et al., </a:t>
            </a:r>
            <a:r>
              <a:rPr lang="en-GB" sz="2000" i="1" dirty="0"/>
              <a:t>SAGE Handbook of Industrial Relations, </a:t>
            </a:r>
            <a:r>
              <a:rPr lang="en-GB" sz="2000" dirty="0"/>
              <a:t>Chapter 5.</a:t>
            </a:r>
          </a:p>
          <a:p>
            <a:pPr>
              <a:defRPr/>
            </a:pPr>
            <a:r>
              <a:rPr lang="en-GB" sz="2000" dirty="0"/>
              <a:t>Dunlop, J. T. (1958) </a:t>
            </a:r>
            <a:r>
              <a:rPr lang="en-GB" sz="2000" i="1" dirty="0"/>
              <a:t>Industrial Relations Systems. </a:t>
            </a:r>
            <a:r>
              <a:rPr lang="en-GB" sz="2000" dirty="0"/>
              <a:t>New York: Holt.</a:t>
            </a:r>
          </a:p>
          <a:p>
            <a:pPr>
              <a:defRPr/>
            </a:pPr>
            <a:r>
              <a:rPr lang="en-GB" sz="2000" dirty="0"/>
              <a:t>Edwards, P. (2003) ‘The Employment Relationship and the Field of Industrial Relations’, in Edwards, P. (ed.) </a:t>
            </a:r>
            <a:r>
              <a:rPr lang="en-GB" sz="2000" i="1" dirty="0"/>
              <a:t>Industrial Relations</a:t>
            </a:r>
            <a:r>
              <a:rPr lang="en-GB" sz="2000" dirty="0"/>
              <a:t> (Second Edition), Oxford: Blackwell.</a:t>
            </a:r>
          </a:p>
          <a:p>
            <a:pPr>
              <a:defRPr/>
            </a:pPr>
            <a:r>
              <a:rPr lang="en-GB" sz="2000" dirty="0"/>
              <a:t>Fox, A. (1974) </a:t>
            </a:r>
            <a:r>
              <a:rPr lang="en-GB" sz="2000" i="1" dirty="0"/>
              <a:t>Beyond Contract: Work, Power and Trust relations. </a:t>
            </a:r>
            <a:r>
              <a:rPr lang="en-GB" sz="2000" dirty="0"/>
              <a:t>London: Faber.</a:t>
            </a:r>
          </a:p>
          <a:p>
            <a:pPr>
              <a:defRPr/>
            </a:pPr>
            <a:r>
              <a:rPr lang="en-GB" sz="2000" dirty="0" err="1"/>
              <a:t>Gallie</a:t>
            </a:r>
            <a:r>
              <a:rPr lang="en-GB" sz="2000" dirty="0"/>
              <a:t>, D., </a:t>
            </a:r>
            <a:r>
              <a:rPr lang="en-GB" sz="2000" dirty="0" err="1"/>
              <a:t>Felstead</a:t>
            </a:r>
            <a:r>
              <a:rPr lang="en-GB" sz="2000" dirty="0"/>
              <a:t>, A., Green, F. and </a:t>
            </a:r>
            <a:r>
              <a:rPr lang="en-GB" sz="2000" dirty="0" err="1"/>
              <a:t>Inanc</a:t>
            </a:r>
            <a:r>
              <a:rPr lang="en-GB" sz="2000" dirty="0"/>
              <a:t>, H. (2013) Fear at Work in Britain - First Findings from the Skills and Employment Survey, 2012</a:t>
            </a:r>
            <a:r>
              <a:rPr lang="en-GB" sz="2000"/>
              <a:t>.  </a:t>
            </a:r>
            <a:endParaRPr lang="en-GB" sz="2000" dirty="0"/>
          </a:p>
        </p:txBody>
      </p:sp>
    </p:spTree>
    <p:extLst>
      <p:ext uri="{BB962C8B-B14F-4D97-AF65-F5344CB8AC3E}">
        <p14:creationId xmlns:p14="http://schemas.microsoft.com/office/powerpoint/2010/main" val="420748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a:solidFill>
                  <a:srgbClr val="7030A0"/>
                </a:solidFill>
                <a:latin typeface="Arial" pitchFamily="34" charset="0"/>
                <a:cs typeface="Arial" pitchFamily="34" charset="0"/>
              </a:rPr>
              <a:t>References and further reading</a:t>
            </a:r>
            <a:endParaRPr lang="en-GB" sz="3600" dirty="0">
              <a:solidFill>
                <a:srgbClr val="7030A0"/>
              </a:solidFill>
              <a:latin typeface="Arial" pitchFamily="34" charset="0"/>
              <a:cs typeface="Arial" pitchFamily="34" charset="0"/>
            </a:endParaRPr>
          </a:p>
        </p:txBody>
      </p:sp>
      <p:sp>
        <p:nvSpPr>
          <p:cNvPr id="3" name="Content Placeholder 2"/>
          <p:cNvSpPr>
            <a:spLocks noGrp="1"/>
          </p:cNvSpPr>
          <p:nvPr>
            <p:ph idx="1"/>
          </p:nvPr>
        </p:nvSpPr>
        <p:spPr>
          <a:xfrm>
            <a:off x="457200" y="1412776"/>
            <a:ext cx="8229600" cy="4320481"/>
          </a:xfrm>
        </p:spPr>
        <p:txBody>
          <a:bodyPr>
            <a:normAutofit/>
          </a:bodyPr>
          <a:lstStyle/>
          <a:p>
            <a:r>
              <a:rPr lang="en-GB" sz="2000" dirty="0"/>
              <a:t>Heery, E. (2016) </a:t>
            </a:r>
            <a:r>
              <a:rPr lang="en-GB" sz="2000" i="1" dirty="0"/>
              <a:t>Framing Work - Unitary, Pluralist and Critical Perspectives in the 21st Century</a:t>
            </a:r>
            <a:r>
              <a:rPr lang="en-GB" sz="2000" dirty="0"/>
              <a:t>, Oxford: Oxford University Press.</a:t>
            </a:r>
          </a:p>
          <a:p>
            <a:r>
              <a:rPr lang="en-GB" sz="2000" dirty="0"/>
              <a:t>Hyman, R. (1975) </a:t>
            </a:r>
            <a:r>
              <a:rPr lang="en-GB" sz="2000" i="1" dirty="0"/>
              <a:t>Industrial Relations: A Marxist Introduction. </a:t>
            </a:r>
            <a:r>
              <a:rPr lang="en-GB" sz="2000" dirty="0"/>
              <a:t>Basingstoke: Macmillan.</a:t>
            </a:r>
          </a:p>
          <a:p>
            <a:r>
              <a:rPr lang="en-GB" sz="2000" dirty="0"/>
              <a:t>Kirton, G and Healy, G. (2013) ‘Commitment and Collective Identity of Long-term Union Participation: the Case of Women Union Leaders in the UK and USA’, </a:t>
            </a:r>
            <a:r>
              <a:rPr lang="en-GB" sz="2000" i="1" dirty="0"/>
              <a:t>Work Employment and Society</a:t>
            </a:r>
            <a:r>
              <a:rPr lang="en-GB" sz="2000" dirty="0"/>
              <a:t>, Vol.27 No.2: 195-21.</a:t>
            </a:r>
          </a:p>
          <a:p>
            <a:r>
              <a:rPr lang="en-GB" sz="2000" dirty="0" err="1"/>
              <a:t>Wajcman</a:t>
            </a:r>
            <a:r>
              <a:rPr lang="en-GB" sz="2000" dirty="0"/>
              <a:t>, J. (2000) ‘Feminism Facing Industrial Relations in Britain’, </a:t>
            </a:r>
            <a:r>
              <a:rPr lang="en-GB" sz="2000" i="1" dirty="0"/>
              <a:t>British Journal of Industrial Relations, </a:t>
            </a:r>
            <a:r>
              <a:rPr lang="en-GB" sz="2000" dirty="0"/>
              <a:t>Vol.38, No.2: 183-201.</a:t>
            </a:r>
            <a:endParaRPr lang="en-GB" sz="2000" u="sng" dirty="0"/>
          </a:p>
          <a:p>
            <a:r>
              <a:rPr lang="en-GB" sz="2000" dirty="0"/>
              <a:t>Van </a:t>
            </a:r>
            <a:r>
              <a:rPr lang="en-GB" sz="2000" dirty="0" err="1"/>
              <a:t>Wanrooy</a:t>
            </a:r>
            <a:r>
              <a:rPr lang="en-GB" sz="2000" dirty="0"/>
              <a:t>, B., </a:t>
            </a:r>
            <a:r>
              <a:rPr lang="en-GB" sz="2000" dirty="0" err="1"/>
              <a:t>Bewley</a:t>
            </a:r>
            <a:r>
              <a:rPr lang="en-GB" sz="2000" dirty="0"/>
              <a:t>, H., Bryson, A., Forth, J., </a:t>
            </a:r>
            <a:r>
              <a:rPr lang="en-GB" sz="2000" dirty="0" err="1"/>
              <a:t>Freeth,S</a:t>
            </a:r>
            <a:r>
              <a:rPr lang="en-GB" sz="2000" dirty="0"/>
              <a:t>., Stokes, L. and Wood, S. (2013) </a:t>
            </a:r>
            <a:r>
              <a:rPr lang="en-GB" sz="2000" i="1" dirty="0"/>
              <a:t>The 2011 Workplace Employment Relations Study: First findings. </a:t>
            </a:r>
            <a:endParaRPr lang="en-GB" sz="1600" dirty="0"/>
          </a:p>
          <a:p>
            <a:pPr>
              <a:defRPr/>
            </a:pPr>
            <a:endParaRPr lang="en-GB" sz="2400" dirty="0"/>
          </a:p>
          <a:p>
            <a:pPr marL="0" indent="0">
              <a:buNone/>
              <a:defRPr/>
            </a:pPr>
            <a:endParaRPr lang="en-GB" sz="2400" dirty="0"/>
          </a:p>
          <a:p>
            <a:pPr>
              <a:defRPr/>
            </a:pPr>
            <a:endParaRPr lang="en-GB" sz="2400" dirty="0"/>
          </a:p>
          <a:p>
            <a:pPr>
              <a:defRPr/>
            </a:pPr>
            <a:endParaRPr lang="en-GB" sz="2200" dirty="0">
              <a:latin typeface="Arial" pitchFamily="34" charset="0"/>
              <a:cs typeface="Arial" pitchFamily="34" charset="0"/>
            </a:endParaRPr>
          </a:p>
        </p:txBody>
      </p:sp>
    </p:spTree>
    <p:extLst>
      <p:ext uri="{BB962C8B-B14F-4D97-AF65-F5344CB8AC3E}">
        <p14:creationId xmlns:p14="http://schemas.microsoft.com/office/powerpoint/2010/main" val="886301547"/>
      </p:ext>
    </p:extLst>
  </p:cSld>
  <p:clrMapOvr>
    <a:masterClrMapping/>
  </p:clrMapOvr>
</p:sld>
</file>

<file path=ppt/theme/theme1.xml><?xml version="1.0" encoding="utf-8"?>
<a:theme xmlns:a="http://schemas.openxmlformats.org/drawingml/2006/main" name="CIPD WhiteDottedPattern">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IPD PurpleDottedPattern">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CIPD SlateDottedPattern">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CIPD WhitePlain">
  <a:themeElements>
    <a:clrScheme name="Custom 1">
      <a:dk1>
        <a:srgbClr val="520D5D"/>
      </a:dk1>
      <a:lt1>
        <a:srgbClr val="FFFFFF"/>
      </a:lt1>
      <a:dk2>
        <a:srgbClr val="58595B"/>
      </a:dk2>
      <a:lt2>
        <a:srgbClr val="E7E6E6"/>
      </a:lt2>
      <a:accent1>
        <a:srgbClr val="520D5D"/>
      </a:accent1>
      <a:accent2>
        <a:srgbClr val="A991BC"/>
      </a:accent2>
      <a:accent3>
        <a:srgbClr val="58595B"/>
      </a:accent3>
      <a:accent4>
        <a:srgbClr val="E68286"/>
      </a:accent4>
      <a:accent5>
        <a:srgbClr val="DA1D52"/>
      </a:accent5>
      <a:accent6>
        <a:srgbClr val="DBD3E5"/>
      </a:accent6>
      <a:hlink>
        <a:srgbClr val="DA1D52"/>
      </a:hlink>
      <a:folHlink>
        <a:srgbClr val="520D5D"/>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ublishingExpirationDate xmlns="http://schemas.microsoft.com/sharepoint/v3" xsi:nil="true"/>
    <PublishingStartDate xmlns="http://schemas.microsoft.com/sharepoint/v3"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24F59197CE9A8C45A1FAF68A847A3CD6" ma:contentTypeVersion="1" ma:contentTypeDescription="Create a new document." ma:contentTypeScope="" ma:versionID="780e2b60fa495ae40af9fdb10f929f77">
  <xsd:schema xmlns:xsd="http://www.w3.org/2001/XMLSchema" xmlns:xs="http://www.w3.org/2001/XMLSchema" xmlns:p="http://schemas.microsoft.com/office/2006/metadata/properties" xmlns:ns1="http://schemas.microsoft.com/sharepoint/v3" targetNamespace="http://schemas.microsoft.com/office/2006/metadata/properties" ma:root="true" ma:fieldsID="18eccab7e06c40e5fe83bf06182e4b5b" ns1:_="">
    <xsd:import namespace="http://schemas.microsoft.com/sharepoint/v3"/>
    <xsd:element name="properties">
      <xsd:complexType>
        <xsd:sequence>
          <xsd:element name="documentManagement">
            <xsd:complexType>
              <xsd:all>
                <xsd:element ref="ns1:PublishingStartDate" minOccurs="0"/>
                <xsd:element ref="ns1:PublishingExpirationDat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8" nillable="true" ma:displayName="Scheduling Start Date" ma:description="Scheduling Start Date is a site column created by the Publishing feature. It is used to specify the date and time on which this page will first appear to site visitors." ma:hidden="true" ma:internalName="PublishingStartDate">
      <xsd:simpleType>
        <xsd:restriction base="dms:Unknown"/>
      </xsd:simpleType>
    </xsd:element>
    <xsd:element name="PublishingExpirationDate" ma:index="9" nillable="true" ma:displayName="Scheduling End Date" ma:description="Scheduling End Date is a site column created by the Publishing feature. It is used to specify the date and time on which this page will no longer appear to site visitors." ma:hidden="true" ma:internalName="PublishingExpirationDat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06179DC-3C21-44D2-B100-8673DD450874}">
  <ds:schemaRefs>
    <ds:schemaRef ds:uri="http://schemas.microsoft.com/sharepoint/v3/contenttype/forms"/>
  </ds:schemaRefs>
</ds:datastoreItem>
</file>

<file path=customXml/itemProps2.xml><?xml version="1.0" encoding="utf-8"?>
<ds:datastoreItem xmlns:ds="http://schemas.openxmlformats.org/officeDocument/2006/customXml" ds:itemID="{501A996E-8F35-4EE5-A18E-4DB6ABEAD384}">
  <ds:schemaRefs>
    <ds:schemaRef ds:uri="http://schemas.microsoft.com/office/2006/documentManagement/types"/>
    <ds:schemaRef ds:uri="http://purl.org/dc/terms/"/>
    <ds:schemaRef ds:uri="http://schemas.microsoft.com/office/2006/metadata/properties"/>
    <ds:schemaRef ds:uri="http://schemas.openxmlformats.org/package/2006/metadata/core-properties"/>
    <ds:schemaRef ds:uri="http://purl.org/dc/elements/1.1/"/>
    <ds:schemaRef ds:uri="http://schemas.microsoft.com/office/infopath/2007/PartnerControls"/>
    <ds:schemaRef ds:uri="http://schemas.microsoft.com/sharepoint/v3"/>
    <ds:schemaRef ds:uri="http://www.w3.org/XML/1998/namespace"/>
    <ds:schemaRef ds:uri="http://purl.org/dc/dcmitype/"/>
  </ds:schemaRefs>
</ds:datastoreItem>
</file>

<file path=customXml/itemProps3.xml><?xml version="1.0" encoding="utf-8"?>
<ds:datastoreItem xmlns:ds="http://schemas.openxmlformats.org/officeDocument/2006/customXml" ds:itemID="{27A83033-A5AE-4B9F-97A2-2D79935AC2F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746</TotalTime>
  <Words>3472</Words>
  <Application>Microsoft Office PowerPoint</Application>
  <PresentationFormat>On-screen Show (4:3)</PresentationFormat>
  <Paragraphs>338</Paragraphs>
  <Slides>22</Slides>
  <Notes>22</Notes>
  <HiddenSlides>0</HiddenSlides>
  <MMClips>0</MMClips>
  <ScaleCrop>false</ScaleCrop>
  <HeadingPairs>
    <vt:vector size="6" baseType="variant">
      <vt:variant>
        <vt:lpstr>Fonts Used</vt:lpstr>
      </vt:variant>
      <vt:variant>
        <vt:i4>4</vt:i4>
      </vt:variant>
      <vt:variant>
        <vt:lpstr>Theme</vt:lpstr>
      </vt:variant>
      <vt:variant>
        <vt:i4>4</vt:i4>
      </vt:variant>
      <vt:variant>
        <vt:lpstr>Slide Titles</vt:lpstr>
      </vt:variant>
      <vt:variant>
        <vt:i4>22</vt:i4>
      </vt:variant>
    </vt:vector>
  </HeadingPairs>
  <TitlesOfParts>
    <vt:vector size="30" baseType="lpstr">
      <vt:lpstr>Arial</vt:lpstr>
      <vt:lpstr>Calibri</vt:lpstr>
      <vt:lpstr>Calibri Light</vt:lpstr>
      <vt:lpstr>Arial Narrow</vt:lpstr>
      <vt:lpstr>CIPD WhiteDottedPattern</vt:lpstr>
      <vt:lpstr>CIPD PurpleDottedPattern</vt:lpstr>
      <vt:lpstr>CIPD SlateDottedPattern</vt:lpstr>
      <vt:lpstr>CIPD WhitePlain</vt:lpstr>
      <vt:lpstr>CIPD Level 7 Managing Employment Relations</vt:lpstr>
      <vt:lpstr>PowerPoint Presentation</vt:lpstr>
      <vt:lpstr>Managing Employment Relations, 7e  Chapter 2  The Concepts and Processes of Employment Relations</vt:lpstr>
      <vt:lpstr>Session outline</vt:lpstr>
      <vt:lpstr>Learning outcomes</vt:lpstr>
      <vt:lpstr>The employment relationship – just a contract?</vt:lpstr>
      <vt:lpstr>Chapters 1/2 – Dundon and Rollinson (2011)</vt:lpstr>
      <vt:lpstr>Key actors </vt:lpstr>
      <vt:lpstr>Parties to Employment Relationships (1)</vt:lpstr>
      <vt:lpstr>Management Style</vt:lpstr>
      <vt:lpstr>Parties to Employment Relationships (2)</vt:lpstr>
      <vt:lpstr>Parties to Employment Relationships (3)</vt:lpstr>
      <vt:lpstr>How does the State affect employment relations in your organisation? </vt:lpstr>
      <vt:lpstr>Interests in employment relations</vt:lpstr>
      <vt:lpstr>The Wage-effort Bargain</vt:lpstr>
      <vt:lpstr>Theoretical Approaches </vt:lpstr>
      <vt:lpstr>Different Perspectives on Employee Relations</vt:lpstr>
      <vt:lpstr>   Think about a recent example of strike action – do your views suggest a pluralist, unitarist or radical perspective </vt:lpstr>
      <vt:lpstr>Regulating Employee Relations</vt:lpstr>
      <vt:lpstr>Conclusion</vt:lpstr>
      <vt:lpstr>References and further reading</vt:lpstr>
      <vt:lpstr>References and further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Martina Becikova</dc:creator>
  <cp:lastModifiedBy>Deborah Rees</cp:lastModifiedBy>
  <cp:revision>70</cp:revision>
  <cp:lastPrinted>2020-09-12T14:45:10Z</cp:lastPrinted>
  <dcterms:created xsi:type="dcterms:W3CDTF">2014-12-02T11:31:52Z</dcterms:created>
  <dcterms:modified xsi:type="dcterms:W3CDTF">2020-09-12T15:20:59Z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0x01010024F59197CE9A8C45A1FAF68A847A3CD6</vt:lpwstr>
  </property>
</Properties>
</file>