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91" d="100"/>
          <a:sy n="91" d="100"/>
        </p:scale>
        <p:origin x="32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CB0022-6E90-4352-83F9-F886F6D6D3D0}"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DF9E7C-20FF-4124-B9CF-116EDB03B4C1}" type="slidenum">
              <a:rPr lang="en-GB" smtClean="0"/>
              <a:t>‹#›</a:t>
            </a:fld>
            <a:endParaRPr lang="en-GB"/>
          </a:p>
        </p:txBody>
      </p:sp>
    </p:spTree>
    <p:extLst>
      <p:ext uri="{BB962C8B-B14F-4D97-AF65-F5344CB8AC3E}">
        <p14:creationId xmlns:p14="http://schemas.microsoft.com/office/powerpoint/2010/main" val="4004371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DF9E7C-20FF-4124-B9CF-116EDB03B4C1}" type="slidenum">
              <a:rPr lang="en-GB" smtClean="0"/>
              <a:t>2</a:t>
            </a:fld>
            <a:endParaRPr lang="en-GB"/>
          </a:p>
        </p:txBody>
      </p:sp>
    </p:spTree>
    <p:extLst>
      <p:ext uri="{BB962C8B-B14F-4D97-AF65-F5344CB8AC3E}">
        <p14:creationId xmlns:p14="http://schemas.microsoft.com/office/powerpoint/2010/main" val="4135189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8CD4C-9312-1497-C938-8726642A26F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3F614C9-0AB2-4E8F-9701-C781FE5691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04517E6-0084-277A-812A-F2F0AE4A5D58}"/>
              </a:ext>
            </a:extLst>
          </p:cNvPr>
          <p:cNvSpPr>
            <a:spLocks noGrp="1"/>
          </p:cNvSpPr>
          <p:nvPr>
            <p:ph type="dt" sz="half" idx="10"/>
          </p:nvPr>
        </p:nvSpPr>
        <p:spPr/>
        <p:txBody>
          <a:bodyPr/>
          <a:lstStyle/>
          <a:p>
            <a:fld id="{2C79320F-A4DE-48BD-99C0-DD13BA74928F}" type="datetimeFigureOut">
              <a:rPr lang="en-GB" smtClean="0"/>
              <a:t>17/11/2025</a:t>
            </a:fld>
            <a:endParaRPr lang="en-GB"/>
          </a:p>
        </p:txBody>
      </p:sp>
      <p:sp>
        <p:nvSpPr>
          <p:cNvPr id="5" name="Footer Placeholder 4">
            <a:extLst>
              <a:ext uri="{FF2B5EF4-FFF2-40B4-BE49-F238E27FC236}">
                <a16:creationId xmlns:a16="http://schemas.microsoft.com/office/drawing/2014/main" id="{107D7371-83AA-31CC-C30E-F149597FF6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ABA346-882C-AB1C-87BC-A327ECD7AF77}"/>
              </a:ext>
            </a:extLst>
          </p:cNvPr>
          <p:cNvSpPr>
            <a:spLocks noGrp="1"/>
          </p:cNvSpPr>
          <p:nvPr>
            <p:ph type="sldNum" sz="quarter" idx="12"/>
          </p:nvPr>
        </p:nvSpPr>
        <p:spPr/>
        <p:txBody>
          <a:bodyPr/>
          <a:lstStyle/>
          <a:p>
            <a:fld id="{EC59D53D-4490-4769-A84A-523D5442711D}" type="slidenum">
              <a:rPr lang="en-GB" smtClean="0"/>
              <a:t>‹#›</a:t>
            </a:fld>
            <a:endParaRPr lang="en-GB"/>
          </a:p>
        </p:txBody>
      </p:sp>
    </p:spTree>
    <p:extLst>
      <p:ext uri="{BB962C8B-B14F-4D97-AF65-F5344CB8AC3E}">
        <p14:creationId xmlns:p14="http://schemas.microsoft.com/office/powerpoint/2010/main" val="3384827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49241-37E4-9ADD-4B35-C5B04C4D06A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50D99-E106-50D9-1A96-F71A4CC7D4A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C9DE6E6-D556-FD56-84FA-EC83BF747863}"/>
              </a:ext>
            </a:extLst>
          </p:cNvPr>
          <p:cNvSpPr>
            <a:spLocks noGrp="1"/>
          </p:cNvSpPr>
          <p:nvPr>
            <p:ph type="dt" sz="half" idx="10"/>
          </p:nvPr>
        </p:nvSpPr>
        <p:spPr/>
        <p:txBody>
          <a:bodyPr/>
          <a:lstStyle/>
          <a:p>
            <a:fld id="{2C79320F-A4DE-48BD-99C0-DD13BA74928F}" type="datetimeFigureOut">
              <a:rPr lang="en-GB" smtClean="0"/>
              <a:t>17/11/2025</a:t>
            </a:fld>
            <a:endParaRPr lang="en-GB"/>
          </a:p>
        </p:txBody>
      </p:sp>
      <p:sp>
        <p:nvSpPr>
          <p:cNvPr id="5" name="Footer Placeholder 4">
            <a:extLst>
              <a:ext uri="{FF2B5EF4-FFF2-40B4-BE49-F238E27FC236}">
                <a16:creationId xmlns:a16="http://schemas.microsoft.com/office/drawing/2014/main" id="{C16F4D41-E2A0-244B-1CE7-5A710FB6D6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B39316-F2C5-81C6-80D5-F3701CB64969}"/>
              </a:ext>
            </a:extLst>
          </p:cNvPr>
          <p:cNvSpPr>
            <a:spLocks noGrp="1"/>
          </p:cNvSpPr>
          <p:nvPr>
            <p:ph type="sldNum" sz="quarter" idx="12"/>
          </p:nvPr>
        </p:nvSpPr>
        <p:spPr/>
        <p:txBody>
          <a:bodyPr/>
          <a:lstStyle/>
          <a:p>
            <a:fld id="{EC59D53D-4490-4769-A84A-523D5442711D}" type="slidenum">
              <a:rPr lang="en-GB" smtClean="0"/>
              <a:t>‹#›</a:t>
            </a:fld>
            <a:endParaRPr lang="en-GB"/>
          </a:p>
        </p:txBody>
      </p:sp>
    </p:spTree>
    <p:extLst>
      <p:ext uri="{BB962C8B-B14F-4D97-AF65-F5344CB8AC3E}">
        <p14:creationId xmlns:p14="http://schemas.microsoft.com/office/powerpoint/2010/main" val="3274953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3C91C-A422-165F-1CCB-C3C4CC6B8D7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8B6AEAB-5125-6C39-D337-27817454AF9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AFB9E4D-33C8-270B-A227-929DFC12AB9A}"/>
              </a:ext>
            </a:extLst>
          </p:cNvPr>
          <p:cNvSpPr>
            <a:spLocks noGrp="1"/>
          </p:cNvSpPr>
          <p:nvPr>
            <p:ph type="dt" sz="half" idx="10"/>
          </p:nvPr>
        </p:nvSpPr>
        <p:spPr/>
        <p:txBody>
          <a:bodyPr/>
          <a:lstStyle/>
          <a:p>
            <a:fld id="{2C79320F-A4DE-48BD-99C0-DD13BA74928F}" type="datetimeFigureOut">
              <a:rPr lang="en-GB" smtClean="0"/>
              <a:t>17/11/2025</a:t>
            </a:fld>
            <a:endParaRPr lang="en-GB"/>
          </a:p>
        </p:txBody>
      </p:sp>
      <p:sp>
        <p:nvSpPr>
          <p:cNvPr id="5" name="Footer Placeholder 4">
            <a:extLst>
              <a:ext uri="{FF2B5EF4-FFF2-40B4-BE49-F238E27FC236}">
                <a16:creationId xmlns:a16="http://schemas.microsoft.com/office/drawing/2014/main" id="{015E82B0-03E4-0DD6-FCC2-C4A16A9E22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966CCF-B93A-5AA6-5DC2-CA68536C3A00}"/>
              </a:ext>
            </a:extLst>
          </p:cNvPr>
          <p:cNvSpPr>
            <a:spLocks noGrp="1"/>
          </p:cNvSpPr>
          <p:nvPr>
            <p:ph type="sldNum" sz="quarter" idx="12"/>
          </p:nvPr>
        </p:nvSpPr>
        <p:spPr/>
        <p:txBody>
          <a:bodyPr/>
          <a:lstStyle/>
          <a:p>
            <a:fld id="{EC59D53D-4490-4769-A84A-523D5442711D}" type="slidenum">
              <a:rPr lang="en-GB" smtClean="0"/>
              <a:t>‹#›</a:t>
            </a:fld>
            <a:endParaRPr lang="en-GB"/>
          </a:p>
        </p:txBody>
      </p:sp>
    </p:spTree>
    <p:extLst>
      <p:ext uri="{BB962C8B-B14F-4D97-AF65-F5344CB8AC3E}">
        <p14:creationId xmlns:p14="http://schemas.microsoft.com/office/powerpoint/2010/main" val="9137641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77014-421E-13C9-3C87-E457FACD025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A836213-B18B-3B7E-F289-4CCEF9FA45C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E1115C5-9DD3-1FF8-0DAC-72709203FA4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8B8D889-BCE1-086D-718F-A1CA0B2154E6}"/>
              </a:ext>
            </a:extLst>
          </p:cNvPr>
          <p:cNvSpPr>
            <a:spLocks noGrp="1"/>
          </p:cNvSpPr>
          <p:nvPr>
            <p:ph type="dt" sz="half" idx="10"/>
          </p:nvPr>
        </p:nvSpPr>
        <p:spPr/>
        <p:txBody>
          <a:bodyPr/>
          <a:lstStyle/>
          <a:p>
            <a:fld id="{2C79320F-A4DE-48BD-99C0-DD13BA74928F}" type="datetimeFigureOut">
              <a:rPr lang="en-GB" smtClean="0"/>
              <a:t>17/11/2025</a:t>
            </a:fld>
            <a:endParaRPr lang="en-GB"/>
          </a:p>
        </p:txBody>
      </p:sp>
      <p:sp>
        <p:nvSpPr>
          <p:cNvPr id="6" name="Footer Placeholder 5">
            <a:extLst>
              <a:ext uri="{FF2B5EF4-FFF2-40B4-BE49-F238E27FC236}">
                <a16:creationId xmlns:a16="http://schemas.microsoft.com/office/drawing/2014/main" id="{D118B96A-05DD-5672-4405-0706E9965E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8C5BC7-FD65-6631-00A4-2F486D66EA51}"/>
              </a:ext>
            </a:extLst>
          </p:cNvPr>
          <p:cNvSpPr>
            <a:spLocks noGrp="1"/>
          </p:cNvSpPr>
          <p:nvPr>
            <p:ph type="sldNum" sz="quarter" idx="12"/>
          </p:nvPr>
        </p:nvSpPr>
        <p:spPr/>
        <p:txBody>
          <a:bodyPr/>
          <a:lstStyle/>
          <a:p>
            <a:fld id="{EC59D53D-4490-4769-A84A-523D5442711D}" type="slidenum">
              <a:rPr lang="en-GB" smtClean="0"/>
              <a:t>‹#›</a:t>
            </a:fld>
            <a:endParaRPr lang="en-GB"/>
          </a:p>
        </p:txBody>
      </p:sp>
    </p:spTree>
    <p:extLst>
      <p:ext uri="{BB962C8B-B14F-4D97-AF65-F5344CB8AC3E}">
        <p14:creationId xmlns:p14="http://schemas.microsoft.com/office/powerpoint/2010/main" val="3395962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B3786-CA37-F8A1-F5B2-952A8CD37C8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5679FFA-98A6-DC7F-3390-9C19EB6D34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742BCBF-928C-03DA-FC5A-128499CB5EE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608402A-4284-5C67-3D87-F246BDA12A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DA05FB0-B943-FFD4-6434-0DC70EF3277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CDA99F0-5D6B-D6AA-264D-9DD39E79572D}"/>
              </a:ext>
            </a:extLst>
          </p:cNvPr>
          <p:cNvSpPr>
            <a:spLocks noGrp="1"/>
          </p:cNvSpPr>
          <p:nvPr>
            <p:ph type="dt" sz="half" idx="10"/>
          </p:nvPr>
        </p:nvSpPr>
        <p:spPr/>
        <p:txBody>
          <a:bodyPr/>
          <a:lstStyle/>
          <a:p>
            <a:fld id="{2C79320F-A4DE-48BD-99C0-DD13BA74928F}" type="datetimeFigureOut">
              <a:rPr lang="en-GB" smtClean="0"/>
              <a:t>17/11/2025</a:t>
            </a:fld>
            <a:endParaRPr lang="en-GB"/>
          </a:p>
        </p:txBody>
      </p:sp>
      <p:sp>
        <p:nvSpPr>
          <p:cNvPr id="8" name="Footer Placeholder 7">
            <a:extLst>
              <a:ext uri="{FF2B5EF4-FFF2-40B4-BE49-F238E27FC236}">
                <a16:creationId xmlns:a16="http://schemas.microsoft.com/office/drawing/2014/main" id="{E3F02EF9-CF26-5DE8-8E68-C82CD63F68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DB92DE-39FF-5D7A-61E7-CB95C75B3DA8}"/>
              </a:ext>
            </a:extLst>
          </p:cNvPr>
          <p:cNvSpPr>
            <a:spLocks noGrp="1"/>
          </p:cNvSpPr>
          <p:nvPr>
            <p:ph type="sldNum" sz="quarter" idx="12"/>
          </p:nvPr>
        </p:nvSpPr>
        <p:spPr/>
        <p:txBody>
          <a:bodyPr/>
          <a:lstStyle/>
          <a:p>
            <a:fld id="{EC59D53D-4490-4769-A84A-523D5442711D}" type="slidenum">
              <a:rPr lang="en-GB" smtClean="0"/>
              <a:t>‹#›</a:t>
            </a:fld>
            <a:endParaRPr lang="en-GB"/>
          </a:p>
        </p:txBody>
      </p:sp>
    </p:spTree>
    <p:extLst>
      <p:ext uri="{BB962C8B-B14F-4D97-AF65-F5344CB8AC3E}">
        <p14:creationId xmlns:p14="http://schemas.microsoft.com/office/powerpoint/2010/main" val="729453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CD3A0-C10D-D665-E825-60762DF40C4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56FB847-2479-C37B-B661-DAAC19F4C83E}"/>
              </a:ext>
            </a:extLst>
          </p:cNvPr>
          <p:cNvSpPr>
            <a:spLocks noGrp="1"/>
          </p:cNvSpPr>
          <p:nvPr>
            <p:ph type="dt" sz="half" idx="10"/>
          </p:nvPr>
        </p:nvSpPr>
        <p:spPr/>
        <p:txBody>
          <a:bodyPr/>
          <a:lstStyle/>
          <a:p>
            <a:fld id="{2C79320F-A4DE-48BD-99C0-DD13BA74928F}" type="datetimeFigureOut">
              <a:rPr lang="en-GB" smtClean="0"/>
              <a:t>17/11/2025</a:t>
            </a:fld>
            <a:endParaRPr lang="en-GB"/>
          </a:p>
        </p:txBody>
      </p:sp>
      <p:sp>
        <p:nvSpPr>
          <p:cNvPr id="4" name="Footer Placeholder 3">
            <a:extLst>
              <a:ext uri="{FF2B5EF4-FFF2-40B4-BE49-F238E27FC236}">
                <a16:creationId xmlns:a16="http://schemas.microsoft.com/office/drawing/2014/main" id="{FF414F38-C35D-5DC5-6544-D00F728A2F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36F3EA-E94D-B4EE-9BF5-142A946A3FE9}"/>
              </a:ext>
            </a:extLst>
          </p:cNvPr>
          <p:cNvSpPr>
            <a:spLocks noGrp="1"/>
          </p:cNvSpPr>
          <p:nvPr>
            <p:ph type="sldNum" sz="quarter" idx="12"/>
          </p:nvPr>
        </p:nvSpPr>
        <p:spPr/>
        <p:txBody>
          <a:bodyPr/>
          <a:lstStyle/>
          <a:p>
            <a:fld id="{EC59D53D-4490-4769-A84A-523D5442711D}" type="slidenum">
              <a:rPr lang="en-GB" smtClean="0"/>
              <a:t>‹#›</a:t>
            </a:fld>
            <a:endParaRPr lang="en-GB"/>
          </a:p>
        </p:txBody>
      </p:sp>
    </p:spTree>
    <p:extLst>
      <p:ext uri="{BB962C8B-B14F-4D97-AF65-F5344CB8AC3E}">
        <p14:creationId xmlns:p14="http://schemas.microsoft.com/office/powerpoint/2010/main" val="2292837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06E3B8-B321-BD6C-C326-AF958713D0FC}"/>
              </a:ext>
            </a:extLst>
          </p:cNvPr>
          <p:cNvSpPr>
            <a:spLocks noGrp="1"/>
          </p:cNvSpPr>
          <p:nvPr>
            <p:ph type="dt" sz="half" idx="10"/>
          </p:nvPr>
        </p:nvSpPr>
        <p:spPr/>
        <p:txBody>
          <a:bodyPr/>
          <a:lstStyle/>
          <a:p>
            <a:fld id="{2C79320F-A4DE-48BD-99C0-DD13BA74928F}" type="datetimeFigureOut">
              <a:rPr lang="en-GB" smtClean="0"/>
              <a:t>17/11/2025</a:t>
            </a:fld>
            <a:endParaRPr lang="en-GB"/>
          </a:p>
        </p:txBody>
      </p:sp>
      <p:sp>
        <p:nvSpPr>
          <p:cNvPr id="3" name="Footer Placeholder 2">
            <a:extLst>
              <a:ext uri="{FF2B5EF4-FFF2-40B4-BE49-F238E27FC236}">
                <a16:creationId xmlns:a16="http://schemas.microsoft.com/office/drawing/2014/main" id="{CB7C678B-9491-94D0-853E-0A9EDFBA2B4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4C783C5-0409-2CEA-2FEC-59E1498E469E}"/>
              </a:ext>
            </a:extLst>
          </p:cNvPr>
          <p:cNvSpPr>
            <a:spLocks noGrp="1"/>
          </p:cNvSpPr>
          <p:nvPr>
            <p:ph type="sldNum" sz="quarter" idx="12"/>
          </p:nvPr>
        </p:nvSpPr>
        <p:spPr/>
        <p:txBody>
          <a:bodyPr/>
          <a:lstStyle/>
          <a:p>
            <a:fld id="{EC59D53D-4490-4769-A84A-523D5442711D}" type="slidenum">
              <a:rPr lang="en-GB" smtClean="0"/>
              <a:t>‹#›</a:t>
            </a:fld>
            <a:endParaRPr lang="en-GB"/>
          </a:p>
        </p:txBody>
      </p:sp>
    </p:spTree>
    <p:extLst>
      <p:ext uri="{BB962C8B-B14F-4D97-AF65-F5344CB8AC3E}">
        <p14:creationId xmlns:p14="http://schemas.microsoft.com/office/powerpoint/2010/main" val="1720188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565E2-771C-B2C4-B0AD-7F857D7FB02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E0198EA-915E-494D-8294-F643D28FB7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E8F6907-FFA2-E517-A627-F161F8C42A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3806CF3-CBB5-FD1D-7083-774300D4A455}"/>
              </a:ext>
            </a:extLst>
          </p:cNvPr>
          <p:cNvSpPr>
            <a:spLocks noGrp="1"/>
          </p:cNvSpPr>
          <p:nvPr>
            <p:ph type="dt" sz="half" idx="10"/>
          </p:nvPr>
        </p:nvSpPr>
        <p:spPr/>
        <p:txBody>
          <a:bodyPr/>
          <a:lstStyle/>
          <a:p>
            <a:fld id="{2C79320F-A4DE-48BD-99C0-DD13BA74928F}" type="datetimeFigureOut">
              <a:rPr lang="en-GB" smtClean="0"/>
              <a:t>17/11/2025</a:t>
            </a:fld>
            <a:endParaRPr lang="en-GB"/>
          </a:p>
        </p:txBody>
      </p:sp>
      <p:sp>
        <p:nvSpPr>
          <p:cNvPr id="6" name="Footer Placeholder 5">
            <a:extLst>
              <a:ext uri="{FF2B5EF4-FFF2-40B4-BE49-F238E27FC236}">
                <a16:creationId xmlns:a16="http://schemas.microsoft.com/office/drawing/2014/main" id="{C7A72AAA-BC00-0864-3C6F-F34403D590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A40ACD-DEC3-4BAA-3912-B27A7F357A43}"/>
              </a:ext>
            </a:extLst>
          </p:cNvPr>
          <p:cNvSpPr>
            <a:spLocks noGrp="1"/>
          </p:cNvSpPr>
          <p:nvPr>
            <p:ph type="sldNum" sz="quarter" idx="12"/>
          </p:nvPr>
        </p:nvSpPr>
        <p:spPr/>
        <p:txBody>
          <a:bodyPr/>
          <a:lstStyle/>
          <a:p>
            <a:fld id="{EC59D53D-4490-4769-A84A-523D5442711D}" type="slidenum">
              <a:rPr lang="en-GB" smtClean="0"/>
              <a:t>‹#›</a:t>
            </a:fld>
            <a:endParaRPr lang="en-GB"/>
          </a:p>
        </p:txBody>
      </p:sp>
    </p:spTree>
    <p:extLst>
      <p:ext uri="{BB962C8B-B14F-4D97-AF65-F5344CB8AC3E}">
        <p14:creationId xmlns:p14="http://schemas.microsoft.com/office/powerpoint/2010/main" val="1870627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14423-1C7E-24CA-364C-01BEB0BA8F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F3CCAA2-35EA-1111-66C9-2B6650FEDA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C9B3136-9F9B-7180-B6B7-BA5981C517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6205294-DF38-C46B-D41F-5E94EB71888F}"/>
              </a:ext>
            </a:extLst>
          </p:cNvPr>
          <p:cNvSpPr>
            <a:spLocks noGrp="1"/>
          </p:cNvSpPr>
          <p:nvPr>
            <p:ph type="dt" sz="half" idx="10"/>
          </p:nvPr>
        </p:nvSpPr>
        <p:spPr/>
        <p:txBody>
          <a:bodyPr/>
          <a:lstStyle/>
          <a:p>
            <a:fld id="{2C79320F-A4DE-48BD-99C0-DD13BA74928F}" type="datetimeFigureOut">
              <a:rPr lang="en-GB" smtClean="0"/>
              <a:t>17/11/2025</a:t>
            </a:fld>
            <a:endParaRPr lang="en-GB"/>
          </a:p>
        </p:txBody>
      </p:sp>
      <p:sp>
        <p:nvSpPr>
          <p:cNvPr id="6" name="Footer Placeholder 5">
            <a:extLst>
              <a:ext uri="{FF2B5EF4-FFF2-40B4-BE49-F238E27FC236}">
                <a16:creationId xmlns:a16="http://schemas.microsoft.com/office/drawing/2014/main" id="{93028502-295F-C9F3-2284-C2AF93606F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CF5C1B-3D2C-859F-2B42-8EE77B152313}"/>
              </a:ext>
            </a:extLst>
          </p:cNvPr>
          <p:cNvSpPr>
            <a:spLocks noGrp="1"/>
          </p:cNvSpPr>
          <p:nvPr>
            <p:ph type="sldNum" sz="quarter" idx="12"/>
          </p:nvPr>
        </p:nvSpPr>
        <p:spPr/>
        <p:txBody>
          <a:bodyPr/>
          <a:lstStyle/>
          <a:p>
            <a:fld id="{EC59D53D-4490-4769-A84A-523D5442711D}" type="slidenum">
              <a:rPr lang="en-GB" smtClean="0"/>
              <a:t>‹#›</a:t>
            </a:fld>
            <a:endParaRPr lang="en-GB"/>
          </a:p>
        </p:txBody>
      </p:sp>
    </p:spTree>
    <p:extLst>
      <p:ext uri="{BB962C8B-B14F-4D97-AF65-F5344CB8AC3E}">
        <p14:creationId xmlns:p14="http://schemas.microsoft.com/office/powerpoint/2010/main" val="197993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68F97-B3D6-1798-47B9-CB9500F3B96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D30618B-034A-EA85-D8BA-07218CA52FE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0F8C292-5B4B-79B9-A9D3-C26450EF561C}"/>
              </a:ext>
            </a:extLst>
          </p:cNvPr>
          <p:cNvSpPr>
            <a:spLocks noGrp="1"/>
          </p:cNvSpPr>
          <p:nvPr>
            <p:ph type="dt" sz="half" idx="10"/>
          </p:nvPr>
        </p:nvSpPr>
        <p:spPr/>
        <p:txBody>
          <a:bodyPr/>
          <a:lstStyle/>
          <a:p>
            <a:fld id="{2C79320F-A4DE-48BD-99C0-DD13BA74928F}" type="datetimeFigureOut">
              <a:rPr lang="en-GB" smtClean="0"/>
              <a:t>17/11/2025</a:t>
            </a:fld>
            <a:endParaRPr lang="en-GB"/>
          </a:p>
        </p:txBody>
      </p:sp>
      <p:sp>
        <p:nvSpPr>
          <p:cNvPr id="5" name="Footer Placeholder 4">
            <a:extLst>
              <a:ext uri="{FF2B5EF4-FFF2-40B4-BE49-F238E27FC236}">
                <a16:creationId xmlns:a16="http://schemas.microsoft.com/office/drawing/2014/main" id="{DB691D87-97A0-9E06-6F28-B612E2927B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42A9D4-CF66-75FE-45E0-B7A060B033D9}"/>
              </a:ext>
            </a:extLst>
          </p:cNvPr>
          <p:cNvSpPr>
            <a:spLocks noGrp="1"/>
          </p:cNvSpPr>
          <p:nvPr>
            <p:ph type="sldNum" sz="quarter" idx="12"/>
          </p:nvPr>
        </p:nvSpPr>
        <p:spPr/>
        <p:txBody>
          <a:bodyPr/>
          <a:lstStyle/>
          <a:p>
            <a:fld id="{EC59D53D-4490-4769-A84A-523D5442711D}" type="slidenum">
              <a:rPr lang="en-GB" smtClean="0"/>
              <a:t>‹#›</a:t>
            </a:fld>
            <a:endParaRPr lang="en-GB"/>
          </a:p>
        </p:txBody>
      </p:sp>
    </p:spTree>
    <p:extLst>
      <p:ext uri="{BB962C8B-B14F-4D97-AF65-F5344CB8AC3E}">
        <p14:creationId xmlns:p14="http://schemas.microsoft.com/office/powerpoint/2010/main" val="1803497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31EB58-2CD8-D63E-770E-F67E74E1B8D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B988E08-F87A-8D94-E64C-9422F074A1D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B58209E-D7E8-00E0-3AA2-1E4BAD8C4008}"/>
              </a:ext>
            </a:extLst>
          </p:cNvPr>
          <p:cNvSpPr>
            <a:spLocks noGrp="1"/>
          </p:cNvSpPr>
          <p:nvPr>
            <p:ph type="dt" sz="half" idx="10"/>
          </p:nvPr>
        </p:nvSpPr>
        <p:spPr/>
        <p:txBody>
          <a:bodyPr/>
          <a:lstStyle/>
          <a:p>
            <a:fld id="{2C79320F-A4DE-48BD-99C0-DD13BA74928F}" type="datetimeFigureOut">
              <a:rPr lang="en-GB" smtClean="0"/>
              <a:t>17/11/2025</a:t>
            </a:fld>
            <a:endParaRPr lang="en-GB"/>
          </a:p>
        </p:txBody>
      </p:sp>
      <p:sp>
        <p:nvSpPr>
          <p:cNvPr id="5" name="Footer Placeholder 4">
            <a:extLst>
              <a:ext uri="{FF2B5EF4-FFF2-40B4-BE49-F238E27FC236}">
                <a16:creationId xmlns:a16="http://schemas.microsoft.com/office/drawing/2014/main" id="{5F5C8BD9-64B4-4EB2-FB8C-5E3A017222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4A771A-1B73-B941-C461-79DF7A42A9A2}"/>
              </a:ext>
            </a:extLst>
          </p:cNvPr>
          <p:cNvSpPr>
            <a:spLocks noGrp="1"/>
          </p:cNvSpPr>
          <p:nvPr>
            <p:ph type="sldNum" sz="quarter" idx="12"/>
          </p:nvPr>
        </p:nvSpPr>
        <p:spPr/>
        <p:txBody>
          <a:bodyPr/>
          <a:lstStyle/>
          <a:p>
            <a:fld id="{EC59D53D-4490-4769-A84A-523D5442711D}" type="slidenum">
              <a:rPr lang="en-GB" smtClean="0"/>
              <a:t>‹#›</a:t>
            </a:fld>
            <a:endParaRPr lang="en-GB"/>
          </a:p>
        </p:txBody>
      </p:sp>
    </p:spTree>
    <p:extLst>
      <p:ext uri="{BB962C8B-B14F-4D97-AF65-F5344CB8AC3E}">
        <p14:creationId xmlns:p14="http://schemas.microsoft.com/office/powerpoint/2010/main" val="1422260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521D328-2B55-9AB0-2F39-974F9BA400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21FC8F7-FE3F-2BAB-B80B-463C4AF5E3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8950537-3534-181E-A115-00461831C2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79320F-A4DE-48BD-99C0-DD13BA74928F}" type="datetimeFigureOut">
              <a:rPr lang="en-GB" smtClean="0"/>
              <a:t>17/11/2025</a:t>
            </a:fld>
            <a:endParaRPr lang="en-GB"/>
          </a:p>
        </p:txBody>
      </p:sp>
      <p:sp>
        <p:nvSpPr>
          <p:cNvPr id="5" name="Footer Placeholder 4">
            <a:extLst>
              <a:ext uri="{FF2B5EF4-FFF2-40B4-BE49-F238E27FC236}">
                <a16:creationId xmlns:a16="http://schemas.microsoft.com/office/drawing/2014/main" id="{0A677DE5-8F15-ACFE-E870-B162EDA106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81F87BE-5649-12F7-D6FB-B8721EB13C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C59D53D-4490-4769-A84A-523D5442711D}" type="slidenum">
              <a:rPr lang="en-GB" smtClean="0"/>
              <a:t>‹#›</a:t>
            </a:fld>
            <a:endParaRPr lang="en-GB"/>
          </a:p>
        </p:txBody>
      </p:sp>
    </p:spTree>
    <p:extLst>
      <p:ext uri="{BB962C8B-B14F-4D97-AF65-F5344CB8AC3E}">
        <p14:creationId xmlns:p14="http://schemas.microsoft.com/office/powerpoint/2010/main" val="35814730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uowtsd-my.sharepoint.com/personal/2420895_student_uwtsd_ac_uk/Documents/Attachments"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prometai.app/business-plan-templates/security-company-business-plan-template" TargetMode="External"/><Relationship Id="rId2" Type="http://schemas.openxmlformats.org/officeDocument/2006/relationships/hyperlink" Target="https://doi.org/10.3390/s21030682" TargetMode="External"/><Relationship Id="rId1" Type="http://schemas.openxmlformats.org/officeDocument/2006/relationships/slideLayout" Target="../slideLayouts/slideLayout7.xml"/><Relationship Id="rId4" Type="http://schemas.openxmlformats.org/officeDocument/2006/relationships/hyperlink" Target="https://www.liveplan.com/sample-business-plans/it-staffing-and-customer-service/security-guard-business-plan/downloa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13A9A-3599-7780-3FB5-21033D927975}"/>
              </a:ext>
            </a:extLst>
          </p:cNvPr>
          <p:cNvSpPr>
            <a:spLocks noGrp="1"/>
          </p:cNvSpPr>
          <p:nvPr>
            <p:ph type="ctrTitle"/>
          </p:nvPr>
        </p:nvSpPr>
        <p:spPr>
          <a:xfrm flipV="1">
            <a:off x="9622171" y="11442582"/>
            <a:ext cx="771789" cy="714135"/>
          </a:xfrm>
        </p:spPr>
        <p:txBody>
          <a:bodyPr>
            <a:normAutofit fontScale="90000"/>
          </a:bodyPr>
          <a:lstStyle/>
          <a:p>
            <a:endParaRPr lang="en-GB" dirty="0"/>
          </a:p>
        </p:txBody>
      </p:sp>
      <p:sp>
        <p:nvSpPr>
          <p:cNvPr id="3" name="Subtitle 2">
            <a:extLst>
              <a:ext uri="{FF2B5EF4-FFF2-40B4-BE49-F238E27FC236}">
                <a16:creationId xmlns:a16="http://schemas.microsoft.com/office/drawing/2014/main" id="{05EC90CC-8B4F-1C7E-AF65-D9971AE0DD3C}"/>
              </a:ext>
            </a:extLst>
          </p:cNvPr>
          <p:cNvSpPr>
            <a:spLocks noGrp="1"/>
          </p:cNvSpPr>
          <p:nvPr>
            <p:ph type="subTitle" idx="1"/>
          </p:nvPr>
        </p:nvSpPr>
        <p:spPr/>
        <p:txBody>
          <a:bodyPr/>
          <a:lstStyle/>
          <a:p>
            <a:r>
              <a:rPr lang="en-GB" dirty="0"/>
              <a:t>Business Plan security operative and CCTV monitoring</a:t>
            </a:r>
          </a:p>
        </p:txBody>
      </p:sp>
      <p:sp>
        <p:nvSpPr>
          <p:cNvPr id="4" name="Rectangle 2">
            <a:extLst>
              <a:ext uri="{FF2B5EF4-FFF2-40B4-BE49-F238E27FC236}">
                <a16:creationId xmlns:a16="http://schemas.microsoft.com/office/drawing/2014/main" id="{DB5E3FEC-650E-1760-DD3B-5D760AA29544}"/>
              </a:ext>
            </a:extLst>
          </p:cNvPr>
          <p:cNvSpPr>
            <a:spLocks noChangeArrowheads="1"/>
          </p:cNvSpPr>
          <p:nvPr/>
        </p:nvSpPr>
        <p:spPr bwMode="auto">
          <a:xfrm rot="10800000" flipV="1">
            <a:off x="870857" y="791548"/>
            <a:ext cx="9910354" cy="1877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Programme of Study: CERTHE</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Module Name: Enterprise and Entrepreneurship </a:t>
            </a:r>
            <a:endParaRPr kumimoji="0" lang="en-GB" altLang="en-US" sz="800" b="0" i="0" u="none" strike="noStrike" cap="none" normalizeH="0" baseline="0" dirty="0">
              <a:ln>
                <a:noFill/>
              </a:ln>
              <a:solidFill>
                <a:schemeClr val="tx1"/>
              </a:solidFill>
              <a:effectLst/>
            </a:endParaRPr>
          </a:p>
          <a:p>
            <a:pPr lvl="0" eaLnBrk="0" fontAlgn="base" hangingPunct="0">
              <a:spcBef>
                <a:spcPct val="0"/>
              </a:spcBef>
              <a:spcAft>
                <a:spcPct val="0"/>
              </a:spcAft>
            </a:pPr>
            <a:r>
              <a:rPr kumimoji="0" lang="en-GB"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Module : LCLM4006 </a:t>
            </a:r>
            <a:r>
              <a:rPr kumimoji="0" lang="en-GB" altLang="en-US" sz="8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Title</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Name: Igor Balaz</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Student ID:2420895</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Assignment : Individual Business Plan </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Lecturer</a:t>
            </a:r>
            <a:r>
              <a:rPr kumimoji="0" lang="en-GB" altLang="en-US" sz="1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Arial" panose="020B0604020202020204" pitchFamily="34" charset="0"/>
              </a:rPr>
              <a:t>’</a:t>
            </a:r>
            <a:r>
              <a:rPr kumimoji="0" lang="en-GB"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 Name: Taonga Kaonga </a:t>
            </a:r>
            <a:r>
              <a:rPr kumimoji="0" lang="en-GB" altLang="en-US"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Sobere-Snithers</a:t>
            </a:r>
            <a:r>
              <a:rPr kumimoji="0" lang="en-GB"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3">
            <a:extLst>
              <a:ext uri="{FF2B5EF4-FFF2-40B4-BE49-F238E27FC236}">
                <a16:creationId xmlns:a16="http://schemas.microsoft.com/office/drawing/2014/main" id="{1BAADA62-7E83-99A4-3439-565B718D01C8}"/>
              </a:ext>
            </a:extLst>
          </p:cNvPr>
          <p:cNvSpPr>
            <a:spLocks noChangeArrowheads="1"/>
          </p:cNvSpPr>
          <p:nvPr/>
        </p:nvSpPr>
        <p:spPr bwMode="auto">
          <a:xfrm flipV="1">
            <a:off x="7419703" y="2355536"/>
            <a:ext cx="4772296"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hlinkClick r:id="rId2"/>
              </a:rPr>
              <a:t>1 pages</a:t>
            </a:r>
            <a:r>
              <a:rPr kumimoji="0" lang="en-GB" altLang="en-US" sz="14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61975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4" name="Group 43">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45"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743BF165-66BD-09D6-8F22-15BC87A5536D}"/>
              </a:ext>
            </a:extLst>
          </p:cNvPr>
          <p:cNvSpPr txBox="1"/>
          <p:nvPr/>
        </p:nvSpPr>
        <p:spPr>
          <a:xfrm>
            <a:off x="243840" y="-1"/>
            <a:ext cx="11480800" cy="6593841"/>
          </a:xfrm>
          <a:prstGeom prst="rect">
            <a:avLst/>
          </a:prstGeom>
          <a:noFill/>
          <a:ln>
            <a:noFill/>
          </a:ln>
        </p:spPr>
        <p:txBody>
          <a:bodyPr vert="horz" lIns="91440" tIns="45720" rIns="91440" bIns="45720" rtlCol="0" anchor="ctr">
            <a:normAutofit/>
          </a:bodyPr>
          <a:lstStyle/>
          <a:p>
            <a:pPr indent="-228600">
              <a:lnSpc>
                <a:spcPct val="90000"/>
              </a:lnSpc>
              <a:spcAft>
                <a:spcPts val="1000"/>
              </a:spcAft>
              <a:buFont typeface="Arial" panose="020B0604020202020204" pitchFamily="34" charset="0"/>
              <a:buChar char="•"/>
            </a:pPr>
            <a:r>
              <a:rPr lang="en-US" sz="700" b="1" i="1" dirty="0">
                <a:solidFill>
                  <a:schemeClr val="tx2"/>
                </a:solidFill>
                <a:effectLst/>
              </a:rPr>
              <a:t>"Business Plan for HSU Guard Ltd.: A Comprehensive Security and Workplace Safety Solution"</a:t>
            </a:r>
            <a:endParaRPr lang="en-US" sz="700" dirty="0">
              <a:solidFill>
                <a:schemeClr val="tx2"/>
              </a:solidFill>
              <a:effectLst/>
            </a:endParaRPr>
          </a:p>
          <a:p>
            <a:pPr indent="-228600">
              <a:lnSpc>
                <a:spcPct val="90000"/>
              </a:lnSpc>
              <a:spcBef>
                <a:spcPts val="2400"/>
              </a:spcBef>
              <a:buFont typeface="Arial" panose="020B0604020202020204" pitchFamily="34" charset="0"/>
              <a:buChar char="•"/>
            </a:pPr>
            <a:r>
              <a:rPr lang="en-US" sz="700" b="1" dirty="0">
                <a:solidFill>
                  <a:schemeClr val="tx2"/>
                </a:solidFill>
                <a:effectLst/>
              </a:rPr>
              <a:t>Executive Summary: HSU Guard Ltd. - Security &amp; Safety Solutions</a:t>
            </a:r>
          </a:p>
          <a:p>
            <a:pPr marL="342900" lvl="0" indent="-228600">
              <a:lnSpc>
                <a:spcPct val="90000"/>
              </a:lnSpc>
              <a:spcAft>
                <a:spcPts val="1000"/>
              </a:spcAft>
              <a:buSzPts val="1000"/>
              <a:buFont typeface="Arial" panose="020B0604020202020204" pitchFamily="34" charset="0"/>
              <a:buChar char="•"/>
              <a:tabLst>
                <a:tab pos="457200" algn="l"/>
              </a:tabLst>
            </a:pPr>
            <a:r>
              <a:rPr lang="en-US" sz="700" dirty="0">
                <a:solidFill>
                  <a:schemeClr val="tx2"/>
                </a:solidFill>
                <a:effectLst/>
              </a:rPr>
              <a:t>HSU Guard Ltd. is a progressive security services firm in the view of supplying trained door supervisors and security operatives to industries, retail sectors, shopping centers as well as the private sector. The firm is also going to scale the business to accommodate the increased demand of 24/7 security by employing more operatives and hence reaching 100 employees by end of 2026.</a:t>
            </a:r>
          </a:p>
          <a:p>
            <a:pPr marL="342900" lvl="0" indent="-228600">
              <a:lnSpc>
                <a:spcPct val="90000"/>
              </a:lnSpc>
              <a:spcAft>
                <a:spcPts val="1000"/>
              </a:spcAft>
              <a:buSzPts val="1000"/>
              <a:buFont typeface="Arial" panose="020B0604020202020204" pitchFamily="34" charset="0"/>
              <a:buChar char="•"/>
              <a:tabLst>
                <a:tab pos="457200" algn="l"/>
              </a:tabLst>
            </a:pPr>
            <a:r>
              <a:rPr lang="en-US" sz="700" dirty="0">
                <a:solidFill>
                  <a:schemeClr val="tx2"/>
                </a:solidFill>
                <a:effectLst/>
              </a:rPr>
              <a:t>Along with the security missions, HSU Guard has come up with a Health and Safety Unit (HSU) device, a wearable sensor that is able to track the vital of the employees and the surroundings that will improve workplace safety. The product also provides real-time information and alerts to businesses, enhancing safety management and the prevention of incidents at the workplace.</a:t>
            </a:r>
          </a:p>
          <a:p>
            <a:pPr indent="-228600">
              <a:lnSpc>
                <a:spcPct val="90000"/>
              </a:lnSpc>
              <a:spcBef>
                <a:spcPts val="2400"/>
              </a:spcBef>
              <a:buFont typeface="Arial" panose="020B0604020202020204" pitchFamily="34" charset="0"/>
              <a:buChar char="•"/>
            </a:pPr>
            <a:r>
              <a:rPr lang="en-US" sz="700" b="1" dirty="0">
                <a:solidFill>
                  <a:schemeClr val="tx2"/>
                </a:solidFill>
                <a:effectLst/>
              </a:rPr>
              <a:t>Opportunity and Market Analysis</a:t>
            </a:r>
          </a:p>
          <a:p>
            <a:pPr indent="-228600">
              <a:lnSpc>
                <a:spcPct val="90000"/>
              </a:lnSpc>
              <a:spcBef>
                <a:spcPts val="1000"/>
              </a:spcBef>
              <a:buFont typeface="Arial" panose="020B0604020202020204" pitchFamily="34" charset="0"/>
              <a:buChar char="•"/>
            </a:pPr>
            <a:r>
              <a:rPr lang="en-US" sz="700" b="1" dirty="0">
                <a:solidFill>
                  <a:schemeClr val="tx2"/>
                </a:solidFill>
                <a:effectLst/>
              </a:rPr>
              <a:t>Security Services Sector</a:t>
            </a:r>
          </a:p>
          <a:p>
            <a:pPr indent="-228600">
              <a:lnSpc>
                <a:spcPct val="90000"/>
              </a:lnSpc>
              <a:spcAft>
                <a:spcPts val="1000"/>
              </a:spcAft>
              <a:buFont typeface="Arial" panose="020B0604020202020204" pitchFamily="34" charset="0"/>
              <a:buChar char="•"/>
            </a:pPr>
            <a:r>
              <a:rPr lang="en-US" sz="700" dirty="0">
                <a:solidFill>
                  <a:schemeClr val="tx2"/>
                </a:solidFill>
                <a:effectLst/>
              </a:rPr>
              <a:t>The need of trained security operatives is growing as companies seek to protect their premises, workers and other assets against the growing threats. The HSU Guard offers the services of seasoned door supervisors who are well trained and prepared to work in various setups including retail and shopping centers and institutions that are privately owned.</a:t>
            </a:r>
          </a:p>
          <a:p>
            <a:pPr indent="-228600">
              <a:lnSpc>
                <a:spcPct val="90000"/>
              </a:lnSpc>
              <a:spcBef>
                <a:spcPts val="1000"/>
              </a:spcBef>
              <a:buFont typeface="Arial" panose="020B0604020202020204" pitchFamily="34" charset="0"/>
              <a:buChar char="•"/>
            </a:pPr>
            <a:r>
              <a:rPr lang="en-US" sz="700" b="1" dirty="0">
                <a:solidFill>
                  <a:schemeClr val="tx2"/>
                </a:solidFill>
                <a:effectLst/>
              </a:rPr>
              <a:t>Health and Safety Solutions</a:t>
            </a:r>
          </a:p>
          <a:p>
            <a:pPr indent="-228600">
              <a:lnSpc>
                <a:spcPct val="90000"/>
              </a:lnSpc>
              <a:spcAft>
                <a:spcPts val="1000"/>
              </a:spcAft>
              <a:buFont typeface="Arial" panose="020B0604020202020204" pitchFamily="34" charset="0"/>
              <a:buChar char="•"/>
            </a:pPr>
            <a:r>
              <a:rPr lang="en-US" sz="700" dirty="0">
                <a:solidFill>
                  <a:schemeClr val="tx2"/>
                </a:solidFill>
                <a:effectLst/>
              </a:rPr>
              <a:t>Another weakness in workplace safety that HSU Guard finds is the lack of regulation of safety in high-risk areas, i.e. construction and manufacturing, and logistics. The interest in preventive safety and the need to employ more sophisticated solutions than simple compliance is increasing. In this respect, the wearable HSU Guard is able to assist employer’s transition towards proactive safety instead of reactive safety and provide an IoT-built system to monitor vital signs and environmental risks in real-time.</a:t>
            </a:r>
          </a:p>
          <a:p>
            <a:pPr indent="-228600">
              <a:lnSpc>
                <a:spcPct val="90000"/>
              </a:lnSpc>
              <a:spcBef>
                <a:spcPts val="2400"/>
              </a:spcBef>
              <a:buFont typeface="Arial" panose="020B0604020202020204" pitchFamily="34" charset="0"/>
              <a:buChar char="•"/>
            </a:pPr>
            <a:r>
              <a:rPr lang="en-US" sz="700" b="1" dirty="0">
                <a:solidFill>
                  <a:schemeClr val="tx2"/>
                </a:solidFill>
                <a:effectLst/>
              </a:rPr>
              <a:t>Business Model Overview</a:t>
            </a:r>
          </a:p>
          <a:p>
            <a:pPr marL="742950" lvl="1" indent="-228600">
              <a:lnSpc>
                <a:spcPct val="90000"/>
              </a:lnSpc>
              <a:buSzPts val="1000"/>
              <a:buFont typeface="Arial" panose="020B0604020202020204" pitchFamily="34" charset="0"/>
              <a:buChar char="•"/>
              <a:tabLst>
                <a:tab pos="914400" algn="l"/>
              </a:tabLst>
            </a:pPr>
            <a:r>
              <a:rPr lang="en-US" sz="700" dirty="0">
                <a:solidFill>
                  <a:schemeClr val="tx2"/>
                </a:solidFill>
                <a:effectLst/>
              </a:rPr>
              <a:t>Service Offered: Door supervisor or security services (which involve guarding and monitoring).</a:t>
            </a:r>
          </a:p>
          <a:p>
            <a:pPr marL="742950" lvl="1" indent="-228600">
              <a:lnSpc>
                <a:spcPct val="90000"/>
              </a:lnSpc>
              <a:buSzPts val="1000"/>
              <a:buFont typeface="Arial" panose="020B0604020202020204" pitchFamily="34" charset="0"/>
              <a:buChar char="•"/>
              <a:tabLst>
                <a:tab pos="914400" algn="l"/>
              </a:tabLst>
            </a:pPr>
            <a:r>
              <a:rPr lang="en-US" sz="700" dirty="0">
                <a:solidFill>
                  <a:schemeClr val="tx2"/>
                </a:solidFill>
                <a:effectLst/>
              </a:rPr>
              <a:t>Target Market: shopping centers, industries, retail businesses, and shopping centers.</a:t>
            </a:r>
          </a:p>
          <a:p>
            <a:pPr marL="742950" lvl="1" indent="-228600">
              <a:lnSpc>
                <a:spcPct val="90000"/>
              </a:lnSpc>
              <a:buSzPts val="1000"/>
              <a:buFont typeface="Arial" panose="020B0604020202020204" pitchFamily="34" charset="0"/>
              <a:buChar char="•"/>
              <a:tabLst>
                <a:tab pos="914400" algn="l"/>
              </a:tabLst>
            </a:pPr>
            <a:r>
              <a:rPr lang="en-US" sz="700" dirty="0">
                <a:solidFill>
                  <a:schemeClr val="tx2"/>
                </a:solidFill>
                <a:effectLst/>
              </a:rPr>
              <a:t>Workers: Door supervisors, operatives or security supervisors.</a:t>
            </a:r>
          </a:p>
          <a:p>
            <a:pPr marL="742950" lvl="1" indent="-228600">
              <a:lnSpc>
                <a:spcPct val="90000"/>
              </a:lnSpc>
              <a:buSzPts val="1000"/>
              <a:buFont typeface="Arial" panose="020B0604020202020204" pitchFamily="34" charset="0"/>
              <a:buChar char="•"/>
              <a:tabLst>
                <a:tab pos="914400" algn="l"/>
              </a:tabLst>
            </a:pPr>
            <a:r>
              <a:rPr lang="en-US" sz="700" dirty="0">
                <a:solidFill>
                  <a:schemeClr val="tx2"/>
                </a:solidFill>
                <a:effectLst/>
              </a:rPr>
              <a:t>Model of Compensation: You charge PS1 per hour of service of each operative.</a:t>
            </a:r>
          </a:p>
          <a:p>
            <a:pPr marL="742950" lvl="1" indent="-228600">
              <a:lnSpc>
                <a:spcPct val="90000"/>
              </a:lnSpc>
              <a:spcAft>
                <a:spcPts val="1000"/>
              </a:spcAft>
              <a:buSzPts val="1000"/>
              <a:buFont typeface="Arial" panose="020B0604020202020204" pitchFamily="34" charset="0"/>
              <a:buChar char="•"/>
              <a:tabLst>
                <a:tab pos="914400" algn="l"/>
              </a:tabLst>
            </a:pPr>
            <a:r>
              <a:rPr lang="en-US" sz="700" dirty="0">
                <a:solidFill>
                  <a:schemeClr val="tx2"/>
                </a:solidFill>
                <a:effectLst/>
              </a:rPr>
              <a:t>Salary of the worker: Every worker (door supervisor) will receive PS12/h.</a:t>
            </a:r>
          </a:p>
          <a:p>
            <a:pPr indent="-228600">
              <a:lnSpc>
                <a:spcPct val="90000"/>
              </a:lnSpc>
              <a:buFont typeface="Arial" panose="020B0604020202020204" pitchFamily="34" charset="0"/>
              <a:buChar char="•"/>
            </a:pPr>
            <a:r>
              <a:rPr lang="en-US" sz="700" dirty="0">
                <a:solidFill>
                  <a:schemeClr val="tx2"/>
                </a:solidFill>
                <a:effectLst/>
              </a:rPr>
              <a:t>Business Growth Objective: Current business will have 10 operatives and </a:t>
            </a:r>
            <a:r>
              <a:rPr lang="en-US" sz="700" dirty="0" err="1">
                <a:solidFill>
                  <a:schemeClr val="tx2"/>
                </a:solidFill>
                <a:effectLst/>
              </a:rPr>
              <a:t>incre</a:t>
            </a:r>
            <a:endParaRPr lang="en-US" sz="700" dirty="0">
              <a:solidFill>
                <a:schemeClr val="tx2"/>
              </a:solidFill>
            </a:endParaRPr>
          </a:p>
        </p:txBody>
      </p:sp>
    </p:spTree>
    <p:extLst>
      <p:ext uri="{BB962C8B-B14F-4D97-AF65-F5344CB8AC3E}">
        <p14:creationId xmlns:p14="http://schemas.microsoft.com/office/powerpoint/2010/main" val="2422851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riel&#10;">
            <a:extLst>
              <a:ext uri="{FF2B5EF4-FFF2-40B4-BE49-F238E27FC236}">
                <a16:creationId xmlns:a16="http://schemas.microsoft.com/office/drawing/2014/main" id="{50B02A85-FDBC-0046-79F0-460551AB0C1A}"/>
              </a:ext>
            </a:extLst>
          </p:cNvPr>
          <p:cNvPicPr>
            <a:picLocks noChangeAspect="1"/>
          </p:cNvPicPr>
          <p:nvPr/>
        </p:nvPicPr>
        <p:blipFill>
          <a:blip r:embed="rId2"/>
          <a:stretch>
            <a:fillRect/>
          </a:stretch>
        </p:blipFill>
        <p:spPr>
          <a:xfrm>
            <a:off x="2550160" y="643467"/>
            <a:ext cx="6248399"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0518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F9001FC-864D-7E2D-87B8-D778AB7679FC}"/>
              </a:ext>
            </a:extLst>
          </p:cNvPr>
          <p:cNvPicPr>
            <a:picLocks noChangeAspect="1"/>
          </p:cNvPicPr>
          <p:nvPr/>
        </p:nvPicPr>
        <p:blipFill>
          <a:blip r:embed="rId2"/>
          <a:stretch>
            <a:fillRect/>
          </a:stretch>
        </p:blipFill>
        <p:spPr>
          <a:xfrm>
            <a:off x="1818640" y="288485"/>
            <a:ext cx="7193280" cy="601071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47727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9" name="Group 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0" name="Freeform: Shape 9">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33D78A1D-4657-5995-27F6-A1C5BCF3B5E1}"/>
              </a:ext>
            </a:extLst>
          </p:cNvPr>
          <p:cNvPicPr>
            <a:picLocks noChangeAspect="1"/>
          </p:cNvPicPr>
          <p:nvPr/>
        </p:nvPicPr>
        <p:blipFill>
          <a:blip r:embed="rId2"/>
          <a:stretch>
            <a:fillRect/>
          </a:stretch>
        </p:blipFill>
        <p:spPr>
          <a:xfrm>
            <a:off x="2092960" y="643467"/>
            <a:ext cx="8056879" cy="6169228"/>
          </a:xfrm>
          <a:prstGeom prst="rect">
            <a:avLst/>
          </a:prstGeom>
          <a:ln>
            <a:noFill/>
          </a:ln>
        </p:spPr>
      </p:pic>
    </p:spTree>
    <p:extLst>
      <p:ext uri="{BB962C8B-B14F-4D97-AF65-F5344CB8AC3E}">
        <p14:creationId xmlns:p14="http://schemas.microsoft.com/office/powerpoint/2010/main" val="1964252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6" name="Group 2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7"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01A19834-175D-488A-8066-0DE19F4BBE05}"/>
              </a:ext>
            </a:extLst>
          </p:cNvPr>
          <p:cNvSpPr txBox="1"/>
          <p:nvPr/>
        </p:nvSpPr>
        <p:spPr>
          <a:xfrm>
            <a:off x="599440" y="195518"/>
            <a:ext cx="10505440" cy="6662481"/>
          </a:xfrm>
          <a:prstGeom prst="rect">
            <a:avLst/>
          </a:prstGeom>
        </p:spPr>
        <p:txBody>
          <a:bodyPr vert="horz" lIns="91440" tIns="45720" rIns="91440" bIns="45720" rtlCol="0" anchor="ctr">
            <a:normAutofit/>
          </a:bodyPr>
          <a:lstStyle/>
          <a:p>
            <a:pPr marL="742950" lvl="1" indent="-228600">
              <a:lnSpc>
                <a:spcPct val="90000"/>
              </a:lnSpc>
              <a:spcAft>
                <a:spcPts val="1000"/>
              </a:spcAft>
              <a:buSzPts val="1000"/>
              <a:buFont typeface="Arial" panose="020B0604020202020204" pitchFamily="34" charset="0"/>
              <a:buChar char="•"/>
              <a:tabLst>
                <a:tab pos="914400" algn="l"/>
              </a:tabLst>
            </a:pPr>
            <a:r>
              <a:rPr lang="en-US" sz="900" b="1" dirty="0">
                <a:solidFill>
                  <a:schemeClr val="tx2"/>
                </a:solidFill>
                <a:effectLst/>
              </a:rPr>
              <a:t>Product Development (40%)</a:t>
            </a:r>
            <a:r>
              <a:rPr lang="en-US" sz="900" dirty="0">
                <a:solidFill>
                  <a:schemeClr val="tx2"/>
                </a:solidFill>
                <a:effectLst/>
              </a:rPr>
              <a:t>: Prototyping, technology enhancements</a:t>
            </a:r>
          </a:p>
          <a:p>
            <a:pPr marL="742950" lvl="1" indent="-228600">
              <a:lnSpc>
                <a:spcPct val="90000"/>
              </a:lnSpc>
              <a:spcAft>
                <a:spcPts val="1000"/>
              </a:spcAft>
              <a:buSzPts val="1000"/>
              <a:buFont typeface="Arial" panose="020B0604020202020204" pitchFamily="34" charset="0"/>
              <a:buChar char="•"/>
              <a:tabLst>
                <a:tab pos="914400" algn="l"/>
              </a:tabLst>
            </a:pPr>
            <a:r>
              <a:rPr lang="en-US" sz="900" b="1" dirty="0">
                <a:solidFill>
                  <a:schemeClr val="tx2"/>
                </a:solidFill>
                <a:effectLst/>
              </a:rPr>
              <a:t>Marketing &amp; Sales (25%)</a:t>
            </a:r>
            <a:r>
              <a:rPr lang="en-US" sz="900" dirty="0">
                <a:solidFill>
                  <a:schemeClr val="tx2"/>
                </a:solidFill>
                <a:effectLst/>
              </a:rPr>
              <a:t>: Campaigns, website development, and sales materials</a:t>
            </a:r>
          </a:p>
          <a:p>
            <a:pPr marL="742950" lvl="1" indent="-228600">
              <a:lnSpc>
                <a:spcPct val="90000"/>
              </a:lnSpc>
              <a:spcAft>
                <a:spcPts val="1000"/>
              </a:spcAft>
              <a:buSzPts val="1000"/>
              <a:buFont typeface="Arial" panose="020B0604020202020204" pitchFamily="34" charset="0"/>
              <a:buChar char="•"/>
              <a:tabLst>
                <a:tab pos="914400" algn="l"/>
              </a:tabLst>
            </a:pPr>
            <a:r>
              <a:rPr lang="en-US" sz="900" b="1" dirty="0">
                <a:solidFill>
                  <a:schemeClr val="tx2"/>
                </a:solidFill>
                <a:effectLst/>
              </a:rPr>
              <a:t>Operations (20%)</a:t>
            </a:r>
            <a:r>
              <a:rPr lang="en-US" sz="900" dirty="0">
                <a:solidFill>
                  <a:schemeClr val="tx2"/>
                </a:solidFill>
                <a:effectLst/>
              </a:rPr>
              <a:t>: Core team salaries, office space, legal fees</a:t>
            </a:r>
          </a:p>
          <a:p>
            <a:pPr marL="742950" lvl="1" indent="-228600">
              <a:lnSpc>
                <a:spcPct val="90000"/>
              </a:lnSpc>
              <a:spcAft>
                <a:spcPts val="1000"/>
              </a:spcAft>
              <a:buSzPts val="1000"/>
              <a:buFont typeface="Arial" panose="020B0604020202020204" pitchFamily="34" charset="0"/>
              <a:buChar char="•"/>
              <a:tabLst>
                <a:tab pos="914400" algn="l"/>
              </a:tabLst>
            </a:pPr>
            <a:r>
              <a:rPr lang="en-US" sz="900" b="1" dirty="0">
                <a:solidFill>
                  <a:schemeClr val="tx2"/>
                </a:solidFill>
                <a:effectLst/>
              </a:rPr>
              <a:t>Contingency Fund (15%)</a:t>
            </a:r>
            <a:r>
              <a:rPr lang="en-US" sz="900" dirty="0">
                <a:solidFill>
                  <a:schemeClr val="tx2"/>
                </a:solidFill>
                <a:effectLst/>
              </a:rPr>
              <a:t>: For unforeseen expenses and runway extension</a:t>
            </a:r>
          </a:p>
          <a:p>
            <a:pPr indent="-228600">
              <a:lnSpc>
                <a:spcPct val="90000"/>
              </a:lnSpc>
              <a:spcBef>
                <a:spcPts val="2400"/>
              </a:spcBef>
              <a:buFont typeface="Arial" panose="020B0604020202020204" pitchFamily="34" charset="0"/>
              <a:buChar char="•"/>
            </a:pPr>
            <a:r>
              <a:rPr lang="en-US" sz="900" b="0" dirty="0">
                <a:solidFill>
                  <a:schemeClr val="tx2"/>
                </a:solidFill>
                <a:effectLst/>
              </a:rPr>
              <a:t>Conclusion</a:t>
            </a:r>
            <a:endParaRPr lang="en-US" sz="900" b="1" dirty="0">
              <a:solidFill>
                <a:schemeClr val="tx2"/>
              </a:solidFill>
              <a:effectLst/>
            </a:endParaRPr>
          </a:p>
          <a:p>
            <a:pPr indent="-228600">
              <a:lnSpc>
                <a:spcPct val="90000"/>
              </a:lnSpc>
              <a:buFont typeface="Arial" panose="020B0604020202020204" pitchFamily="34" charset="0"/>
              <a:buChar char="•"/>
            </a:pPr>
            <a:r>
              <a:rPr lang="en-US" sz="900" dirty="0">
                <a:solidFill>
                  <a:schemeClr val="tx2"/>
                </a:solidFill>
                <a:effectLst/>
              </a:rPr>
              <a:t>HSU Guard Ltd. is positioned for rapid growth by addressing a clear market need for both security services and innovative health and safety solutions. The business will generate steady income through its £1 per hour fee from door supervisors and recurring revenue through HSU device subscriptions. The projections show significant profitability and scalability, making it a solid investment opportunity.</a:t>
            </a:r>
          </a:p>
          <a:p>
            <a:pPr indent="-228600">
              <a:lnSpc>
                <a:spcPct val="90000"/>
              </a:lnSpc>
              <a:spcBef>
                <a:spcPts val="2400"/>
              </a:spcBef>
              <a:buFont typeface="Arial" panose="020B0604020202020204" pitchFamily="34" charset="0"/>
              <a:buChar char="•"/>
            </a:pPr>
            <a:r>
              <a:rPr lang="en-US" sz="900" b="1" dirty="0">
                <a:solidFill>
                  <a:schemeClr val="tx2"/>
                </a:solidFill>
                <a:effectLst/>
              </a:rPr>
              <a:t>References</a:t>
            </a:r>
          </a:p>
          <a:p>
            <a:pPr marL="683895" indent="-228600">
              <a:lnSpc>
                <a:spcPct val="90000"/>
              </a:lnSpc>
              <a:buFont typeface="Arial" panose="020B0604020202020204" pitchFamily="34" charset="0"/>
              <a:buChar char="•"/>
            </a:pPr>
            <a:r>
              <a:rPr lang="en-US" sz="900" dirty="0">
                <a:solidFill>
                  <a:schemeClr val="tx2"/>
                </a:solidFill>
                <a:effectLst/>
              </a:rPr>
              <a:t>Belfry Software. (2025). </a:t>
            </a:r>
            <a:r>
              <a:rPr lang="en-US" sz="900" i="1" dirty="0">
                <a:solidFill>
                  <a:schemeClr val="tx2"/>
                </a:solidFill>
                <a:effectLst/>
              </a:rPr>
              <a:t>Security guard business plan template + guide</a:t>
            </a:r>
            <a:r>
              <a:rPr lang="en-US" sz="900" dirty="0">
                <a:solidFill>
                  <a:schemeClr val="tx2"/>
                </a:solidFill>
                <a:effectLst/>
              </a:rPr>
              <a:t>. Retrieved from https://www.belfrysoftware.com/blog/security-guard-business-plan</a:t>
            </a:r>
          </a:p>
          <a:p>
            <a:pPr marL="683895" indent="-228600">
              <a:lnSpc>
                <a:spcPct val="90000"/>
              </a:lnSpc>
              <a:buFont typeface="Arial" panose="020B0604020202020204" pitchFamily="34" charset="0"/>
              <a:buChar char="•"/>
            </a:pPr>
            <a:r>
              <a:rPr lang="en-US" sz="900" dirty="0" err="1">
                <a:solidFill>
                  <a:schemeClr val="tx2"/>
                </a:solidFill>
                <a:effectLst/>
              </a:rPr>
              <a:t>LivePlan</a:t>
            </a:r>
            <a:r>
              <a:rPr lang="en-US" sz="900" dirty="0">
                <a:solidFill>
                  <a:schemeClr val="tx2"/>
                </a:solidFill>
                <a:effectLst/>
              </a:rPr>
              <a:t>. (2025). </a:t>
            </a:r>
            <a:r>
              <a:rPr lang="en-US" sz="900" i="1" dirty="0">
                <a:solidFill>
                  <a:schemeClr val="tx2"/>
                </a:solidFill>
                <a:effectLst/>
              </a:rPr>
              <a:t>Security guard business plan</a:t>
            </a:r>
            <a:r>
              <a:rPr lang="en-US" sz="900" dirty="0">
                <a:solidFill>
                  <a:schemeClr val="tx2"/>
                </a:solidFill>
                <a:effectLst/>
              </a:rPr>
              <a:t>. Retrieved from https://www.liveplan.com/sample-business-plans/it-staffing-and-customer-service/security-guard-business-plan</a:t>
            </a:r>
          </a:p>
          <a:p>
            <a:pPr marL="683895" indent="-228600">
              <a:lnSpc>
                <a:spcPct val="90000"/>
              </a:lnSpc>
              <a:buFont typeface="Arial" panose="020B0604020202020204" pitchFamily="34" charset="0"/>
              <a:buChar char="•"/>
            </a:pPr>
            <a:r>
              <a:rPr lang="en-US" sz="900" dirty="0">
                <a:solidFill>
                  <a:schemeClr val="tx2"/>
                </a:solidFill>
                <a:effectLst/>
              </a:rPr>
              <a:t>Nnaji, C., Park, J., &amp; Albert, A. (2021). Wearable sensing devices: Towards the development of a personalized system for construction safety and health risk mitigation. </a:t>
            </a:r>
            <a:r>
              <a:rPr lang="en-US" sz="900" i="1" dirty="0">
                <a:solidFill>
                  <a:schemeClr val="tx2"/>
                </a:solidFill>
                <a:effectLst/>
              </a:rPr>
              <a:t>Sensors, 21</a:t>
            </a:r>
            <a:r>
              <a:rPr lang="en-US" sz="900" dirty="0">
                <a:solidFill>
                  <a:schemeClr val="tx2"/>
                </a:solidFill>
                <a:effectLst/>
              </a:rPr>
              <a:t>(3), 682. </a:t>
            </a:r>
            <a:r>
              <a:rPr lang="en-US" sz="900" u="sng" dirty="0">
                <a:solidFill>
                  <a:schemeClr val="tx2"/>
                </a:solidFill>
                <a:effectLst/>
                <a:hlinkClick r:id="rId2"/>
              </a:rPr>
              <a:t>https://doi.org/10.3390/s21030682</a:t>
            </a:r>
            <a:endParaRPr lang="en-US" sz="900" dirty="0">
              <a:solidFill>
                <a:schemeClr val="tx2"/>
              </a:solidFill>
              <a:effectLst/>
            </a:endParaRPr>
          </a:p>
          <a:p>
            <a:pPr marL="683895" indent="-228600">
              <a:lnSpc>
                <a:spcPct val="90000"/>
              </a:lnSpc>
              <a:buFont typeface="Arial" panose="020B0604020202020204" pitchFamily="34" charset="0"/>
              <a:buChar char="•"/>
            </a:pPr>
            <a:r>
              <a:rPr lang="en-US" sz="900" dirty="0" err="1">
                <a:solidFill>
                  <a:schemeClr val="tx2"/>
                </a:solidFill>
                <a:effectLst/>
              </a:rPr>
              <a:t>Svertoka</a:t>
            </a:r>
            <a:r>
              <a:rPr lang="en-US" sz="900" dirty="0">
                <a:solidFill>
                  <a:schemeClr val="tx2"/>
                </a:solidFill>
                <a:effectLst/>
              </a:rPr>
              <a:t>, E., et al. (2021). Wearables for industrial work safety: A survey. </a:t>
            </a:r>
            <a:r>
              <a:rPr lang="en-US" sz="900" i="1" dirty="0">
                <a:solidFill>
                  <a:schemeClr val="tx2"/>
                </a:solidFill>
                <a:effectLst/>
              </a:rPr>
              <a:t>PMC</a:t>
            </a:r>
            <a:r>
              <a:rPr lang="en-US" sz="900" dirty="0">
                <a:solidFill>
                  <a:schemeClr val="tx2"/>
                </a:solidFill>
                <a:effectLst/>
              </a:rPr>
              <a:t>. Retrieved from https://pmc.ncbi.nlm.nih.gov/articles/PMC8199604/</a:t>
            </a:r>
          </a:p>
          <a:p>
            <a:pPr marL="683895" indent="-228600">
              <a:lnSpc>
                <a:spcPct val="90000"/>
              </a:lnSpc>
              <a:buFont typeface="Arial" panose="020B0604020202020204" pitchFamily="34" charset="0"/>
              <a:buChar char="•"/>
            </a:pPr>
            <a:r>
              <a:rPr lang="en-US" sz="900" dirty="0">
                <a:solidFill>
                  <a:schemeClr val="tx2"/>
                </a:solidFill>
                <a:effectLst/>
              </a:rPr>
              <a:t>WCI360. (2025). Enhancing workplace safety through wearable technology. </a:t>
            </a:r>
            <a:r>
              <a:rPr lang="en-US" sz="900" i="1" dirty="0">
                <a:solidFill>
                  <a:schemeClr val="tx2"/>
                </a:solidFill>
                <a:effectLst/>
              </a:rPr>
              <a:t>WCI360</a:t>
            </a:r>
            <a:r>
              <a:rPr lang="en-US" sz="900" dirty="0">
                <a:solidFill>
                  <a:schemeClr val="tx2"/>
                </a:solidFill>
                <a:effectLst/>
              </a:rPr>
              <a:t>. Retrieved from https://wci360.com/enhancing-workplace-safety-through-wearable-technology/</a:t>
            </a:r>
          </a:p>
          <a:p>
            <a:pPr marL="683895" indent="-228600">
              <a:lnSpc>
                <a:spcPct val="90000"/>
              </a:lnSpc>
              <a:buFont typeface="Arial" panose="020B0604020202020204" pitchFamily="34" charset="0"/>
              <a:buChar char="•"/>
            </a:pPr>
            <a:r>
              <a:rPr lang="en-US" sz="900" dirty="0" err="1">
                <a:solidFill>
                  <a:schemeClr val="tx2"/>
                </a:solidFill>
                <a:effectLst/>
              </a:rPr>
              <a:t>PrometAI</a:t>
            </a:r>
            <a:r>
              <a:rPr lang="en-US" sz="900" dirty="0">
                <a:solidFill>
                  <a:schemeClr val="tx2"/>
                </a:solidFill>
                <a:effectLst/>
              </a:rPr>
              <a:t>. (2025). </a:t>
            </a:r>
            <a:r>
              <a:rPr lang="en-US" sz="900" i="1" dirty="0">
                <a:solidFill>
                  <a:schemeClr val="tx2"/>
                </a:solidFill>
                <a:effectLst/>
              </a:rPr>
              <a:t>Security company business plan template</a:t>
            </a:r>
            <a:r>
              <a:rPr lang="en-US" sz="900" dirty="0">
                <a:solidFill>
                  <a:schemeClr val="tx2"/>
                </a:solidFill>
                <a:effectLst/>
              </a:rPr>
              <a:t>. Retrieved from </a:t>
            </a:r>
            <a:r>
              <a:rPr lang="en-US" sz="900" u="sng" dirty="0">
                <a:solidFill>
                  <a:schemeClr val="tx2"/>
                </a:solidFill>
                <a:effectLst/>
                <a:hlinkClick r:id="rId3"/>
              </a:rPr>
              <a:t>https://prometai.app/business-plan-templates/security-company-business-plan-template</a:t>
            </a:r>
            <a:endParaRPr lang="en-US" sz="900" dirty="0">
              <a:solidFill>
                <a:schemeClr val="tx2"/>
              </a:solidFill>
              <a:effectLst/>
            </a:endParaRPr>
          </a:p>
          <a:p>
            <a:pPr marL="683895" indent="-228600">
              <a:lnSpc>
                <a:spcPct val="90000"/>
              </a:lnSpc>
              <a:buFont typeface="Arial" panose="020B0604020202020204" pitchFamily="34" charset="0"/>
              <a:buChar char="•"/>
            </a:pPr>
            <a:r>
              <a:rPr lang="en-US" sz="900" dirty="0" err="1">
                <a:solidFill>
                  <a:schemeClr val="tx2"/>
                </a:solidFill>
                <a:effectLst/>
              </a:rPr>
              <a:t>LivePlan</a:t>
            </a:r>
            <a:r>
              <a:rPr lang="en-US" sz="900" dirty="0">
                <a:solidFill>
                  <a:schemeClr val="tx2"/>
                </a:solidFill>
                <a:effectLst/>
              </a:rPr>
              <a:t>. (2025). </a:t>
            </a:r>
            <a:r>
              <a:rPr lang="en-US" sz="900" i="1" dirty="0">
                <a:solidFill>
                  <a:schemeClr val="tx2"/>
                </a:solidFill>
                <a:effectLst/>
              </a:rPr>
              <a:t>Security guard business plan download</a:t>
            </a:r>
            <a:r>
              <a:rPr lang="en-US" sz="900" dirty="0">
                <a:solidFill>
                  <a:schemeClr val="tx2"/>
                </a:solidFill>
                <a:effectLst/>
              </a:rPr>
              <a:t>. Retrieved from </a:t>
            </a:r>
            <a:r>
              <a:rPr lang="en-US" sz="900" u="sng" dirty="0">
                <a:solidFill>
                  <a:schemeClr val="tx2"/>
                </a:solidFill>
                <a:effectLst/>
                <a:hlinkClick r:id="rId4"/>
              </a:rPr>
              <a:t>https://www.liveplan.com/sample-business-plans/it-staffing-and-customer-service/security-guard-business-plan/download</a:t>
            </a:r>
            <a:endParaRPr lang="en-US" sz="900" dirty="0">
              <a:solidFill>
                <a:schemeClr val="tx2"/>
              </a:solidFill>
              <a:effectLst/>
            </a:endParaRPr>
          </a:p>
          <a:p>
            <a:pPr marL="683895" indent="-228600">
              <a:lnSpc>
                <a:spcPct val="90000"/>
              </a:lnSpc>
              <a:buFont typeface="Arial" panose="020B0604020202020204" pitchFamily="34" charset="0"/>
              <a:buChar char="•"/>
            </a:pPr>
            <a:r>
              <a:rPr lang="en-US" sz="900" dirty="0">
                <a:solidFill>
                  <a:schemeClr val="tx2"/>
                </a:solidFill>
                <a:effectLst/>
              </a:rPr>
              <a:t> </a:t>
            </a:r>
          </a:p>
        </p:txBody>
      </p:sp>
    </p:spTree>
    <p:extLst>
      <p:ext uri="{BB962C8B-B14F-4D97-AF65-F5344CB8AC3E}">
        <p14:creationId xmlns:p14="http://schemas.microsoft.com/office/powerpoint/2010/main" val="61383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01DBC0F-7F26-DD7B-A241-A3B0F6332323}"/>
              </a:ext>
            </a:extLst>
          </p:cNvPr>
          <p:cNvPicPr>
            <a:picLocks noChangeAspect="1"/>
          </p:cNvPicPr>
          <p:nvPr/>
        </p:nvPicPr>
        <p:blipFill>
          <a:blip r:embed="rId2"/>
          <a:srcRect b="6306"/>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3143421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1504295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75</TotalTime>
  <Words>778</Words>
  <Application>Microsoft Office PowerPoint</Application>
  <PresentationFormat>Widescreen</PresentationFormat>
  <Paragraphs>41</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Igor Balaz</dc:creator>
  <cp:lastModifiedBy>Igor Balaz</cp:lastModifiedBy>
  <cp:revision>3</cp:revision>
  <dcterms:created xsi:type="dcterms:W3CDTF">2025-10-21T16:37:16Z</dcterms:created>
  <dcterms:modified xsi:type="dcterms:W3CDTF">2025-11-17T11:08:44Z</dcterms:modified>
</cp:coreProperties>
</file>