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embeddedFontLst>
    <p:embeddedFont>
      <p:font typeface="Calibri" panose="020F0502020204030204" pitchFamily="34" charset="0"/>
      <p:regular r:id="rId9"/>
      <p:bold r:id="rId10"/>
      <p:italic r:id="rId11"/>
      <p:boldItalic r:id="rId12"/>
    </p:embeddedFont>
    <p:embeddedFont>
      <p:font typeface="Lato" panose="020F0502020204030203" pitchFamily="34" charset="0"/>
      <p:regular r:id="rId13"/>
      <p:bold r:id="rId14"/>
      <p:italic r:id="rId15"/>
      <p:boldItalic r:id="rId16"/>
    </p:embeddedFont>
    <p:embeddedFont>
      <p:font typeface="Poppins" pitchFamily="2" charset="77"/>
      <p:regular r:id="rId17"/>
      <p:bold r:id="rId18"/>
      <p:italic r:id="rId19"/>
      <p:boldItalic r:id="rId20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26"/>
  </p:normalViewPr>
  <p:slideViewPr>
    <p:cSldViewPr snapToGrid="0">
      <p:cViewPr varScale="1">
        <p:scale>
          <a:sx n="105" d="100"/>
          <a:sy n="105" d="100"/>
        </p:scale>
        <p:origin x="840" y="1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font" Target="fonts/font5.fntdata"/><Relationship Id="rId18" Type="http://schemas.openxmlformats.org/officeDocument/2006/relationships/font" Target="fonts/font10.fntdata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font" Target="fonts/font4.fntdata"/><Relationship Id="rId17" Type="http://schemas.openxmlformats.org/officeDocument/2006/relationships/font" Target="fonts/font9.fntdata"/><Relationship Id="rId2" Type="http://schemas.openxmlformats.org/officeDocument/2006/relationships/slide" Target="slides/slide1.xml"/><Relationship Id="rId16" Type="http://schemas.openxmlformats.org/officeDocument/2006/relationships/font" Target="fonts/font8.fntdata"/><Relationship Id="rId20" Type="http://schemas.openxmlformats.org/officeDocument/2006/relationships/font" Target="fonts/font12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3.fntdata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font" Target="fonts/font7.fntdata"/><Relationship Id="rId23" Type="http://schemas.openxmlformats.org/officeDocument/2006/relationships/theme" Target="theme/theme1.xml"/><Relationship Id="rId10" Type="http://schemas.openxmlformats.org/officeDocument/2006/relationships/font" Target="fonts/font2.fntdata"/><Relationship Id="rId19" Type="http://schemas.openxmlformats.org/officeDocument/2006/relationships/font" Target="fonts/font11.fntdata"/><Relationship Id="rId4" Type="http://schemas.openxmlformats.org/officeDocument/2006/relationships/slide" Target="slides/slide3.xml"/><Relationship Id="rId9" Type="http://schemas.openxmlformats.org/officeDocument/2006/relationships/font" Target="fonts/font1.fntdata"/><Relationship Id="rId14" Type="http://schemas.openxmlformats.org/officeDocument/2006/relationships/font" Target="fonts/font6.fntdata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3" name="Google Shape;93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3" name="Google Shape;113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0" name="Google Shape;15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2" name="Google Shape;172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4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5"/>
          <p:cNvSpPr txBox="1"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sz="4000" b="1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5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6" name="Google Shape;36;p6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7" name="Google Shape;37;p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7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7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4" name="Google Shape;44;p7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7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6" name="Google Shape;46;p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9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9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58" name="Google Shape;58;p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0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0"/>
          <p:cNvSpPr txBox="1">
            <a:spLocks noGrp="1"/>
          </p:cNvSpPr>
          <p:nvPr>
            <p:ph type="body" idx="1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5" name="Google Shape;65;p1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1"/>
          <p:cNvSpPr txBox="1">
            <a:spLocks noGrp="1"/>
          </p:cNvSpPr>
          <p:nvPr>
            <p:ph type="body" idx="1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1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>
            <a:spLocks noGrp="1"/>
          </p:cNvSpPr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2"/>
          <p:cNvSpPr txBox="1">
            <a:spLocks noGrp="1"/>
          </p:cNvSpPr>
          <p:nvPr>
            <p:ph type="body" idx="1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1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1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2.png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.pn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2.png"/><Relationship Id="rId9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4" name="Google Shape;84;p13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-28575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5" name="Google Shape;85;p13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62000" y="6257925"/>
            <a:ext cx="10668000" cy="314325"/>
          </a:xfrm>
          <a:prstGeom prst="rect">
            <a:avLst/>
          </a:prstGeom>
          <a:noFill/>
          <a:ln>
            <a:noFill/>
          </a:ln>
        </p:spPr>
      </p:pic>
      <p:sp>
        <p:nvSpPr>
          <p:cNvPr id="86" name="Google Shape;86;p13"/>
          <p:cNvSpPr txBox="1"/>
          <p:nvPr/>
        </p:nvSpPr>
        <p:spPr>
          <a:xfrm>
            <a:off x="4129085" y="5304216"/>
            <a:ext cx="3933825" cy="1809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1" u="none" strike="noStrike" cap="none" dirty="0">
                <a:solidFill>
                  <a:srgbClr val="718096"/>
                </a:solidFill>
                <a:latin typeface="Lato"/>
                <a:ea typeface="Lato"/>
                <a:cs typeface="Lato"/>
                <a:sym typeface="Lato"/>
              </a:rPr>
              <a:t>Based on </a:t>
            </a:r>
            <a:r>
              <a:rPr lang="en-US" sz="1200" b="0" i="1" u="none" strike="noStrike" cap="none" dirty="0" err="1">
                <a:solidFill>
                  <a:srgbClr val="718096"/>
                </a:solidFill>
                <a:latin typeface="Lato"/>
                <a:ea typeface="Lato"/>
                <a:cs typeface="Lato"/>
                <a:sym typeface="Lato"/>
              </a:rPr>
              <a:t>Ilag</a:t>
            </a:r>
            <a:r>
              <a:rPr lang="en-US" sz="1200" b="0" i="1" u="none" strike="noStrike" cap="none" dirty="0">
                <a:solidFill>
                  <a:srgbClr val="718096"/>
                </a:solidFill>
                <a:latin typeface="Lato"/>
                <a:ea typeface="Lato"/>
                <a:cs typeface="Lato"/>
                <a:sym typeface="Lato"/>
              </a:rPr>
              <a:t> (2020) framework for </a:t>
            </a:r>
            <a:r>
              <a:rPr lang="en-US" sz="1200" b="0" i="1" u="none" strike="noStrike" cap="none" dirty="0" err="1">
                <a:solidFill>
                  <a:srgbClr val="718096"/>
                </a:solidFill>
                <a:latin typeface="Lato"/>
                <a:ea typeface="Lato"/>
                <a:cs typeface="Lato"/>
                <a:sym typeface="Lato"/>
              </a:rPr>
              <a:t>organisational</a:t>
            </a:r>
            <a:r>
              <a:rPr lang="en-US" sz="1200" b="0" i="1" u="none" strike="noStrike" cap="none" dirty="0">
                <a:solidFill>
                  <a:srgbClr val="718096"/>
                </a:solidFill>
                <a:latin typeface="Lato"/>
                <a:ea typeface="Lato"/>
                <a:cs typeface="Lato"/>
                <a:sym typeface="Lato"/>
              </a:rPr>
              <a:t> efficiency.</a:t>
            </a:r>
            <a:endParaRPr dirty="0"/>
          </a:p>
        </p:txBody>
      </p:sp>
      <p:sp>
        <p:nvSpPr>
          <p:cNvPr id="87" name="Google Shape;87;p13"/>
          <p:cNvSpPr txBox="1"/>
          <p:nvPr/>
        </p:nvSpPr>
        <p:spPr>
          <a:xfrm>
            <a:off x="762000" y="6410325"/>
            <a:ext cx="3248025" cy="161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0" i="0" u="none" strike="noStrike" cap="none">
                <a:solidFill>
                  <a:srgbClr val="A0AEC0"/>
                </a:solidFill>
                <a:latin typeface="Lato"/>
                <a:ea typeface="Lato"/>
                <a:cs typeface="Lato"/>
                <a:sym typeface="Lato"/>
              </a:rPr>
              <a:t>Greenfield Home Care Agency | Digital Transition 2024</a:t>
            </a:r>
            <a:endParaRPr/>
          </a:p>
        </p:txBody>
      </p:sp>
      <p:sp>
        <p:nvSpPr>
          <p:cNvPr id="88" name="Google Shape;88;p13"/>
          <p:cNvSpPr txBox="1"/>
          <p:nvPr/>
        </p:nvSpPr>
        <p:spPr>
          <a:xfrm>
            <a:off x="11039475" y="6410325"/>
            <a:ext cx="390525" cy="161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0" i="0" u="none" strike="noStrike" cap="none">
                <a:solidFill>
                  <a:srgbClr val="A0AEC0"/>
                </a:solidFill>
                <a:latin typeface="Lato"/>
                <a:ea typeface="Lato"/>
                <a:cs typeface="Lato"/>
                <a:sym typeface="Lato"/>
              </a:rPr>
              <a:t>Slide 1</a:t>
            </a:r>
            <a:endParaRPr/>
          </a:p>
        </p:txBody>
      </p:sp>
      <p:sp>
        <p:nvSpPr>
          <p:cNvPr id="89" name="Google Shape;89;p13"/>
          <p:cNvSpPr txBox="1"/>
          <p:nvPr/>
        </p:nvSpPr>
        <p:spPr>
          <a:xfrm>
            <a:off x="555298" y="1056742"/>
            <a:ext cx="11081400" cy="155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 b="1" dirty="0">
                <a:solidFill>
                  <a:srgbClr val="1A365D"/>
                </a:solidFill>
                <a:latin typeface="Poppins"/>
                <a:ea typeface="Poppins"/>
                <a:cs typeface="Poppins"/>
                <a:sym typeface="Poppins"/>
              </a:rPr>
              <a:t>Digital Skills and Research Methods</a:t>
            </a:r>
            <a:endParaRPr dirty="0"/>
          </a:p>
        </p:txBody>
      </p:sp>
      <p:sp>
        <p:nvSpPr>
          <p:cNvPr id="90" name="Google Shape;90;p13"/>
          <p:cNvSpPr txBox="1"/>
          <p:nvPr/>
        </p:nvSpPr>
        <p:spPr>
          <a:xfrm>
            <a:off x="1809748" y="2802117"/>
            <a:ext cx="8572500" cy="23083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ctr">
              <a:lnSpc>
                <a:spcPct val="150000"/>
              </a:lnSpc>
            </a:pPr>
            <a:r>
              <a:rPr lang="en-US" sz="1600" dirty="0">
                <a:solidFill>
                  <a:srgbClr val="4A5568"/>
                </a:solidFill>
                <a:latin typeface="Lato"/>
                <a:ea typeface="Lato"/>
                <a:cs typeface="Lato"/>
                <a:sym typeface="Lato"/>
              </a:rPr>
              <a:t>Zahra Al-</a:t>
            </a:r>
            <a:r>
              <a:rPr lang="en-US" sz="1600" dirty="0" err="1">
                <a:solidFill>
                  <a:srgbClr val="4A5568"/>
                </a:solidFill>
                <a:latin typeface="Lato"/>
                <a:ea typeface="Lato"/>
                <a:cs typeface="Lato"/>
                <a:sym typeface="Lato"/>
              </a:rPr>
              <a:t>Saabri</a:t>
            </a:r>
            <a:r>
              <a:rPr lang="en-US" sz="1600" dirty="0">
                <a:solidFill>
                  <a:srgbClr val="4A5568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br>
              <a:rPr lang="en-US" sz="1600" dirty="0">
                <a:solidFill>
                  <a:srgbClr val="4A5568"/>
                </a:solidFill>
                <a:latin typeface="Lato"/>
                <a:ea typeface="Lato"/>
                <a:cs typeface="Lato"/>
                <a:sym typeface="Lato"/>
              </a:rPr>
            </a:br>
            <a:r>
              <a:rPr lang="en-US" sz="1600" dirty="0">
                <a:solidFill>
                  <a:srgbClr val="4A5568"/>
                </a:solidFill>
                <a:latin typeface="Lato"/>
                <a:ea typeface="Lato"/>
                <a:cs typeface="Lato"/>
                <a:sym typeface="Lato"/>
              </a:rPr>
              <a:t>2441066 </a:t>
            </a:r>
            <a:br>
              <a:rPr lang="en-US" sz="1600" dirty="0">
                <a:solidFill>
                  <a:srgbClr val="4A5568"/>
                </a:solidFill>
                <a:latin typeface="Lato"/>
                <a:ea typeface="Lato"/>
                <a:cs typeface="Lato"/>
                <a:sym typeface="Lato"/>
              </a:rPr>
            </a:br>
            <a:r>
              <a:rPr lang="en-US" sz="1600" dirty="0">
                <a:solidFill>
                  <a:srgbClr val="4A5568"/>
                </a:solidFill>
                <a:latin typeface="Lato"/>
                <a:ea typeface="Lato"/>
                <a:cs typeface="Lato"/>
                <a:sym typeface="Lato"/>
              </a:rPr>
              <a:t>LCHS4007 </a:t>
            </a:r>
            <a:br>
              <a:rPr lang="en-US" sz="1600" dirty="0">
                <a:solidFill>
                  <a:srgbClr val="4A5568"/>
                </a:solidFill>
                <a:latin typeface="Lato"/>
                <a:ea typeface="Lato"/>
                <a:cs typeface="Lato"/>
                <a:sym typeface="Lato"/>
              </a:rPr>
            </a:br>
            <a:r>
              <a:rPr lang="en-US" sz="1600" dirty="0">
                <a:solidFill>
                  <a:srgbClr val="4A5568"/>
                </a:solidFill>
                <a:latin typeface="Lato"/>
                <a:ea typeface="Lato"/>
                <a:cs typeface="Lato"/>
                <a:sym typeface="Lato"/>
              </a:rPr>
              <a:t>Lecturer name : Kwame Assa-Agyei</a:t>
            </a:r>
            <a:br>
              <a:rPr lang="en-US" sz="1800" dirty="0">
                <a:solidFill>
                  <a:srgbClr val="4A5568"/>
                </a:solidFill>
                <a:latin typeface="Lato"/>
                <a:ea typeface="Lato"/>
                <a:cs typeface="Lato"/>
                <a:sym typeface="Lato"/>
              </a:rPr>
            </a:br>
            <a:r>
              <a:rPr lang="en-US" sz="1800" b="0" i="0" u="none" strike="noStrike" cap="none" dirty="0">
                <a:solidFill>
                  <a:srgbClr val="4A5568"/>
                </a:solidFill>
                <a:latin typeface="Lato"/>
                <a:ea typeface="Lato"/>
                <a:cs typeface="Lato"/>
                <a:sym typeface="Lato"/>
              </a:rPr>
              <a:t>Streamlining communication, file sharing, and coordination for a distributed workforce of carers, nurses, and office staff.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5" name="Google Shape;95;p14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96" name="Google Shape;96;p14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62000" y="6257925"/>
            <a:ext cx="10668000" cy="314325"/>
          </a:xfrm>
          <a:prstGeom prst="rect">
            <a:avLst/>
          </a:prstGeom>
          <a:noFill/>
          <a:ln>
            <a:noFill/>
          </a:ln>
        </p:spPr>
      </p:pic>
      <p:pic>
        <p:nvPicPr>
          <p:cNvPr id="97" name="Google Shape;97;p14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381750" y="1776412"/>
            <a:ext cx="5048250" cy="4286250"/>
          </a:xfrm>
          <a:prstGeom prst="rect">
            <a:avLst/>
          </a:prstGeom>
          <a:noFill/>
          <a:ln>
            <a:noFill/>
          </a:ln>
        </p:spPr>
      </p:pic>
      <p:sp>
        <p:nvSpPr>
          <p:cNvPr id="98" name="Google Shape;98;p14"/>
          <p:cNvSpPr txBox="1"/>
          <p:nvPr/>
        </p:nvSpPr>
        <p:spPr>
          <a:xfrm>
            <a:off x="762000" y="6410325"/>
            <a:ext cx="2038350" cy="161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0" i="0" u="none" strike="noStrike" cap="none">
                <a:solidFill>
                  <a:srgbClr val="A0AEC0"/>
                </a:solidFill>
                <a:latin typeface="Lato"/>
                <a:ea typeface="Lato"/>
                <a:cs typeface="Lato"/>
                <a:sym typeface="Lato"/>
              </a:rPr>
              <a:t>Operational Efficiency Framework</a:t>
            </a:r>
            <a:endParaRPr/>
          </a:p>
        </p:txBody>
      </p:sp>
      <p:sp>
        <p:nvSpPr>
          <p:cNvPr id="99" name="Google Shape;99;p14"/>
          <p:cNvSpPr txBox="1"/>
          <p:nvPr/>
        </p:nvSpPr>
        <p:spPr>
          <a:xfrm>
            <a:off x="11039475" y="6410325"/>
            <a:ext cx="390525" cy="161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0" i="0" u="none" strike="noStrike" cap="none">
                <a:solidFill>
                  <a:srgbClr val="A0AEC0"/>
                </a:solidFill>
                <a:latin typeface="Lato"/>
                <a:ea typeface="Lato"/>
                <a:cs typeface="Lato"/>
                <a:sym typeface="Lato"/>
              </a:rPr>
              <a:t>Slide 2</a:t>
            </a:r>
            <a:endParaRPr/>
          </a:p>
        </p:txBody>
      </p:sp>
      <p:sp>
        <p:nvSpPr>
          <p:cNvPr id="100" name="Google Shape;100;p14"/>
          <p:cNvSpPr txBox="1"/>
          <p:nvPr/>
        </p:nvSpPr>
        <p:spPr>
          <a:xfrm>
            <a:off x="762000" y="5310187"/>
            <a:ext cx="5048250" cy="1809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1" u="none" strike="noStrike" cap="none">
                <a:solidFill>
                  <a:srgbClr val="718096"/>
                </a:solidFill>
                <a:latin typeface="Lato"/>
                <a:ea typeface="Lato"/>
                <a:cs typeface="Lato"/>
                <a:sym typeface="Lato"/>
              </a:rPr>
              <a:t>Source: Ilag and Sabale (2022); Melati (2025)</a:t>
            </a:r>
            <a:endParaRPr/>
          </a:p>
        </p:txBody>
      </p:sp>
      <p:pic>
        <p:nvPicPr>
          <p:cNvPr id="101" name="Google Shape;101;p14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6381750" y="1776412"/>
            <a:ext cx="5048250" cy="4286250"/>
          </a:xfrm>
          <a:prstGeom prst="rect">
            <a:avLst/>
          </a:prstGeom>
          <a:noFill/>
          <a:ln>
            <a:noFill/>
          </a:ln>
        </p:spPr>
      </p:pic>
      <p:sp>
        <p:nvSpPr>
          <p:cNvPr id="102" name="Google Shape;102;p14"/>
          <p:cNvSpPr txBox="1"/>
          <p:nvPr/>
        </p:nvSpPr>
        <p:spPr>
          <a:xfrm>
            <a:off x="952500" y="571500"/>
            <a:ext cx="11001375" cy="600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150" b="1" i="0" u="none" strike="noStrike" cap="none">
                <a:solidFill>
                  <a:srgbClr val="1A365D"/>
                </a:solidFill>
                <a:latin typeface="Poppins"/>
                <a:ea typeface="Poppins"/>
                <a:cs typeface="Poppins"/>
                <a:sym typeface="Poppins"/>
              </a:rPr>
              <a:t>Enhancing Communication Across Locations</a:t>
            </a:r>
            <a:endParaRPr/>
          </a:p>
        </p:txBody>
      </p:sp>
      <p:sp>
        <p:nvSpPr>
          <p:cNvPr id="103" name="Google Shape;103;p14"/>
          <p:cNvSpPr/>
          <p:nvPr/>
        </p:nvSpPr>
        <p:spPr>
          <a:xfrm>
            <a:off x="762000" y="571500"/>
            <a:ext cx="57150" cy="600075"/>
          </a:xfrm>
          <a:prstGeom prst="rect">
            <a:avLst/>
          </a:prstGeom>
          <a:solidFill>
            <a:srgbClr val="2DD4B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4" name="Google Shape;104;p14"/>
          <p:cNvSpPr txBox="1"/>
          <p:nvPr/>
        </p:nvSpPr>
        <p:spPr>
          <a:xfrm>
            <a:off x="762000" y="2528887"/>
            <a:ext cx="5048250" cy="542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6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4A5568"/>
                </a:solidFill>
                <a:latin typeface="Lato"/>
                <a:ea typeface="Lato"/>
                <a:cs typeface="Lato"/>
                <a:sym typeface="Lato"/>
              </a:rPr>
              <a:t>Real-time synchronisation between remote carers and central office staff eliminates decision-making delays.</a:t>
            </a:r>
            <a:endParaRPr/>
          </a:p>
        </p:txBody>
      </p:sp>
      <p:sp>
        <p:nvSpPr>
          <p:cNvPr id="105" name="Google Shape;105;p14"/>
          <p:cNvSpPr txBox="1"/>
          <p:nvPr/>
        </p:nvSpPr>
        <p:spPr>
          <a:xfrm>
            <a:off x="847725" y="3250406"/>
            <a:ext cx="104775" cy="2762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4A5568"/>
                </a:solidFill>
                <a:latin typeface="Lato"/>
                <a:ea typeface="Lato"/>
                <a:cs typeface="Lato"/>
                <a:sym typeface="Lato"/>
              </a:rPr>
              <a:t>•</a:t>
            </a:r>
            <a:endParaRPr/>
          </a:p>
        </p:txBody>
      </p:sp>
      <p:sp>
        <p:nvSpPr>
          <p:cNvPr id="106" name="Google Shape;106;p14"/>
          <p:cNvSpPr txBox="1"/>
          <p:nvPr/>
        </p:nvSpPr>
        <p:spPr>
          <a:xfrm>
            <a:off x="952500" y="3252787"/>
            <a:ext cx="4857750" cy="542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04775" tIns="0" rIns="0" bIns="0" anchor="t" anchorCtr="0">
            <a:spAutoFit/>
          </a:bodyPr>
          <a:lstStyle/>
          <a:p>
            <a:pPr marL="0" marR="0" lvl="0" indent="0" algn="l" rtl="0">
              <a:lnSpc>
                <a:spcPct val="14996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>
                <a:solidFill>
                  <a:srgbClr val="4A5568"/>
                </a:solidFill>
                <a:latin typeface="Lato"/>
                <a:ea typeface="Lato"/>
                <a:cs typeface="Lato"/>
                <a:sym typeface="Lato"/>
              </a:rPr>
              <a:t>Instant Access:</a:t>
            </a:r>
            <a:r>
              <a:rPr lang="en-US" sz="1425" b="0" i="0" u="none" strike="noStrike" cap="none">
                <a:solidFill>
                  <a:srgbClr val="4A5568"/>
                </a:solidFill>
                <a:latin typeface="Lato"/>
                <a:ea typeface="Lato"/>
                <a:cs typeface="Lato"/>
                <a:sym typeface="Lato"/>
              </a:rPr>
              <a:t> Direct video calls between carers and nurses for urgent medical advice.</a:t>
            </a:r>
            <a:endParaRPr/>
          </a:p>
        </p:txBody>
      </p:sp>
      <p:sp>
        <p:nvSpPr>
          <p:cNvPr id="107" name="Google Shape;107;p14"/>
          <p:cNvSpPr txBox="1"/>
          <p:nvPr/>
        </p:nvSpPr>
        <p:spPr>
          <a:xfrm>
            <a:off x="847725" y="3936206"/>
            <a:ext cx="104775" cy="2762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4A5568"/>
                </a:solidFill>
                <a:latin typeface="Lato"/>
                <a:ea typeface="Lato"/>
                <a:cs typeface="Lato"/>
                <a:sym typeface="Lato"/>
              </a:rPr>
              <a:t>•</a:t>
            </a:r>
            <a:endParaRPr/>
          </a:p>
        </p:txBody>
      </p:sp>
      <p:sp>
        <p:nvSpPr>
          <p:cNvPr id="108" name="Google Shape;108;p14"/>
          <p:cNvSpPr txBox="1"/>
          <p:nvPr/>
        </p:nvSpPr>
        <p:spPr>
          <a:xfrm>
            <a:off x="952500" y="3938587"/>
            <a:ext cx="4857750" cy="542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04775" tIns="0" rIns="0" bIns="0" anchor="t" anchorCtr="0">
            <a:spAutoFit/>
          </a:bodyPr>
          <a:lstStyle/>
          <a:p>
            <a:pPr marL="0" marR="0" lvl="0" indent="0" algn="l" rtl="0">
              <a:lnSpc>
                <a:spcPct val="14996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>
                <a:solidFill>
                  <a:srgbClr val="4A5568"/>
                </a:solidFill>
                <a:latin typeface="Lato"/>
                <a:ea typeface="Lato"/>
                <a:cs typeface="Lato"/>
                <a:sym typeface="Lato"/>
              </a:rPr>
              <a:t>Structured Groups:</a:t>
            </a:r>
            <a:r>
              <a:rPr lang="en-US" sz="1425" b="0" i="0" u="none" strike="noStrike" cap="none">
                <a:solidFill>
                  <a:srgbClr val="4A5568"/>
                </a:solidFill>
                <a:latin typeface="Lato"/>
                <a:ea typeface="Lato"/>
                <a:cs typeface="Lato"/>
                <a:sym typeface="Lato"/>
              </a:rPr>
              <a:t> Dedicated channels for specific departments and service user groups.</a:t>
            </a:r>
            <a:endParaRPr/>
          </a:p>
        </p:txBody>
      </p:sp>
      <p:sp>
        <p:nvSpPr>
          <p:cNvPr id="109" name="Google Shape;109;p14"/>
          <p:cNvSpPr txBox="1"/>
          <p:nvPr/>
        </p:nvSpPr>
        <p:spPr>
          <a:xfrm>
            <a:off x="847725" y="4622006"/>
            <a:ext cx="104775" cy="2762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4A5568"/>
                </a:solidFill>
                <a:latin typeface="Lato"/>
                <a:ea typeface="Lato"/>
                <a:cs typeface="Lato"/>
                <a:sym typeface="Lato"/>
              </a:rPr>
              <a:t>•</a:t>
            </a:r>
            <a:endParaRPr/>
          </a:p>
        </p:txBody>
      </p:sp>
      <p:sp>
        <p:nvSpPr>
          <p:cNvPr id="110" name="Google Shape;110;p14"/>
          <p:cNvSpPr txBox="1"/>
          <p:nvPr/>
        </p:nvSpPr>
        <p:spPr>
          <a:xfrm>
            <a:off x="952500" y="4624387"/>
            <a:ext cx="4857750" cy="542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04775" tIns="0" rIns="0" bIns="0" anchor="t" anchorCtr="0">
            <a:spAutoFit/>
          </a:bodyPr>
          <a:lstStyle/>
          <a:p>
            <a:pPr marL="0" marR="0" lvl="0" indent="0" algn="l" rtl="0">
              <a:lnSpc>
                <a:spcPct val="14996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>
                <a:solidFill>
                  <a:srgbClr val="4A5568"/>
                </a:solidFill>
                <a:latin typeface="Lato"/>
                <a:ea typeface="Lato"/>
                <a:cs typeface="Lato"/>
                <a:sym typeface="Lato"/>
              </a:rPr>
              <a:t>Versatility:</a:t>
            </a:r>
            <a:r>
              <a:rPr lang="en-US" sz="1425" b="0" i="0" u="none" strike="noStrike" cap="none">
                <a:solidFill>
                  <a:srgbClr val="4A5568"/>
                </a:solidFill>
                <a:latin typeface="Lato"/>
                <a:ea typeface="Lato"/>
                <a:cs typeface="Lato"/>
                <a:sym typeface="Lato"/>
              </a:rPr>
              <a:t> Facilitates both synchronous and asynchronous communication.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5" name="Google Shape;115;p15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6" name="Google Shape;116;p15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62000" y="6257925"/>
            <a:ext cx="10668000" cy="3143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7" name="Google Shape;117;p15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762000" y="2014537"/>
            <a:ext cx="3365450" cy="30384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8" name="Google Shape;118;p15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4413200" y="2014537"/>
            <a:ext cx="3365450" cy="30384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9" name="Google Shape;119;p15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8064400" y="2014537"/>
            <a:ext cx="3365450" cy="3038475"/>
          </a:xfrm>
          <a:prstGeom prst="rect">
            <a:avLst/>
          </a:prstGeom>
          <a:noFill/>
          <a:ln>
            <a:noFill/>
          </a:ln>
        </p:spPr>
      </p:pic>
      <p:sp>
        <p:nvSpPr>
          <p:cNvPr id="120" name="Google Shape;120;p15"/>
          <p:cNvSpPr txBox="1"/>
          <p:nvPr/>
        </p:nvSpPr>
        <p:spPr>
          <a:xfrm>
            <a:off x="762000" y="6410325"/>
            <a:ext cx="1333500" cy="161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0" i="0" u="none" strike="noStrike" cap="none">
                <a:solidFill>
                  <a:srgbClr val="A0AEC0"/>
                </a:solidFill>
                <a:latin typeface="Lato"/>
                <a:ea typeface="Lato"/>
                <a:cs typeface="Lato"/>
                <a:sym typeface="Lato"/>
              </a:rPr>
              <a:t>Collaboration Systems</a:t>
            </a:r>
            <a:endParaRPr/>
          </a:p>
        </p:txBody>
      </p:sp>
      <p:sp>
        <p:nvSpPr>
          <p:cNvPr id="121" name="Google Shape;121;p15"/>
          <p:cNvSpPr txBox="1"/>
          <p:nvPr/>
        </p:nvSpPr>
        <p:spPr>
          <a:xfrm>
            <a:off x="11039475" y="6410325"/>
            <a:ext cx="390525" cy="161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0" i="0" u="none" strike="noStrike" cap="none">
                <a:solidFill>
                  <a:srgbClr val="A0AEC0"/>
                </a:solidFill>
                <a:latin typeface="Lato"/>
                <a:ea typeface="Lato"/>
                <a:cs typeface="Lato"/>
                <a:sym typeface="Lato"/>
              </a:rPr>
              <a:t>Slide 3</a:t>
            </a:r>
            <a:endParaRPr/>
          </a:p>
        </p:txBody>
      </p:sp>
      <p:pic>
        <p:nvPicPr>
          <p:cNvPr id="122" name="Google Shape;122;p15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1104900" y="2357437"/>
            <a:ext cx="428625" cy="381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3" name="Google Shape;123;p15" descr="image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4756100" y="2357437"/>
            <a:ext cx="476250" cy="381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4" name="Google Shape;124;p15" descr="image.png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8407300" y="2357437"/>
            <a:ext cx="476250" cy="381000"/>
          </a:xfrm>
          <a:prstGeom prst="rect">
            <a:avLst/>
          </a:prstGeom>
          <a:noFill/>
          <a:ln>
            <a:noFill/>
          </a:ln>
        </p:spPr>
      </p:pic>
      <p:sp>
        <p:nvSpPr>
          <p:cNvPr id="125" name="Google Shape;125;p15"/>
          <p:cNvSpPr txBox="1"/>
          <p:nvPr/>
        </p:nvSpPr>
        <p:spPr>
          <a:xfrm>
            <a:off x="952500" y="571500"/>
            <a:ext cx="11001375" cy="600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150" b="1" i="0" u="none" strike="noStrike" cap="none">
                <a:solidFill>
                  <a:srgbClr val="1A365D"/>
                </a:solidFill>
                <a:latin typeface="Poppins"/>
                <a:ea typeface="Poppins"/>
                <a:cs typeface="Poppins"/>
                <a:sym typeface="Poppins"/>
              </a:rPr>
              <a:t>Supporting Collaboration &amp; Info Sharing</a:t>
            </a:r>
            <a:endParaRPr/>
          </a:p>
        </p:txBody>
      </p:sp>
      <p:sp>
        <p:nvSpPr>
          <p:cNvPr id="126" name="Google Shape;126;p15"/>
          <p:cNvSpPr/>
          <p:nvPr/>
        </p:nvSpPr>
        <p:spPr>
          <a:xfrm>
            <a:off x="762000" y="571500"/>
            <a:ext cx="57150" cy="600075"/>
          </a:xfrm>
          <a:prstGeom prst="rect">
            <a:avLst/>
          </a:prstGeom>
          <a:solidFill>
            <a:srgbClr val="2DD4B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7" name="Google Shape;127;p15"/>
          <p:cNvSpPr txBox="1"/>
          <p:nvPr/>
        </p:nvSpPr>
        <p:spPr>
          <a:xfrm>
            <a:off x="762000" y="5338762"/>
            <a:ext cx="1066800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996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1" u="none" strike="noStrike" cap="none">
                <a:solidFill>
                  <a:srgbClr val="718096"/>
                </a:solidFill>
                <a:latin typeface="Lato"/>
                <a:ea typeface="Lato"/>
                <a:cs typeface="Lato"/>
                <a:sym typeface="Lato"/>
              </a:rPr>
              <a:t>"Virtual collaboration tools increase teamwork and organisational productivity." — Chaushi et al. (2024); Buchal &amp; Songsore (2019)</a:t>
            </a:r>
            <a:endParaRPr/>
          </a:p>
        </p:txBody>
      </p:sp>
      <p:sp>
        <p:nvSpPr>
          <p:cNvPr id="128" name="Google Shape;128;p15"/>
          <p:cNvSpPr txBox="1"/>
          <p:nvPr/>
        </p:nvSpPr>
        <p:spPr>
          <a:xfrm>
            <a:off x="1104900" y="2928937"/>
            <a:ext cx="2813632" cy="3333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>
                <a:solidFill>
                  <a:srgbClr val="1A365D"/>
                </a:solidFill>
                <a:latin typeface="Poppins"/>
                <a:ea typeface="Poppins"/>
                <a:cs typeface="Poppins"/>
                <a:sym typeface="Poppins"/>
              </a:rPr>
              <a:t>File Management</a:t>
            </a:r>
            <a:endParaRPr/>
          </a:p>
        </p:txBody>
      </p:sp>
      <p:sp>
        <p:nvSpPr>
          <p:cNvPr id="129" name="Google Shape;129;p15"/>
          <p:cNvSpPr txBox="1"/>
          <p:nvPr/>
        </p:nvSpPr>
        <p:spPr>
          <a:xfrm>
            <a:off x="1104900" y="3443287"/>
            <a:ext cx="2679650" cy="8143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6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4A5568"/>
                </a:solidFill>
                <a:latin typeface="Lato"/>
                <a:ea typeface="Lato"/>
                <a:cs typeface="Lato"/>
                <a:sym typeface="Lato"/>
              </a:rPr>
              <a:t>Centralised access to care plans, risk assessments, and schedules via shared channels.</a:t>
            </a:r>
            <a:endParaRPr/>
          </a:p>
        </p:txBody>
      </p:sp>
      <p:sp>
        <p:nvSpPr>
          <p:cNvPr id="130" name="Google Shape;130;p15"/>
          <p:cNvSpPr txBox="1"/>
          <p:nvPr/>
        </p:nvSpPr>
        <p:spPr>
          <a:xfrm>
            <a:off x="4756100" y="2928937"/>
            <a:ext cx="2813632" cy="3333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>
                <a:solidFill>
                  <a:srgbClr val="1A365D"/>
                </a:solidFill>
                <a:latin typeface="Poppins"/>
                <a:ea typeface="Poppins"/>
                <a:cs typeface="Poppins"/>
                <a:sym typeface="Poppins"/>
              </a:rPr>
              <a:t>Co-Authoring</a:t>
            </a:r>
            <a:endParaRPr/>
          </a:p>
        </p:txBody>
      </p:sp>
      <p:sp>
        <p:nvSpPr>
          <p:cNvPr id="131" name="Google Shape;131;p15"/>
          <p:cNvSpPr txBox="1"/>
          <p:nvPr/>
        </p:nvSpPr>
        <p:spPr>
          <a:xfrm>
            <a:off x="4756100" y="3443287"/>
            <a:ext cx="2679650" cy="10858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6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4A5568"/>
                </a:solidFill>
                <a:latin typeface="Lato"/>
                <a:ea typeface="Lato"/>
                <a:cs typeface="Lato"/>
                <a:sym typeface="Lato"/>
              </a:rPr>
              <a:t>Staff build documents simultaneously, ensuring client records are updated without duplication.</a:t>
            </a:r>
            <a:endParaRPr/>
          </a:p>
        </p:txBody>
      </p:sp>
      <p:sp>
        <p:nvSpPr>
          <p:cNvPr id="132" name="Google Shape;132;p15"/>
          <p:cNvSpPr txBox="1"/>
          <p:nvPr/>
        </p:nvSpPr>
        <p:spPr>
          <a:xfrm>
            <a:off x="8407300" y="2928937"/>
            <a:ext cx="2813632" cy="3333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>
                <a:solidFill>
                  <a:srgbClr val="1A365D"/>
                </a:solidFill>
                <a:latin typeface="Poppins"/>
                <a:ea typeface="Poppins"/>
                <a:cs typeface="Poppins"/>
                <a:sym typeface="Poppins"/>
              </a:rPr>
              <a:t>Cloud Integration</a:t>
            </a:r>
            <a:endParaRPr/>
          </a:p>
        </p:txBody>
      </p:sp>
      <p:sp>
        <p:nvSpPr>
          <p:cNvPr id="133" name="Google Shape;133;p15"/>
          <p:cNvSpPr txBox="1"/>
          <p:nvPr/>
        </p:nvSpPr>
        <p:spPr>
          <a:xfrm>
            <a:off x="8407300" y="3443287"/>
            <a:ext cx="2679650" cy="8143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6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4A5568"/>
                </a:solidFill>
                <a:latin typeface="Lato"/>
                <a:ea typeface="Lato"/>
                <a:cs typeface="Lato"/>
                <a:sym typeface="Lato"/>
              </a:rPr>
              <a:t>Seamless integration with OneDrive and SharePoint for high-security storage.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" name="Google Shape;138;p16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9" name="Google Shape;139;p16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62000" y="3186112"/>
            <a:ext cx="180975" cy="190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0" name="Google Shape;140;p16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762000" y="3919537"/>
            <a:ext cx="180975" cy="190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1" name="Google Shape;141;p16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762000" y="4652962"/>
            <a:ext cx="133350" cy="190500"/>
          </a:xfrm>
          <a:prstGeom prst="rect">
            <a:avLst/>
          </a:prstGeom>
          <a:noFill/>
          <a:ln>
            <a:noFill/>
          </a:ln>
        </p:spPr>
      </p:pic>
      <p:sp>
        <p:nvSpPr>
          <p:cNvPr id="142" name="Google Shape;142;p16"/>
          <p:cNvSpPr txBox="1"/>
          <p:nvPr/>
        </p:nvSpPr>
        <p:spPr>
          <a:xfrm>
            <a:off x="952500" y="571500"/>
            <a:ext cx="4600575" cy="1200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150" b="1" i="0" u="none" strike="noStrike" cap="none">
                <a:solidFill>
                  <a:srgbClr val="1A365D"/>
                </a:solidFill>
                <a:latin typeface="Poppins"/>
                <a:ea typeface="Poppins"/>
                <a:cs typeface="Poppins"/>
                <a:sym typeface="Poppins"/>
              </a:rPr>
              <a:t>Advantages of Microsoft Teams</a:t>
            </a:r>
            <a:endParaRPr/>
          </a:p>
        </p:txBody>
      </p:sp>
      <p:sp>
        <p:nvSpPr>
          <p:cNvPr id="143" name="Google Shape;143;p16"/>
          <p:cNvSpPr/>
          <p:nvPr/>
        </p:nvSpPr>
        <p:spPr>
          <a:xfrm>
            <a:off x="762000" y="571500"/>
            <a:ext cx="57150" cy="1200150"/>
          </a:xfrm>
          <a:prstGeom prst="rect">
            <a:avLst/>
          </a:prstGeom>
          <a:solidFill>
            <a:srgbClr val="2DD4B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4" name="Google Shape;144;p16"/>
          <p:cNvSpPr txBox="1"/>
          <p:nvPr/>
        </p:nvSpPr>
        <p:spPr>
          <a:xfrm>
            <a:off x="762000" y="3143250"/>
            <a:ext cx="4572000" cy="542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76225" tIns="0" rIns="0" bIns="0" anchor="t" anchorCtr="0">
            <a:spAutoFit/>
          </a:bodyPr>
          <a:lstStyle/>
          <a:p>
            <a:pPr marL="0" marR="0" lvl="0" indent="0" algn="l" rtl="0">
              <a:lnSpc>
                <a:spcPct val="14996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>
                <a:solidFill>
                  <a:srgbClr val="4A5568"/>
                </a:solidFill>
                <a:latin typeface="Lato"/>
                <a:ea typeface="Lato"/>
                <a:cs typeface="Lato"/>
                <a:sym typeface="Lato"/>
              </a:rPr>
              <a:t>Centralised Workflows:</a:t>
            </a:r>
            <a:r>
              <a:rPr lang="en-US" sz="1425" b="0" i="0" u="none" strike="noStrike" cap="none">
                <a:solidFill>
                  <a:srgbClr val="4A5568"/>
                </a:solidFill>
                <a:latin typeface="Lato"/>
                <a:ea typeface="Lato"/>
                <a:cs typeface="Lato"/>
                <a:sym typeface="Lato"/>
              </a:rPr>
              <a:t> Minimises platform switching (Miljanic &amp; Zaric, 2020).</a:t>
            </a:r>
            <a:endParaRPr/>
          </a:p>
        </p:txBody>
      </p:sp>
      <p:sp>
        <p:nvSpPr>
          <p:cNvPr id="145" name="Google Shape;145;p16"/>
          <p:cNvSpPr txBox="1"/>
          <p:nvPr/>
        </p:nvSpPr>
        <p:spPr>
          <a:xfrm>
            <a:off x="762000" y="3876675"/>
            <a:ext cx="4572000" cy="542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76225" tIns="0" rIns="0" bIns="0" anchor="t" anchorCtr="0">
            <a:spAutoFit/>
          </a:bodyPr>
          <a:lstStyle/>
          <a:p>
            <a:pPr marL="0" marR="0" lvl="0" indent="0" algn="l" rtl="0">
              <a:lnSpc>
                <a:spcPct val="14996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>
                <a:solidFill>
                  <a:srgbClr val="4A5568"/>
                </a:solidFill>
                <a:latin typeface="Lato"/>
                <a:ea typeface="Lato"/>
                <a:cs typeface="Lato"/>
                <a:sym typeface="Lato"/>
              </a:rPr>
              <a:t>Robust Security:</a:t>
            </a:r>
            <a:r>
              <a:rPr lang="en-US" sz="1425" b="0" i="0" u="none" strike="noStrike" cap="none">
                <a:solidFill>
                  <a:srgbClr val="4A5568"/>
                </a:solidFill>
                <a:latin typeface="Lato"/>
                <a:ea typeface="Lato"/>
                <a:cs typeface="Lato"/>
                <a:sym typeface="Lato"/>
              </a:rPr>
              <a:t> Data encryption for sensitive patient information.</a:t>
            </a:r>
            <a:endParaRPr/>
          </a:p>
        </p:txBody>
      </p:sp>
      <p:sp>
        <p:nvSpPr>
          <p:cNvPr id="146" name="Google Shape;146;p16"/>
          <p:cNvSpPr txBox="1"/>
          <p:nvPr/>
        </p:nvSpPr>
        <p:spPr>
          <a:xfrm>
            <a:off x="762000" y="4610100"/>
            <a:ext cx="4572000" cy="542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600" tIns="0" rIns="0" bIns="0" anchor="t" anchorCtr="0">
            <a:spAutoFit/>
          </a:bodyPr>
          <a:lstStyle/>
          <a:p>
            <a:pPr marL="0" marR="0" lvl="0" indent="0" algn="l" rtl="0">
              <a:lnSpc>
                <a:spcPct val="14996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>
                <a:solidFill>
                  <a:srgbClr val="4A5568"/>
                </a:solidFill>
                <a:latin typeface="Lato"/>
                <a:ea typeface="Lato"/>
                <a:cs typeface="Lato"/>
                <a:sym typeface="Lato"/>
              </a:rPr>
              <a:t>Mobile Flexibility:</a:t>
            </a:r>
            <a:r>
              <a:rPr lang="en-US" sz="1425" b="0" i="0" u="none" strike="noStrike" cap="none">
                <a:solidFill>
                  <a:srgbClr val="4A5568"/>
                </a:solidFill>
                <a:latin typeface="Lato"/>
                <a:ea typeface="Lato"/>
                <a:cs typeface="Lato"/>
                <a:sym typeface="Lato"/>
              </a:rPr>
              <a:t> Boosts engagement for community-based carers (Melati, 2025).</a:t>
            </a:r>
            <a:endParaRPr/>
          </a:p>
        </p:txBody>
      </p:sp>
      <p:pic>
        <p:nvPicPr>
          <p:cNvPr id="147" name="Google Shape;147;p16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5793051" y="653550"/>
            <a:ext cx="5721997" cy="5255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2" name="Google Shape;152;p17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53" name="Google Shape;153;p17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62000" y="6257925"/>
            <a:ext cx="10668000" cy="3143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54" name="Google Shape;154;p17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762000" y="5029200"/>
            <a:ext cx="10668000" cy="1109662"/>
          </a:xfrm>
          <a:prstGeom prst="rect">
            <a:avLst/>
          </a:prstGeom>
          <a:noFill/>
          <a:ln>
            <a:noFill/>
          </a:ln>
        </p:spPr>
      </p:pic>
      <p:pic>
        <p:nvPicPr>
          <p:cNvPr id="155" name="Google Shape;155;p17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762000" y="1700212"/>
            <a:ext cx="5048250" cy="2947987"/>
          </a:xfrm>
          <a:prstGeom prst="rect">
            <a:avLst/>
          </a:prstGeom>
          <a:noFill/>
          <a:ln>
            <a:noFill/>
          </a:ln>
        </p:spPr>
      </p:pic>
      <p:pic>
        <p:nvPicPr>
          <p:cNvPr id="156" name="Google Shape;156;p17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6381750" y="1700212"/>
            <a:ext cx="5048250" cy="2947987"/>
          </a:xfrm>
          <a:prstGeom prst="rect">
            <a:avLst/>
          </a:prstGeom>
          <a:noFill/>
          <a:ln>
            <a:noFill/>
          </a:ln>
        </p:spPr>
      </p:pic>
      <p:sp>
        <p:nvSpPr>
          <p:cNvPr id="157" name="Google Shape;157;p17"/>
          <p:cNvSpPr txBox="1"/>
          <p:nvPr/>
        </p:nvSpPr>
        <p:spPr>
          <a:xfrm>
            <a:off x="762000" y="6410325"/>
            <a:ext cx="1047750" cy="161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0" i="0" u="none" strike="noStrike" cap="none">
                <a:solidFill>
                  <a:srgbClr val="A0AEC0"/>
                </a:solidFill>
                <a:latin typeface="Lato"/>
                <a:ea typeface="Lato"/>
                <a:cs typeface="Lato"/>
                <a:sym typeface="Lato"/>
              </a:rPr>
              <a:t>Risk Management</a:t>
            </a:r>
            <a:endParaRPr/>
          </a:p>
        </p:txBody>
      </p:sp>
      <p:sp>
        <p:nvSpPr>
          <p:cNvPr id="158" name="Google Shape;158;p17"/>
          <p:cNvSpPr txBox="1"/>
          <p:nvPr/>
        </p:nvSpPr>
        <p:spPr>
          <a:xfrm>
            <a:off x="11039475" y="6410325"/>
            <a:ext cx="390525" cy="161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0" i="0" u="none" strike="noStrike" cap="none">
                <a:solidFill>
                  <a:srgbClr val="A0AEC0"/>
                </a:solidFill>
                <a:latin typeface="Lato"/>
                <a:ea typeface="Lato"/>
                <a:cs typeface="Lato"/>
                <a:sym typeface="Lato"/>
              </a:rPr>
              <a:t>Slide 5</a:t>
            </a:r>
            <a:endParaRPr/>
          </a:p>
        </p:txBody>
      </p:sp>
      <p:pic>
        <p:nvPicPr>
          <p:cNvPr id="159" name="Google Shape;159;p17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1104900" y="2043112"/>
            <a:ext cx="476250" cy="381000"/>
          </a:xfrm>
          <a:prstGeom prst="rect">
            <a:avLst/>
          </a:prstGeom>
          <a:noFill/>
          <a:ln>
            <a:noFill/>
          </a:ln>
        </p:spPr>
      </p:pic>
      <p:sp>
        <p:nvSpPr>
          <p:cNvPr id="160" name="Google Shape;160;p17"/>
          <p:cNvSpPr txBox="1"/>
          <p:nvPr/>
        </p:nvSpPr>
        <p:spPr>
          <a:xfrm>
            <a:off x="1104900" y="4124325"/>
            <a:ext cx="4362450" cy="1809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1" u="none" strike="noStrike" cap="none">
                <a:solidFill>
                  <a:srgbClr val="718096"/>
                </a:solidFill>
                <a:latin typeface="Lato"/>
                <a:ea typeface="Lato"/>
                <a:cs typeface="Lato"/>
                <a:sym typeface="Lato"/>
              </a:rPr>
              <a:t>Ilag (2020)</a:t>
            </a:r>
            <a:endParaRPr/>
          </a:p>
        </p:txBody>
      </p:sp>
      <p:pic>
        <p:nvPicPr>
          <p:cNvPr id="161" name="Google Shape;161;p17" descr="image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6724650" y="2043112"/>
            <a:ext cx="476250" cy="381000"/>
          </a:xfrm>
          <a:prstGeom prst="rect">
            <a:avLst/>
          </a:prstGeom>
          <a:noFill/>
          <a:ln>
            <a:noFill/>
          </a:ln>
        </p:spPr>
      </p:pic>
      <p:sp>
        <p:nvSpPr>
          <p:cNvPr id="162" name="Google Shape;162;p17"/>
          <p:cNvSpPr txBox="1"/>
          <p:nvPr/>
        </p:nvSpPr>
        <p:spPr>
          <a:xfrm>
            <a:off x="6724650" y="3852862"/>
            <a:ext cx="4362450" cy="1809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1" u="none" strike="noStrike" cap="none">
                <a:solidFill>
                  <a:srgbClr val="718096"/>
                </a:solidFill>
                <a:latin typeface="Lato"/>
                <a:ea typeface="Lato"/>
                <a:cs typeface="Lato"/>
                <a:sym typeface="Lato"/>
              </a:rPr>
              <a:t>Ilag and Sabale (2022)</a:t>
            </a:r>
            <a:endParaRPr/>
          </a:p>
        </p:txBody>
      </p:sp>
      <p:sp>
        <p:nvSpPr>
          <p:cNvPr id="163" name="Google Shape;163;p17"/>
          <p:cNvSpPr txBox="1"/>
          <p:nvPr/>
        </p:nvSpPr>
        <p:spPr>
          <a:xfrm>
            <a:off x="952500" y="571500"/>
            <a:ext cx="11001375" cy="600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150" b="1" i="0" u="none" strike="noStrike" cap="none">
                <a:solidFill>
                  <a:srgbClr val="1A365D"/>
                </a:solidFill>
                <a:latin typeface="Poppins"/>
                <a:ea typeface="Poppins"/>
                <a:cs typeface="Poppins"/>
                <a:sym typeface="Poppins"/>
              </a:rPr>
              <a:t>Challenges and Limitations</a:t>
            </a:r>
            <a:endParaRPr/>
          </a:p>
        </p:txBody>
      </p:sp>
      <p:sp>
        <p:nvSpPr>
          <p:cNvPr id="164" name="Google Shape;164;p17"/>
          <p:cNvSpPr/>
          <p:nvPr/>
        </p:nvSpPr>
        <p:spPr>
          <a:xfrm>
            <a:off x="762000" y="571500"/>
            <a:ext cx="57150" cy="600075"/>
          </a:xfrm>
          <a:prstGeom prst="rect">
            <a:avLst/>
          </a:prstGeom>
          <a:solidFill>
            <a:srgbClr val="2DD4B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5" name="Google Shape;165;p17"/>
          <p:cNvSpPr txBox="1"/>
          <p:nvPr/>
        </p:nvSpPr>
        <p:spPr>
          <a:xfrm>
            <a:off x="1000125" y="5448300"/>
            <a:ext cx="10191750" cy="2714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996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1" i="0" u="none" strike="noStrike" cap="none">
                <a:solidFill>
                  <a:srgbClr val="4A5568"/>
                </a:solidFill>
                <a:latin typeface="Lato"/>
                <a:ea typeface="Lato"/>
                <a:cs typeface="Lato"/>
                <a:sym typeface="Lato"/>
              </a:rPr>
              <a:t>Strategic Requirement:</a:t>
            </a:r>
            <a:r>
              <a:rPr lang="en-US" sz="1425" b="0" i="0" u="none" strike="noStrike" cap="none">
                <a:solidFill>
                  <a:srgbClr val="4A5568"/>
                </a:solidFill>
                <a:latin typeface="Lato"/>
                <a:ea typeface="Lato"/>
                <a:cs typeface="Lato"/>
                <a:sym typeface="Lato"/>
              </a:rPr>
              <a:t> Greenfield must invest in training, effective communication policies, and trustworthy infrastructure.</a:t>
            </a:r>
            <a:endParaRPr/>
          </a:p>
        </p:txBody>
      </p:sp>
      <p:sp>
        <p:nvSpPr>
          <p:cNvPr id="166" name="Google Shape;166;p17"/>
          <p:cNvSpPr txBox="1"/>
          <p:nvPr/>
        </p:nvSpPr>
        <p:spPr>
          <a:xfrm>
            <a:off x="1104900" y="2614612"/>
            <a:ext cx="4580572" cy="3333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>
                <a:solidFill>
                  <a:srgbClr val="1A365D"/>
                </a:solidFill>
                <a:latin typeface="Poppins"/>
                <a:ea typeface="Poppins"/>
                <a:cs typeface="Poppins"/>
                <a:sym typeface="Poppins"/>
              </a:rPr>
              <a:t>Adoption Barriers</a:t>
            </a:r>
            <a:endParaRPr/>
          </a:p>
        </p:txBody>
      </p:sp>
      <p:sp>
        <p:nvSpPr>
          <p:cNvPr id="167" name="Google Shape;167;p17"/>
          <p:cNvSpPr txBox="1"/>
          <p:nvPr/>
        </p:nvSpPr>
        <p:spPr>
          <a:xfrm>
            <a:off x="1104900" y="3128962"/>
            <a:ext cx="4362450" cy="8143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6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4A5568"/>
                </a:solidFill>
                <a:latin typeface="Lato"/>
                <a:ea typeface="Lato"/>
                <a:cs typeface="Lato"/>
                <a:sym typeface="Lato"/>
              </a:rPr>
              <a:t>Technological learning curves and the need for comprehensive staff training to prevent under-utilisation.</a:t>
            </a:r>
            <a:endParaRPr/>
          </a:p>
        </p:txBody>
      </p:sp>
      <p:sp>
        <p:nvSpPr>
          <p:cNvPr id="168" name="Google Shape;168;p17"/>
          <p:cNvSpPr txBox="1"/>
          <p:nvPr/>
        </p:nvSpPr>
        <p:spPr>
          <a:xfrm>
            <a:off x="6724650" y="2614612"/>
            <a:ext cx="4580572" cy="3333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>
                <a:solidFill>
                  <a:srgbClr val="1A365D"/>
                </a:solidFill>
                <a:latin typeface="Poppins"/>
                <a:ea typeface="Poppins"/>
                <a:cs typeface="Poppins"/>
                <a:sym typeface="Poppins"/>
              </a:rPr>
              <a:t>Infrastructure Risks</a:t>
            </a:r>
            <a:endParaRPr/>
          </a:p>
        </p:txBody>
      </p:sp>
      <p:sp>
        <p:nvSpPr>
          <p:cNvPr id="169" name="Google Shape;169;p17"/>
          <p:cNvSpPr txBox="1"/>
          <p:nvPr/>
        </p:nvSpPr>
        <p:spPr>
          <a:xfrm>
            <a:off x="6724650" y="3128962"/>
            <a:ext cx="4362450" cy="542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6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b="0" i="0" u="none" strike="noStrike" cap="none">
                <a:solidFill>
                  <a:srgbClr val="4A5568"/>
                </a:solidFill>
                <a:latin typeface="Lato"/>
                <a:ea typeface="Lato"/>
                <a:cs typeface="Lato"/>
                <a:sym typeface="Lato"/>
              </a:rPr>
              <a:t>Unreliable internet connectivity in remote areas and the risk of information overload from notifications.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p18"/>
          <p:cNvSpPr txBox="1"/>
          <p:nvPr/>
        </p:nvSpPr>
        <p:spPr>
          <a:xfrm>
            <a:off x="952500" y="571500"/>
            <a:ext cx="11001300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150" b="1">
                <a:solidFill>
                  <a:srgbClr val="1A365D"/>
                </a:solidFill>
                <a:latin typeface="Poppins"/>
                <a:ea typeface="Poppins"/>
                <a:cs typeface="Poppins"/>
                <a:sym typeface="Poppins"/>
              </a:rPr>
              <a:t>References</a:t>
            </a:r>
            <a:endParaRPr/>
          </a:p>
        </p:txBody>
      </p:sp>
      <p:sp>
        <p:nvSpPr>
          <p:cNvPr id="175" name="Google Shape;175;p18"/>
          <p:cNvSpPr/>
          <p:nvPr/>
        </p:nvSpPr>
        <p:spPr>
          <a:xfrm>
            <a:off x="762000" y="571500"/>
            <a:ext cx="57150" cy="600075"/>
          </a:xfrm>
          <a:prstGeom prst="rect">
            <a:avLst/>
          </a:prstGeom>
          <a:solidFill>
            <a:srgbClr val="2DD4B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6" name="Google Shape;176;p18"/>
          <p:cNvSpPr txBox="1"/>
          <p:nvPr/>
        </p:nvSpPr>
        <p:spPr>
          <a:xfrm>
            <a:off x="762000" y="1971450"/>
            <a:ext cx="10857900" cy="2639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Buchal, R. and Songsore, E., 2019. Using Microsoft Teams to support collaborative knowledge building in the context of sustainability assessment. </a:t>
            </a:r>
            <a:r>
              <a:rPr lang="en-US" sz="110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Proceedings of the Canadian Engineering Education Association (CEEA)</a:t>
            </a:r>
            <a:r>
              <a:rPr lang="en-US" sz="11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</a:t>
            </a:r>
            <a:endParaRPr sz="11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Chaushi, B.A., Nastovska, M. and Veseli-Kurtishi, T., 2024. MS Teams for Virtual Collaboration-An Overview.</a:t>
            </a:r>
            <a:endParaRPr sz="11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Ilag, B.N. and Sabale, A.M., 2022. Microsoft teams overview. In </a:t>
            </a:r>
            <a:r>
              <a:rPr lang="en-US" sz="110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Troubleshooting Microsoft Teams: Enlisting the Right Approach and Tools in Teams for Mapping and Troubleshooting Issues</a:t>
            </a:r>
            <a:r>
              <a:rPr lang="en-US" sz="11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(pp. 17-74). Berkeley, CA: Apress.</a:t>
            </a:r>
            <a:endParaRPr sz="11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Ilag, B.N., 2020. </a:t>
            </a:r>
            <a:r>
              <a:rPr lang="en-US" sz="110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Understanding Microsoft Teams Administration</a:t>
            </a:r>
            <a:r>
              <a:rPr lang="en-US" sz="11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Apress.</a:t>
            </a:r>
            <a:endParaRPr sz="11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Melati, R., 2025. Analysis of the advantages of Microsoft Teams as a corporate communication tool in supporting employee performance. </a:t>
            </a:r>
            <a:r>
              <a:rPr lang="en-US" sz="110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Eduvest-Journal of Universal Studies</a:t>
            </a:r>
            <a:r>
              <a:rPr lang="en-US" sz="11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US" sz="110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5</a:t>
            </a:r>
            <a:r>
              <a:rPr lang="en-US" sz="11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(3), pp.2893-2899.</a:t>
            </a:r>
            <a:endParaRPr sz="11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Miljanic, M. and Zaric, N., 2020, February. Review of collaborative software applications and integration with standard collaboration tools. In </a:t>
            </a:r>
            <a:r>
              <a:rPr lang="en-US" sz="110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2020 24th International Conference on Information Technology (IT)</a:t>
            </a:r>
            <a:r>
              <a:rPr lang="en-US" sz="11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(pp. 1-4). IEEE.</a:t>
            </a:r>
            <a:endParaRPr sz="11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486</Words>
  <Application>Microsoft Macintosh PowerPoint</Application>
  <PresentationFormat>Widescreen</PresentationFormat>
  <Paragraphs>47</Paragraphs>
  <Slides>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Calibri</vt:lpstr>
      <vt:lpstr>Lato</vt:lpstr>
      <vt:lpstr>Arial</vt:lpstr>
      <vt:lpstr>Poppins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Zahra Al-Saabri (2441066)</cp:lastModifiedBy>
  <cp:revision>2</cp:revision>
  <dcterms:modified xsi:type="dcterms:W3CDTF">2026-04-28T07:21:33Z</dcterms:modified>
</cp:coreProperties>
</file>