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8" r:id="rId3"/>
    <p:sldId id="271" r:id="rId4"/>
    <p:sldId id="265" r:id="rId5"/>
    <p:sldId id="264" r:id="rId6"/>
    <p:sldId id="259" r:id="rId7"/>
    <p:sldId id="269" r:id="rId8"/>
    <p:sldId id="261" r:id="rId9"/>
    <p:sldId id="262" r:id="rId10"/>
    <p:sldId id="268" r:id="rId11"/>
    <p:sldId id="260" r:id="rId12"/>
    <p:sldId id="270" r:id="rId13"/>
    <p:sldId id="257" r:id="rId14"/>
    <p:sldId id="267" r:id="rId1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6" d="100"/>
          <a:sy n="56" d="100"/>
        </p:scale>
        <p:origin x="138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1992" y="-72"/>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3A5EA4F9-C90C-4FE3-88F9-7DD90B1B057A}" type="datetimeFigureOut">
              <a:rPr lang="en-GB" smtClean="0"/>
              <a:t>21/11/2017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7BEFCF3-FB66-4CC1-8384-1217BECA3C82}" type="slidenum">
              <a:rPr lang="en-GB" smtClean="0"/>
              <a:t>‹#›</a:t>
            </a:fld>
            <a:endParaRPr lang="en-GB"/>
          </a:p>
        </p:txBody>
      </p:sp>
    </p:spTree>
    <p:extLst>
      <p:ext uri="{BB962C8B-B14F-4D97-AF65-F5344CB8AC3E}">
        <p14:creationId xmlns:p14="http://schemas.microsoft.com/office/powerpoint/2010/main" val="27075376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1</a:t>
            </a:fld>
            <a:endParaRPr lang="en-GB"/>
          </a:p>
        </p:txBody>
      </p:sp>
    </p:spTree>
    <p:extLst>
      <p:ext uri="{BB962C8B-B14F-4D97-AF65-F5344CB8AC3E}">
        <p14:creationId xmlns:p14="http://schemas.microsoft.com/office/powerpoint/2010/main" val="686844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Overall aims and objectives</a:t>
            </a:r>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2</a:t>
            </a:fld>
            <a:endParaRPr lang="en-GB"/>
          </a:p>
        </p:txBody>
      </p:sp>
    </p:spTree>
    <p:extLst>
      <p:ext uri="{BB962C8B-B14F-4D97-AF65-F5344CB8AC3E}">
        <p14:creationId xmlns:p14="http://schemas.microsoft.com/office/powerpoint/2010/main" val="98464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According to Moyles there are 7 types of play. </a:t>
            </a:r>
          </a:p>
          <a:p>
            <a:endParaRPr lang="en-GB" dirty="0"/>
          </a:p>
          <a:p>
            <a:r>
              <a:rPr lang="en-GB" dirty="0" smtClean="0"/>
              <a:t>Physical – tree climbing, chasing</a:t>
            </a:r>
          </a:p>
          <a:p>
            <a:r>
              <a:rPr lang="en-GB" dirty="0" smtClean="0"/>
              <a:t>Imaginary – role play, playing with cars/dolls</a:t>
            </a:r>
          </a:p>
          <a:p>
            <a:r>
              <a:rPr lang="en-GB" dirty="0" smtClean="0"/>
              <a:t>Creative – drawing, playing with play dough</a:t>
            </a:r>
          </a:p>
          <a:p>
            <a:r>
              <a:rPr lang="en-GB" dirty="0" smtClean="0"/>
              <a:t>Constructive – </a:t>
            </a:r>
            <a:r>
              <a:rPr lang="en-GB" dirty="0" err="1" smtClean="0"/>
              <a:t>lego</a:t>
            </a:r>
            <a:r>
              <a:rPr lang="en-GB" dirty="0" smtClean="0"/>
              <a:t>, building</a:t>
            </a:r>
          </a:p>
          <a:p>
            <a:r>
              <a:rPr lang="en-GB" dirty="0" smtClean="0"/>
              <a:t>Exploratory – den building ,  using senses (messy play)</a:t>
            </a:r>
          </a:p>
          <a:p>
            <a:r>
              <a:rPr lang="en-GB" dirty="0" smtClean="0"/>
              <a:t>social – playing with peers, skipping, </a:t>
            </a:r>
            <a:r>
              <a:rPr lang="en-GB" dirty="0" err="1" smtClean="0"/>
              <a:t>etc</a:t>
            </a:r>
            <a:endParaRPr lang="en-GB" dirty="0" smtClean="0"/>
          </a:p>
          <a:p>
            <a:r>
              <a:rPr lang="en-GB" dirty="0" smtClean="0"/>
              <a:t>Games with rules – hide and seek, tag, </a:t>
            </a:r>
          </a:p>
          <a:p>
            <a:endParaRPr lang="en-GB" dirty="0"/>
          </a:p>
          <a:p>
            <a:endParaRPr lang="en-GB" dirty="0" smtClean="0"/>
          </a:p>
          <a:p>
            <a:endParaRPr lang="en-GB" dirty="0"/>
          </a:p>
          <a:p>
            <a:endParaRPr lang="en-GB" dirty="0"/>
          </a:p>
          <a:p>
            <a:r>
              <a:rPr lang="en-GB" dirty="0" smtClean="0"/>
              <a:t> Other theorists may refer to them differently </a:t>
            </a:r>
            <a:r>
              <a:rPr lang="en-GB" dirty="0" err="1" smtClean="0"/>
              <a:t>eg</a:t>
            </a:r>
            <a:r>
              <a:rPr lang="en-GB" dirty="0" smtClean="0"/>
              <a:t>. Imaginary play = Fantasy play.  Types of play can overlap and it is possible for more than one type of play to occur in each play episode </a:t>
            </a:r>
            <a:r>
              <a:rPr lang="en-GB" dirty="0" err="1" smtClean="0"/>
              <a:t>eg</a:t>
            </a:r>
            <a:r>
              <a:rPr lang="en-GB" dirty="0" smtClean="0"/>
              <a:t>.  </a:t>
            </a:r>
          </a:p>
          <a:p>
            <a:endParaRPr lang="en-GB" dirty="0" smtClean="0"/>
          </a:p>
          <a:p>
            <a:r>
              <a:rPr lang="en-GB" b="1" u="sng" dirty="0" err="1" smtClean="0"/>
              <a:t>Ouestion</a:t>
            </a:r>
            <a:r>
              <a:rPr lang="en-GB" b="1" u="sng" dirty="0" smtClean="0"/>
              <a:t> – can someone give me an example of when two types of play occur at the same time</a:t>
            </a:r>
            <a:endParaRPr lang="en-GB" b="1" u="sng" dirty="0"/>
          </a:p>
          <a:p>
            <a:endParaRPr lang="en-GB" dirty="0" smtClean="0"/>
          </a:p>
          <a:p>
            <a:r>
              <a:rPr lang="en-GB" dirty="0" smtClean="0"/>
              <a:t>Social and games with rules can occur at same time.  Same as creativity and constructive play</a:t>
            </a:r>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4</a:t>
            </a:fld>
            <a:endParaRPr lang="en-GB"/>
          </a:p>
        </p:txBody>
      </p:sp>
    </p:spTree>
    <p:extLst>
      <p:ext uri="{BB962C8B-B14F-4D97-AF65-F5344CB8AC3E}">
        <p14:creationId xmlns:p14="http://schemas.microsoft.com/office/powerpoint/2010/main" val="486968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Wilson’s definition of creative play – big emphasis on experiential learning and using all senses to explore and experiment with different properties and materials.  </a:t>
            </a:r>
          </a:p>
          <a:p>
            <a:endParaRPr lang="en-GB" dirty="0"/>
          </a:p>
          <a:p>
            <a:r>
              <a:rPr lang="en-GB" dirty="0" smtClean="0"/>
              <a:t>As children express themselves through creativity this enhances their self esteem.  </a:t>
            </a:r>
          </a:p>
          <a:p>
            <a:endParaRPr lang="en-GB" dirty="0"/>
          </a:p>
          <a:p>
            <a:r>
              <a:rPr lang="en-GB" dirty="0" smtClean="0"/>
              <a:t>Problem solving plays a big part in creative play – this also increase confidence and self esteem</a:t>
            </a:r>
          </a:p>
          <a:p>
            <a:endParaRPr lang="en-GB" dirty="0"/>
          </a:p>
          <a:p>
            <a:r>
              <a:rPr lang="en-GB" b="1" u="sng" dirty="0" smtClean="0"/>
              <a:t>Question = give an example of an creative play activity that might be carried out in the classroom </a:t>
            </a:r>
            <a:endParaRPr lang="en-GB" b="1" u="sng" dirty="0"/>
          </a:p>
        </p:txBody>
      </p:sp>
      <p:sp>
        <p:nvSpPr>
          <p:cNvPr id="4" name="Slide Number Placeholder 3"/>
          <p:cNvSpPr>
            <a:spLocks noGrp="1"/>
          </p:cNvSpPr>
          <p:nvPr>
            <p:ph type="sldNum" sz="quarter" idx="10"/>
          </p:nvPr>
        </p:nvSpPr>
        <p:spPr/>
        <p:txBody>
          <a:bodyPr/>
          <a:lstStyle/>
          <a:p>
            <a:fld id="{77BEFCF3-FB66-4CC1-8384-1217BECA3C82}" type="slidenum">
              <a:rPr lang="en-GB" smtClean="0"/>
              <a:t>5</a:t>
            </a:fld>
            <a:endParaRPr lang="en-GB"/>
          </a:p>
        </p:txBody>
      </p:sp>
    </p:spTree>
    <p:extLst>
      <p:ext uri="{BB962C8B-B14F-4D97-AF65-F5344CB8AC3E}">
        <p14:creationId xmlns:p14="http://schemas.microsoft.com/office/powerpoint/2010/main" val="1202318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Creative play – included in creative development in FP 7 areas of learning but could cross over to other areas  such as knowledge and understanding of the world (link between art and science) </a:t>
            </a:r>
          </a:p>
          <a:p>
            <a:endParaRPr lang="en-GB" dirty="0"/>
          </a:p>
          <a:p>
            <a:r>
              <a:rPr lang="en-GB" dirty="0" smtClean="0"/>
              <a:t>Four main areas focused on: Art, craft, design and music (not massive emphasis on drama/role play = this is covered in language, literacy and communication skills).  Also included as ‘creative movement’ </a:t>
            </a:r>
          </a:p>
          <a:p>
            <a:endParaRPr lang="en-GB" dirty="0"/>
          </a:p>
          <a:p>
            <a:r>
              <a:rPr lang="en-GB" dirty="0" smtClean="0"/>
              <a:t>Indoor and outdoor play important – especially using materials from the natural environment – free play (children play naturally) = making perfume with roses, Structured activity – collage with leaves</a:t>
            </a:r>
          </a:p>
          <a:p>
            <a:endParaRPr lang="en-GB" dirty="0"/>
          </a:p>
          <a:p>
            <a:r>
              <a:rPr lang="en-GB" dirty="0" smtClean="0"/>
              <a:t>Through creative play children should be encouraged to develop their individual ideas (teacher as facilitator) – creative play most used form of play in play therapy  (along with role play)</a:t>
            </a:r>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6</a:t>
            </a:fld>
            <a:endParaRPr lang="en-GB"/>
          </a:p>
        </p:txBody>
      </p:sp>
    </p:spTree>
    <p:extLst>
      <p:ext uri="{BB962C8B-B14F-4D97-AF65-F5344CB8AC3E}">
        <p14:creationId xmlns:p14="http://schemas.microsoft.com/office/powerpoint/2010/main" val="4115458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7BEFCF3-FB66-4CC1-8384-1217BECA3C82}" type="slidenum">
              <a:rPr lang="en-GB" smtClean="0"/>
              <a:t>7</a:t>
            </a:fld>
            <a:endParaRPr lang="en-GB"/>
          </a:p>
        </p:txBody>
      </p:sp>
    </p:spTree>
    <p:extLst>
      <p:ext uri="{BB962C8B-B14F-4D97-AF65-F5344CB8AC3E}">
        <p14:creationId xmlns:p14="http://schemas.microsoft.com/office/powerpoint/2010/main" val="739203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VAK = Visual, Auditory and Kinaesthetic = seeing – the colours , hearing – may paint to music,  doing – feeling materials </a:t>
            </a:r>
          </a:p>
          <a:p>
            <a:endParaRPr lang="en-GB" dirty="0"/>
          </a:p>
          <a:p>
            <a:r>
              <a:rPr lang="en-GB" dirty="0" smtClean="0"/>
              <a:t>Role of practitioner – to facilitate and not lead (creative play must be children’s own ideas in order to express themselves)</a:t>
            </a:r>
          </a:p>
          <a:p>
            <a:endParaRPr lang="en-GB" dirty="0"/>
          </a:p>
          <a:p>
            <a:r>
              <a:rPr lang="en-GB" dirty="0" smtClean="0"/>
              <a:t>Practitioner must ensure that the learning environment is equipped for facilitating creative play – plenty of materials which are accessible to children.  </a:t>
            </a:r>
          </a:p>
          <a:p>
            <a:endParaRPr lang="en-GB" dirty="0"/>
          </a:p>
          <a:p>
            <a:r>
              <a:rPr lang="en-GB" dirty="0" smtClean="0"/>
              <a:t>Practitioner may challenge children by introducing new materials (will need to develop manipulation skills).</a:t>
            </a:r>
          </a:p>
          <a:p>
            <a:endParaRPr lang="en-GB" dirty="0"/>
          </a:p>
          <a:p>
            <a:r>
              <a:rPr lang="en-GB" dirty="0" smtClean="0"/>
              <a:t>Creative play will be assessed through observing, monitoring and evaluation – documenting through photographs (will not necessary have a finished product to display in class </a:t>
            </a:r>
            <a:r>
              <a:rPr lang="en-GB" dirty="0" err="1" smtClean="0"/>
              <a:t>e.g</a:t>
            </a:r>
            <a:r>
              <a:rPr lang="en-GB" dirty="0" smtClean="0"/>
              <a:t> it could be a mud pie) </a:t>
            </a:r>
          </a:p>
          <a:p>
            <a:endParaRPr lang="en-GB" dirty="0"/>
          </a:p>
          <a:p>
            <a:r>
              <a:rPr lang="en-GB" dirty="0" smtClean="0"/>
              <a:t>Learning environments and activities should reflect culture </a:t>
            </a:r>
            <a:r>
              <a:rPr lang="en-GB" dirty="0" err="1" smtClean="0"/>
              <a:t>e.g</a:t>
            </a:r>
            <a:r>
              <a:rPr lang="en-GB" dirty="0" smtClean="0"/>
              <a:t> Welsh dances in creative movements or dances from other cultures.  Looking at artists from Wales and other countries</a:t>
            </a:r>
          </a:p>
          <a:p>
            <a:endParaRPr lang="en-GB" dirty="0"/>
          </a:p>
          <a:p>
            <a:r>
              <a:rPr lang="en-GB" b="1" u="sng" dirty="0" smtClean="0"/>
              <a:t>Discuss - are there more opportunities for creative play outdoors of indoors</a:t>
            </a:r>
            <a:endParaRPr lang="en-GB" b="1" u="sng" dirty="0"/>
          </a:p>
        </p:txBody>
      </p:sp>
      <p:sp>
        <p:nvSpPr>
          <p:cNvPr id="4" name="Slide Number Placeholder 3"/>
          <p:cNvSpPr>
            <a:spLocks noGrp="1"/>
          </p:cNvSpPr>
          <p:nvPr>
            <p:ph type="sldNum" sz="quarter" idx="10"/>
          </p:nvPr>
        </p:nvSpPr>
        <p:spPr/>
        <p:txBody>
          <a:bodyPr/>
          <a:lstStyle/>
          <a:p>
            <a:fld id="{77BEFCF3-FB66-4CC1-8384-1217BECA3C82}" type="slidenum">
              <a:rPr lang="en-GB" smtClean="0"/>
              <a:t>8</a:t>
            </a:fld>
            <a:endParaRPr lang="en-GB"/>
          </a:p>
        </p:txBody>
      </p:sp>
    </p:spTree>
    <p:extLst>
      <p:ext uri="{BB962C8B-B14F-4D97-AF65-F5344CB8AC3E}">
        <p14:creationId xmlns:p14="http://schemas.microsoft.com/office/powerpoint/2010/main" val="13193592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Creative development categorised</a:t>
            </a:r>
            <a:r>
              <a:rPr lang="en-GB" baseline="0" dirty="0" smtClean="0"/>
              <a:t> in two areas: art, craft and design and music.  </a:t>
            </a:r>
          </a:p>
          <a:p>
            <a:endParaRPr lang="en-GB" dirty="0"/>
          </a:p>
          <a:p>
            <a:r>
              <a:rPr lang="en-GB" dirty="0" smtClean="0"/>
              <a:t>Through play children will become familiar with different textures, objects and materials – Creative play </a:t>
            </a:r>
          </a:p>
          <a:p>
            <a:endParaRPr lang="en-GB" dirty="0"/>
          </a:p>
          <a:p>
            <a:r>
              <a:rPr lang="en-GB" dirty="0" smtClean="0"/>
              <a:t>In simplest terms, drawing, painting and creating models but out of what? Outside environment – house for bugs, drawing a picture with a stick in the sand.  Messy play </a:t>
            </a:r>
          </a:p>
        </p:txBody>
      </p:sp>
      <p:sp>
        <p:nvSpPr>
          <p:cNvPr id="4" name="Slide Number Placeholder 3"/>
          <p:cNvSpPr>
            <a:spLocks noGrp="1"/>
          </p:cNvSpPr>
          <p:nvPr>
            <p:ph type="sldNum" sz="quarter" idx="10"/>
          </p:nvPr>
        </p:nvSpPr>
        <p:spPr/>
        <p:txBody>
          <a:bodyPr/>
          <a:lstStyle/>
          <a:p>
            <a:fld id="{77BEFCF3-FB66-4CC1-8384-1217BECA3C82}" type="slidenum">
              <a:rPr lang="en-GB" smtClean="0"/>
              <a:t>9</a:t>
            </a:fld>
            <a:endParaRPr lang="en-GB"/>
          </a:p>
        </p:txBody>
      </p:sp>
    </p:spTree>
    <p:extLst>
      <p:ext uri="{BB962C8B-B14F-4D97-AF65-F5344CB8AC3E}">
        <p14:creationId xmlns:p14="http://schemas.microsoft.com/office/powerpoint/2010/main" val="4227227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Children should enjoy practical opportunities to create sounds, explore a range of different sound sources, play simple musical instruments, and respond to different sounds. This will encourage many skills, including listening which is a key skill in all Areas of Learning. </a:t>
            </a:r>
          </a:p>
          <a:p>
            <a:endParaRPr lang="en-GB" dirty="0"/>
          </a:p>
          <a:p>
            <a:r>
              <a:rPr lang="en-GB" dirty="0" smtClean="0"/>
              <a:t>Music and dance are linked together – areas of learning can interlink </a:t>
            </a:r>
            <a:r>
              <a:rPr lang="en-GB" dirty="0" err="1" smtClean="0"/>
              <a:t>e.g</a:t>
            </a:r>
            <a:r>
              <a:rPr lang="en-GB" dirty="0" smtClean="0"/>
              <a:t> traditional music and Personal and Social Development, Well-being and Cultural Diversity</a:t>
            </a:r>
          </a:p>
          <a:p>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10</a:t>
            </a:fld>
            <a:endParaRPr lang="en-GB"/>
          </a:p>
        </p:txBody>
      </p:sp>
    </p:spTree>
    <p:extLst>
      <p:ext uri="{BB962C8B-B14F-4D97-AF65-F5344CB8AC3E}">
        <p14:creationId xmlns:p14="http://schemas.microsoft.com/office/powerpoint/2010/main" val="3027561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Skills enhanced are skills that promote enquiry.</a:t>
            </a:r>
          </a:p>
          <a:p>
            <a:endParaRPr lang="en-GB" dirty="0"/>
          </a:p>
          <a:p>
            <a:r>
              <a:rPr lang="en-GB" dirty="0" smtClean="0"/>
              <a:t>These skills are also associated with confidence (therefore creative development will assist independent and active learning).  </a:t>
            </a:r>
          </a:p>
          <a:p>
            <a:endParaRPr lang="en-GB" dirty="0"/>
          </a:p>
          <a:p>
            <a:r>
              <a:rPr lang="en-GB" dirty="0" smtClean="0"/>
              <a:t>All skills are relevant to real world and will equip children with skills for the future (world of work) </a:t>
            </a:r>
          </a:p>
          <a:p>
            <a:endParaRPr lang="en-GB" dirty="0"/>
          </a:p>
          <a:p>
            <a:r>
              <a:rPr lang="en-GB" b="1" u="sng" dirty="0" smtClean="0"/>
              <a:t>Why is it useful for children to develop these skills for later life?</a:t>
            </a:r>
          </a:p>
          <a:p>
            <a:r>
              <a:rPr lang="en-GB" dirty="0" smtClean="0"/>
              <a:t>Skills relate to world of work</a:t>
            </a:r>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11</a:t>
            </a:fld>
            <a:endParaRPr lang="en-GB"/>
          </a:p>
        </p:txBody>
      </p:sp>
    </p:spTree>
    <p:extLst>
      <p:ext uri="{BB962C8B-B14F-4D97-AF65-F5344CB8AC3E}">
        <p14:creationId xmlns:p14="http://schemas.microsoft.com/office/powerpoint/2010/main" val="447586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12</a:t>
            </a:fld>
            <a:endParaRPr lang="en-GB"/>
          </a:p>
        </p:txBody>
      </p:sp>
    </p:spTree>
    <p:extLst>
      <p:ext uri="{BB962C8B-B14F-4D97-AF65-F5344CB8AC3E}">
        <p14:creationId xmlns:p14="http://schemas.microsoft.com/office/powerpoint/2010/main" val="4261121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Tim Brown</a:t>
            </a:r>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13</a:t>
            </a:fld>
            <a:endParaRPr lang="en-GB"/>
          </a:p>
        </p:txBody>
      </p:sp>
    </p:spTree>
    <p:extLst>
      <p:ext uri="{BB962C8B-B14F-4D97-AF65-F5344CB8AC3E}">
        <p14:creationId xmlns:p14="http://schemas.microsoft.com/office/powerpoint/2010/main" val="2443646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7BEFCF3-FB66-4CC1-8384-1217BECA3C82}" type="slidenum">
              <a:rPr lang="en-GB" smtClean="0"/>
              <a:t>14</a:t>
            </a:fld>
            <a:endParaRPr lang="en-GB"/>
          </a:p>
        </p:txBody>
      </p:sp>
    </p:spTree>
    <p:extLst>
      <p:ext uri="{BB962C8B-B14F-4D97-AF65-F5344CB8AC3E}">
        <p14:creationId xmlns:p14="http://schemas.microsoft.com/office/powerpoint/2010/main" val="2845349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266D29E-583B-4CF7-BF53-BBE97A9ECD34}"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266D29E-583B-4CF7-BF53-BBE97A9ECD34}"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9FF6DC-8429-492E-8BDB-E82DC47D7234}"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266D29E-583B-4CF7-BF53-BBE97A9ECD34}"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0266D29E-583B-4CF7-BF53-BBE97A9ECD34}" type="datetimeFigureOut">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9FF6DC-8429-492E-8BDB-E82DC47D7234}"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6D29E-583B-4CF7-BF53-BBE97A9ECD34}" type="datetimeFigureOut">
              <a:rPr lang="en-GB" smtClean="0"/>
              <a:t>21/11/2017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266D29E-583B-4CF7-BF53-BBE97A9ECD34}" type="datetimeFigureOut">
              <a:rPr lang="en-GB" smtClean="0"/>
              <a:t>21/11/2017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0266D29E-583B-4CF7-BF53-BBE97A9ECD34}" type="datetimeFigureOut">
              <a:rPr lang="en-GB" smtClean="0"/>
              <a:t>21/11/2017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0266D29E-583B-4CF7-BF53-BBE97A9ECD34}" type="datetimeFigureOut">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9FF6DC-8429-492E-8BDB-E82DC47D7234}"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66D29E-583B-4CF7-BF53-BBE97A9ECD34}" type="datetimeFigureOut">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9FF6DC-8429-492E-8BDB-E82DC47D7234}"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266D29E-583B-4CF7-BF53-BBE97A9ECD34}"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9FF6DC-8429-492E-8BDB-E82DC47D723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0266D29E-583B-4CF7-BF53-BBE97A9ECD34}"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9FF6DC-8429-492E-8BDB-E82DC47D7234}"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0266D29E-583B-4CF7-BF53-BBE97A9ECD34}" type="datetimeFigureOut">
              <a:rPr lang="en-GB" smtClean="0"/>
              <a:t>21/11/2017</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9F9FF6DC-8429-492E-8BDB-E82DC47D7234}"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ted.com/talks/tim_brown_on_creativity_and_play"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14.xml.rels><?xml version="1.0" encoding="UTF-8" standalone="yes"?>
<Relationships xmlns="http://schemas.openxmlformats.org/package/2006/relationships"><Relationship Id="rId3" Type="http://schemas.openxmlformats.org/officeDocument/2006/relationships/hyperlink" Target="http://wales.gov.uk/dcells/publications/policy_strategy_and_planning/early-wales/whatisfoundation/foundationphase/2274085/frameworkforchildrene.pdf?lang=e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wales.gov.uk/topics/educationandskills/earlyyearshome/foundation_phase/foundationphasepractitioners/creativedevelopmen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Enquiring Minds </a:t>
            </a:r>
            <a:endParaRPr lang="en-GB" dirty="0"/>
          </a:p>
        </p:txBody>
      </p:sp>
      <p:sp>
        <p:nvSpPr>
          <p:cNvPr id="3" name="Subtitle 2"/>
          <p:cNvSpPr>
            <a:spLocks noGrp="1"/>
          </p:cNvSpPr>
          <p:nvPr>
            <p:ph type="subTitle" idx="1"/>
          </p:nvPr>
        </p:nvSpPr>
        <p:spPr/>
        <p:txBody>
          <a:bodyPr/>
          <a:lstStyle/>
          <a:p>
            <a:r>
              <a:rPr lang="en-GB" dirty="0" smtClean="0">
                <a:latin typeface="+mj-lt"/>
              </a:rPr>
              <a:t>Creative Play and enquiry based learning</a:t>
            </a:r>
            <a:endParaRPr lang="en-GB" dirty="0">
              <a:latin typeface="+mj-lt"/>
            </a:endParaRPr>
          </a:p>
        </p:txBody>
      </p:sp>
    </p:spTree>
    <p:extLst>
      <p:ext uri="{BB962C8B-B14F-4D97-AF65-F5344CB8AC3E}">
        <p14:creationId xmlns:p14="http://schemas.microsoft.com/office/powerpoint/2010/main" val="2054696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0" lvl="0" indent="0">
              <a:buNone/>
            </a:pPr>
            <a:r>
              <a:rPr lang="en-GB" b="1" dirty="0" smtClean="0"/>
              <a:t>Aim:</a:t>
            </a:r>
          </a:p>
          <a:p>
            <a:r>
              <a:rPr lang="en-GB" dirty="0" smtClean="0"/>
              <a:t>To investigate the concept of play and how it relates to creative enquiry </a:t>
            </a:r>
            <a:endParaRPr lang="en-GB" dirty="0"/>
          </a:p>
          <a:p>
            <a:pPr marL="0" lvl="0" indent="0">
              <a:buNone/>
            </a:pPr>
            <a:endParaRPr lang="en-GB" b="1" dirty="0" smtClean="0"/>
          </a:p>
          <a:p>
            <a:pPr marL="0" lvl="0" indent="0">
              <a:buNone/>
            </a:pPr>
            <a:r>
              <a:rPr lang="en-GB" b="1" dirty="0" smtClean="0"/>
              <a:t>Objectives:</a:t>
            </a:r>
          </a:p>
          <a:p>
            <a:pPr marL="0" lvl="0" indent="0">
              <a:buNone/>
            </a:pPr>
            <a:endParaRPr lang="en-GB" b="1" dirty="0"/>
          </a:p>
          <a:p>
            <a:r>
              <a:rPr lang="en-GB" dirty="0" smtClean="0"/>
              <a:t>To </a:t>
            </a:r>
            <a:r>
              <a:rPr lang="en-GB" dirty="0"/>
              <a:t>consider a range of play strategies that support creative enquiry  </a:t>
            </a:r>
          </a:p>
          <a:p>
            <a:pPr lvl="0"/>
            <a:r>
              <a:rPr lang="en-GB" dirty="0"/>
              <a:t>To analyse the efficiency of creative play as a tool for learning in education</a:t>
            </a:r>
          </a:p>
          <a:p>
            <a:pPr marL="0" indent="0">
              <a:buNone/>
            </a:pPr>
            <a:endParaRPr lang="en-GB" dirty="0" smtClean="0"/>
          </a:p>
          <a:p>
            <a:pPr marL="0" indent="0">
              <a:buNone/>
            </a:pPr>
            <a:endParaRPr lang="en-GB" dirty="0"/>
          </a:p>
        </p:txBody>
      </p:sp>
      <p:sp>
        <p:nvSpPr>
          <p:cNvPr id="3" name="Title 2"/>
          <p:cNvSpPr>
            <a:spLocks noGrp="1"/>
          </p:cNvSpPr>
          <p:nvPr>
            <p:ph type="title"/>
          </p:nvPr>
        </p:nvSpPr>
        <p:spPr/>
        <p:txBody>
          <a:bodyPr/>
          <a:lstStyle/>
          <a:p>
            <a:r>
              <a:rPr lang="en-GB" dirty="0" smtClean="0"/>
              <a:t>Aims and Objectives</a:t>
            </a:r>
            <a:endParaRPr lang="en-GB" dirty="0"/>
          </a:p>
        </p:txBody>
      </p:sp>
    </p:spTree>
    <p:extLst>
      <p:ext uri="{BB962C8B-B14F-4D97-AF65-F5344CB8AC3E}">
        <p14:creationId xmlns:p14="http://schemas.microsoft.com/office/powerpoint/2010/main" val="3661412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smtClean="0"/>
              <a:t>Name the different types of play</a:t>
            </a:r>
            <a:endParaRPr lang="en-GB" dirty="0"/>
          </a:p>
        </p:txBody>
      </p:sp>
      <p:sp>
        <p:nvSpPr>
          <p:cNvPr id="3" name="Title 2"/>
          <p:cNvSpPr>
            <a:spLocks noGrp="1"/>
          </p:cNvSpPr>
          <p:nvPr>
            <p:ph type="title"/>
          </p:nvPr>
        </p:nvSpPr>
        <p:spPr/>
        <p:txBody>
          <a:bodyPr/>
          <a:lstStyle/>
          <a:p>
            <a:r>
              <a:rPr lang="en-GB" dirty="0" smtClean="0"/>
              <a:t>Guess</a:t>
            </a:r>
            <a:endParaRPr lang="en-GB" dirty="0"/>
          </a:p>
        </p:txBody>
      </p:sp>
    </p:spTree>
    <p:extLst>
      <p:ext uri="{BB962C8B-B14F-4D97-AF65-F5344CB8AC3E}">
        <p14:creationId xmlns:p14="http://schemas.microsoft.com/office/powerpoint/2010/main" val="4238170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132856"/>
            <a:ext cx="7408333" cy="4725144"/>
          </a:xfrm>
        </p:spPr>
        <p:txBody>
          <a:bodyPr>
            <a:normAutofit/>
          </a:bodyPr>
          <a:lstStyle/>
          <a:p>
            <a:r>
              <a:rPr lang="en-GB" dirty="0" smtClean="0"/>
              <a:t>Physical</a:t>
            </a:r>
          </a:p>
          <a:p>
            <a:r>
              <a:rPr lang="en-GB" dirty="0" smtClean="0"/>
              <a:t>Imaginary </a:t>
            </a:r>
          </a:p>
          <a:p>
            <a:r>
              <a:rPr lang="en-GB" dirty="0" smtClean="0"/>
              <a:t>Creative</a:t>
            </a:r>
          </a:p>
          <a:p>
            <a:r>
              <a:rPr lang="en-GB" dirty="0" smtClean="0"/>
              <a:t>Constructive</a:t>
            </a:r>
          </a:p>
          <a:p>
            <a:r>
              <a:rPr lang="en-GB" dirty="0" smtClean="0"/>
              <a:t>Exploratory</a:t>
            </a:r>
          </a:p>
          <a:p>
            <a:r>
              <a:rPr lang="en-GB" dirty="0" smtClean="0"/>
              <a:t>Social </a:t>
            </a:r>
          </a:p>
          <a:p>
            <a:r>
              <a:rPr lang="en-GB" dirty="0" smtClean="0"/>
              <a:t>Games with rules</a:t>
            </a:r>
          </a:p>
          <a:p>
            <a:pPr marL="0" indent="0">
              <a:buNone/>
            </a:pPr>
            <a:r>
              <a:rPr lang="en-GB" dirty="0"/>
              <a:t> </a:t>
            </a:r>
            <a:r>
              <a:rPr lang="en-GB" dirty="0" smtClean="0"/>
              <a:t>                                                                              </a:t>
            </a:r>
            <a:r>
              <a:rPr lang="en-GB" dirty="0"/>
              <a:t>(Moyles, 2010</a:t>
            </a:r>
            <a:r>
              <a:rPr lang="en-GB" dirty="0" smtClean="0"/>
              <a:t>)</a:t>
            </a:r>
          </a:p>
          <a:p>
            <a:pPr marL="0" indent="0">
              <a:buNone/>
            </a:pPr>
            <a:endParaRPr lang="en-GB" dirty="0"/>
          </a:p>
          <a:p>
            <a:pPr marL="0" indent="0">
              <a:buNone/>
            </a:pPr>
            <a:r>
              <a:rPr lang="en-GB" dirty="0" smtClean="0"/>
              <a:t>Give an example of each of them   </a:t>
            </a:r>
            <a:endParaRPr lang="en-GB" dirty="0"/>
          </a:p>
        </p:txBody>
      </p:sp>
      <p:sp>
        <p:nvSpPr>
          <p:cNvPr id="3" name="Title 2"/>
          <p:cNvSpPr>
            <a:spLocks noGrp="1"/>
          </p:cNvSpPr>
          <p:nvPr>
            <p:ph type="title"/>
          </p:nvPr>
        </p:nvSpPr>
        <p:spPr/>
        <p:txBody>
          <a:bodyPr/>
          <a:lstStyle/>
          <a:p>
            <a:r>
              <a:rPr lang="en-GB" dirty="0" smtClean="0"/>
              <a:t>Types of Play</a:t>
            </a:r>
            <a:endParaRPr lang="en-GB" dirty="0"/>
          </a:p>
        </p:txBody>
      </p:sp>
    </p:spTree>
    <p:extLst>
      <p:ext uri="{BB962C8B-B14F-4D97-AF65-F5344CB8AC3E}">
        <p14:creationId xmlns:p14="http://schemas.microsoft.com/office/powerpoint/2010/main" val="2198588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smtClean="0"/>
              <a:t>Creative play is about encouraging children to experiment and explore the world around them.  Through their senses they are able to explore the properties of different materials. Creative play can enhance children’s self esteem and confidence (Wilson, 2012).</a:t>
            </a:r>
            <a:endParaRPr lang="en-GB" dirty="0"/>
          </a:p>
        </p:txBody>
      </p:sp>
      <p:sp>
        <p:nvSpPr>
          <p:cNvPr id="3" name="Title 2"/>
          <p:cNvSpPr>
            <a:spLocks noGrp="1"/>
          </p:cNvSpPr>
          <p:nvPr>
            <p:ph type="title"/>
          </p:nvPr>
        </p:nvSpPr>
        <p:spPr/>
        <p:txBody>
          <a:bodyPr/>
          <a:lstStyle/>
          <a:p>
            <a:r>
              <a:rPr lang="en-GB" dirty="0" smtClean="0"/>
              <a:t>Creative Play</a:t>
            </a:r>
            <a:endParaRPr lang="en-GB" dirty="0"/>
          </a:p>
        </p:txBody>
      </p:sp>
    </p:spTree>
    <p:extLst>
      <p:ext uri="{BB962C8B-B14F-4D97-AF65-F5344CB8AC3E}">
        <p14:creationId xmlns:p14="http://schemas.microsoft.com/office/powerpoint/2010/main" val="496307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Creative play is linked to ‘Creative Development’ in the seven areas of learning</a:t>
            </a:r>
          </a:p>
          <a:p>
            <a:pPr marL="0" indent="0">
              <a:buNone/>
            </a:pPr>
            <a:endParaRPr lang="en-GB" dirty="0" smtClean="0"/>
          </a:p>
          <a:p>
            <a:r>
              <a:rPr lang="en-GB" dirty="0" smtClean="0"/>
              <a:t>Creative Development skills: Art, craft, design and music</a:t>
            </a:r>
          </a:p>
          <a:p>
            <a:pPr marL="0" indent="0">
              <a:buNone/>
            </a:pPr>
            <a:endParaRPr lang="en-GB" dirty="0" smtClean="0"/>
          </a:p>
          <a:p>
            <a:r>
              <a:rPr lang="en-GB" dirty="0" smtClean="0"/>
              <a:t>Emphasis on indoor and outdoor play</a:t>
            </a:r>
          </a:p>
          <a:p>
            <a:endParaRPr lang="en-GB" dirty="0"/>
          </a:p>
          <a:p>
            <a:r>
              <a:rPr lang="en-GB" dirty="0" smtClean="0"/>
              <a:t>Creative development relates </a:t>
            </a:r>
            <a:r>
              <a:rPr lang="en-GB" dirty="0"/>
              <a:t>to the development of children’s individual ways of representing their ideas, feelings and emotions imaginatively through various forms of </a:t>
            </a:r>
            <a:r>
              <a:rPr lang="en-GB" dirty="0" smtClean="0"/>
              <a:t>self-expression</a:t>
            </a:r>
          </a:p>
          <a:p>
            <a:pPr marL="0" indent="0">
              <a:buNone/>
            </a:pPr>
            <a:endParaRPr lang="en-GB" dirty="0" smtClean="0"/>
          </a:p>
          <a:p>
            <a:pPr marL="0" indent="0">
              <a:buNone/>
            </a:pPr>
            <a:r>
              <a:rPr lang="en-GB" dirty="0" smtClean="0"/>
              <a:t>WAG (2008)</a:t>
            </a:r>
            <a:endParaRPr lang="en-GB" dirty="0"/>
          </a:p>
          <a:p>
            <a:endParaRPr lang="en-GB" dirty="0" smtClean="0"/>
          </a:p>
          <a:p>
            <a:endParaRPr lang="en-GB" dirty="0" smtClean="0"/>
          </a:p>
        </p:txBody>
      </p:sp>
      <p:sp>
        <p:nvSpPr>
          <p:cNvPr id="3" name="Title 2"/>
          <p:cNvSpPr>
            <a:spLocks noGrp="1"/>
          </p:cNvSpPr>
          <p:nvPr>
            <p:ph type="title"/>
          </p:nvPr>
        </p:nvSpPr>
        <p:spPr/>
        <p:txBody>
          <a:bodyPr>
            <a:normAutofit fontScale="90000"/>
          </a:bodyPr>
          <a:lstStyle/>
          <a:p>
            <a:r>
              <a:rPr lang="en-GB" dirty="0" smtClean="0"/>
              <a:t>Creative Play and the Foundation Phase</a:t>
            </a:r>
            <a:endParaRPr lang="en-GB" dirty="0"/>
          </a:p>
        </p:txBody>
      </p:sp>
    </p:spTree>
    <p:extLst>
      <p:ext uri="{BB962C8B-B14F-4D97-AF65-F5344CB8AC3E}">
        <p14:creationId xmlns:p14="http://schemas.microsoft.com/office/powerpoint/2010/main" val="1247240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Q1.  Define creative play</a:t>
            </a:r>
          </a:p>
          <a:p>
            <a:endParaRPr lang="en-GB" dirty="0"/>
          </a:p>
          <a:p>
            <a:r>
              <a:rPr lang="en-GB" dirty="0" smtClean="0"/>
              <a:t>Q2. Which area of learning is creative play linked to in the Foundation Phase</a:t>
            </a:r>
            <a:endParaRPr lang="en-GB" dirty="0"/>
          </a:p>
        </p:txBody>
      </p:sp>
      <p:sp>
        <p:nvSpPr>
          <p:cNvPr id="3" name="Title 2"/>
          <p:cNvSpPr>
            <a:spLocks noGrp="1"/>
          </p:cNvSpPr>
          <p:nvPr>
            <p:ph type="title"/>
          </p:nvPr>
        </p:nvSpPr>
        <p:spPr/>
        <p:txBody>
          <a:bodyPr/>
          <a:lstStyle/>
          <a:p>
            <a:r>
              <a:rPr lang="en-GB" dirty="0" smtClean="0"/>
              <a:t>Recap</a:t>
            </a:r>
            <a:endParaRPr lang="en-GB" dirty="0"/>
          </a:p>
        </p:txBody>
      </p:sp>
    </p:spTree>
    <p:extLst>
      <p:ext uri="{BB962C8B-B14F-4D97-AF65-F5344CB8AC3E}">
        <p14:creationId xmlns:p14="http://schemas.microsoft.com/office/powerpoint/2010/main" val="2035768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Opportunities to develop all VAK learning styles</a:t>
            </a:r>
          </a:p>
          <a:p>
            <a:pPr marL="0" indent="0">
              <a:buNone/>
            </a:pPr>
            <a:endParaRPr lang="en-GB" dirty="0" smtClean="0"/>
          </a:p>
          <a:p>
            <a:r>
              <a:rPr lang="en-GB" dirty="0" smtClean="0"/>
              <a:t>Role of practitioner: To provide experiential and active learning, careful </a:t>
            </a:r>
            <a:r>
              <a:rPr lang="en-GB" dirty="0"/>
              <a:t>planning, organising, facilitating, challenging, observing, interacting, intervening/supporting, monitoring and evaluating</a:t>
            </a:r>
            <a:r>
              <a:rPr lang="en-GB" dirty="0" smtClean="0"/>
              <a:t>.</a:t>
            </a:r>
          </a:p>
          <a:p>
            <a:endParaRPr lang="en-GB" dirty="0"/>
          </a:p>
          <a:p>
            <a:r>
              <a:rPr lang="en-GB" dirty="0" smtClean="0"/>
              <a:t>Learning environment should reference materials reflecting different cultures.  </a:t>
            </a:r>
          </a:p>
          <a:p>
            <a:endParaRPr lang="en-GB" dirty="0"/>
          </a:p>
          <a:p>
            <a:pPr marL="0" indent="0">
              <a:buNone/>
            </a:pPr>
            <a:r>
              <a:rPr lang="en-GB" dirty="0" smtClean="0"/>
              <a:t>WAG (2008)</a:t>
            </a:r>
            <a:endParaRPr lang="en-GB" dirty="0"/>
          </a:p>
        </p:txBody>
      </p:sp>
      <p:sp>
        <p:nvSpPr>
          <p:cNvPr id="3" name="Title 2"/>
          <p:cNvSpPr>
            <a:spLocks noGrp="1"/>
          </p:cNvSpPr>
          <p:nvPr>
            <p:ph type="title"/>
          </p:nvPr>
        </p:nvSpPr>
        <p:spPr/>
        <p:txBody>
          <a:bodyPr/>
          <a:lstStyle/>
          <a:p>
            <a:r>
              <a:rPr lang="en-GB" dirty="0" smtClean="0"/>
              <a:t>Creative </a:t>
            </a:r>
            <a:r>
              <a:rPr lang="en-GB" dirty="0"/>
              <a:t>P</a:t>
            </a:r>
            <a:r>
              <a:rPr lang="en-GB" dirty="0" smtClean="0"/>
              <a:t>lay and Development</a:t>
            </a:r>
            <a:endParaRPr lang="en-GB" dirty="0"/>
          </a:p>
        </p:txBody>
      </p:sp>
    </p:spTree>
    <p:extLst>
      <p:ext uri="{BB962C8B-B14F-4D97-AF65-F5344CB8AC3E}">
        <p14:creationId xmlns:p14="http://schemas.microsoft.com/office/powerpoint/2010/main" val="210533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1988840"/>
            <a:ext cx="7408333" cy="4752528"/>
          </a:xfrm>
        </p:spPr>
        <p:txBody>
          <a:bodyPr>
            <a:normAutofit fontScale="77500" lnSpcReduction="20000"/>
          </a:bodyPr>
          <a:lstStyle/>
          <a:p>
            <a:pPr marL="0" indent="0">
              <a:buNone/>
            </a:pPr>
            <a:r>
              <a:rPr lang="en-GB" b="1" dirty="0" smtClean="0"/>
              <a:t>Art, Craft and Design: </a:t>
            </a:r>
          </a:p>
          <a:p>
            <a:pPr marL="0" indent="0">
              <a:buNone/>
            </a:pPr>
            <a:endParaRPr lang="en-GB" dirty="0" smtClean="0"/>
          </a:p>
          <a:p>
            <a:r>
              <a:rPr lang="en-GB" dirty="0" smtClean="0"/>
              <a:t>explore </a:t>
            </a:r>
            <a:r>
              <a:rPr lang="en-GB" dirty="0"/>
              <a:t>and experiment with a variety of techniques and materials </a:t>
            </a:r>
            <a:endParaRPr lang="en-GB" dirty="0" smtClean="0"/>
          </a:p>
          <a:p>
            <a:pPr marL="0" indent="0">
              <a:buNone/>
            </a:pPr>
            <a:endParaRPr lang="en-GB" dirty="0"/>
          </a:p>
          <a:p>
            <a:r>
              <a:rPr lang="en-GB" dirty="0"/>
              <a:t>develop and use their understanding of colour, line, tone, texture, pattern, shape and form </a:t>
            </a:r>
            <a:endParaRPr lang="en-GB" dirty="0" smtClean="0"/>
          </a:p>
          <a:p>
            <a:pPr marL="0" indent="0">
              <a:buNone/>
            </a:pPr>
            <a:endParaRPr lang="en-GB" dirty="0"/>
          </a:p>
          <a:p>
            <a:r>
              <a:rPr lang="en-GB" dirty="0"/>
              <a:t>use a variety of materials and tools </a:t>
            </a:r>
            <a:r>
              <a:rPr lang="en-GB" dirty="0" smtClean="0"/>
              <a:t>for experimentation </a:t>
            </a:r>
            <a:r>
              <a:rPr lang="en-GB" dirty="0"/>
              <a:t>and problem solving </a:t>
            </a:r>
            <a:endParaRPr lang="en-GB" dirty="0" smtClean="0"/>
          </a:p>
          <a:p>
            <a:pPr marL="0" indent="0">
              <a:buNone/>
            </a:pPr>
            <a:endParaRPr lang="en-GB" dirty="0"/>
          </a:p>
          <a:p>
            <a:r>
              <a:rPr lang="en-GB" dirty="0"/>
              <a:t>make choices when choosing materials and resources </a:t>
            </a:r>
            <a:endParaRPr lang="en-GB" dirty="0" smtClean="0"/>
          </a:p>
          <a:p>
            <a:pPr marL="0" indent="0">
              <a:buNone/>
            </a:pPr>
            <a:endParaRPr lang="en-GB" dirty="0"/>
          </a:p>
          <a:p>
            <a:r>
              <a:rPr lang="en-GB" dirty="0"/>
              <a:t>develop their understanding of planning, designing, modelling, modifying and reflecting </a:t>
            </a:r>
            <a:endParaRPr lang="en-GB" dirty="0" smtClean="0"/>
          </a:p>
          <a:p>
            <a:pPr marL="0" indent="0">
              <a:buNone/>
            </a:pPr>
            <a:endParaRPr lang="en-GB" dirty="0" smtClean="0"/>
          </a:p>
          <a:p>
            <a:pPr marL="0" indent="0">
              <a:buNone/>
            </a:pPr>
            <a:r>
              <a:rPr lang="en-GB" dirty="0"/>
              <a:t> </a:t>
            </a:r>
            <a:r>
              <a:rPr lang="en-GB" dirty="0" smtClean="0"/>
              <a:t> WAG (2008)</a:t>
            </a:r>
            <a:endParaRPr lang="en-GB" dirty="0"/>
          </a:p>
          <a:p>
            <a:pPr marL="0" indent="0">
              <a:buNone/>
            </a:pPr>
            <a:endParaRPr lang="en-GB" dirty="0"/>
          </a:p>
        </p:txBody>
      </p:sp>
      <p:sp>
        <p:nvSpPr>
          <p:cNvPr id="3" name="Title 2"/>
          <p:cNvSpPr>
            <a:spLocks noGrp="1"/>
          </p:cNvSpPr>
          <p:nvPr>
            <p:ph type="title"/>
          </p:nvPr>
        </p:nvSpPr>
        <p:spPr/>
        <p:txBody>
          <a:bodyPr/>
          <a:lstStyle/>
          <a:p>
            <a:r>
              <a:rPr lang="en-GB" dirty="0" smtClean="0"/>
              <a:t>Progress in Learning </a:t>
            </a:r>
            <a:endParaRPr lang="en-GB" dirty="0"/>
          </a:p>
        </p:txBody>
      </p:sp>
    </p:spTree>
    <p:extLst>
      <p:ext uri="{BB962C8B-B14F-4D97-AF65-F5344CB8AC3E}">
        <p14:creationId xmlns:p14="http://schemas.microsoft.com/office/powerpoint/2010/main" val="4168231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04864"/>
            <a:ext cx="7408333" cy="3921299"/>
          </a:xfrm>
        </p:spPr>
        <p:txBody>
          <a:bodyPr>
            <a:normAutofit fontScale="62500" lnSpcReduction="20000"/>
          </a:bodyPr>
          <a:lstStyle/>
          <a:p>
            <a:pPr marL="0" indent="0">
              <a:buNone/>
            </a:pPr>
            <a:r>
              <a:rPr lang="en-GB" b="1" dirty="0" smtClean="0"/>
              <a:t>Music:</a:t>
            </a:r>
          </a:p>
          <a:p>
            <a:pPr marL="0" indent="0">
              <a:buNone/>
            </a:pPr>
            <a:endParaRPr lang="en-GB" b="1" dirty="0"/>
          </a:p>
          <a:p>
            <a:endParaRPr lang="en-GB" dirty="0"/>
          </a:p>
          <a:p>
            <a:r>
              <a:rPr lang="en-GB" dirty="0"/>
              <a:t>Children can respond to music through movement, dance, pictures, words or other forms of expression. </a:t>
            </a:r>
            <a:endParaRPr lang="en-GB" dirty="0" smtClean="0"/>
          </a:p>
          <a:p>
            <a:endParaRPr lang="en-GB" dirty="0"/>
          </a:p>
          <a:p>
            <a:r>
              <a:rPr lang="en-GB" dirty="0"/>
              <a:t>Games and stories with recordings of everyday sounds can be used to develop understanding and recognition of sounds made by different objects, animals or materials. </a:t>
            </a:r>
            <a:endParaRPr lang="en-GB" dirty="0" smtClean="0"/>
          </a:p>
          <a:p>
            <a:pPr marL="0" indent="0">
              <a:buNone/>
            </a:pPr>
            <a:endParaRPr lang="en-GB" dirty="0"/>
          </a:p>
          <a:p>
            <a:r>
              <a:rPr lang="en-GB" dirty="0"/>
              <a:t>O</a:t>
            </a:r>
            <a:r>
              <a:rPr lang="en-GB" dirty="0" smtClean="0"/>
              <a:t>pportunities </a:t>
            </a:r>
            <a:r>
              <a:rPr lang="en-GB" dirty="0"/>
              <a:t>to use their voices, to participate in nursery rhymes, action songs, chants, etc., individually and in a </a:t>
            </a:r>
            <a:r>
              <a:rPr lang="en-GB" dirty="0" smtClean="0"/>
              <a:t>group. </a:t>
            </a:r>
          </a:p>
          <a:p>
            <a:endParaRPr lang="en-GB" dirty="0"/>
          </a:p>
          <a:p>
            <a:r>
              <a:rPr lang="en-GB" dirty="0"/>
              <a:t>Playing simple melodies and accompaniments as well as creating sound patterns, will lead on to simple compositions. </a:t>
            </a:r>
            <a:endParaRPr lang="en-GB" b="1" dirty="0" smtClean="0"/>
          </a:p>
          <a:p>
            <a:endParaRPr lang="en-GB" dirty="0"/>
          </a:p>
          <a:p>
            <a:r>
              <a:rPr lang="en-GB" dirty="0"/>
              <a:t>Children can develop awareness both of music of different periods and genres and of some of the singers or composers whose music they hear. </a:t>
            </a:r>
          </a:p>
        </p:txBody>
      </p:sp>
      <p:sp>
        <p:nvSpPr>
          <p:cNvPr id="3" name="Title 2"/>
          <p:cNvSpPr>
            <a:spLocks noGrp="1"/>
          </p:cNvSpPr>
          <p:nvPr>
            <p:ph type="title"/>
          </p:nvPr>
        </p:nvSpPr>
        <p:spPr/>
        <p:txBody>
          <a:bodyPr/>
          <a:lstStyle/>
          <a:p>
            <a:r>
              <a:rPr lang="en-GB" dirty="0" smtClean="0"/>
              <a:t>Progress in Learning</a:t>
            </a:r>
            <a:endParaRPr lang="en-GB" dirty="0"/>
          </a:p>
        </p:txBody>
      </p:sp>
    </p:spTree>
    <p:extLst>
      <p:ext uri="{BB962C8B-B14F-4D97-AF65-F5344CB8AC3E}">
        <p14:creationId xmlns:p14="http://schemas.microsoft.com/office/powerpoint/2010/main" val="1570798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4653136"/>
            <a:ext cx="7408333" cy="4320479"/>
          </a:xfrm>
        </p:spPr>
        <p:txBody>
          <a:bodyPr>
            <a:normAutofit/>
          </a:bodyPr>
          <a:lstStyle/>
          <a:p>
            <a:pPr marL="0" indent="0">
              <a:buNone/>
            </a:pPr>
            <a:endParaRPr lang="en-GB" sz="2600" dirty="0"/>
          </a:p>
          <a:p>
            <a:endParaRPr lang="en-GB" dirty="0"/>
          </a:p>
        </p:txBody>
      </p:sp>
      <p:sp>
        <p:nvSpPr>
          <p:cNvPr id="3" name="Title 2"/>
          <p:cNvSpPr>
            <a:spLocks noGrp="1"/>
          </p:cNvSpPr>
          <p:nvPr>
            <p:ph type="title"/>
          </p:nvPr>
        </p:nvSpPr>
        <p:spPr/>
        <p:txBody>
          <a:bodyPr/>
          <a:lstStyle/>
          <a:p>
            <a:r>
              <a:rPr lang="en-GB" dirty="0" smtClean="0"/>
              <a:t>Creative Development</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629451031"/>
              </p:ext>
            </p:extLst>
          </p:nvPr>
        </p:nvGraphicFramePr>
        <p:xfrm>
          <a:off x="1331640" y="2564904"/>
          <a:ext cx="6768753" cy="3888433"/>
        </p:xfrm>
        <a:graphic>
          <a:graphicData uri="http://schemas.openxmlformats.org/drawingml/2006/table">
            <a:tbl>
              <a:tblPr firstRow="1" bandRow="1">
                <a:tableStyleId>{5C22544A-7EE6-4342-B048-85BDC9FD1C3A}</a:tableStyleId>
              </a:tblPr>
              <a:tblGrid>
                <a:gridCol w="2256251"/>
                <a:gridCol w="2256251"/>
                <a:gridCol w="2256251"/>
              </a:tblGrid>
              <a:tr h="1284253">
                <a:tc gridSpan="3">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The following skills develop as children engage in creative play activities:</a:t>
                      </a:r>
                    </a:p>
                    <a:p>
                      <a:endParaRPr lang="en-GB" dirty="0"/>
                    </a:p>
                  </a:txBody>
                  <a:tcPr/>
                </a:tc>
                <a:tc hMerge="1">
                  <a:txBody>
                    <a:bodyPr/>
                    <a:lstStyle/>
                    <a:p>
                      <a:endParaRPr lang="en-GB"/>
                    </a:p>
                  </a:txBody>
                  <a:tcPr/>
                </a:tc>
                <a:tc hMerge="1">
                  <a:txBody>
                    <a:bodyPr/>
                    <a:lstStyle/>
                    <a:p>
                      <a:endParaRPr lang="en-GB" dirty="0"/>
                    </a:p>
                  </a:txBody>
                  <a:tcPr/>
                </a:tc>
              </a:tr>
              <a:tr h="520836">
                <a:tc>
                  <a:txBody>
                    <a:bodyPr/>
                    <a:lstStyle/>
                    <a:p>
                      <a:r>
                        <a:rPr lang="en-GB" dirty="0" smtClean="0"/>
                        <a:t>-Manipulative </a:t>
                      </a:r>
                      <a:endParaRPr lang="en-GB" dirty="0"/>
                    </a:p>
                  </a:txBody>
                  <a:tcPr/>
                </a:tc>
                <a:tc>
                  <a:txBody>
                    <a:bodyPr/>
                    <a:lstStyle/>
                    <a:p>
                      <a:r>
                        <a:rPr lang="en-GB" dirty="0" smtClean="0"/>
                        <a:t>-Modelling</a:t>
                      </a:r>
                      <a:endParaRPr lang="en-GB" dirty="0"/>
                    </a:p>
                  </a:txBody>
                  <a:tcPr/>
                </a:tc>
                <a:tc>
                  <a:txBody>
                    <a:bodyPr/>
                    <a:lstStyle/>
                    <a:p>
                      <a:r>
                        <a:rPr lang="en-GB" dirty="0" smtClean="0"/>
                        <a:t>-Listening</a:t>
                      </a:r>
                      <a:endParaRPr lang="en-GB" dirty="0"/>
                    </a:p>
                  </a:txBody>
                  <a:tcPr/>
                </a:tc>
              </a:tr>
              <a:tr h="520836">
                <a:tc>
                  <a:txBody>
                    <a:bodyPr/>
                    <a:lstStyle/>
                    <a:p>
                      <a:r>
                        <a:rPr lang="en-GB" dirty="0" smtClean="0"/>
                        <a:t>-Responding</a:t>
                      </a:r>
                      <a:endParaRPr lang="en-GB" dirty="0"/>
                    </a:p>
                  </a:txBody>
                  <a:tcPr/>
                </a:tc>
                <a:tc>
                  <a:txBody>
                    <a:bodyPr/>
                    <a:lstStyle/>
                    <a:p>
                      <a:r>
                        <a:rPr lang="en-GB" dirty="0" smtClean="0"/>
                        <a:t>-Discussing</a:t>
                      </a:r>
                      <a:endParaRPr lang="en-GB" dirty="0"/>
                    </a:p>
                  </a:txBody>
                  <a:tcPr/>
                </a:tc>
                <a:tc>
                  <a:txBody>
                    <a:bodyPr/>
                    <a:lstStyle/>
                    <a:p>
                      <a:r>
                        <a:rPr lang="en-GB" dirty="0" smtClean="0"/>
                        <a:t>-Communicating</a:t>
                      </a:r>
                      <a:endParaRPr lang="en-GB" dirty="0"/>
                    </a:p>
                  </a:txBody>
                  <a:tcPr/>
                </a:tc>
              </a:tr>
              <a:tr h="520836">
                <a:tc>
                  <a:txBody>
                    <a:bodyPr/>
                    <a:lstStyle/>
                    <a:p>
                      <a:r>
                        <a:rPr lang="en-GB" dirty="0" smtClean="0"/>
                        <a:t>-Thinking</a:t>
                      </a:r>
                      <a:endParaRPr lang="en-GB" dirty="0"/>
                    </a:p>
                  </a:txBody>
                  <a:tcPr/>
                </a:tc>
                <a:tc>
                  <a:txBody>
                    <a:bodyPr/>
                    <a:lstStyle/>
                    <a:p>
                      <a:r>
                        <a:rPr lang="en-GB" dirty="0" smtClean="0"/>
                        <a:t>-Reflecting</a:t>
                      </a:r>
                      <a:endParaRPr lang="en-GB" dirty="0"/>
                    </a:p>
                  </a:txBody>
                  <a:tcPr/>
                </a:tc>
                <a:tc>
                  <a:txBody>
                    <a:bodyPr/>
                    <a:lstStyle/>
                    <a:p>
                      <a:r>
                        <a:rPr lang="en-GB" dirty="0" smtClean="0"/>
                        <a:t>-Problem</a:t>
                      </a:r>
                      <a:r>
                        <a:rPr lang="en-GB" baseline="0" dirty="0" smtClean="0"/>
                        <a:t> Solving</a:t>
                      </a:r>
                      <a:endParaRPr lang="en-GB" dirty="0"/>
                    </a:p>
                  </a:txBody>
                  <a:tcPr/>
                </a:tc>
              </a:tr>
              <a:tr h="520836">
                <a:tc>
                  <a:txBody>
                    <a:bodyPr/>
                    <a:lstStyle/>
                    <a:p>
                      <a:r>
                        <a:rPr lang="en-GB" dirty="0" smtClean="0"/>
                        <a:t>-Persevering </a:t>
                      </a:r>
                      <a:endParaRPr lang="en-GB" dirty="0"/>
                    </a:p>
                  </a:txBody>
                  <a:tcPr/>
                </a:tc>
                <a:tc>
                  <a:txBody>
                    <a:bodyPr/>
                    <a:lstStyle/>
                    <a:p>
                      <a:r>
                        <a:rPr lang="en-GB" dirty="0" smtClean="0"/>
                        <a:t>-Collaborating</a:t>
                      </a:r>
                      <a:endParaRPr lang="en-GB" dirty="0"/>
                    </a:p>
                  </a:txBody>
                  <a:tcPr/>
                </a:tc>
                <a:tc>
                  <a:txBody>
                    <a:bodyPr/>
                    <a:lstStyle/>
                    <a:p>
                      <a:r>
                        <a:rPr lang="en-GB" dirty="0" smtClean="0"/>
                        <a:t>-Evaluating</a:t>
                      </a:r>
                      <a:endParaRPr lang="en-GB" dirty="0"/>
                    </a:p>
                  </a:txBody>
                  <a:tcPr/>
                </a:tc>
              </a:tr>
              <a:tr h="520836">
                <a:tc>
                  <a:txBody>
                    <a:bodyPr/>
                    <a:lstStyle/>
                    <a:p>
                      <a:r>
                        <a:rPr lang="en-GB" dirty="0" smtClean="0"/>
                        <a:t>-Exploring</a:t>
                      </a:r>
                      <a:endParaRPr lang="en-GB" dirty="0"/>
                    </a:p>
                  </a:txBody>
                  <a:tcPr/>
                </a:tc>
                <a:tc>
                  <a:txBody>
                    <a:bodyPr/>
                    <a:lstStyle/>
                    <a:p>
                      <a:r>
                        <a:rPr lang="en-GB" dirty="0" smtClean="0"/>
                        <a:t>-Experimenting</a:t>
                      </a:r>
                      <a:r>
                        <a:rPr lang="en-GB" baseline="0" dirty="0" smtClean="0"/>
                        <a:t> </a:t>
                      </a:r>
                      <a:endParaRPr lang="en-GB" dirty="0"/>
                    </a:p>
                  </a:txBody>
                  <a:tcPr/>
                </a:tc>
                <a:tc>
                  <a:txBody>
                    <a:bodyPr/>
                    <a:lstStyle/>
                    <a:p>
                      <a:r>
                        <a:rPr lang="en-GB" dirty="0" smtClean="0"/>
                        <a:t>-Investigating</a:t>
                      </a:r>
                      <a:endParaRPr lang="en-GB" dirty="0"/>
                    </a:p>
                  </a:txBody>
                  <a:tcPr/>
                </a:tc>
              </a:tr>
            </a:tbl>
          </a:graphicData>
        </a:graphic>
      </p:graphicFrame>
    </p:spTree>
    <p:extLst>
      <p:ext uri="{BB962C8B-B14F-4D97-AF65-F5344CB8AC3E}">
        <p14:creationId xmlns:p14="http://schemas.microsoft.com/office/powerpoint/2010/main" val="1950112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two areas are creative development categorised as in the Foundation Phase?</a:t>
            </a:r>
          </a:p>
          <a:p>
            <a:endParaRPr lang="en-GB" dirty="0"/>
          </a:p>
          <a:p>
            <a:r>
              <a:rPr lang="en-GB" dirty="0" smtClean="0"/>
              <a:t>What is the role of the practitioner in creative development?</a:t>
            </a:r>
          </a:p>
          <a:p>
            <a:endParaRPr lang="en-GB" dirty="0"/>
          </a:p>
          <a:p>
            <a:endParaRPr lang="en-GB" dirty="0" smtClean="0"/>
          </a:p>
          <a:p>
            <a:endParaRPr lang="en-GB" dirty="0"/>
          </a:p>
          <a:p>
            <a:endParaRPr lang="en-GB" dirty="0"/>
          </a:p>
        </p:txBody>
      </p:sp>
      <p:sp>
        <p:nvSpPr>
          <p:cNvPr id="3" name="Title 2"/>
          <p:cNvSpPr>
            <a:spLocks noGrp="1"/>
          </p:cNvSpPr>
          <p:nvPr>
            <p:ph type="title"/>
          </p:nvPr>
        </p:nvSpPr>
        <p:spPr/>
        <p:txBody>
          <a:bodyPr/>
          <a:lstStyle/>
          <a:p>
            <a:r>
              <a:rPr lang="en-GB" dirty="0" smtClean="0"/>
              <a:t>Recap</a:t>
            </a:r>
            <a:endParaRPr lang="en-GB" dirty="0"/>
          </a:p>
        </p:txBody>
      </p:sp>
    </p:spTree>
    <p:extLst>
      <p:ext uri="{BB962C8B-B14F-4D97-AF65-F5344CB8AC3E}">
        <p14:creationId xmlns:p14="http://schemas.microsoft.com/office/powerpoint/2010/main" val="371058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67833" y="2492896"/>
            <a:ext cx="7408333" cy="3528392"/>
          </a:xfrm>
        </p:spPr>
        <p:txBody>
          <a:bodyPr>
            <a:normAutofit/>
          </a:bodyPr>
          <a:lstStyle/>
          <a:p>
            <a:pPr marL="0" indent="0">
              <a:buNone/>
            </a:pPr>
            <a:r>
              <a:rPr lang="en-GB" dirty="0" smtClean="0">
                <a:hlinkClick r:id="rId3"/>
              </a:rPr>
              <a:t>Before we watch the video…..draw the person next to you</a:t>
            </a:r>
            <a:endParaRPr lang="en-GB" dirty="0">
              <a:hlinkClick r:id="rId3"/>
            </a:endParaRPr>
          </a:p>
          <a:p>
            <a:pPr marL="0" indent="0">
              <a:buNone/>
            </a:pPr>
            <a:r>
              <a:rPr lang="en-GB" dirty="0" smtClean="0">
                <a:hlinkClick r:id="rId3"/>
              </a:rPr>
              <a:t>http</a:t>
            </a:r>
            <a:r>
              <a:rPr lang="en-GB" dirty="0">
                <a:hlinkClick r:id="rId3"/>
              </a:rPr>
              <a:t>://</a:t>
            </a:r>
            <a:r>
              <a:rPr lang="en-GB" dirty="0" smtClean="0">
                <a:hlinkClick r:id="rId3"/>
              </a:rPr>
              <a:t>www.ted.com/talks/tim_brown_on_creativity_and_play</a:t>
            </a:r>
            <a:endParaRPr lang="en-GB" dirty="0" smtClean="0"/>
          </a:p>
          <a:p>
            <a:pPr marL="0" indent="0">
              <a:buNone/>
            </a:pPr>
            <a:endParaRPr lang="en-GB" dirty="0"/>
          </a:p>
        </p:txBody>
      </p:sp>
      <p:sp>
        <p:nvSpPr>
          <p:cNvPr id="3" name="Title 2"/>
          <p:cNvSpPr>
            <a:spLocks noGrp="1"/>
          </p:cNvSpPr>
          <p:nvPr>
            <p:ph type="title"/>
          </p:nvPr>
        </p:nvSpPr>
        <p:spPr/>
        <p:txBody>
          <a:bodyPr/>
          <a:lstStyle/>
          <a:p>
            <a:r>
              <a:rPr lang="en-GB" dirty="0" smtClean="0"/>
              <a:t>Creativity and Play</a:t>
            </a: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51720" y="4257092"/>
            <a:ext cx="4509492" cy="2592288"/>
          </a:xfrm>
          <a:prstGeom prst="rect">
            <a:avLst/>
          </a:prstGeom>
        </p:spPr>
      </p:pic>
    </p:spTree>
    <p:extLst>
      <p:ext uri="{BB962C8B-B14F-4D97-AF65-F5344CB8AC3E}">
        <p14:creationId xmlns:p14="http://schemas.microsoft.com/office/powerpoint/2010/main" val="3638030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Moyles, J. (2010) </a:t>
            </a:r>
            <a:r>
              <a:rPr lang="en-GB" i="1" dirty="0"/>
              <a:t>The excellence of play, </a:t>
            </a:r>
            <a:r>
              <a:rPr lang="en-GB" dirty="0"/>
              <a:t>Maidenhead; McGraw Hill Education</a:t>
            </a:r>
          </a:p>
          <a:p>
            <a:r>
              <a:rPr lang="en-GB" dirty="0">
                <a:solidFill>
                  <a:schemeClr val="accent3"/>
                </a:solidFill>
                <a:hlinkClick r:id="rId3"/>
              </a:rPr>
              <a:t>http://</a:t>
            </a:r>
            <a:r>
              <a:rPr lang="en-GB" dirty="0" smtClean="0">
                <a:solidFill>
                  <a:schemeClr val="accent3"/>
                </a:solidFill>
                <a:hlinkClick r:id="rId3"/>
              </a:rPr>
              <a:t>wales.gov.uk/dcells/publications/policy_strategy_and_planning/early-wales/whatisfoundation/foundationphase/2274085/frameworkforchildrene.pdf?lang=en</a:t>
            </a:r>
            <a:endParaRPr lang="en-GB" dirty="0" smtClean="0">
              <a:solidFill>
                <a:schemeClr val="accent3"/>
              </a:solidFill>
            </a:endParaRPr>
          </a:p>
          <a:p>
            <a:r>
              <a:rPr lang="en-GB" dirty="0">
                <a:solidFill>
                  <a:schemeClr val="accent3"/>
                </a:solidFill>
                <a:hlinkClick r:id="rId4"/>
              </a:rPr>
              <a:t>http://wales.gov.uk/topics/educationandskills/earlyyearshome/foundation_phase/foundationphasepractitioners/creativedevelopment/?</a:t>
            </a:r>
            <a:r>
              <a:rPr lang="en-GB" dirty="0" smtClean="0">
                <a:solidFill>
                  <a:schemeClr val="accent3"/>
                </a:solidFill>
                <a:hlinkClick r:id="rId4"/>
              </a:rPr>
              <a:t>lang=en</a:t>
            </a:r>
            <a:endParaRPr lang="en-GB" dirty="0" smtClean="0">
              <a:solidFill>
                <a:schemeClr val="accent3"/>
              </a:solidFill>
            </a:endParaRPr>
          </a:p>
          <a:p>
            <a:endParaRPr lang="en-GB" dirty="0">
              <a:solidFill>
                <a:schemeClr val="accent3"/>
              </a:solidFill>
            </a:endParaRPr>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extLst>
      <p:ext uri="{BB962C8B-B14F-4D97-AF65-F5344CB8AC3E}">
        <p14:creationId xmlns:p14="http://schemas.microsoft.com/office/powerpoint/2010/main" val="11248498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434</TotalTime>
  <Words>1319</Words>
  <Application>Microsoft Office PowerPoint</Application>
  <PresentationFormat>On-screen Show (4:3)</PresentationFormat>
  <Paragraphs>181</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Calibri</vt:lpstr>
      <vt:lpstr>Candara</vt:lpstr>
      <vt:lpstr>Symbol</vt:lpstr>
      <vt:lpstr>Waveform</vt:lpstr>
      <vt:lpstr>Enquiring Minds </vt:lpstr>
      <vt:lpstr>Aims and Objectives</vt:lpstr>
      <vt:lpstr>Guess</vt:lpstr>
      <vt:lpstr>Types of Play</vt:lpstr>
      <vt:lpstr>Creative Play</vt:lpstr>
      <vt:lpstr>Creative Play and the Foundation Phase</vt:lpstr>
      <vt:lpstr>Recap</vt:lpstr>
      <vt:lpstr>Creative Play and Development</vt:lpstr>
      <vt:lpstr>Progress in Learning </vt:lpstr>
      <vt:lpstr>Progress in Learning</vt:lpstr>
      <vt:lpstr>Creative Development</vt:lpstr>
      <vt:lpstr>Recap</vt:lpstr>
      <vt:lpstr>Creativity and Play</vt:lpstr>
      <vt:lpstr>References</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Enquiring Minds</dc:title>
  <dc:creator>Phillips, Laura</dc:creator>
  <cp:lastModifiedBy>Laura Hutchings</cp:lastModifiedBy>
  <cp:revision>23</cp:revision>
  <cp:lastPrinted>2017-11-21T12:04:55Z</cp:lastPrinted>
  <dcterms:created xsi:type="dcterms:W3CDTF">2014-11-10T09:06:17Z</dcterms:created>
  <dcterms:modified xsi:type="dcterms:W3CDTF">2017-11-21T12:05:32Z</dcterms:modified>
</cp:coreProperties>
</file>